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289" r:id="rId3"/>
    <p:sldId id="291" r:id="rId4"/>
    <p:sldId id="29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5127" autoAdjust="0"/>
  </p:normalViewPr>
  <p:slideViewPr>
    <p:cSldViewPr snapToGrid="0">
      <p:cViewPr varScale="1">
        <p:scale>
          <a:sx n="97" d="100"/>
          <a:sy n="97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C252-C0B8-49E6-92E0-3A83155707DE}" type="datetimeFigureOut">
              <a:rPr lang="en-US" smtClean="0">
                <a:latin typeface="Arial" panose="020B0604020202020204" pitchFamily="34" charset="0"/>
              </a:rPr>
              <a:t>8/8/2020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#left=url.https%3A%2F%2Fpricing.us-east-1.amazonaws.com%2FsavingsPlan%2Fv1.0%2Faws%2FAWSComputeSavingsPlan%2F20200806153551%2Fus-east-2%2Findex.js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2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https://jsoneditoronline.org/#left=url.https%3A%2F%2Fpricing.us-east-1.amazonaws.com%2FsavingsPlan%2Fv1.0%2Faws%2FAWSComputeSavingsPlan%2F20200806153551%2Fus-east-2%2Findex.json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5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69C1-3516-47F6-89CF-29065F7DEDDE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6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NULL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3A28117-726B-46E2-88DD-D1EF69BF00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584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399A172-5B92-4345-801B-528C5782F25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D401-6AC3-4414-B26C-9DB21E10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0C4B-DDA7-4081-AC22-AB01AEB5B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B11C-3075-41E7-BE7F-F9568AD7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C88-A117-43C6-AB26-37E1B6CD9A7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67ED-03BA-4ED3-98AE-EE82CB7D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75AB-E2B9-49E4-B9B2-FC4AF966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0D1-0AB5-43A9-AB90-D76A62B4A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ne_L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B61E6DA0-19F7-494E-B91E-75008F0C47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581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B61E6DA0-19F7-494E-B91E-75008F0C4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F7366B7-B4B4-4A72-8686-752248F34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22EA489-A0F8-4015-B295-635A6644814B}" type="datetime1">
              <a:rPr lang="en-US" smtClean="0"/>
              <a:pPr/>
              <a:t>8/8/2020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DB2F64-3B64-417B-947C-4CBC858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594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097EF3-82BE-4DE6-BC3D-9B4D1FBD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3683" y="645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6BE239D-A748-4E67-A960-0F5DF19E3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15646C-39EA-4685-B131-98C57497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95588"/>
            <a:ext cx="10515600" cy="6879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25D3-F817-47CB-8F06-B34FBE6EC797}"/>
              </a:ext>
            </a:extLst>
          </p:cNvPr>
          <p:cNvSpPr/>
          <p:nvPr userDrawn="1"/>
        </p:nvSpPr>
        <p:spPr>
          <a:xfrm>
            <a:off x="469313" y="186263"/>
            <a:ext cx="86498" cy="5066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58CD3F8-053E-498D-B53F-C5109B241F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59242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7" imgW="231" imgH="232" progId="TCLayout.ActiveDocument.1">
                  <p:embed/>
                </p:oleObj>
              </mc:Choice>
              <mc:Fallback>
                <p:oleObj name="think-cell Slide" r:id="rId7" imgW="231" imgH="23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A7BB4A0-A822-48EA-AD89-2E04CCED03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4FA04-DF33-49EE-8EC9-71297453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782A-FEB0-48D2-B4F4-4E1B4CB6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163D-2EC5-4D5B-94D2-CDD3B72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DE2DC88-A117-43C6-AB26-37E1B6CD9A7A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67FD-5B79-470F-A529-4F1B1F22E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4E40-C259-47A0-8E77-C725750B1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70EE0D1-0AB5-43A9-AB90-D76A62B4A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Relationship Id="rId9" Type="http://schemas.openxmlformats.org/officeDocument/2006/relationships/hyperlink" Target="https://pricing.us-east-1.amazonaws.com/offers/v1.0/aws/AmazonEC2/current/index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1988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36233-89BA-47C8-9488-9B9AC4793804}"/>
              </a:ext>
            </a:extLst>
          </p:cNvPr>
          <p:cNvSpPr/>
          <p:nvPr/>
        </p:nvSpPr>
        <p:spPr>
          <a:xfrm>
            <a:off x="902043" y="240162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Offer index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C999A-C8DC-4580-B26C-7AB22D896B1C}"/>
              </a:ext>
            </a:extLst>
          </p:cNvPr>
          <p:cNvSpPr/>
          <p:nvPr/>
        </p:nvSpPr>
        <p:spPr>
          <a:xfrm>
            <a:off x="902043" y="1308181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SKU lookup 1.3GB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5C03B-CDFD-42E8-B23A-F2A7D52B2A0E}"/>
              </a:ext>
            </a:extLst>
          </p:cNvPr>
          <p:cNvSpPr txBox="1"/>
          <p:nvPr/>
        </p:nvSpPr>
        <p:spPr>
          <a:xfrm>
            <a:off x="3410465" y="2464210"/>
            <a:ext cx="718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https://pricing.us-east-1.amazonaws.com/offers/v1.0/aws/index.json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772A44-4E6B-4819-90F2-0F204ECAE76A}"/>
              </a:ext>
            </a:extLst>
          </p:cNvPr>
          <p:cNvSpPr/>
          <p:nvPr/>
        </p:nvSpPr>
        <p:spPr>
          <a:xfrm>
            <a:off x="713603" y="1170257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33DF02-B68E-4BF9-94A0-B467546922F2}"/>
              </a:ext>
            </a:extLst>
          </p:cNvPr>
          <p:cNvSpPr/>
          <p:nvPr/>
        </p:nvSpPr>
        <p:spPr>
          <a:xfrm>
            <a:off x="713603" y="223916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4465CC-74E8-4257-9027-E41D1E4A9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15" y="3017146"/>
            <a:ext cx="8087854" cy="119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DE838F-0C3A-47F5-AD49-80A526DE18DB}"/>
              </a:ext>
            </a:extLst>
          </p:cNvPr>
          <p:cNvSpPr/>
          <p:nvPr/>
        </p:nvSpPr>
        <p:spPr>
          <a:xfrm>
            <a:off x="902043" y="4411190"/>
            <a:ext cx="2421924" cy="477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Get </a:t>
            </a:r>
            <a:r>
              <a:rPr lang="en-US" dirty="0" err="1">
                <a:latin typeface="Arial" panose="020B0604020202020204" pitchFamily="34" charset="0"/>
                <a:sym typeface="Arial" panose="020B0604020202020204" pitchFamily="34" charset="0"/>
              </a:rPr>
              <a:t>region_index.json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65FA9D-DBE9-4002-B7F6-06E800D28D4C}"/>
              </a:ext>
            </a:extLst>
          </p:cNvPr>
          <p:cNvSpPr/>
          <p:nvPr/>
        </p:nvSpPr>
        <p:spPr>
          <a:xfrm>
            <a:off x="713603" y="4248734"/>
            <a:ext cx="324912" cy="324912"/>
          </a:xfrm>
          <a:prstGeom prst="ellipse">
            <a:avLst/>
          </a:prstGeom>
          <a:solidFill>
            <a:srgbClr val="4472C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62A94-6FFC-42D9-B0CB-1A57629C8DF9}"/>
              </a:ext>
            </a:extLst>
          </p:cNvPr>
          <p:cNvSpPr/>
          <p:nvPr/>
        </p:nvSpPr>
        <p:spPr>
          <a:xfrm>
            <a:off x="1210963" y="3880022"/>
            <a:ext cx="2199502" cy="197708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6F8B6E-6C40-41AC-A4CD-F4699CBA4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15" y="4996671"/>
            <a:ext cx="7544853" cy="609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EA065-6080-415F-8CF2-D18336526C64}"/>
              </a:ext>
            </a:extLst>
          </p:cNvPr>
          <p:cNvSpPr txBox="1"/>
          <p:nvPr/>
        </p:nvSpPr>
        <p:spPr>
          <a:xfrm>
            <a:off x="1524786" y="1830655"/>
            <a:ext cx="923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>
                <a:hlinkClick r:id="rId9"/>
              </a:rPr>
              <a:t>https://pricing.us-east-1.amazonaws.com/offers/v1.0/aws/AmazonEC2/current/index.json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BC786-5809-41E5-A549-F5FAF46E746B}"/>
              </a:ext>
            </a:extLst>
          </p:cNvPr>
          <p:cNvSpPr/>
          <p:nvPr/>
        </p:nvSpPr>
        <p:spPr>
          <a:xfrm>
            <a:off x="1210963" y="3422821"/>
            <a:ext cx="1532237" cy="185351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4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4CDC17B-45A5-4F79-887A-4B23428D3B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135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4CDC17B-45A5-4F79-887A-4B23428D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658380-D1AE-42B6-84AA-AD286D163307}"/>
              </a:ext>
            </a:extLst>
          </p:cNvPr>
          <p:cNvSpPr/>
          <p:nvPr/>
        </p:nvSpPr>
        <p:spPr>
          <a:xfrm>
            <a:off x="555811" y="1000897"/>
            <a:ext cx="10922586" cy="545504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C788-BEDF-405C-B1E8-F6998EB7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BE239D-A748-4E67-A960-0F5DF19E38A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2B5429-D5CE-4F81-A092-DE8767C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5F1F8-B89E-4A3A-B2A6-91E5CF8591ED}"/>
              </a:ext>
            </a:extLst>
          </p:cNvPr>
          <p:cNvSpPr/>
          <p:nvPr/>
        </p:nvSpPr>
        <p:spPr>
          <a:xfrm>
            <a:off x="8283932" y="2198183"/>
            <a:ext cx="1742384" cy="20813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1F3F3-6BA5-413C-8115-F18F354854A0}"/>
              </a:ext>
            </a:extLst>
          </p:cNvPr>
          <p:cNvSpPr txBox="1"/>
          <p:nvPr/>
        </p:nvSpPr>
        <p:spPr>
          <a:xfrm>
            <a:off x="5185272" y="1000896"/>
            <a:ext cx="6617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, {</a:t>
            </a:r>
          </a:p>
          <a:p>
            <a:r>
              <a:rPr lang="en-US" dirty="0"/>
              <a:t>        "discountedSku" : "TBV6C3VKSXKFHHSC",</a:t>
            </a:r>
          </a:p>
          <a:p>
            <a:r>
              <a:rPr lang="en-US" dirty="0"/>
              <a:t>        "discountedUsageType" : "USE2-BoxUsage:t3a.xlarge",</a:t>
            </a:r>
          </a:p>
          <a:p>
            <a:r>
              <a:rPr lang="en-US" dirty="0"/>
              <a:t>        "discountedOperation" : "RunInstances",</a:t>
            </a:r>
          </a:p>
          <a:p>
            <a:r>
              <a:rPr lang="en-US" dirty="0"/>
              <a:t>        "discountedServiceCode" : "AmazonEC2",</a:t>
            </a:r>
          </a:p>
          <a:p>
            <a:r>
              <a:rPr lang="en-US" dirty="0"/>
              <a:t>        "rateCode" : "RQRC4CUNT9HUG9WC.TBV6C3VKSXKFHHSC",</a:t>
            </a:r>
          </a:p>
          <a:p>
            <a:r>
              <a:rPr lang="en-US" dirty="0"/>
              <a:t>        "unit" : "Hrs",</a:t>
            </a:r>
          </a:p>
          <a:p>
            <a:r>
              <a:rPr lang="en-US" dirty="0"/>
              <a:t>        "discountedRate" : {</a:t>
            </a:r>
          </a:p>
          <a:p>
            <a:r>
              <a:rPr lang="en-US" dirty="0"/>
              <a:t>          "price" : "0.0679",</a:t>
            </a:r>
          </a:p>
          <a:p>
            <a:r>
              <a:rPr lang="en-US" dirty="0"/>
              <a:t>          "currency" : "USD"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ABA84-8531-4A62-9B76-16030598275F}"/>
              </a:ext>
            </a:extLst>
          </p:cNvPr>
          <p:cNvSpPr txBox="1"/>
          <p:nvPr/>
        </p:nvSpPr>
        <p:spPr>
          <a:xfrm>
            <a:off x="902043" y="1047809"/>
            <a:ext cx="44158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[“products”]</a:t>
            </a:r>
          </a:p>
          <a:p>
            <a:endParaRPr lang="en-US" dirty="0"/>
          </a:p>
          <a:p>
            <a:r>
              <a:rPr lang="en-US" dirty="0"/>
              <a:t>"sku" : "RQRC4CUNT9HUG9WC",    </a:t>
            </a:r>
          </a:p>
          <a:p>
            <a:r>
              <a:rPr lang="en-US" dirty="0"/>
              <a:t>"productFamily" : "ComputeSavingsPlans",    </a:t>
            </a:r>
          </a:p>
          <a:p>
            <a:r>
              <a:rPr lang="en-US" dirty="0"/>
              <a:t>"serviceCode" : "ComputeSavingsPlans",    </a:t>
            </a:r>
          </a:p>
          <a:p>
            <a:r>
              <a:rPr lang="en-US" dirty="0"/>
              <a:t>"usageType" : "ComputeSP:3yrAllUpfront",    </a:t>
            </a:r>
          </a:p>
          <a:p>
            <a:r>
              <a:rPr lang="en-US" dirty="0"/>
              <a:t>"operation" : "",    "attributes" : </a:t>
            </a:r>
          </a:p>
          <a:p>
            <a:r>
              <a:rPr lang="en-US" dirty="0"/>
              <a:t>{      "purchaseOption" : "All Upfront",      </a:t>
            </a:r>
          </a:p>
          <a:p>
            <a:r>
              <a:rPr lang="en-US" dirty="0"/>
              <a:t>"granularity" : "hourly",      </a:t>
            </a:r>
          </a:p>
          <a:p>
            <a:r>
              <a:rPr lang="en-US" dirty="0"/>
              <a:t>"purchaseTerm" : "3yr",      </a:t>
            </a:r>
          </a:p>
          <a:p>
            <a:r>
              <a:rPr lang="en-US" dirty="0"/>
              <a:t>"locationType" : "AWS Region",      </a:t>
            </a:r>
          </a:p>
          <a:p>
            <a:r>
              <a:rPr lang="en-US" dirty="0"/>
              <a:t>"location" : "Any"    }  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CC1CD6-4BB4-45A3-B42E-CC250478170C}"/>
              </a:ext>
            </a:extLst>
          </p:cNvPr>
          <p:cNvCxnSpPr>
            <a:cxnSpLocks/>
          </p:cNvCxnSpPr>
          <p:nvPr/>
        </p:nvCxnSpPr>
        <p:spPr>
          <a:xfrm flipV="1">
            <a:off x="5201264" y="1091381"/>
            <a:ext cx="0" cy="52602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C6076DA-A57B-4FE5-8ECF-454FCEA6C0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838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613013B-C265-4762-A036-67867F615C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4A2B-8E8D-4A68-9CA5-92865B3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for regional Savings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FBDD6-2AD8-4FF5-BE97-BEA92C14D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67" y="1709724"/>
            <a:ext cx="3257717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583ADF2-6C78-4B49-BEFA-278C2A406A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0820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E67370-758F-4739-844E-2B0985E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91874-FC12-4A87-B7DF-091452CD5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9" y="1890498"/>
            <a:ext cx="7316221" cy="3077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81A96C-AC87-4936-859C-2A1043D0E937}"/>
              </a:ext>
            </a:extLst>
          </p:cNvPr>
          <p:cNvSpPr/>
          <p:nvPr/>
        </p:nvSpPr>
        <p:spPr>
          <a:xfrm>
            <a:off x="2672179" y="2849732"/>
            <a:ext cx="6489575" cy="286965"/>
          </a:xfrm>
          <a:prstGeom prst="rect">
            <a:avLst/>
          </a:prstGeom>
          <a:noFill/>
          <a:ln w="19050">
            <a:solidFill>
              <a:srgbClr val="00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7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eZJ5wiOY7W4DTHWzECq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JPCV5hkEyy.q8BPsv0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02WetvruifnUNE_NzhC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268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Process</vt:lpstr>
      <vt:lpstr>Process</vt:lpstr>
      <vt:lpstr>JSON schema for regional Savings Plan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Norman</dc:creator>
  <cp:lastModifiedBy>Tang, Norman</cp:lastModifiedBy>
  <cp:revision>15</cp:revision>
  <dcterms:created xsi:type="dcterms:W3CDTF">2020-08-06T04:21:57Z</dcterms:created>
  <dcterms:modified xsi:type="dcterms:W3CDTF">2020-08-08T06:58:00Z</dcterms:modified>
</cp:coreProperties>
</file>