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5"/>
  </p:notesMasterIdLst>
  <p:sldIdLst>
    <p:sldId id="256" r:id="rId2"/>
    <p:sldId id="257" r:id="rId3"/>
    <p:sldId id="258" r:id="rId4"/>
    <p:sldId id="259" r:id="rId5"/>
    <p:sldId id="262" r:id="rId6"/>
    <p:sldId id="27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timist Light" panose="020B0503020204030204" pitchFamily="34" charset="77"/>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4"/>
    <p:restoredTop sz="94690"/>
  </p:normalViewPr>
  <p:slideViewPr>
    <p:cSldViewPr snapToGrid="0">
      <p:cViewPr varScale="1">
        <p:scale>
          <a:sx n="148" d="100"/>
          <a:sy n="148" d="100"/>
        </p:scale>
        <p:origin x="64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algn="ctr" rtl="0">
              <a:spcBef>
                <a:spcPts val="0"/>
              </a:spcBef>
              <a:spcAft>
                <a:spcPts val="0"/>
              </a:spcAft>
              <a:buNone/>
            </a:pPr>
            <a:r>
              <a:rPr lang="en" sz="3600" b="1" dirty="0">
                <a:solidFill>
                  <a:srgbClr val="0B5394"/>
                </a:solidFill>
                <a:latin typeface="Oswald"/>
                <a:ea typeface="Oswald"/>
                <a:cs typeface="Oswald"/>
                <a:sym typeface="Oswald"/>
              </a:rPr>
              <a:t>Fargate Patterns: or</a:t>
            </a:r>
            <a:endParaRPr sz="3600" b="1" dirty="0">
              <a:solidFill>
                <a:srgbClr val="0B5394"/>
              </a:solidFill>
              <a:latin typeface="Oswald"/>
              <a:ea typeface="Oswald"/>
              <a:cs typeface="Oswald"/>
              <a:sym typeface="Oswald"/>
            </a:endParaRPr>
          </a:p>
          <a:p>
            <a:pPr marL="0" lvl="0" indent="0" algn="ctr" rtl="0">
              <a:spcBef>
                <a:spcPts val="0"/>
              </a:spcBef>
              <a:spcAft>
                <a:spcPts val="0"/>
              </a:spcAft>
              <a:buNone/>
            </a:pPr>
            <a:r>
              <a:rPr lang="en" sz="3600" b="1" dirty="0">
                <a:solidFill>
                  <a:srgbClr val="0B5394"/>
                </a:solidFill>
                <a:latin typeface="Oswald"/>
                <a:ea typeface="Oswald"/>
                <a:cs typeface="Oswald"/>
                <a:sym typeface="Oswald"/>
              </a:rPr>
              <a:t>Tom Thumb’s Journey to Fargate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192108" y="2987850"/>
            <a:ext cx="4759800" cy="11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00"/>
                </a:solidFill>
              </a:rPr>
              <a:t>Srini Karlekar</a:t>
            </a:r>
            <a:endParaRPr b="1">
              <a:solidFill>
                <a:srgbClr val="990000"/>
              </a:solidFill>
            </a:endParaRPr>
          </a:p>
          <a:p>
            <a:pPr marL="0" lvl="0" indent="0" algn="ctr" rtl="0">
              <a:spcBef>
                <a:spcPts val="0"/>
              </a:spcBef>
              <a:spcAft>
                <a:spcPts val="0"/>
              </a:spcAft>
              <a:buNone/>
            </a:pPr>
            <a:r>
              <a:rPr lang="en">
                <a:solidFill>
                  <a:srgbClr val="990000"/>
                </a:solidFill>
              </a:rPr>
              <a:t>Distinguished Engineer, Finance Tech, Capital One</a:t>
            </a:r>
            <a:endParaRPr>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Service</a:t>
            </a:r>
            <a:endParaRPr dirty="0"/>
          </a:p>
        </p:txBody>
      </p:sp>
      <p:sp>
        <p:nvSpPr>
          <p:cNvPr id="304" name="Google Shape;304;p29"/>
          <p:cNvSpPr txBox="1">
            <a:spLocks noGrp="1"/>
          </p:cNvSpPr>
          <p:nvPr>
            <p:ph type="body" idx="1"/>
          </p:nvPr>
        </p:nvSpPr>
        <p:spPr>
          <a:xfrm>
            <a:off x="311700" y="808250"/>
            <a:ext cx="5028051"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Fargate allows you to </a:t>
            </a:r>
            <a:r>
              <a:rPr lang="en" sz="1800" b="1" dirty="0"/>
              <a:t>run and maintain a specified number of instances</a:t>
            </a:r>
            <a:r>
              <a:rPr lang="en" sz="1800" dirty="0"/>
              <a:t> of a Task Definition </a:t>
            </a:r>
            <a:r>
              <a:rPr lang="en" sz="1800" b="1" dirty="0"/>
              <a:t>simultaneously</a:t>
            </a:r>
            <a:r>
              <a:rPr lang="en" sz="1800" dirty="0"/>
              <a:t> in an Amazon ECS cluster. This is called a </a:t>
            </a:r>
            <a:r>
              <a:rPr lang="en" sz="1800" b="1" dirty="0"/>
              <a:t>Service</a:t>
            </a:r>
            <a:r>
              <a:rPr lang="en" sz="1800" dirty="0"/>
              <a:t>. </a:t>
            </a:r>
            <a:endParaRPr sz="1800" dirty="0"/>
          </a:p>
          <a:p>
            <a:pPr marL="0" lvl="0" indent="0" algn="l" rtl="0">
              <a:spcBef>
                <a:spcPts val="800"/>
              </a:spcBef>
              <a:spcAft>
                <a:spcPts val="0"/>
              </a:spcAft>
              <a:buNone/>
            </a:pPr>
            <a:r>
              <a:rPr lang="en" sz="1800" dirty="0"/>
              <a:t>If any of your tasks should fail or stop for any reason, the Amazon ECS service scheduler launches another instance of your task definition to replace it and </a:t>
            </a:r>
            <a:r>
              <a:rPr lang="en" sz="1800" b="1" dirty="0"/>
              <a:t>maintain the desired count of tasks </a:t>
            </a:r>
            <a:r>
              <a:rPr lang="en" sz="1800" dirty="0"/>
              <a:t>in the service depending on the scheduling strategy used.</a:t>
            </a:r>
            <a:endParaRPr sz="1800" dirty="0"/>
          </a:p>
          <a:p>
            <a:pPr marL="0" lvl="0" indent="0" algn="l" rtl="0">
              <a:spcBef>
                <a:spcPts val="800"/>
              </a:spcBef>
              <a:spcAft>
                <a:spcPts val="0"/>
              </a:spcAft>
              <a:buNone/>
            </a:pPr>
            <a:r>
              <a:rPr lang="en" sz="1800" dirty="0"/>
              <a:t>In addition to maintaining the desired count of tasks in your service, </a:t>
            </a:r>
            <a:r>
              <a:rPr lang="en" sz="1800" b="1" dirty="0"/>
              <a:t>you can optionally run your service behind a load balancer</a:t>
            </a:r>
            <a:r>
              <a:rPr lang="en" sz="1800" dirty="0"/>
              <a:t>. The load balancer </a:t>
            </a:r>
            <a:r>
              <a:rPr lang="en" sz="1800" b="1" dirty="0"/>
              <a:t>distributes traffic across the tasks </a:t>
            </a:r>
            <a:r>
              <a:rPr lang="en" sz="1800" dirty="0"/>
              <a:t>that are associated with the service.</a:t>
            </a:r>
            <a:endParaRPr sz="1800" dirty="0"/>
          </a:p>
          <a:p>
            <a:pPr marL="0" lvl="0" indent="0" algn="l" rtl="0">
              <a:spcBef>
                <a:spcPts val="800"/>
              </a:spcBef>
              <a:spcAft>
                <a:spcPts val="0"/>
              </a:spcAft>
              <a:buNone/>
            </a:pPr>
            <a:endParaRPr sz="1800" dirty="0"/>
          </a:p>
        </p:txBody>
      </p:sp>
      <p:pic>
        <p:nvPicPr>
          <p:cNvPr id="3" name="Picture 2">
            <a:extLst>
              <a:ext uri="{FF2B5EF4-FFF2-40B4-BE49-F238E27FC236}">
                <a16:creationId xmlns:a16="http://schemas.microsoft.com/office/drawing/2014/main" id="{84837619-6509-1D4B-909E-57CFF97179FC}"/>
              </a:ext>
            </a:extLst>
          </p:cNvPr>
          <p:cNvPicPr>
            <a:picLocks noChangeAspect="1"/>
          </p:cNvPicPr>
          <p:nvPr/>
        </p:nvPicPr>
        <p:blipFill>
          <a:blip r:embed="rId3"/>
          <a:stretch>
            <a:fillRect/>
          </a:stretch>
        </p:blipFill>
        <p:spPr>
          <a:xfrm>
            <a:off x="5258998" y="907331"/>
            <a:ext cx="3779559" cy="3112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Cluster</a:t>
            </a:r>
            <a:endParaRPr dirty="0"/>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An Amazon </a:t>
            </a:r>
            <a:r>
              <a:rPr lang="en" sz="1800" b="1" dirty="0"/>
              <a:t>ECS Cluster is a logical grouping of tasks or services</a:t>
            </a:r>
            <a:r>
              <a:rPr lang="en" sz="1800" dirty="0"/>
              <a:t>. A Cluster can run many Services. If you have multiple services as part of your product, you can put several of them on one Cluster. </a:t>
            </a:r>
            <a:r>
              <a:rPr lang="en" sz="1800" b="1" dirty="0"/>
              <a:t>This makes more efficient use of the resources available and minimizes setup time</a:t>
            </a:r>
            <a:r>
              <a:rPr lang="en" sz="1800" dirty="0"/>
              <a:t>. </a:t>
            </a:r>
            <a:r>
              <a:rPr lang="en" sz="1800" b="1" dirty="0"/>
              <a:t>Clusters are AWS region specific </a:t>
            </a:r>
            <a:r>
              <a:rPr lang="en" sz="1800" dirty="0"/>
              <a:t>and can contain tasks using both the Fargate and EC2 launch types.</a:t>
            </a:r>
            <a:endParaRPr sz="1800" dirty="0"/>
          </a:p>
          <a:p>
            <a:pPr marL="0" lvl="0" indent="0" algn="l" rtl="0">
              <a:spcBef>
                <a:spcPts val="800"/>
              </a:spcBef>
              <a:spcAft>
                <a:spcPts val="0"/>
              </a:spcAft>
              <a:buNone/>
            </a:pPr>
            <a:endParaRPr sz="1800" dirty="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Behavioral Design Patterns for AWS Fargate</a:t>
            </a:r>
            <a:endParaRPr dirty="0"/>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While Lambda allows you to build serverless microservices  using small functions that react to events with fast development, easy deployment, auto-scaling, fault-tolerance and pay-per-use, it has many </a:t>
            </a:r>
            <a:r>
              <a:rPr lang="en" sz="1800" u="sng" dirty="0">
                <a:solidFill>
                  <a:schemeClr val="hlink"/>
                </a:solidFill>
                <a:hlinkClick r:id="rId3"/>
              </a:rPr>
              <a:t>limitations</a:t>
            </a:r>
            <a:r>
              <a:rPr lang="en" sz="1800" dirty="0"/>
              <a:t>. Chief among them is the </a:t>
            </a:r>
            <a:r>
              <a:rPr lang="en" sz="1800" b="1" dirty="0"/>
              <a:t>time limitation </a:t>
            </a:r>
            <a:r>
              <a:rPr lang="en" sz="1800" dirty="0"/>
              <a:t>and </a:t>
            </a:r>
            <a:r>
              <a:rPr lang="en" sz="1800" b="1" dirty="0"/>
              <a:t>deployment size</a:t>
            </a:r>
            <a:r>
              <a:rPr lang="en" sz="1800" dirty="0"/>
              <a:t>. </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As a result, it is not possible to run large </a:t>
            </a:r>
            <a:r>
              <a:rPr lang="en" sz="1800" b="1" dirty="0"/>
              <a:t>asynchronous</a:t>
            </a:r>
            <a:r>
              <a:rPr lang="en" sz="1800" dirty="0"/>
              <a:t> workloads or long running processes on Lambda. Further, the resource limitation around the size of the software package restricts the type of workloads you can run on Lambda. For instance, if you have a machine learning model that requires the usage of large libraries such as </a:t>
            </a:r>
            <a:r>
              <a:rPr lang="en" sz="1800" dirty="0" err="1"/>
              <a:t>Scikit</a:t>
            </a:r>
            <a:r>
              <a:rPr lang="en" sz="1800" dirty="0"/>
              <a:t>, </a:t>
            </a:r>
            <a:r>
              <a:rPr lang="en" sz="1800" dirty="0" err="1"/>
              <a:t>Numpy</a:t>
            </a:r>
            <a:r>
              <a:rPr lang="en" sz="1800" dirty="0"/>
              <a:t>, </a:t>
            </a:r>
            <a:r>
              <a:rPr lang="en" sz="1800" dirty="0" err="1"/>
              <a:t>etc</a:t>
            </a:r>
            <a:r>
              <a:rPr lang="en" sz="1800" dirty="0"/>
              <a:t>, it is impossible to fit the software package in a Lambda deployment</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Input Repository</a:t>
            </a:r>
            <a:r>
              <a:rPr lang="en" sz="1800" dirty="0"/>
              <a:t> – The input for your Processor is stored here and should be reachable by the processor. This could be an S3-based object store or a database. Ideally, this repository should notify the task invoker when a new object is uploaded or updated.</a:t>
            </a:r>
            <a:endParaRPr sz="1800" dirty="0"/>
          </a:p>
          <a:p>
            <a:pPr marL="0" lvl="0" indent="0" algn="l" rtl="0">
              <a:spcBef>
                <a:spcPts val="800"/>
              </a:spcBef>
              <a:spcAft>
                <a:spcPts val="0"/>
              </a:spcAft>
              <a:buNone/>
            </a:pPr>
            <a:r>
              <a:rPr lang="en" sz="1800" b="1" dirty="0"/>
              <a:t>Task Invoker</a:t>
            </a:r>
            <a:r>
              <a:rPr lang="en" sz="1800" dirty="0"/>
              <a:t> – A short-running function that is used to invoke your Processor. This could be a Lambda function or synchronous service running as part of another larger process chain.</a:t>
            </a:r>
            <a:endParaRPr sz="1800" dirty="0"/>
          </a:p>
          <a:p>
            <a:pPr marL="0" lvl="0" indent="0" algn="l" rtl="0">
              <a:spcBef>
                <a:spcPts val="800"/>
              </a:spcBef>
              <a:spcAft>
                <a:spcPts val="0"/>
              </a:spcAft>
              <a:buNone/>
            </a:pPr>
            <a:r>
              <a:rPr lang="en" sz="1800" b="1" dirty="0"/>
              <a:t>Processor</a:t>
            </a:r>
            <a:r>
              <a:rPr lang="en" sz="1800" dirty="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dirty="0"/>
          </a:p>
          <a:p>
            <a:pPr marL="0" lvl="0" indent="0" algn="l" rtl="0">
              <a:spcBef>
                <a:spcPts val="800"/>
              </a:spcBef>
              <a:spcAft>
                <a:spcPts val="0"/>
              </a:spcAft>
              <a:buNone/>
            </a:pPr>
            <a:r>
              <a:rPr lang="en" sz="1800" b="1" dirty="0"/>
              <a:t>Output Repository</a:t>
            </a:r>
            <a:r>
              <a:rPr lang="en" sz="1800" dirty="0"/>
              <a:t> – Results of the Fargate Task are stored here. Again, this could be an S3 store or a database and could be optionally configured to emit events on inserts and updates.</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dirty="0">
                <a:solidFill>
                  <a:srgbClr val="24292E"/>
                </a:solidFill>
                <a:latin typeface="Arial"/>
                <a:ea typeface="Arial"/>
                <a:cs typeface="Arial"/>
                <a:sym typeface="Arial"/>
              </a:rPr>
              <a:t>Tom Thumb - A Video Thumbnail Generator Task</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Tom Thumb is a video thumbnail generator task. It is implemented following the Container-on-Demand pattern.</a:t>
            </a:r>
            <a:endParaRPr sz="1800" dirty="0"/>
          </a:p>
          <a:p>
            <a:pPr marL="0" lvl="0" indent="0" algn="l" rtl="0">
              <a:spcBef>
                <a:spcPts val="800"/>
              </a:spcBef>
              <a:spcAft>
                <a:spcPts val="0"/>
              </a:spcAft>
              <a:buNone/>
            </a:pPr>
            <a:r>
              <a:rPr lang="en" sz="1800" dirty="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a:t>
            </a:r>
            <a:r>
              <a:rPr lang="en" sz="1800" dirty="0" err="1"/>
              <a:t>ffmpeg</a:t>
            </a:r>
            <a:r>
              <a:rPr lang="en" sz="1800" dirty="0"/>
              <a:t> application to decode the video and freeze an image at a given position in the video. The frozen image is written to a pre-configured folder in a S3 bucket.</a:t>
            </a:r>
            <a:endParaRPr sz="1800" dirty="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752050"/>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600" dirty="0">
                <a:solidFill>
                  <a:srgbClr val="24292E"/>
                </a:solidFill>
              </a:rPr>
              <a:t>While the </a:t>
            </a:r>
            <a:r>
              <a:rPr lang="en" sz="1600" b="1" dirty="0">
                <a:solidFill>
                  <a:srgbClr val="24292E"/>
                </a:solidFill>
              </a:rPr>
              <a:t>Container-on-Demand pattern helps overcome the time limitation issue for asynchronous jobs</a:t>
            </a:r>
            <a:r>
              <a:rPr lang="en" sz="1600" dirty="0">
                <a:solidFill>
                  <a:srgbClr val="24292E"/>
                </a:solidFill>
              </a:rPr>
              <a:t>, for </a:t>
            </a:r>
            <a:r>
              <a:rPr lang="en" sz="1600" b="1" dirty="0">
                <a:solidFill>
                  <a:srgbClr val="24292E"/>
                </a:solidFill>
              </a:rPr>
              <a:t>synchronous</a:t>
            </a:r>
            <a:r>
              <a:rPr lang="en" sz="1600" dirty="0">
                <a:solidFill>
                  <a:srgbClr val="24292E"/>
                </a:solidFill>
              </a:rPr>
              <a:t> web services that execute within these limits, the </a:t>
            </a:r>
            <a:r>
              <a:rPr lang="en" sz="1600" b="1" dirty="0">
                <a:solidFill>
                  <a:srgbClr val="24292E"/>
                </a:solidFill>
              </a:rPr>
              <a:t>main limitations </a:t>
            </a:r>
            <a:r>
              <a:rPr lang="en" sz="1600" dirty="0">
                <a:solidFill>
                  <a:srgbClr val="24292E"/>
                </a:solidFill>
              </a:rPr>
              <a:t>are the </a:t>
            </a:r>
            <a:r>
              <a:rPr lang="en" sz="1600" b="1" dirty="0">
                <a:solidFill>
                  <a:srgbClr val="24292E"/>
                </a:solidFill>
              </a:rPr>
              <a:t>size</a:t>
            </a:r>
            <a:r>
              <a:rPr lang="en" sz="1600" dirty="0">
                <a:solidFill>
                  <a:srgbClr val="24292E"/>
                </a:solidFill>
              </a:rPr>
              <a:t> </a:t>
            </a:r>
            <a:r>
              <a:rPr lang="en" sz="1600" b="1" dirty="0">
                <a:solidFill>
                  <a:srgbClr val="24292E"/>
                </a:solidFill>
              </a:rPr>
              <a:t>of the deployment package </a:t>
            </a:r>
            <a:r>
              <a:rPr lang="en" sz="1600" dirty="0">
                <a:solidFill>
                  <a:srgbClr val="24292E"/>
                </a:solidFill>
              </a:rPr>
              <a:t>supported in Lambda.</a:t>
            </a:r>
            <a:endParaRPr sz="1600" dirty="0">
              <a:solidFill>
                <a:srgbClr val="24292E"/>
              </a:solidFill>
            </a:endParaRPr>
          </a:p>
          <a:p>
            <a:pPr marL="0" lvl="0" indent="0" algn="l" rtl="0">
              <a:lnSpc>
                <a:spcPct val="115000"/>
              </a:lnSpc>
              <a:spcBef>
                <a:spcPts val="1200"/>
              </a:spcBef>
              <a:spcAft>
                <a:spcPts val="0"/>
              </a:spcAft>
              <a:buNone/>
            </a:pPr>
            <a:r>
              <a:rPr lang="en" sz="1600" b="1" dirty="0">
                <a:solidFill>
                  <a:srgbClr val="24292E"/>
                </a:solidFill>
              </a:rPr>
              <a:t>How do we run synchronous services where the size of the deployment package exceeds the Lambda limits?</a:t>
            </a:r>
            <a:endParaRPr sz="1600" b="1" dirty="0">
              <a:solidFill>
                <a:srgbClr val="24292E"/>
              </a:solidFill>
            </a:endParaRPr>
          </a:p>
          <a:p>
            <a:pPr marL="0" lvl="0" indent="0" algn="l" rtl="0">
              <a:lnSpc>
                <a:spcPct val="115000"/>
              </a:lnSpc>
              <a:spcBef>
                <a:spcPts val="1200"/>
              </a:spcBef>
              <a:spcAft>
                <a:spcPts val="0"/>
              </a:spcAft>
              <a:buNone/>
            </a:pPr>
            <a:r>
              <a:rPr lang="en" sz="1600" dirty="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600" dirty="0">
              <a:solidFill>
                <a:srgbClr val="24292E"/>
              </a:solidFill>
            </a:endParaRPr>
          </a:p>
          <a:p>
            <a:pPr marL="0" lvl="0" indent="0" algn="l" rtl="0">
              <a:lnSpc>
                <a:spcPct val="115000"/>
              </a:lnSpc>
              <a:spcBef>
                <a:spcPts val="1200"/>
              </a:spcBef>
              <a:spcAft>
                <a:spcPts val="0"/>
              </a:spcAft>
              <a:buNone/>
            </a:pPr>
            <a:r>
              <a:rPr lang="en" sz="1600" b="1" dirty="0">
                <a:solidFill>
                  <a:srgbClr val="24292E"/>
                </a:solidFill>
              </a:rPr>
              <a:t>What if you want to run always-on services that can scale on-demand?</a:t>
            </a:r>
            <a:endParaRPr sz="1600" b="1" dirty="0">
              <a:solidFill>
                <a:srgbClr val="24292E"/>
              </a:solidFill>
            </a:endParaRPr>
          </a:p>
          <a:p>
            <a:pPr marL="0" lvl="0" indent="0" algn="l" rtl="0">
              <a:lnSpc>
                <a:spcPct val="115000"/>
              </a:lnSpc>
              <a:spcBef>
                <a:spcPts val="1200"/>
              </a:spcBef>
              <a:spcAft>
                <a:spcPts val="0"/>
              </a:spcAft>
              <a:buNone/>
            </a:pPr>
            <a:r>
              <a:rPr lang="en" sz="1600" dirty="0">
                <a:solidFill>
                  <a:srgbClr val="24292E"/>
                </a:solidFill>
              </a:rPr>
              <a:t>Note that, the Container-on-Demand pattern spins up a task to execute the job and spins it down. For asynchronous workloads, the time taken to spin-up is not an issue. But </a:t>
            </a:r>
            <a:r>
              <a:rPr lang="en" sz="1600" b="1" dirty="0">
                <a:solidFill>
                  <a:srgbClr val="24292E"/>
                </a:solidFill>
              </a:rPr>
              <a:t>for synchronous web services, this time spent spinning up is dear</a:t>
            </a:r>
            <a:r>
              <a:rPr lang="en" sz="1600" dirty="0">
                <a:solidFill>
                  <a:srgbClr val="24292E"/>
                </a:solidFill>
              </a:rPr>
              <a:t>.</a:t>
            </a:r>
            <a:endParaRPr sz="1600" dirty="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dirty="0">
              <a:solidFill>
                <a:srgbClr val="24292E"/>
              </a:solidFill>
            </a:endParaRPr>
          </a:p>
          <a:p>
            <a:pPr marL="0" lvl="0" indent="0" algn="l" rtl="0">
              <a:spcBef>
                <a:spcPts val="1200"/>
              </a:spcBef>
              <a:spcAft>
                <a:spcPts val="0"/>
              </a:spcAft>
              <a:buNone/>
            </a:pP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using a Fargate Service fronted by an Application Load Balancer.</a:t>
            </a:r>
            <a:endParaRPr sz="1800" dirty="0"/>
          </a:p>
          <a:p>
            <a:pPr marL="457200" lvl="0" indent="-342900" algn="l" rtl="0">
              <a:spcBef>
                <a:spcPts val="800"/>
              </a:spcBef>
              <a:spcAft>
                <a:spcPts val="0"/>
              </a:spcAft>
              <a:buSzPts val="1800"/>
              <a:buChar char="*"/>
            </a:pPr>
            <a:r>
              <a:rPr lang="en" sz="1800" dirty="0"/>
              <a:t>Deploy your service in a Fargate Task</a:t>
            </a:r>
            <a:endParaRPr sz="1800" dirty="0"/>
          </a:p>
          <a:p>
            <a:pPr marL="457200" lvl="0" indent="-342900" algn="l" rtl="0">
              <a:spcBef>
                <a:spcPts val="0"/>
              </a:spcBef>
              <a:spcAft>
                <a:spcPts val="0"/>
              </a:spcAft>
              <a:buSzPts val="1800"/>
              <a:buChar char="*"/>
            </a:pPr>
            <a:r>
              <a:rPr lang="en" sz="1800" dirty="0"/>
              <a:t>Open ports for two-way communication in the Task and Container</a:t>
            </a:r>
            <a:endParaRPr sz="1800" dirty="0"/>
          </a:p>
          <a:p>
            <a:pPr marL="457200" lvl="0" indent="-342900" algn="l" rtl="0">
              <a:spcBef>
                <a:spcPts val="0"/>
              </a:spcBef>
              <a:spcAft>
                <a:spcPts val="0"/>
              </a:spcAft>
              <a:buSzPts val="1800"/>
              <a:buChar char="*"/>
            </a:pPr>
            <a:r>
              <a:rPr lang="en" sz="1800" dirty="0"/>
              <a:t>Create an ECS Service to wrap around the Fargate Task.</a:t>
            </a:r>
            <a:endParaRPr sz="1800" dirty="0"/>
          </a:p>
          <a:p>
            <a:pPr marL="457200" lvl="0" indent="-342900" algn="l" rtl="0">
              <a:spcBef>
                <a:spcPts val="0"/>
              </a:spcBef>
              <a:spcAft>
                <a:spcPts val="0"/>
              </a:spcAft>
              <a:buSzPts val="1800"/>
              <a:buChar char="*"/>
            </a:pPr>
            <a:r>
              <a:rPr lang="en" sz="1800" dirty="0"/>
              <a:t>Attach an Application Load Balancer in front of the Fargate Service.</a:t>
            </a:r>
            <a:endParaRPr sz="1800" dirty="0"/>
          </a:p>
          <a:p>
            <a:pPr marL="457200" lvl="0" indent="-342900" algn="l" rtl="0">
              <a:spcBef>
                <a:spcPts val="0"/>
              </a:spcBef>
              <a:spcAft>
                <a:spcPts val="0"/>
              </a:spcAft>
              <a:buSzPts val="1800"/>
              <a:buChar char="*"/>
            </a:pPr>
            <a:r>
              <a:rPr lang="en" sz="1800" dirty="0"/>
              <a:t>Register an auto-scaling target with rules on when to scale out your service and when to scale it in.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Fargate Task</a:t>
            </a:r>
            <a:r>
              <a:rPr lang="en" sz="1800" dirty="0"/>
              <a:t> - A Fargate task that has its ports open for two-way communication using one or more containers (within a maximum limit of ten containers).</a:t>
            </a:r>
            <a:endParaRPr sz="1800" dirty="0"/>
          </a:p>
          <a:p>
            <a:pPr marL="0" lvl="0" indent="0" algn="l" rtl="0">
              <a:spcBef>
                <a:spcPts val="800"/>
              </a:spcBef>
              <a:spcAft>
                <a:spcPts val="0"/>
              </a:spcAft>
              <a:buNone/>
            </a:pPr>
            <a:r>
              <a:rPr lang="en" sz="1800" b="1" dirty="0"/>
              <a:t>ECS Service</a:t>
            </a:r>
            <a:r>
              <a:rPr lang="en" sz="1800" dirty="0"/>
              <a:t> - An ECS service that uses the Fargate Task from above identifying the desired count of tasks that must be run at any given time.</a:t>
            </a:r>
            <a:endParaRPr sz="1800" dirty="0"/>
          </a:p>
          <a:p>
            <a:pPr marL="0" lvl="0" indent="0" algn="l" rtl="0">
              <a:spcBef>
                <a:spcPts val="800"/>
              </a:spcBef>
              <a:spcAft>
                <a:spcPts val="0"/>
              </a:spcAft>
              <a:buNone/>
            </a:pPr>
            <a:r>
              <a:rPr lang="en" sz="1800" b="1" dirty="0"/>
              <a:t>Application Load Balancer</a:t>
            </a:r>
            <a:r>
              <a:rPr lang="en" sz="1800" dirty="0"/>
              <a:t> - An Application Load Balancer with a listener to forward requests to the ECS Service.</a:t>
            </a:r>
            <a:endParaRPr sz="1800" dirty="0"/>
          </a:p>
          <a:p>
            <a:pPr marL="0" lvl="0" indent="0" algn="l" rtl="0">
              <a:spcBef>
                <a:spcPts val="800"/>
              </a:spcBef>
              <a:spcAft>
                <a:spcPts val="0"/>
              </a:spcAft>
              <a:buNone/>
            </a:pPr>
            <a:r>
              <a:rPr lang="en" sz="1800" b="1" dirty="0"/>
              <a:t>API Gateway</a:t>
            </a:r>
            <a:r>
              <a:rPr lang="en" sz="1800" dirty="0"/>
              <a:t> - An optional API gateway configured to forward requests to the application load balancer.</a:t>
            </a:r>
            <a:endParaRPr sz="1800" dirty="0"/>
          </a:p>
          <a:p>
            <a:pPr marL="0" lvl="0" indent="0" algn="l" rtl="0">
              <a:spcBef>
                <a:spcPts val="800"/>
              </a:spcBef>
              <a:spcAft>
                <a:spcPts val="0"/>
              </a:spcAft>
              <a:buNone/>
            </a:pPr>
            <a:r>
              <a:rPr lang="en" sz="1800" b="1" dirty="0"/>
              <a:t>Web Interface</a:t>
            </a:r>
            <a:r>
              <a:rPr lang="en" sz="1800" dirty="0"/>
              <a:t> - An optional browser-based interface for allowing users to post requests to the service. This could be a simple HTML form.</a:t>
            </a:r>
            <a:endParaRPr sz="1800" dirty="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AWS Fargate is the </a:t>
            </a:r>
            <a:r>
              <a:rPr lang="en" sz="1800" i="1" dirty="0"/>
              <a:t>Uber*</a:t>
            </a:r>
            <a:r>
              <a:rPr lang="en" sz="1800" dirty="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dirty="0"/>
          </a:p>
          <a:p>
            <a:pPr marL="0" lvl="0" indent="0" algn="l" rtl="0">
              <a:spcBef>
                <a:spcPts val="800"/>
              </a:spcBef>
              <a:spcAft>
                <a:spcPts val="0"/>
              </a:spcAft>
              <a:buNone/>
            </a:pPr>
            <a:r>
              <a:rPr lang="en" sz="1800" dirty="0"/>
              <a:t>In this presentation, we will explore three design patterns viz., the </a:t>
            </a:r>
            <a:r>
              <a:rPr lang="en" sz="1800" b="1" i="1" dirty="0"/>
              <a:t>Container-on-Demand</a:t>
            </a:r>
            <a:r>
              <a:rPr lang="en" sz="1800" dirty="0"/>
              <a:t>, </a:t>
            </a:r>
            <a:r>
              <a:rPr lang="en" sz="1800" b="1" i="1" dirty="0"/>
              <a:t>Scaling-Container</a:t>
            </a:r>
            <a:r>
              <a:rPr lang="en" sz="1800" dirty="0"/>
              <a:t> and </a:t>
            </a:r>
            <a:r>
              <a:rPr lang="en" sz="1800" b="1" i="1" dirty="0"/>
              <a:t>Sidecar-Assembly</a:t>
            </a:r>
            <a:r>
              <a:rPr lang="en" sz="1800" dirty="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dirty="0"/>
          </a:p>
          <a:p>
            <a:pPr marL="0" lvl="0" indent="0" algn="l" rtl="0">
              <a:spcBef>
                <a:spcPts val="800"/>
              </a:spcBef>
              <a:spcAft>
                <a:spcPts val="0"/>
              </a:spcAft>
              <a:buNone/>
            </a:pPr>
            <a:endParaRPr sz="1400" dirty="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dirty="0">
                <a:solidFill>
                  <a:srgbClr val="24292E"/>
                </a:solidFill>
                <a:latin typeface="Arial"/>
                <a:ea typeface="Arial"/>
                <a:cs typeface="Arial"/>
                <a:sym typeface="Arial"/>
              </a:rPr>
              <a:t>Bean-counter - A Coin-counter Service</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dirty="0"/>
          </a:p>
          <a:p>
            <a:pPr marL="0" lvl="0" indent="0" algn="l" rtl="0">
              <a:spcBef>
                <a:spcPts val="800"/>
              </a:spcBef>
              <a:spcAft>
                <a:spcPts val="0"/>
              </a:spcAft>
              <a:buNone/>
            </a:pPr>
            <a:r>
              <a:rPr lang="en" sz="1800" dirty="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dirty="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solidFill>
                  <a:srgbClr val="24292E"/>
                </a:solidFill>
              </a:rPr>
              <a:t>Services require orthogonal technical capabilities, such as </a:t>
            </a:r>
            <a:r>
              <a:rPr lang="en" sz="1800" b="1" dirty="0">
                <a:solidFill>
                  <a:srgbClr val="24292E"/>
                </a:solidFill>
              </a:rPr>
              <a:t>monitoring</a:t>
            </a:r>
            <a:r>
              <a:rPr lang="en" sz="1800" dirty="0">
                <a:solidFill>
                  <a:srgbClr val="24292E"/>
                </a:solidFill>
              </a:rPr>
              <a:t>, </a:t>
            </a:r>
            <a:r>
              <a:rPr lang="en" sz="1800" b="1" dirty="0">
                <a:solidFill>
                  <a:srgbClr val="24292E"/>
                </a:solidFill>
              </a:rPr>
              <a:t>logging</a:t>
            </a:r>
            <a:r>
              <a:rPr lang="en" sz="1800" dirty="0">
                <a:solidFill>
                  <a:srgbClr val="24292E"/>
                </a:solidFill>
              </a:rPr>
              <a:t>, </a:t>
            </a:r>
            <a:r>
              <a:rPr lang="en" sz="1800" b="1" dirty="0">
                <a:solidFill>
                  <a:srgbClr val="24292E"/>
                </a:solidFill>
              </a:rPr>
              <a:t>configuration</a:t>
            </a:r>
            <a:r>
              <a:rPr lang="en" sz="1800" dirty="0">
                <a:solidFill>
                  <a:srgbClr val="24292E"/>
                </a:solidFill>
              </a:rPr>
              <a:t>, and </a:t>
            </a:r>
            <a:r>
              <a:rPr lang="en" sz="1800" b="1" dirty="0">
                <a:solidFill>
                  <a:srgbClr val="24292E"/>
                </a:solidFill>
              </a:rPr>
              <a:t>security</a:t>
            </a:r>
            <a:r>
              <a:rPr lang="en" sz="1800" dirty="0">
                <a:solidFill>
                  <a:srgbClr val="24292E"/>
                </a:solidFill>
              </a:rPr>
              <a:t>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dirty="0">
              <a:solidFill>
                <a:srgbClr val="24292E"/>
              </a:solidFill>
            </a:endParaRPr>
          </a:p>
          <a:p>
            <a:pPr marL="0" lvl="0" indent="0" algn="l" rtl="0">
              <a:spcBef>
                <a:spcPts val="800"/>
              </a:spcBef>
              <a:spcAft>
                <a:spcPts val="0"/>
              </a:spcAft>
              <a:buNone/>
            </a:pPr>
            <a:r>
              <a:rPr lang="en" sz="1800" dirty="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dirty="0">
              <a:solidFill>
                <a:srgbClr val="24292E"/>
              </a:solidFill>
            </a:endParaRPr>
          </a:p>
          <a:p>
            <a:pPr marL="0" lvl="0" indent="0" algn="l" rtl="0">
              <a:spcBef>
                <a:spcPts val="800"/>
              </a:spcBef>
              <a:spcAft>
                <a:spcPts val="0"/>
              </a:spcAft>
              <a:buNone/>
            </a:pPr>
            <a:endParaRPr sz="1400" dirty="0">
              <a:solidFill>
                <a:srgbClr val="24292E"/>
              </a:solidFill>
            </a:endParaRPr>
          </a:p>
          <a:p>
            <a:pPr marL="0" lvl="0" indent="0" algn="l" rtl="0">
              <a:spcBef>
                <a:spcPts val="800"/>
              </a:spcBef>
              <a:spcAft>
                <a:spcPts val="0"/>
              </a:spcAft>
              <a:buNone/>
            </a:pPr>
            <a:endParaRPr sz="1400" dirty="0">
              <a:solidFill>
                <a:srgbClr val="2429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i="1" dirty="0"/>
              <a:t>Co-deploy</a:t>
            </a:r>
            <a:r>
              <a:rPr lang="en" sz="1800" dirty="0"/>
              <a:t> the orthogonal components along with the main service by placing them in their own containers. </a:t>
            </a:r>
            <a:r>
              <a:rPr lang="en" sz="1800" b="1" dirty="0"/>
              <a:t>Containers in a task are co-deployed together</a:t>
            </a:r>
            <a:r>
              <a:rPr lang="en" sz="1800" dirty="0"/>
              <a:t> </a:t>
            </a:r>
            <a:r>
              <a:rPr lang="en" sz="1800" b="1" dirty="0"/>
              <a:t>in the same host </a:t>
            </a:r>
            <a:r>
              <a:rPr lang="en" sz="1800" dirty="0"/>
              <a:t>thereby not affecting the latency of the service significantly for the communication between them. </a:t>
            </a:r>
            <a:endParaRPr sz="1800" dirty="0"/>
          </a:p>
          <a:p>
            <a:pPr marL="0" lvl="0" indent="0" algn="l" rtl="0">
              <a:spcBef>
                <a:spcPts val="800"/>
              </a:spcBef>
              <a:spcAft>
                <a:spcPts val="0"/>
              </a:spcAft>
              <a:buNone/>
            </a:pPr>
            <a:r>
              <a:rPr lang="en" sz="1800" dirty="0"/>
              <a:t>As a result of this co-deployment, the sidecar and the main service can access the same resources. This allows the sidecar to monitor system resources used by both the sidecar and the primary service.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Each application is unique and solving different needs based on business requirements. If the task of infrastructure management is too onerous and/or if you only want to pay for your computing time, then Fargate may be the right choice for you.</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What is AWS Fargate?</a:t>
            </a:r>
            <a:endParaRPr dirty="0"/>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Put simply, AWS Fargate is a container management solution provided by AWS to </a:t>
            </a:r>
            <a:r>
              <a:rPr lang="en" sz="1800" b="1" dirty="0"/>
              <a:t>run your containers without having to worry about managing a cluster of servers</a:t>
            </a:r>
            <a:r>
              <a:rPr lang="en" sz="1800" dirty="0"/>
              <a:t>. You don't have to choose server types, upgrade or patch servers or optimize container packing on your clusters.</a:t>
            </a:r>
            <a:endParaRPr sz="1800" dirty="0"/>
          </a:p>
          <a:p>
            <a:pPr marL="0" lvl="0" indent="0" algn="l" rtl="0">
              <a:spcBef>
                <a:spcPts val="800"/>
              </a:spcBef>
              <a:spcAft>
                <a:spcPts val="0"/>
              </a:spcAft>
              <a:buNone/>
            </a:pPr>
            <a:r>
              <a:rPr lang="en" sz="1800" dirty="0"/>
              <a:t>With Fargate, </a:t>
            </a:r>
            <a:r>
              <a:rPr lang="en" sz="1800" b="1" dirty="0"/>
              <a:t>you package your application in containers</a:t>
            </a:r>
            <a:r>
              <a:rPr lang="en" sz="1800" dirty="0"/>
              <a:t>, </a:t>
            </a:r>
            <a:r>
              <a:rPr lang="en" sz="1800" b="1" dirty="0"/>
              <a:t>specify the CPU and memory requirements</a:t>
            </a:r>
            <a:r>
              <a:rPr lang="en" sz="1800" dirty="0"/>
              <a:t>, </a:t>
            </a:r>
            <a:r>
              <a:rPr lang="en" sz="1800" b="1" dirty="0"/>
              <a:t>define networking and IAM policies, and launch the application</a:t>
            </a:r>
            <a:r>
              <a:rPr lang="en" sz="1800" dirty="0"/>
              <a:t>. Fargate takes care of provisioning enough compute resources for your containers to scale out or scale them in when they are not utilized.</a:t>
            </a:r>
            <a:endParaRPr sz="1800" dirty="0"/>
          </a:p>
          <a:p>
            <a:pPr marL="0" lvl="0" indent="0" algn="l" rtl="0">
              <a:spcBef>
                <a:spcPts val="800"/>
              </a:spcBef>
              <a:spcAft>
                <a:spcPts val="0"/>
              </a:spcAft>
              <a:buNone/>
            </a:pPr>
            <a:r>
              <a:rPr lang="en" sz="1800" dirty="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dirty="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Fargate is a serverless container management solution that runs containers without any EC2 instances</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Use Cases</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Workloads requiring low overhead</a:t>
            </a:r>
            <a:r>
              <a:rPr lang="en" sz="1800" dirty="0"/>
              <a:t> - Managing a large cluster requires patching, upgrading, securing and rehydrating constantly. AWS takes care of this for the servers used by Fargate.</a:t>
            </a:r>
            <a:endParaRPr sz="1800" dirty="0"/>
          </a:p>
          <a:p>
            <a:pPr marL="0" lvl="0" indent="0" algn="l" rtl="0">
              <a:spcBef>
                <a:spcPts val="800"/>
              </a:spcBef>
              <a:spcAft>
                <a:spcPts val="0"/>
              </a:spcAft>
              <a:buNone/>
            </a:pPr>
            <a:r>
              <a:rPr lang="en" sz="1800" b="1" dirty="0"/>
              <a:t>Small workloads, with occasional bursts</a:t>
            </a:r>
            <a:r>
              <a:rPr lang="en" sz="1800" dirty="0"/>
              <a:t> - Workloads such as website traffic does not fully utilize the compute &amp; memory you pay for. With Fargate you can scale down to a minimum number of instances when utilization is low (such as night time) and scale up as needed during core business hours.</a:t>
            </a:r>
            <a:endParaRPr sz="1800" dirty="0"/>
          </a:p>
          <a:p>
            <a:pPr marL="0" lvl="0" indent="0" algn="l" rtl="0">
              <a:spcBef>
                <a:spcPts val="800"/>
              </a:spcBef>
              <a:spcAft>
                <a:spcPts val="0"/>
              </a:spcAft>
              <a:buNone/>
            </a:pPr>
            <a:r>
              <a:rPr lang="en" sz="1800" b="1" dirty="0"/>
              <a:t>Tiny workloads</a:t>
            </a:r>
            <a:r>
              <a:rPr lang="en" sz="1800" dirty="0"/>
              <a:t> - For proof-of-concepts and test environments, Fargate is a perfect choice to optimize utilization.</a:t>
            </a:r>
            <a:endParaRPr sz="1800" dirty="0"/>
          </a:p>
          <a:p>
            <a:pPr marL="0" lvl="0" indent="0" algn="l" rtl="0">
              <a:spcBef>
                <a:spcPts val="800"/>
              </a:spcBef>
              <a:spcAft>
                <a:spcPts val="0"/>
              </a:spcAft>
              <a:buNone/>
            </a:pPr>
            <a:r>
              <a:rPr lang="en" sz="1800" b="1" dirty="0"/>
              <a:t>Batch workloads </a:t>
            </a:r>
            <a:r>
              <a:rPr lang="en" sz="1800" dirty="0"/>
              <a:t>- Loads that are kicked-off on schedules or occasional asynchronous jobs that are event-driven will be a good fit for Fargate.</a:t>
            </a:r>
            <a:endParaRPr sz="1800" dirty="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 the Good, Bad &amp; Ugly</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buNone/>
            </a:pPr>
            <a:r>
              <a:rPr lang="en" sz="1800" b="1" dirty="0"/>
              <a:t>Good &amp; Bad: Pay-per-use</a:t>
            </a:r>
            <a:r>
              <a:rPr lang="en" sz="1800" dirty="0"/>
              <a:t> - </a:t>
            </a:r>
            <a:r>
              <a:rPr lang="en-US" sz="1800" dirty="0"/>
              <a:t>Unlike ECS or EKS, you only pay for the computing time and memory that you actually use </a:t>
            </a:r>
            <a:r>
              <a:rPr lang="en-US" sz="1800" u="sng" dirty="0"/>
              <a:t>but</a:t>
            </a:r>
            <a:r>
              <a:rPr lang="en-US" sz="1800" dirty="0"/>
              <a:t> the average per-hour cost for running Fargate is more than the per-hour cost of running ECS or EKS</a:t>
            </a:r>
            <a:r>
              <a:rPr lang="en" sz="1800" dirty="0"/>
              <a:t>. </a:t>
            </a:r>
            <a:r>
              <a:rPr lang="en" sz="1800" b="1" dirty="0"/>
              <a:t>This could be detrimental </a:t>
            </a:r>
            <a:r>
              <a:rPr lang="en" sz="1800" dirty="0"/>
              <a:t>if you require always-on containers.</a:t>
            </a:r>
            <a:endParaRPr sz="1800" dirty="0"/>
          </a:p>
          <a:p>
            <a:pPr marL="0" indent="0">
              <a:buNone/>
            </a:pPr>
            <a:r>
              <a:rPr lang="en" sz="1800" b="1" dirty="0"/>
              <a:t>Good: Low Complexity</a:t>
            </a:r>
            <a:r>
              <a:rPr lang="en" sz="1800" dirty="0"/>
              <a:t> – Don’t have to deal with underlying infrastructure. Only focus on memory size, CPU capacity and network ports. </a:t>
            </a:r>
            <a:r>
              <a:rPr lang="en" sz="1800" b="1" dirty="0"/>
              <a:t>Better Security</a:t>
            </a:r>
            <a:r>
              <a:rPr lang="en" sz="1800" dirty="0"/>
              <a:t> – Don’t have to deal with securing clusters of servers. Only focus on security within the </a:t>
            </a:r>
            <a:r>
              <a:rPr lang="en" sz="1800" dirty="0" err="1"/>
              <a:t>cont</a:t>
            </a:r>
            <a:r>
              <a:rPr lang="en-US" sz="1800" dirty="0" err="1"/>
              <a:t>ain</a:t>
            </a:r>
            <a:r>
              <a:rPr lang="en" sz="1800" dirty="0" err="1"/>
              <a:t>er</a:t>
            </a:r>
            <a:r>
              <a:rPr lang="en" sz="1800" dirty="0"/>
              <a:t>, the roles required to run your app and ports that must be opened. </a:t>
            </a:r>
            <a:r>
              <a:rPr lang="en" sz="1800" b="1" dirty="0"/>
              <a:t>Faster Development -</a:t>
            </a:r>
            <a:r>
              <a:rPr lang="en" sz="1800" dirty="0"/>
              <a:t> </a:t>
            </a:r>
            <a:r>
              <a:rPr lang="en-US" sz="1800" dirty="0"/>
              <a:t>problems of systems management are alleviated, developers spend less time on operational issues and focus on solving business problems. </a:t>
            </a:r>
            <a:r>
              <a:rPr lang="en-US" sz="1800" b="1" dirty="0"/>
              <a:t>Scaling</a:t>
            </a:r>
            <a:r>
              <a:rPr lang="en-US" sz="1800" dirty="0"/>
              <a:t> - scaling is taken care of by the provider seamlessly.  </a:t>
            </a:r>
            <a:endParaRPr sz="1800" dirty="0"/>
          </a:p>
          <a:p>
            <a:pPr marL="0" indent="0">
              <a:buNone/>
            </a:pPr>
            <a:r>
              <a:rPr lang="en" sz="1800" b="1" dirty="0"/>
              <a:t>Bad: Limited Availability </a:t>
            </a:r>
            <a:r>
              <a:rPr lang="en" sz="1800" dirty="0"/>
              <a:t>- </a:t>
            </a:r>
            <a:r>
              <a:rPr lang="en-US" sz="1800" dirty="0"/>
              <a:t>While AWS is rolling out Fargate to as many regions as they can, it is not as available as Lambdas, ECS or EKS. As of April 2019, Fargate is not available in GovCloud, Sao Paulo, Paris, Stockholm, Japan, and China.</a:t>
            </a:r>
            <a:r>
              <a:rPr lang="en" sz="1800" dirty="0"/>
              <a:t>.</a:t>
            </a:r>
            <a:endParaRPr sz="1800" dirty="0"/>
          </a:p>
        </p:txBody>
      </p:sp>
    </p:spTree>
    <p:extLst>
      <p:ext uri="{BB962C8B-B14F-4D97-AF65-F5344CB8AC3E}">
        <p14:creationId xmlns:p14="http://schemas.microsoft.com/office/powerpoint/2010/main" val="235619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Pricing Model</a:t>
            </a:r>
            <a:endParaRPr dirty="0"/>
          </a:p>
        </p:txBody>
      </p:sp>
      <p:sp>
        <p:nvSpPr>
          <p:cNvPr id="275" name="Google Shape;275;p25"/>
          <p:cNvSpPr txBox="1">
            <a:spLocks noGrp="1"/>
          </p:cNvSpPr>
          <p:nvPr>
            <p:ph type="body" idx="1"/>
          </p:nvPr>
        </p:nvSpPr>
        <p:spPr>
          <a:xfrm>
            <a:off x="311700" y="595223"/>
            <a:ext cx="8520600" cy="227296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600" dirty="0"/>
              <a:t>With the </a:t>
            </a:r>
            <a:r>
              <a:rPr lang="en" sz="1600" i="1" dirty="0"/>
              <a:t>ECS EC2 </a:t>
            </a:r>
            <a:r>
              <a:rPr lang="en" sz="1600" b="1" dirty="0"/>
              <a:t>launch-type billing is based on the cost of the underlying EC2 instances</a:t>
            </a:r>
            <a:r>
              <a:rPr lang="en" sz="1600" dirty="0"/>
              <a:t>. This allows you to optimize price by taking advantage of billing models such as spot instances (bid a low price for an instance), or reserved instances (get a flat discount for committing to an instance for a certain time period). However, </a:t>
            </a:r>
            <a:r>
              <a:rPr lang="en" sz="1600" b="1" dirty="0"/>
              <a:t>it is your responsibility to make sure that your containers are densely packed </a:t>
            </a:r>
            <a:r>
              <a:rPr lang="en" sz="1600" dirty="0"/>
              <a:t>onto instances to get the best use out of them, otherwise you will be wasting money.</a:t>
            </a:r>
            <a:endParaRPr sz="1600" dirty="0"/>
          </a:p>
          <a:p>
            <a:pPr marL="0" lvl="0" indent="0" algn="l" rtl="0">
              <a:spcBef>
                <a:spcPts val="800"/>
              </a:spcBef>
              <a:spcAft>
                <a:spcPts val="0"/>
              </a:spcAft>
              <a:buNone/>
            </a:pPr>
            <a:r>
              <a:rPr lang="en" sz="1600" dirty="0"/>
              <a:t>With the </a:t>
            </a:r>
            <a:r>
              <a:rPr lang="en" sz="1600" b="1" i="1" dirty="0"/>
              <a:t>ECS Fargate</a:t>
            </a:r>
            <a:r>
              <a:rPr lang="en" sz="1600" b="1" dirty="0"/>
              <a:t> launch type billing is based on how many CPU cores, and gigabytes of memory your task requires, per second</a:t>
            </a:r>
            <a:r>
              <a:rPr lang="en" sz="1600" dirty="0"/>
              <a:t>. You only ever pay for what your task uses, no more paying for EC2 capacity that goes unused. As of now, you can choose up to 48 combinations as seen below:</a:t>
            </a:r>
            <a:endParaRPr sz="1600" dirty="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With its low maintenance overhead, rapid provisioning &amp; pay-per-use, </a:t>
            </a:r>
            <a:endParaRPr dirty="0">
              <a:latin typeface="Oswald"/>
              <a:ea typeface="Oswald"/>
              <a:cs typeface="Oswald"/>
              <a:sym typeface="Oswald"/>
            </a:endParaRPr>
          </a:p>
          <a:p>
            <a:pPr marL="0" lvl="0" indent="0" algn="ctr" rtl="0">
              <a:spcBef>
                <a:spcPts val="0"/>
              </a:spcBef>
              <a:spcAft>
                <a:spcPts val="0"/>
              </a:spcAft>
              <a:buNone/>
            </a:pPr>
            <a:r>
              <a:rPr lang="en" dirty="0">
                <a:latin typeface="Oswald"/>
                <a:ea typeface="Oswald"/>
                <a:cs typeface="Oswald"/>
                <a:sym typeface="Oswald"/>
              </a:rPr>
              <a:t>Fargate can save you time, manpower, and money</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897A4CA0-BC35-5644-94C0-842404B204A3}"/>
              </a:ext>
            </a:extLst>
          </p:cNvPr>
          <p:cNvPicPr>
            <a:picLocks noChangeAspect="1"/>
          </p:cNvPicPr>
          <p:nvPr/>
        </p:nvPicPr>
        <p:blipFill>
          <a:blip r:embed="rId3"/>
          <a:stretch>
            <a:fillRect/>
          </a:stretch>
        </p:blipFill>
        <p:spPr>
          <a:xfrm>
            <a:off x="2146300" y="2935770"/>
            <a:ext cx="4851400" cy="124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Components of AWS Fargate?</a:t>
            </a:r>
            <a:endParaRPr dirty="0"/>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Task</a:t>
            </a:r>
            <a:endParaRPr dirty="0"/>
          </a:p>
        </p:txBody>
      </p:sp>
      <p:sp>
        <p:nvSpPr>
          <p:cNvPr id="296" name="Google Shape;296;p28"/>
          <p:cNvSpPr txBox="1">
            <a:spLocks noGrp="1"/>
          </p:cNvSpPr>
          <p:nvPr>
            <p:ph type="body" idx="1"/>
          </p:nvPr>
        </p:nvSpPr>
        <p:spPr>
          <a:xfrm>
            <a:off x="311700" y="808250"/>
            <a:ext cx="5131568"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 </a:t>
            </a:r>
            <a:r>
              <a:rPr lang="en" sz="1800" i="1" dirty="0"/>
              <a:t>Task</a:t>
            </a:r>
            <a:r>
              <a:rPr lang="en" sz="1800" dirty="0"/>
              <a:t> is the smallest deployable unit on Fargate. A Task Definition is used as the blueprint for configuring tasks and each time you launch a task in Amazon ECS.</a:t>
            </a:r>
            <a:endParaRPr sz="1800" dirty="0"/>
          </a:p>
          <a:p>
            <a:pPr marL="0" lvl="0" indent="0" algn="l" rtl="0">
              <a:spcBef>
                <a:spcPts val="800"/>
              </a:spcBef>
              <a:spcAft>
                <a:spcPts val="0"/>
              </a:spcAft>
              <a:buNone/>
            </a:pPr>
            <a:r>
              <a:rPr lang="en" sz="1800" dirty="0"/>
              <a:t>The Task Definition specifies which </a:t>
            </a:r>
            <a:r>
              <a:rPr lang="en" sz="1800" b="1" i="1" dirty="0"/>
              <a:t>container repository</a:t>
            </a:r>
            <a:r>
              <a:rPr lang="en" sz="1800" dirty="0"/>
              <a:t> and </a:t>
            </a:r>
            <a:r>
              <a:rPr lang="en" sz="1800" b="1" i="1" dirty="0"/>
              <a:t>container image </a:t>
            </a:r>
            <a:r>
              <a:rPr lang="en" sz="1800" dirty="0"/>
              <a:t>you want to use for running your Task. It also specifies the </a:t>
            </a:r>
            <a:r>
              <a:rPr lang="en" sz="1800" b="1" i="1" dirty="0"/>
              <a:t>CPU</a:t>
            </a:r>
            <a:r>
              <a:rPr lang="en" sz="1800" i="1" dirty="0"/>
              <a:t>, </a:t>
            </a:r>
            <a:r>
              <a:rPr lang="en" sz="1800" b="1" i="1" dirty="0"/>
              <a:t>memory</a:t>
            </a:r>
            <a:r>
              <a:rPr lang="en" sz="1800" dirty="0"/>
              <a:t>, the </a:t>
            </a:r>
            <a:r>
              <a:rPr lang="en" sz="1800" b="1" i="1" dirty="0"/>
              <a:t>roles</a:t>
            </a:r>
            <a:r>
              <a:rPr lang="en" sz="1800" dirty="0"/>
              <a:t> to use for executing the task. Fargate then knows which Docker image to use for containers, how many containers to use in the task and the resource allocation for each container. </a:t>
            </a:r>
            <a:endParaRPr sz="1800" dirty="0"/>
          </a:p>
        </p:txBody>
      </p:sp>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pic>
        <p:nvPicPr>
          <p:cNvPr id="6" name="Picture 5">
            <a:extLst>
              <a:ext uri="{FF2B5EF4-FFF2-40B4-BE49-F238E27FC236}">
                <a16:creationId xmlns:a16="http://schemas.microsoft.com/office/drawing/2014/main" id="{6E14E71F-7267-2D4A-9A83-27ACCA2D1C35}"/>
              </a:ext>
            </a:extLst>
          </p:cNvPr>
          <p:cNvPicPr>
            <a:picLocks noChangeAspect="1"/>
          </p:cNvPicPr>
          <p:nvPr/>
        </p:nvPicPr>
        <p:blipFill>
          <a:blip r:embed="rId3"/>
          <a:stretch>
            <a:fillRect/>
          </a:stretch>
        </p:blipFill>
        <p:spPr>
          <a:xfrm>
            <a:off x="5443268" y="409969"/>
            <a:ext cx="3652620" cy="45242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35701</TotalTime>
  <Words>2811</Words>
  <Application>Microsoft Macintosh PowerPoint</Application>
  <PresentationFormat>On-screen Show (16:9)</PresentationFormat>
  <Paragraphs>119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Optimist Light</vt:lpstr>
      <vt:lpstr>Oswald</vt:lpstr>
      <vt:lpstr>Roboto</vt:lpstr>
      <vt:lpstr>Calibri</vt:lpstr>
      <vt:lpstr>Office Theme</vt:lpstr>
      <vt:lpstr>Fargate Patterns: or Tom Thumb’s Journey to Fargate on a few Pennies</vt:lpstr>
      <vt:lpstr>Description</vt:lpstr>
      <vt:lpstr>Examples</vt:lpstr>
      <vt:lpstr>What is AWS Fargate?</vt:lpstr>
      <vt:lpstr>Fargate Use Cases</vt:lpstr>
      <vt:lpstr>Fargate – the Good, Bad &amp; Ugly</vt:lpstr>
      <vt:lpstr>Fargate Pricing Model</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srini karlekar</cp:lastModifiedBy>
  <cp:revision>28</cp:revision>
  <dcterms:modified xsi:type="dcterms:W3CDTF">2019-06-14T01:16:44Z</dcterms:modified>
</cp:coreProperties>
</file>