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6" r:id="rId1"/>
  </p:sldMasterIdLst>
  <p:notesMasterIdLst>
    <p:notesMasterId r:id="rId25"/>
  </p:notesMasterIdLst>
  <p:sldIdLst>
    <p:sldId id="256" r:id="rId2"/>
    <p:sldId id="257" r:id="rId3"/>
    <p:sldId id="258" r:id="rId4"/>
    <p:sldId id="259" r:id="rId5"/>
    <p:sldId id="262" r:id="rId6"/>
    <p:sldId id="279"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Optimist Light" panose="020B0503020204030204" pitchFamily="34" charset="77"/>
      <p:regular r:id="rId30"/>
      <p:bold r:id="rId31"/>
      <p:italic r:id="rId32"/>
      <p:boldItalic r:id="rId33"/>
    </p:embeddedFont>
    <p:embeddedFont>
      <p:font typeface="Oswald" pitchFamily="2" charset="77"/>
      <p:regular r:id="rId34"/>
      <p:bold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92"/>
    <p:restoredTop sz="94715"/>
  </p:normalViewPr>
  <p:slideViewPr>
    <p:cSldViewPr snapToGrid="0">
      <p:cViewPr varScale="1">
        <p:scale>
          <a:sx n="129" d="100"/>
          <a:sy n="129" d="100"/>
        </p:scale>
        <p:origin x="208" y="7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56aaa5a20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56aaa5a20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56aaa5a20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56aaa5a20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56aaa5a204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56aaa5a204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6aaa5a204_0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56aaa5a204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6aaa5a204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6aaa5a204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6aaa5a204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6aaa5a204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6aaa5a204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6aaa5a204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56aaa5a204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56aaa5a204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6aaa5a204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6aaa5a204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56aaa5a204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56aaa5a204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560bc64c7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560bc64c7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56aaa5a204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56aaa5a204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56aaa5a204_0_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56aaa5a204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6aaa5a204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6aaa5a204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56aaa5a204_0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56aaa5a204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6aaa5a20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6aaa5a20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6aaa5a20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6aaa5a20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6aaa5a204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56aaa5a204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6aaa5a204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56aaa5a204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836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6aaa5a204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56aaa5a204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6aaa5a20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6aaa5a20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6aaa5a20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6aaa5a20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Finance Title Slide">
  <p:cSld name="Finance Title Slid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1142999" y="841772"/>
            <a:ext cx="6858000" cy="17907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rgbClr val="24A7DF"/>
              </a:buClr>
              <a:buSzPts val="3900"/>
              <a:buFont typeface="Calibri"/>
              <a:buNone/>
              <a:defRPr sz="3900" b="1" cap="none">
                <a:solidFill>
                  <a:srgbClr val="24A7DF"/>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 name="Google Shape;12;p2"/>
          <p:cNvSpPr txBox="1">
            <a:spLocks noGrp="1"/>
          </p:cNvSpPr>
          <p:nvPr>
            <p:ph type="subTitle" idx="1"/>
          </p:nvPr>
        </p:nvSpPr>
        <p:spPr>
          <a:xfrm>
            <a:off x="1143000" y="2495614"/>
            <a:ext cx="6858000" cy="1241700"/>
          </a:xfrm>
          <a:prstGeom prst="rect">
            <a:avLst/>
          </a:prstGeom>
          <a:noFill/>
          <a:ln>
            <a:noFill/>
          </a:ln>
        </p:spPr>
        <p:txBody>
          <a:bodyPr spcFirstLastPara="1" wrap="square" lIns="68575" tIns="34275" rIns="68575" bIns="34275" anchor="t" anchorCtr="0"/>
          <a:lstStyle>
            <a:lvl1pPr lvl="0" algn="l">
              <a:lnSpc>
                <a:spcPct val="90000"/>
              </a:lnSpc>
              <a:spcBef>
                <a:spcPts val="800"/>
              </a:spcBef>
              <a:spcAft>
                <a:spcPts val="0"/>
              </a:spcAft>
              <a:buClr>
                <a:srgbClr val="535353"/>
              </a:buClr>
              <a:buSzPts val="3900"/>
              <a:buNone/>
              <a:defRPr sz="3900" cap="none">
                <a:solidFill>
                  <a:srgbClr val="535353"/>
                </a:solidFill>
                <a:latin typeface="Calibri"/>
                <a:ea typeface="Calibri"/>
                <a:cs typeface="Calibri"/>
                <a:sym typeface="Calibri"/>
              </a:defRPr>
            </a:lvl1pPr>
            <a:lvl2pPr lvl="1" algn="ctr">
              <a:lnSpc>
                <a:spcPct val="90000"/>
              </a:lnSpc>
              <a:spcBef>
                <a:spcPts val="400"/>
              </a:spcBef>
              <a:spcAft>
                <a:spcPts val="0"/>
              </a:spcAft>
              <a:buClr>
                <a:srgbClr val="535353"/>
              </a:buClr>
              <a:buSzPts val="1500"/>
              <a:buNone/>
              <a:defRPr sz="1500"/>
            </a:lvl2pPr>
            <a:lvl3pPr lvl="2" algn="ctr">
              <a:lnSpc>
                <a:spcPct val="90000"/>
              </a:lnSpc>
              <a:spcBef>
                <a:spcPts val="400"/>
              </a:spcBef>
              <a:spcAft>
                <a:spcPts val="0"/>
              </a:spcAft>
              <a:buClr>
                <a:srgbClr val="535353"/>
              </a:buClr>
              <a:buSzPts val="1400"/>
              <a:buNone/>
              <a:defRPr sz="1400"/>
            </a:lvl3pPr>
            <a:lvl4pPr lvl="3" algn="ctr">
              <a:lnSpc>
                <a:spcPct val="90000"/>
              </a:lnSpc>
              <a:spcBef>
                <a:spcPts val="400"/>
              </a:spcBef>
              <a:spcAft>
                <a:spcPts val="0"/>
              </a:spcAft>
              <a:buClr>
                <a:srgbClr val="535353"/>
              </a:buClr>
              <a:buSzPts val="1200"/>
              <a:buNone/>
              <a:defRPr sz="1200"/>
            </a:lvl4pPr>
            <a:lvl5pPr lvl="4" algn="ctr">
              <a:lnSpc>
                <a:spcPct val="90000"/>
              </a:lnSpc>
              <a:spcBef>
                <a:spcPts val="400"/>
              </a:spcBef>
              <a:spcAft>
                <a:spcPts val="0"/>
              </a:spcAft>
              <a:buClr>
                <a:srgbClr val="535353"/>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3" name="Google Shape;13;p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 name="Google Shape;15;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0" marR="0" lvl="1" indent="0" algn="l" rtl="0">
              <a:spcBef>
                <a:spcPts val="0"/>
              </a:spcBef>
              <a:buNone/>
              <a:defRPr sz="1400" b="0" i="0" u="none" strike="noStrike" cap="none">
                <a:solidFill>
                  <a:schemeClr val="dk1"/>
                </a:solidFill>
                <a:latin typeface="Calibri"/>
                <a:ea typeface="Calibri"/>
                <a:cs typeface="Calibri"/>
                <a:sym typeface="Calibri"/>
              </a:defRPr>
            </a:lvl2pPr>
            <a:lvl3pPr marL="0" marR="0" lvl="2" indent="0" algn="l" rtl="0">
              <a:spcBef>
                <a:spcPts val="0"/>
              </a:spcBef>
              <a:buNone/>
              <a:defRPr sz="1400" b="0" i="0" u="none" strike="noStrike" cap="none">
                <a:solidFill>
                  <a:schemeClr val="dk1"/>
                </a:solidFill>
                <a:latin typeface="Calibri"/>
                <a:ea typeface="Calibri"/>
                <a:cs typeface="Calibri"/>
                <a:sym typeface="Calibri"/>
              </a:defRPr>
            </a:lvl3pPr>
            <a:lvl4pPr marL="0" marR="0" lvl="3" indent="0" algn="l" rtl="0">
              <a:spcBef>
                <a:spcPts val="0"/>
              </a:spcBef>
              <a:buNone/>
              <a:defRPr sz="1400" b="0" i="0" u="none" strike="noStrike" cap="none">
                <a:solidFill>
                  <a:schemeClr val="dk1"/>
                </a:solidFill>
                <a:latin typeface="Calibri"/>
                <a:ea typeface="Calibri"/>
                <a:cs typeface="Calibri"/>
                <a:sym typeface="Calibri"/>
              </a:defRPr>
            </a:lvl4pPr>
            <a:lvl5pPr marL="0" marR="0" lvl="4" indent="0" algn="l" rtl="0">
              <a:spcBef>
                <a:spcPts val="0"/>
              </a:spcBef>
              <a:buNone/>
              <a:defRPr sz="1400" b="0" i="0" u="none" strike="noStrike" cap="none">
                <a:solidFill>
                  <a:schemeClr val="dk1"/>
                </a:solidFill>
                <a:latin typeface="Calibri"/>
                <a:ea typeface="Calibri"/>
                <a:cs typeface="Calibri"/>
                <a:sym typeface="Calibri"/>
              </a:defRPr>
            </a:lvl5pPr>
            <a:lvl6pPr marL="0" marR="0" lvl="5" indent="0" algn="l" rtl="0">
              <a:spcBef>
                <a:spcPts val="0"/>
              </a:spcBef>
              <a:buNone/>
              <a:defRPr sz="1400" b="0" i="0" u="none" strike="noStrike" cap="none">
                <a:solidFill>
                  <a:schemeClr val="dk1"/>
                </a:solidFill>
                <a:latin typeface="Calibri"/>
                <a:ea typeface="Calibri"/>
                <a:cs typeface="Calibri"/>
                <a:sym typeface="Calibri"/>
              </a:defRPr>
            </a:lvl6pPr>
            <a:lvl7pPr marL="0" marR="0" lvl="6" indent="0" algn="l" rtl="0">
              <a:spcBef>
                <a:spcPts val="0"/>
              </a:spcBef>
              <a:buNone/>
              <a:defRPr sz="1400" b="0" i="0" u="none" strike="noStrike" cap="none">
                <a:solidFill>
                  <a:schemeClr val="dk1"/>
                </a:solidFill>
                <a:latin typeface="Calibri"/>
                <a:ea typeface="Calibri"/>
                <a:cs typeface="Calibri"/>
                <a:sym typeface="Calibri"/>
              </a:defRPr>
            </a:lvl7pPr>
            <a:lvl8pPr marL="0" marR="0" lvl="7" indent="0" algn="l" rtl="0">
              <a:spcBef>
                <a:spcPts val="0"/>
              </a:spcBef>
              <a:buNone/>
              <a:defRPr sz="1400" b="0" i="0" u="none" strike="noStrike" cap="none">
                <a:solidFill>
                  <a:schemeClr val="dk1"/>
                </a:solidFill>
                <a:latin typeface="Calibri"/>
                <a:ea typeface="Calibri"/>
                <a:cs typeface="Calibri"/>
                <a:sym typeface="Calibri"/>
              </a:defRPr>
            </a:lvl8pPr>
            <a:lvl9pPr marL="0" marR="0" lvl="8" indent="0" algn="l" rtl="0">
              <a:spcBef>
                <a:spcPts val="0"/>
              </a:spcBef>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6" name="Google Shape;16;p2"/>
          <p:cNvSpPr txBox="1">
            <a:spLocks noGrp="1"/>
          </p:cNvSpPr>
          <p:nvPr>
            <p:ph type="body" idx="2"/>
          </p:nvPr>
        </p:nvSpPr>
        <p:spPr>
          <a:xfrm>
            <a:off x="1198020" y="3043576"/>
            <a:ext cx="3602700" cy="3072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100"/>
              <a:buNone/>
              <a:defRPr sz="1100"/>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17" name="Google Shape;17;p2"/>
          <p:cNvPicPr preferRelativeResize="0"/>
          <p:nvPr/>
        </p:nvPicPr>
        <p:blipFill rotWithShape="1">
          <a:blip r:embed="rId2">
            <a:alphaModFix/>
          </a:blip>
          <a:srcRect/>
          <a:stretch/>
        </p:blipFill>
        <p:spPr>
          <a:xfrm>
            <a:off x="735300" y="3623080"/>
            <a:ext cx="3044280" cy="11029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Finance Small Box">
  <p:cSld name="Finance Small Box">
    <p:bg>
      <p:bgPr>
        <a:blipFill>
          <a:blip r:embed="rId2">
            <a:alphaModFix/>
          </a:blip>
          <a:stretch>
            <a:fillRect/>
          </a:stretch>
        </a:blipFill>
        <a:effectLst/>
      </p:bgPr>
    </p:bg>
    <p:spTree>
      <p:nvGrpSpPr>
        <p:cNvPr id="1" name="Shape 130"/>
        <p:cNvGrpSpPr/>
        <p:nvPr/>
      </p:nvGrpSpPr>
      <p:grpSpPr>
        <a:xfrm>
          <a:off x="0" y="0"/>
          <a:ext cx="0" cy="0"/>
          <a:chOff x="0" y="0"/>
          <a:chExt cx="0" cy="0"/>
        </a:xfrm>
      </p:grpSpPr>
      <p:sp>
        <p:nvSpPr>
          <p:cNvPr id="131" name="Google Shape;131;p11"/>
          <p:cNvSpPr/>
          <p:nvPr/>
        </p:nvSpPr>
        <p:spPr>
          <a:xfrm>
            <a:off x="6829011" y="962171"/>
            <a:ext cx="2154000" cy="17949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2" name="Google Shape;132;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33" name="Google Shape;133;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34" name="Google Shape;134;p11"/>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5" name="Google Shape;135;p11"/>
          <p:cNvSpPr/>
          <p:nvPr/>
        </p:nvSpPr>
        <p:spPr>
          <a:xfrm>
            <a:off x="231016" y="962171"/>
            <a:ext cx="2154000" cy="17949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6" name="Google Shape;136;p11"/>
          <p:cNvSpPr/>
          <p:nvPr/>
        </p:nvSpPr>
        <p:spPr>
          <a:xfrm>
            <a:off x="1413287" y="2837978"/>
            <a:ext cx="2154000" cy="17949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7" name="Google Shape;137;p11"/>
          <p:cNvSpPr/>
          <p:nvPr/>
        </p:nvSpPr>
        <p:spPr>
          <a:xfrm>
            <a:off x="5823949" y="2837978"/>
            <a:ext cx="2154000" cy="17949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8" name="Google Shape;138;p11"/>
          <p:cNvSpPr/>
          <p:nvPr/>
        </p:nvSpPr>
        <p:spPr>
          <a:xfrm>
            <a:off x="3623736" y="2837978"/>
            <a:ext cx="2154000" cy="17949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9" name="Google Shape;139;p11"/>
          <p:cNvSpPr txBox="1">
            <a:spLocks noGrp="1"/>
          </p:cNvSpPr>
          <p:nvPr>
            <p:ph type="body" idx="1"/>
          </p:nvPr>
        </p:nvSpPr>
        <p:spPr>
          <a:xfrm>
            <a:off x="647343" y="1639993"/>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0" name="Google Shape;140;p11"/>
          <p:cNvSpPr txBox="1">
            <a:spLocks noGrp="1"/>
          </p:cNvSpPr>
          <p:nvPr>
            <p:ph type="body" idx="2"/>
          </p:nvPr>
        </p:nvSpPr>
        <p:spPr>
          <a:xfrm>
            <a:off x="1829614" y="352046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1" name="Google Shape;141;p11"/>
          <p:cNvSpPr txBox="1">
            <a:spLocks noGrp="1"/>
          </p:cNvSpPr>
          <p:nvPr>
            <p:ph type="body" idx="3"/>
          </p:nvPr>
        </p:nvSpPr>
        <p:spPr>
          <a:xfrm>
            <a:off x="7245338" y="163991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2" name="Google Shape;142;p11"/>
          <p:cNvSpPr txBox="1">
            <a:spLocks noGrp="1"/>
          </p:cNvSpPr>
          <p:nvPr>
            <p:ph type="body" idx="4"/>
          </p:nvPr>
        </p:nvSpPr>
        <p:spPr>
          <a:xfrm>
            <a:off x="6250513" y="352046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3" name="Google Shape;143;p11"/>
          <p:cNvSpPr/>
          <p:nvPr/>
        </p:nvSpPr>
        <p:spPr>
          <a:xfrm>
            <a:off x="2430347" y="962171"/>
            <a:ext cx="2154000" cy="17949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4" name="Google Shape;144;p11"/>
          <p:cNvSpPr/>
          <p:nvPr/>
        </p:nvSpPr>
        <p:spPr>
          <a:xfrm>
            <a:off x="4629679" y="962171"/>
            <a:ext cx="2154000" cy="17949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5" name="Google Shape;145;p11"/>
          <p:cNvSpPr txBox="1">
            <a:spLocks noGrp="1"/>
          </p:cNvSpPr>
          <p:nvPr>
            <p:ph type="body" idx="5"/>
          </p:nvPr>
        </p:nvSpPr>
        <p:spPr>
          <a:xfrm>
            <a:off x="2846675" y="16412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6" name="Google Shape;146;p11"/>
          <p:cNvSpPr txBox="1">
            <a:spLocks noGrp="1"/>
          </p:cNvSpPr>
          <p:nvPr>
            <p:ph type="body" idx="6"/>
          </p:nvPr>
        </p:nvSpPr>
        <p:spPr>
          <a:xfrm>
            <a:off x="5046006" y="163991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7" name="Google Shape;147;p11"/>
          <p:cNvSpPr txBox="1">
            <a:spLocks noGrp="1"/>
          </p:cNvSpPr>
          <p:nvPr>
            <p:ph type="body" idx="7"/>
          </p:nvPr>
        </p:nvSpPr>
        <p:spPr>
          <a:xfrm>
            <a:off x="4040063" y="352046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Finance Graph Dark">
  <p:cSld name="Finance Graph Dark">
    <p:bg>
      <p:bgPr>
        <a:blipFill>
          <a:blip r:embed="rId2">
            <a:alphaModFix/>
          </a:blip>
          <a:stretch>
            <a:fillRect/>
          </a:stretch>
        </a:blipFill>
        <a:effectLst/>
      </p:bgPr>
    </p:bg>
    <p:spTree>
      <p:nvGrpSpPr>
        <p:cNvPr id="1" name="Shape 148"/>
        <p:cNvGrpSpPr/>
        <p:nvPr/>
      </p:nvGrpSpPr>
      <p:grpSpPr>
        <a:xfrm>
          <a:off x="0" y="0"/>
          <a:ext cx="0" cy="0"/>
          <a:chOff x="0" y="0"/>
          <a:chExt cx="0" cy="0"/>
        </a:xfrm>
      </p:grpSpPr>
      <p:sp>
        <p:nvSpPr>
          <p:cNvPr id="149" name="Google Shape;149;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50" name="Google Shape;150;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51" name="Google Shape;151;p12"/>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2" name="Google Shape;152;p12"/>
          <p:cNvSpPr>
            <a:spLocks noGrp="1"/>
          </p:cNvSpPr>
          <p:nvPr>
            <p:ph type="chart" idx="2"/>
          </p:nvPr>
        </p:nvSpPr>
        <p:spPr>
          <a:xfrm>
            <a:off x="3272589" y="1041607"/>
            <a:ext cx="5448600" cy="3157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2100"/>
              <a:buFont typeface="Optimist Light"/>
              <a:buNone/>
              <a:defRPr sz="2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cxnSp>
        <p:nvCxnSpPr>
          <p:cNvPr id="153" name="Google Shape;153;p12"/>
          <p:cNvCxnSpPr/>
          <p:nvPr/>
        </p:nvCxnSpPr>
        <p:spPr>
          <a:xfrm>
            <a:off x="3025673" y="870045"/>
            <a:ext cx="0" cy="3480300"/>
          </a:xfrm>
          <a:prstGeom prst="straightConnector1">
            <a:avLst/>
          </a:prstGeom>
          <a:noFill/>
          <a:ln w="19050" cap="flat" cmpd="sng">
            <a:solidFill>
              <a:schemeClr val="lt1"/>
            </a:solidFill>
            <a:prstDash val="solid"/>
            <a:miter lim="800000"/>
            <a:headEnd type="none" w="sm" len="sm"/>
            <a:tailEnd type="none" w="sm" len="sm"/>
          </a:ln>
        </p:spPr>
      </p:cxnSp>
      <p:sp>
        <p:nvSpPr>
          <p:cNvPr id="154" name="Google Shape;154;p12"/>
          <p:cNvSpPr txBox="1">
            <a:spLocks noGrp="1"/>
          </p:cNvSpPr>
          <p:nvPr>
            <p:ph type="body" idx="1"/>
          </p:nvPr>
        </p:nvSpPr>
        <p:spPr>
          <a:xfrm>
            <a:off x="333375" y="2346157"/>
            <a:ext cx="2445300" cy="18528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800"/>
              <a:buNone/>
              <a:defRPr sz="1800" b="1" cap="none">
                <a:solidFill>
                  <a:srgbClr val="535353"/>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5" name="Google Shape;155;p12"/>
          <p:cNvSpPr>
            <a:spLocks noGrp="1"/>
          </p:cNvSpPr>
          <p:nvPr>
            <p:ph type="pic" idx="3"/>
          </p:nvPr>
        </p:nvSpPr>
        <p:spPr>
          <a:xfrm>
            <a:off x="333375" y="1552575"/>
            <a:ext cx="821400" cy="733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56" name="Google Shape;156;p12"/>
          <p:cNvPicPr preferRelativeResize="0"/>
          <p:nvPr/>
        </p:nvPicPr>
        <p:blipFill rotWithShape="1">
          <a:blip r:embed="rId3">
            <a:alphaModFix/>
          </a:blip>
          <a:srcRect/>
          <a:stretch/>
        </p:blipFill>
        <p:spPr>
          <a:xfrm>
            <a:off x="7290278" y="4635773"/>
            <a:ext cx="1465746" cy="536822"/>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Finance Process Flow_3">
  <p:cSld name="Finance Process Flow_3">
    <p:bg>
      <p:bgPr>
        <a:blipFill>
          <a:blip r:embed="rId2">
            <a:alphaModFix/>
          </a:blip>
          <a:stretch>
            <a:fillRect/>
          </a:stretch>
        </a:blipFill>
        <a:effectLst/>
      </p:bgPr>
    </p:bg>
    <p:spTree>
      <p:nvGrpSpPr>
        <p:cNvPr id="1" name="Shape 157"/>
        <p:cNvGrpSpPr/>
        <p:nvPr/>
      </p:nvGrpSpPr>
      <p:grpSpPr>
        <a:xfrm>
          <a:off x="0" y="0"/>
          <a:ext cx="0" cy="0"/>
          <a:chOff x="0" y="0"/>
          <a:chExt cx="0" cy="0"/>
        </a:xfrm>
      </p:grpSpPr>
      <p:sp>
        <p:nvSpPr>
          <p:cNvPr id="158" name="Google Shape;158;p13"/>
          <p:cNvSpPr/>
          <p:nvPr/>
        </p:nvSpPr>
        <p:spPr>
          <a:xfrm>
            <a:off x="316295" y="246771"/>
            <a:ext cx="8521800" cy="4611000"/>
          </a:xfrm>
          <a:prstGeom prst="rect">
            <a:avLst/>
          </a:prstGeom>
          <a:solidFill>
            <a:srgbClr val="1DA9DF">
              <a:alpha val="4980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59" name="Google Shape;159;p13"/>
          <p:cNvSpPr txBox="1">
            <a:spLocks noGrp="1"/>
          </p:cNvSpPr>
          <p:nvPr>
            <p:ph type="title"/>
          </p:nvPr>
        </p:nvSpPr>
        <p:spPr>
          <a:xfrm>
            <a:off x="511341" y="490411"/>
            <a:ext cx="72039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lt1"/>
              </a:buClr>
              <a:buSzPts val="1800"/>
              <a:buFont typeface="Calibri"/>
              <a:buNone/>
              <a:defRPr sz="1800" b="1" cap="none">
                <a:solidFill>
                  <a:schemeClr val="lt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0" name="Google Shape;160;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1" name="Google Shape;161;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62" name="Google Shape;162;p13"/>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3" name="Google Shape;163;p13"/>
          <p:cNvSpPr/>
          <p:nvPr/>
        </p:nvSpPr>
        <p:spPr>
          <a:xfrm>
            <a:off x="2161699" y="1897215"/>
            <a:ext cx="891600" cy="891600"/>
          </a:xfrm>
          <a:prstGeom prst="flowChartConnector">
            <a:avLst/>
          </a:prstGeom>
          <a:noFill/>
          <a:ln w="190500" cap="flat" cmpd="sng">
            <a:solidFill>
              <a:srgbClr val="D2D3D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64" name="Google Shape;164;p13"/>
          <p:cNvSpPr/>
          <p:nvPr/>
        </p:nvSpPr>
        <p:spPr>
          <a:xfrm>
            <a:off x="4132846" y="1907004"/>
            <a:ext cx="891600" cy="891600"/>
          </a:xfrm>
          <a:prstGeom prst="flowChartConnector">
            <a:avLst/>
          </a:prstGeom>
          <a:noFill/>
          <a:ln w="190500" cap="flat" cmpd="sng">
            <a:solidFill>
              <a:srgbClr val="76AD4D"/>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65" name="Google Shape;165;p13"/>
          <p:cNvSpPr/>
          <p:nvPr/>
        </p:nvSpPr>
        <p:spPr>
          <a:xfrm>
            <a:off x="6100011" y="1900989"/>
            <a:ext cx="891600" cy="891600"/>
          </a:xfrm>
          <a:prstGeom prst="flowChartConnector">
            <a:avLst/>
          </a:prstGeom>
          <a:noFill/>
          <a:ln w="190500" cap="flat" cmpd="sng">
            <a:solidFill>
              <a:srgbClr val="054B7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66" name="Google Shape;166;p13"/>
          <p:cNvPicPr preferRelativeResize="0"/>
          <p:nvPr/>
        </p:nvPicPr>
        <p:blipFill rotWithShape="1">
          <a:blip r:embed="rId3">
            <a:alphaModFix/>
          </a:blip>
          <a:srcRect l="22418" t="34710" r="48768" b="41527"/>
          <a:stretch/>
        </p:blipFill>
        <p:spPr>
          <a:xfrm>
            <a:off x="2863516" y="1888957"/>
            <a:ext cx="1467853" cy="891541"/>
          </a:xfrm>
          <a:prstGeom prst="rect">
            <a:avLst/>
          </a:prstGeom>
          <a:noFill/>
          <a:ln>
            <a:noFill/>
          </a:ln>
        </p:spPr>
      </p:pic>
      <p:pic>
        <p:nvPicPr>
          <p:cNvPr id="167" name="Google Shape;167;p13"/>
          <p:cNvPicPr preferRelativeResize="0"/>
          <p:nvPr/>
        </p:nvPicPr>
        <p:blipFill rotWithShape="1">
          <a:blip r:embed="rId3">
            <a:alphaModFix/>
          </a:blip>
          <a:srcRect l="22418" t="34710" r="48768" b="41527"/>
          <a:stretch/>
        </p:blipFill>
        <p:spPr>
          <a:xfrm>
            <a:off x="4842709" y="1882942"/>
            <a:ext cx="1467853" cy="891541"/>
          </a:xfrm>
          <a:prstGeom prst="rect">
            <a:avLst/>
          </a:prstGeom>
          <a:noFill/>
          <a:ln>
            <a:noFill/>
          </a:ln>
        </p:spPr>
      </p:pic>
      <p:sp>
        <p:nvSpPr>
          <p:cNvPr id="168" name="Google Shape;168;p13"/>
          <p:cNvSpPr txBox="1">
            <a:spLocks noGrp="1"/>
          </p:cNvSpPr>
          <p:nvPr>
            <p:ph type="body" idx="1"/>
          </p:nvPr>
        </p:nvSpPr>
        <p:spPr>
          <a:xfrm>
            <a:off x="815102" y="1199387"/>
            <a:ext cx="2278800" cy="288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9" name="Google Shape;169;p13"/>
          <p:cNvSpPr txBox="1">
            <a:spLocks noGrp="1"/>
          </p:cNvSpPr>
          <p:nvPr>
            <p:ph type="body" idx="2"/>
          </p:nvPr>
        </p:nvSpPr>
        <p:spPr>
          <a:xfrm>
            <a:off x="3934639" y="3007332"/>
            <a:ext cx="1282200" cy="369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0" name="Google Shape;170;p13"/>
          <p:cNvSpPr txBox="1">
            <a:spLocks noGrp="1"/>
          </p:cNvSpPr>
          <p:nvPr>
            <p:ph type="body" idx="3"/>
          </p:nvPr>
        </p:nvSpPr>
        <p:spPr>
          <a:xfrm>
            <a:off x="2214311" y="2171135"/>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1" name="Google Shape;171;p13"/>
          <p:cNvSpPr txBox="1">
            <a:spLocks noGrp="1"/>
          </p:cNvSpPr>
          <p:nvPr>
            <p:ph type="body" idx="4"/>
          </p:nvPr>
        </p:nvSpPr>
        <p:spPr>
          <a:xfrm>
            <a:off x="4193508" y="2177151"/>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2" name="Google Shape;172;p13"/>
          <p:cNvSpPr txBox="1">
            <a:spLocks noGrp="1"/>
          </p:cNvSpPr>
          <p:nvPr>
            <p:ph type="body" idx="5"/>
          </p:nvPr>
        </p:nvSpPr>
        <p:spPr>
          <a:xfrm>
            <a:off x="6160669" y="2183166"/>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73" name="Google Shape;173;p13"/>
          <p:cNvCxnSpPr/>
          <p:nvPr/>
        </p:nvCxnSpPr>
        <p:spPr>
          <a:xfrm>
            <a:off x="883118" y="1432172"/>
            <a:ext cx="2279400" cy="0"/>
          </a:xfrm>
          <a:prstGeom prst="straightConnector1">
            <a:avLst/>
          </a:prstGeom>
          <a:noFill/>
          <a:ln w="21575" cap="flat" cmpd="sng">
            <a:solidFill>
              <a:schemeClr val="lt1"/>
            </a:solidFill>
            <a:prstDash val="solid"/>
            <a:miter lim="800000"/>
            <a:headEnd type="none" w="sm" len="sm"/>
            <a:tailEnd type="none" w="sm" len="sm"/>
          </a:ln>
        </p:spPr>
      </p:cxnSp>
      <p:sp>
        <p:nvSpPr>
          <p:cNvPr id="174" name="Google Shape;174;p13"/>
          <p:cNvSpPr txBox="1">
            <a:spLocks noGrp="1"/>
          </p:cNvSpPr>
          <p:nvPr>
            <p:ph type="body" idx="6"/>
          </p:nvPr>
        </p:nvSpPr>
        <p:spPr>
          <a:xfrm>
            <a:off x="1954530" y="3007332"/>
            <a:ext cx="1282200" cy="369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5" name="Google Shape;175;p13"/>
          <p:cNvSpPr txBox="1">
            <a:spLocks noGrp="1"/>
          </p:cNvSpPr>
          <p:nvPr>
            <p:ph type="body" idx="7"/>
          </p:nvPr>
        </p:nvSpPr>
        <p:spPr>
          <a:xfrm>
            <a:off x="5901896" y="3017357"/>
            <a:ext cx="1282200" cy="369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Finance Process Flow_4">
  <p:cSld name="Finance Process Flow_4">
    <p:bg>
      <p:bgPr>
        <a:blipFill>
          <a:blip r:embed="rId2">
            <a:alphaModFix/>
          </a:blip>
          <a:stretch>
            <a:fillRect/>
          </a:stretch>
        </a:blipFill>
        <a:effectLst/>
      </p:bgPr>
    </p:bg>
    <p:spTree>
      <p:nvGrpSpPr>
        <p:cNvPr id="1" name="Shape 176"/>
        <p:cNvGrpSpPr/>
        <p:nvPr/>
      </p:nvGrpSpPr>
      <p:grpSpPr>
        <a:xfrm>
          <a:off x="0" y="0"/>
          <a:ext cx="0" cy="0"/>
          <a:chOff x="0" y="0"/>
          <a:chExt cx="0" cy="0"/>
        </a:xfrm>
      </p:grpSpPr>
      <p:sp>
        <p:nvSpPr>
          <p:cNvPr id="177" name="Google Shape;177;p14"/>
          <p:cNvSpPr/>
          <p:nvPr/>
        </p:nvSpPr>
        <p:spPr>
          <a:xfrm>
            <a:off x="309312" y="261812"/>
            <a:ext cx="8521800" cy="4611000"/>
          </a:xfrm>
          <a:prstGeom prst="rect">
            <a:avLst/>
          </a:prstGeom>
          <a:solidFill>
            <a:srgbClr val="1DA9DF">
              <a:alpha val="4980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8" name="Google Shape;178;p14"/>
          <p:cNvSpPr/>
          <p:nvPr/>
        </p:nvSpPr>
        <p:spPr>
          <a:xfrm>
            <a:off x="7055272" y="1897215"/>
            <a:ext cx="891600" cy="891600"/>
          </a:xfrm>
          <a:prstGeom prst="flowChartConnector">
            <a:avLst/>
          </a:prstGeom>
          <a:noFill/>
          <a:ln w="190500" cap="flat" cmpd="sng">
            <a:solidFill>
              <a:srgbClr val="0D749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9" name="Google Shape;179;p14"/>
          <p:cNvSpPr txBox="1">
            <a:spLocks noGrp="1"/>
          </p:cNvSpPr>
          <p:nvPr>
            <p:ph type="title"/>
          </p:nvPr>
        </p:nvSpPr>
        <p:spPr>
          <a:xfrm>
            <a:off x="511341" y="490411"/>
            <a:ext cx="72039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lt1"/>
              </a:buClr>
              <a:buSzPts val="1800"/>
              <a:buFont typeface="Calibri"/>
              <a:buNone/>
              <a:defRPr sz="1800" b="1" cap="none">
                <a:solidFill>
                  <a:schemeClr val="lt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0" name="Google Shape;180;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81" name="Google Shape;18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82" name="Google Shape;182;p14"/>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3" name="Google Shape;183;p14"/>
          <p:cNvSpPr/>
          <p:nvPr/>
        </p:nvSpPr>
        <p:spPr>
          <a:xfrm>
            <a:off x="1168822" y="1897215"/>
            <a:ext cx="891600" cy="891600"/>
          </a:xfrm>
          <a:prstGeom prst="flowChartConnector">
            <a:avLst/>
          </a:prstGeom>
          <a:noFill/>
          <a:ln w="190500" cap="flat" cmpd="sng">
            <a:solidFill>
              <a:srgbClr val="D2D3D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84" name="Google Shape;184;p14"/>
          <p:cNvSpPr/>
          <p:nvPr/>
        </p:nvSpPr>
        <p:spPr>
          <a:xfrm>
            <a:off x="3139970" y="1907004"/>
            <a:ext cx="891600" cy="891600"/>
          </a:xfrm>
          <a:prstGeom prst="flowChartConnector">
            <a:avLst/>
          </a:prstGeom>
          <a:noFill/>
          <a:ln w="190500" cap="flat" cmpd="sng">
            <a:solidFill>
              <a:srgbClr val="76AD4D"/>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85" name="Google Shape;185;p14"/>
          <p:cNvSpPr/>
          <p:nvPr/>
        </p:nvSpPr>
        <p:spPr>
          <a:xfrm>
            <a:off x="5107135" y="1900989"/>
            <a:ext cx="891600" cy="891600"/>
          </a:xfrm>
          <a:prstGeom prst="flowChartConnector">
            <a:avLst/>
          </a:prstGeom>
          <a:noFill/>
          <a:ln w="190500" cap="flat" cmpd="sng">
            <a:solidFill>
              <a:srgbClr val="054B7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86" name="Google Shape;186;p14"/>
          <p:cNvPicPr preferRelativeResize="0"/>
          <p:nvPr/>
        </p:nvPicPr>
        <p:blipFill rotWithShape="1">
          <a:blip r:embed="rId3">
            <a:alphaModFix/>
          </a:blip>
          <a:srcRect l="22418" t="34710" r="48768" b="41527"/>
          <a:stretch/>
        </p:blipFill>
        <p:spPr>
          <a:xfrm>
            <a:off x="1870639" y="1888957"/>
            <a:ext cx="1467853" cy="891541"/>
          </a:xfrm>
          <a:prstGeom prst="rect">
            <a:avLst/>
          </a:prstGeom>
          <a:noFill/>
          <a:ln>
            <a:noFill/>
          </a:ln>
        </p:spPr>
      </p:pic>
      <p:pic>
        <p:nvPicPr>
          <p:cNvPr id="187" name="Google Shape;187;p14"/>
          <p:cNvPicPr preferRelativeResize="0"/>
          <p:nvPr/>
        </p:nvPicPr>
        <p:blipFill rotWithShape="1">
          <a:blip r:embed="rId3">
            <a:alphaModFix/>
          </a:blip>
          <a:srcRect l="22418" t="34710" r="48768" b="41527"/>
          <a:stretch/>
        </p:blipFill>
        <p:spPr>
          <a:xfrm>
            <a:off x="3849833" y="1882942"/>
            <a:ext cx="1467853" cy="891541"/>
          </a:xfrm>
          <a:prstGeom prst="rect">
            <a:avLst/>
          </a:prstGeom>
          <a:noFill/>
          <a:ln>
            <a:noFill/>
          </a:ln>
        </p:spPr>
      </p:pic>
      <p:sp>
        <p:nvSpPr>
          <p:cNvPr id="188" name="Google Shape;188;p14"/>
          <p:cNvSpPr txBox="1">
            <a:spLocks noGrp="1"/>
          </p:cNvSpPr>
          <p:nvPr>
            <p:ph type="body" idx="1"/>
          </p:nvPr>
        </p:nvSpPr>
        <p:spPr>
          <a:xfrm>
            <a:off x="815102" y="1199387"/>
            <a:ext cx="2278800" cy="288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9" name="Google Shape;189;p14"/>
          <p:cNvSpPr txBox="1">
            <a:spLocks noGrp="1"/>
          </p:cNvSpPr>
          <p:nvPr>
            <p:ph type="body" idx="2"/>
          </p:nvPr>
        </p:nvSpPr>
        <p:spPr>
          <a:xfrm>
            <a:off x="3934639" y="3007332"/>
            <a:ext cx="1282200" cy="369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0" name="Google Shape;190;p14"/>
          <p:cNvSpPr txBox="1">
            <a:spLocks noGrp="1"/>
          </p:cNvSpPr>
          <p:nvPr>
            <p:ph type="body" idx="3"/>
          </p:nvPr>
        </p:nvSpPr>
        <p:spPr>
          <a:xfrm>
            <a:off x="1221435" y="2171135"/>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1" name="Google Shape;191;p14"/>
          <p:cNvSpPr txBox="1">
            <a:spLocks noGrp="1"/>
          </p:cNvSpPr>
          <p:nvPr>
            <p:ph type="body" idx="4"/>
          </p:nvPr>
        </p:nvSpPr>
        <p:spPr>
          <a:xfrm>
            <a:off x="3200632" y="2177151"/>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2" name="Google Shape;192;p14"/>
          <p:cNvSpPr txBox="1">
            <a:spLocks noGrp="1"/>
          </p:cNvSpPr>
          <p:nvPr>
            <p:ph type="body" idx="5"/>
          </p:nvPr>
        </p:nvSpPr>
        <p:spPr>
          <a:xfrm>
            <a:off x="5167792" y="2183166"/>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93" name="Google Shape;193;p14"/>
          <p:cNvCxnSpPr/>
          <p:nvPr/>
        </p:nvCxnSpPr>
        <p:spPr>
          <a:xfrm>
            <a:off x="883118" y="1432172"/>
            <a:ext cx="2279400" cy="0"/>
          </a:xfrm>
          <a:prstGeom prst="straightConnector1">
            <a:avLst/>
          </a:prstGeom>
          <a:noFill/>
          <a:ln w="21575" cap="flat" cmpd="sng">
            <a:solidFill>
              <a:schemeClr val="lt1"/>
            </a:solidFill>
            <a:prstDash val="solid"/>
            <a:miter lim="800000"/>
            <a:headEnd type="none" w="sm" len="sm"/>
            <a:tailEnd type="none" w="sm" len="sm"/>
          </a:ln>
        </p:spPr>
      </p:cxnSp>
      <p:pic>
        <p:nvPicPr>
          <p:cNvPr id="194" name="Google Shape;194;p14"/>
          <p:cNvPicPr preferRelativeResize="0"/>
          <p:nvPr/>
        </p:nvPicPr>
        <p:blipFill rotWithShape="1">
          <a:blip r:embed="rId3">
            <a:alphaModFix/>
          </a:blip>
          <a:srcRect l="22418" t="34710" r="48768" b="41527"/>
          <a:stretch/>
        </p:blipFill>
        <p:spPr>
          <a:xfrm>
            <a:off x="5806587" y="1884648"/>
            <a:ext cx="1467853" cy="891541"/>
          </a:xfrm>
          <a:prstGeom prst="rect">
            <a:avLst/>
          </a:prstGeom>
          <a:noFill/>
          <a:ln>
            <a:noFill/>
          </a:ln>
        </p:spPr>
      </p:pic>
      <p:sp>
        <p:nvSpPr>
          <p:cNvPr id="195" name="Google Shape;195;p14"/>
          <p:cNvSpPr txBox="1">
            <a:spLocks noGrp="1"/>
          </p:cNvSpPr>
          <p:nvPr>
            <p:ph type="body" idx="6"/>
          </p:nvPr>
        </p:nvSpPr>
        <p:spPr>
          <a:xfrm>
            <a:off x="7124544" y="2184870"/>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Finance Section Header 2">
  <p:cSld name="Finance Section Header 2">
    <p:spTree>
      <p:nvGrpSpPr>
        <p:cNvPr id="1" name="Shape 196"/>
        <p:cNvGrpSpPr/>
        <p:nvPr/>
      </p:nvGrpSpPr>
      <p:grpSpPr>
        <a:xfrm>
          <a:off x="0" y="0"/>
          <a:ext cx="0" cy="0"/>
          <a:chOff x="0" y="0"/>
          <a:chExt cx="0" cy="0"/>
        </a:xfrm>
      </p:grpSpPr>
      <p:sp>
        <p:nvSpPr>
          <p:cNvPr id="197" name="Google Shape;197;p15"/>
          <p:cNvSpPr txBox="1">
            <a:spLocks noGrp="1"/>
          </p:cNvSpPr>
          <p:nvPr>
            <p:ph type="title"/>
          </p:nvPr>
        </p:nvSpPr>
        <p:spPr>
          <a:xfrm>
            <a:off x="2292824" y="1665745"/>
            <a:ext cx="6851100" cy="11214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rgbClr val="24A7DF"/>
              </a:buClr>
              <a:buSzPts val="3900"/>
              <a:buFont typeface="Calibri"/>
              <a:buNone/>
              <a:defRPr sz="3900" b="1" cap="none">
                <a:solidFill>
                  <a:srgbClr val="24A7DF"/>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8" name="Google Shape;198;p15"/>
          <p:cNvSpPr txBox="1">
            <a:spLocks noGrp="1"/>
          </p:cNvSpPr>
          <p:nvPr>
            <p:ph type="body" idx="1"/>
          </p:nvPr>
        </p:nvSpPr>
        <p:spPr>
          <a:xfrm>
            <a:off x="2292826" y="2688224"/>
            <a:ext cx="6851100" cy="5778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3900"/>
              <a:buNone/>
              <a:defRPr sz="3900" cap="none">
                <a:solidFill>
                  <a:srgbClr val="535353"/>
                </a:solidFill>
                <a:latin typeface="Calibri"/>
                <a:ea typeface="Calibri"/>
                <a:cs typeface="Calibri"/>
                <a:sym typeface="Calibri"/>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99" name="Google Shape;199;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00" name="Google Shape;200;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1" name="Google Shape;201;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Finance Section Header">
  <p:cSld name="Finance Section Header">
    <p:spTree>
      <p:nvGrpSpPr>
        <p:cNvPr id="1" name="Shape 202"/>
        <p:cNvGrpSpPr/>
        <p:nvPr/>
      </p:nvGrpSpPr>
      <p:grpSpPr>
        <a:xfrm>
          <a:off x="0" y="0"/>
          <a:ext cx="0" cy="0"/>
          <a:chOff x="0" y="0"/>
          <a:chExt cx="0" cy="0"/>
        </a:xfrm>
      </p:grpSpPr>
      <p:sp>
        <p:nvSpPr>
          <p:cNvPr id="203" name="Google Shape;203;p16"/>
          <p:cNvSpPr txBox="1">
            <a:spLocks noGrp="1"/>
          </p:cNvSpPr>
          <p:nvPr>
            <p:ph type="title"/>
          </p:nvPr>
        </p:nvSpPr>
        <p:spPr>
          <a:xfrm>
            <a:off x="5045771" y="1665745"/>
            <a:ext cx="4699800" cy="11214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rgbClr val="24A7DF"/>
              </a:buClr>
              <a:buSzPts val="3900"/>
              <a:buFont typeface="Calibri"/>
              <a:buNone/>
              <a:defRPr sz="3900" b="1" cap="none">
                <a:solidFill>
                  <a:srgbClr val="24A7DF"/>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4" name="Google Shape;204;p16"/>
          <p:cNvSpPr txBox="1">
            <a:spLocks noGrp="1"/>
          </p:cNvSpPr>
          <p:nvPr>
            <p:ph type="body" idx="1"/>
          </p:nvPr>
        </p:nvSpPr>
        <p:spPr>
          <a:xfrm>
            <a:off x="5045772" y="2689417"/>
            <a:ext cx="4699800" cy="5778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3900"/>
              <a:buNone/>
              <a:defRPr sz="3900" cap="none">
                <a:solidFill>
                  <a:srgbClr val="535353"/>
                </a:solidFill>
                <a:latin typeface="Calibri"/>
                <a:ea typeface="Calibri"/>
                <a:cs typeface="Calibri"/>
                <a:sym typeface="Calibri"/>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205" name="Google Shape;205;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06" name="Google Shape;206;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7" name="Google Shape;207;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cxnSp>
        <p:nvCxnSpPr>
          <p:cNvPr id="208" name="Google Shape;208;p16"/>
          <p:cNvCxnSpPr/>
          <p:nvPr/>
        </p:nvCxnSpPr>
        <p:spPr>
          <a:xfrm>
            <a:off x="5170956" y="3461067"/>
            <a:ext cx="1761300" cy="0"/>
          </a:xfrm>
          <a:prstGeom prst="straightConnector1">
            <a:avLst/>
          </a:prstGeom>
          <a:noFill/>
          <a:ln w="9525" cap="flat" cmpd="sng">
            <a:solidFill>
              <a:schemeClr val="lt1">
                <a:alpha val="74901"/>
              </a:schemeClr>
            </a:solidFill>
            <a:prstDash val="solid"/>
            <a:miter lim="800000"/>
            <a:headEnd type="none" w="sm" len="sm"/>
            <a:tailEnd type="none" w="sm" len="sm"/>
          </a:ln>
        </p:spPr>
      </p:cxnSp>
      <p:sp>
        <p:nvSpPr>
          <p:cNvPr id="209" name="Google Shape;209;p16"/>
          <p:cNvSpPr txBox="1">
            <a:spLocks noGrp="1"/>
          </p:cNvSpPr>
          <p:nvPr>
            <p:ph type="body" idx="2"/>
          </p:nvPr>
        </p:nvSpPr>
        <p:spPr>
          <a:xfrm>
            <a:off x="5097793" y="3234268"/>
            <a:ext cx="3602700" cy="3072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100"/>
              <a:buNone/>
              <a:defRPr sz="1100"/>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210" name="Google Shape;210;p16"/>
          <p:cNvPicPr preferRelativeResize="0"/>
          <p:nvPr/>
        </p:nvPicPr>
        <p:blipFill rotWithShape="1">
          <a:blip r:embed="rId2">
            <a:alphaModFix/>
          </a:blip>
          <a:srcRect/>
          <a:stretch/>
        </p:blipFill>
        <p:spPr>
          <a:xfrm>
            <a:off x="4525569" y="3503127"/>
            <a:ext cx="3044280" cy="11030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Finance Chart Content Four Box">
  <p:cSld name="Finance Chart Content Four Box">
    <p:bg>
      <p:bgPr>
        <a:blipFill>
          <a:blip r:embed="rId2">
            <a:alphaModFix/>
          </a:blip>
          <a:stretch>
            <a:fillRect/>
          </a:stretch>
        </a:blipFill>
        <a:effectLst/>
      </p:bgPr>
    </p:bg>
    <p:spTree>
      <p:nvGrpSpPr>
        <p:cNvPr id="1" name="Shape 211"/>
        <p:cNvGrpSpPr/>
        <p:nvPr/>
      </p:nvGrpSpPr>
      <p:grpSpPr>
        <a:xfrm>
          <a:off x="0" y="0"/>
          <a:ext cx="0" cy="0"/>
          <a:chOff x="0" y="0"/>
          <a:chExt cx="0" cy="0"/>
        </a:xfrm>
      </p:grpSpPr>
      <p:sp>
        <p:nvSpPr>
          <p:cNvPr id="212" name="Google Shape;212;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13" name="Google Shape;213;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214" name="Google Shape;214;p17"/>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5" name="Google Shape;215;p17"/>
          <p:cNvSpPr/>
          <p:nvPr/>
        </p:nvSpPr>
        <p:spPr>
          <a:xfrm>
            <a:off x="231016" y="245659"/>
            <a:ext cx="4231800" cy="22518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6" name="Google Shape;216;p17"/>
          <p:cNvSpPr/>
          <p:nvPr/>
        </p:nvSpPr>
        <p:spPr>
          <a:xfrm>
            <a:off x="232720" y="2683497"/>
            <a:ext cx="4231800" cy="22518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7" name="Google Shape;217;p17"/>
          <p:cNvSpPr/>
          <p:nvPr/>
        </p:nvSpPr>
        <p:spPr>
          <a:xfrm>
            <a:off x="4675081" y="237127"/>
            <a:ext cx="4231800" cy="22518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8" name="Google Shape;218;p17"/>
          <p:cNvSpPr/>
          <p:nvPr/>
        </p:nvSpPr>
        <p:spPr>
          <a:xfrm>
            <a:off x="4676785" y="2674965"/>
            <a:ext cx="4231800" cy="22518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9" name="Google Shape;219;p17"/>
          <p:cNvSpPr txBox="1">
            <a:spLocks noGrp="1"/>
          </p:cNvSpPr>
          <p:nvPr>
            <p:ph type="body" idx="1"/>
          </p:nvPr>
        </p:nvSpPr>
        <p:spPr>
          <a:xfrm>
            <a:off x="1677820" y="1484195"/>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0" name="Google Shape;220;p17"/>
          <p:cNvSpPr txBox="1">
            <a:spLocks noGrp="1"/>
          </p:cNvSpPr>
          <p:nvPr>
            <p:ph type="body" idx="2"/>
          </p:nvPr>
        </p:nvSpPr>
        <p:spPr>
          <a:xfrm>
            <a:off x="1679525" y="1649675"/>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1" name="Google Shape;221;p17"/>
          <p:cNvSpPr txBox="1">
            <a:spLocks noGrp="1"/>
          </p:cNvSpPr>
          <p:nvPr>
            <p:ph type="body" idx="3"/>
          </p:nvPr>
        </p:nvSpPr>
        <p:spPr>
          <a:xfrm>
            <a:off x="6103114" y="3923731"/>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2" name="Google Shape;222;p17"/>
          <p:cNvSpPr txBox="1">
            <a:spLocks noGrp="1"/>
          </p:cNvSpPr>
          <p:nvPr>
            <p:ph type="body" idx="4"/>
          </p:nvPr>
        </p:nvSpPr>
        <p:spPr>
          <a:xfrm>
            <a:off x="6104818" y="4089211"/>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3" name="Google Shape;223;p17"/>
          <p:cNvSpPr>
            <a:spLocks noGrp="1"/>
          </p:cNvSpPr>
          <p:nvPr>
            <p:ph type="pic" idx="5"/>
          </p:nvPr>
        </p:nvSpPr>
        <p:spPr>
          <a:xfrm>
            <a:off x="1975247" y="778156"/>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24" name="Google Shape;224;p17"/>
          <p:cNvSpPr>
            <a:spLocks noGrp="1"/>
          </p:cNvSpPr>
          <p:nvPr>
            <p:ph type="pic" idx="6"/>
          </p:nvPr>
        </p:nvSpPr>
        <p:spPr>
          <a:xfrm>
            <a:off x="6410780" y="3217696"/>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25" name="Google Shape;225;p17"/>
          <p:cNvSpPr>
            <a:spLocks noGrp="1"/>
          </p:cNvSpPr>
          <p:nvPr>
            <p:ph type="chart" idx="7"/>
          </p:nvPr>
        </p:nvSpPr>
        <p:spPr>
          <a:xfrm>
            <a:off x="4812506" y="360760"/>
            <a:ext cx="3921900" cy="19728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26" name="Google Shape;226;p17"/>
          <p:cNvSpPr>
            <a:spLocks noGrp="1"/>
          </p:cNvSpPr>
          <p:nvPr>
            <p:ph type="chart" idx="8"/>
          </p:nvPr>
        </p:nvSpPr>
        <p:spPr>
          <a:xfrm>
            <a:off x="378870" y="2821217"/>
            <a:ext cx="3921900" cy="19728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7"/>
        <p:cNvGrpSpPr/>
        <p:nvPr/>
      </p:nvGrpSpPr>
      <p:grpSpPr>
        <a:xfrm>
          <a:off x="0" y="0"/>
          <a:ext cx="0" cy="0"/>
          <a:chOff x="0" y="0"/>
          <a:chExt cx="0" cy="0"/>
        </a:xfrm>
      </p:grpSpPr>
      <p:sp>
        <p:nvSpPr>
          <p:cNvPr id="228" name="Google Shape;228;p18"/>
          <p:cNvSpPr txBox="1">
            <a:spLocks noGrp="1"/>
          </p:cNvSpPr>
          <p:nvPr>
            <p:ph type="ctrTitle"/>
          </p:nvPr>
        </p:nvSpPr>
        <p:spPr>
          <a:xfrm>
            <a:off x="311708" y="744575"/>
            <a:ext cx="8520600" cy="2052600"/>
          </a:xfrm>
          <a:prstGeom prst="rect">
            <a:avLst/>
          </a:prstGeom>
        </p:spPr>
        <p:txBody>
          <a:bodyPr spcFirstLastPara="1" wrap="square" lIns="68575" tIns="34275" rIns="68575" bIns="3427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29" name="Google Shape;229;p18"/>
          <p:cNvSpPr txBox="1">
            <a:spLocks noGrp="1"/>
          </p:cNvSpPr>
          <p:nvPr>
            <p:ph type="subTitle" idx="1"/>
          </p:nvPr>
        </p:nvSpPr>
        <p:spPr>
          <a:xfrm>
            <a:off x="311700" y="2834125"/>
            <a:ext cx="8520600" cy="792600"/>
          </a:xfrm>
          <a:prstGeom prst="rect">
            <a:avLst/>
          </a:prstGeom>
        </p:spPr>
        <p:txBody>
          <a:bodyPr spcFirstLastPara="1" wrap="square" lIns="68575" tIns="34275" rIns="68575" bIns="34275" anchor="t" anchorCtr="0"/>
          <a:lstStyle>
            <a:lvl1pPr lvl="0" algn="ctr" rtl="0">
              <a:lnSpc>
                <a:spcPct val="100000"/>
              </a:lnSpc>
              <a:spcBef>
                <a:spcPts val="800"/>
              </a:spcBef>
              <a:spcAft>
                <a:spcPts val="0"/>
              </a:spcAft>
              <a:buSzPts val="2800"/>
              <a:buNone/>
              <a:defRPr sz="2800"/>
            </a:lvl1pPr>
            <a:lvl2pPr lvl="1" algn="ctr" rtl="0">
              <a:lnSpc>
                <a:spcPct val="100000"/>
              </a:lnSpc>
              <a:spcBef>
                <a:spcPts val="400"/>
              </a:spcBef>
              <a:spcAft>
                <a:spcPts val="0"/>
              </a:spcAft>
              <a:buSzPts val="2800"/>
              <a:buNone/>
              <a:defRPr sz="2800"/>
            </a:lvl2pPr>
            <a:lvl3pPr lvl="2" algn="ctr" rtl="0">
              <a:lnSpc>
                <a:spcPct val="100000"/>
              </a:lnSpc>
              <a:spcBef>
                <a:spcPts val="400"/>
              </a:spcBef>
              <a:spcAft>
                <a:spcPts val="0"/>
              </a:spcAft>
              <a:buSzPts val="2800"/>
              <a:buNone/>
              <a:defRPr sz="2800"/>
            </a:lvl3pPr>
            <a:lvl4pPr lvl="3" algn="ctr" rtl="0">
              <a:lnSpc>
                <a:spcPct val="100000"/>
              </a:lnSpc>
              <a:spcBef>
                <a:spcPts val="400"/>
              </a:spcBef>
              <a:spcAft>
                <a:spcPts val="0"/>
              </a:spcAft>
              <a:buSzPts val="2800"/>
              <a:buNone/>
              <a:defRPr sz="2800"/>
            </a:lvl4pPr>
            <a:lvl5pPr lvl="4" algn="ctr" rtl="0">
              <a:lnSpc>
                <a:spcPct val="100000"/>
              </a:lnSpc>
              <a:spcBef>
                <a:spcPts val="400"/>
              </a:spcBef>
              <a:spcAft>
                <a:spcPts val="0"/>
              </a:spcAft>
              <a:buSzPts val="2800"/>
              <a:buNone/>
              <a:defRPr sz="2800"/>
            </a:lvl5pPr>
            <a:lvl6pPr lvl="5" algn="ctr" rtl="0">
              <a:lnSpc>
                <a:spcPct val="100000"/>
              </a:lnSpc>
              <a:spcBef>
                <a:spcPts val="400"/>
              </a:spcBef>
              <a:spcAft>
                <a:spcPts val="0"/>
              </a:spcAft>
              <a:buSzPts val="2800"/>
              <a:buNone/>
              <a:defRPr sz="2800"/>
            </a:lvl6pPr>
            <a:lvl7pPr lvl="6" algn="ctr" rtl="0">
              <a:lnSpc>
                <a:spcPct val="100000"/>
              </a:lnSpc>
              <a:spcBef>
                <a:spcPts val="400"/>
              </a:spcBef>
              <a:spcAft>
                <a:spcPts val="0"/>
              </a:spcAft>
              <a:buSzPts val="2800"/>
              <a:buNone/>
              <a:defRPr sz="2800"/>
            </a:lvl7pPr>
            <a:lvl8pPr lvl="7" algn="ctr" rtl="0">
              <a:lnSpc>
                <a:spcPct val="100000"/>
              </a:lnSpc>
              <a:spcBef>
                <a:spcPts val="400"/>
              </a:spcBef>
              <a:spcAft>
                <a:spcPts val="0"/>
              </a:spcAft>
              <a:buSzPts val="2800"/>
              <a:buNone/>
              <a:defRPr sz="2800"/>
            </a:lvl8pPr>
            <a:lvl9pPr lvl="8" algn="ctr" rtl="0">
              <a:lnSpc>
                <a:spcPct val="100000"/>
              </a:lnSpc>
              <a:spcBef>
                <a:spcPts val="400"/>
              </a:spcBef>
              <a:spcAft>
                <a:spcPts val="0"/>
              </a:spcAft>
              <a:buSzPts val="2800"/>
              <a:buNone/>
              <a:defRPr sz="2800"/>
            </a:lvl9pPr>
          </a:lstStyle>
          <a:p>
            <a:endParaRPr/>
          </a:p>
        </p:txBody>
      </p:sp>
      <p:sp>
        <p:nvSpPr>
          <p:cNvPr id="230" name="Google Shape;230;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and body" type="tx">
  <p:cSld name="TITLE_AND_BODY">
    <p:spTree>
      <p:nvGrpSpPr>
        <p:cNvPr id="1" name="Shape 231"/>
        <p:cNvGrpSpPr/>
        <p:nvPr/>
      </p:nvGrpSpPr>
      <p:grpSpPr>
        <a:xfrm>
          <a:off x="0" y="0"/>
          <a:ext cx="0" cy="0"/>
          <a:chOff x="0" y="0"/>
          <a:chExt cx="0" cy="0"/>
        </a:xfrm>
      </p:grpSpPr>
      <p:sp>
        <p:nvSpPr>
          <p:cNvPr id="232" name="Google Shape;232;p19"/>
          <p:cNvSpPr txBox="1">
            <a:spLocks noGrp="1"/>
          </p:cNvSpPr>
          <p:nvPr>
            <p:ph type="title"/>
          </p:nvPr>
        </p:nvSpPr>
        <p:spPr>
          <a:xfrm>
            <a:off x="311700" y="445025"/>
            <a:ext cx="8520600" cy="572700"/>
          </a:xfrm>
          <a:prstGeom prst="rect">
            <a:avLst/>
          </a:prstGeom>
        </p:spPr>
        <p:txBody>
          <a:bodyPr spcFirstLastPara="1" wrap="square" lIns="68575" tIns="34275" rIns="68575" bIns="34275" anchor="ctr" anchorCtr="0"/>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33" name="Google Shape;233;p19"/>
          <p:cNvSpPr txBox="1">
            <a:spLocks noGrp="1"/>
          </p:cNvSpPr>
          <p:nvPr>
            <p:ph type="body" idx="1"/>
          </p:nvPr>
        </p:nvSpPr>
        <p:spPr>
          <a:xfrm>
            <a:off x="311700" y="1152475"/>
            <a:ext cx="8520600" cy="3416400"/>
          </a:xfrm>
          <a:prstGeom prst="rect">
            <a:avLst/>
          </a:prstGeom>
        </p:spPr>
        <p:txBody>
          <a:bodyPr spcFirstLastPara="1" wrap="square" lIns="68575" tIns="34275" rIns="68575" bIns="34275" anchor="t" anchorCtr="0"/>
          <a:lstStyle>
            <a:lvl1pPr marL="457200" lvl="0" indent="-361950" rtl="0">
              <a:spcBef>
                <a:spcPts val="800"/>
              </a:spcBef>
              <a:spcAft>
                <a:spcPts val="0"/>
              </a:spcAft>
              <a:buSzPts val="2100"/>
              <a:buChar char="*"/>
              <a:defRPr/>
            </a:lvl1pPr>
            <a:lvl2pPr marL="914400" lvl="1" indent="-342900" rtl="0">
              <a:spcBef>
                <a:spcPts val="400"/>
              </a:spcBef>
              <a:spcAft>
                <a:spcPts val="0"/>
              </a:spcAft>
              <a:buSzPts val="1800"/>
              <a:buChar char="*"/>
              <a:defRPr/>
            </a:lvl2pPr>
            <a:lvl3pPr marL="1371600" lvl="2" indent="-323850" rtl="0">
              <a:spcBef>
                <a:spcPts val="400"/>
              </a:spcBef>
              <a:spcAft>
                <a:spcPts val="0"/>
              </a:spcAft>
              <a:buSzPts val="15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234" name="Google Shape;23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Headline Only">
  <p:cSld name="Headline Only">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21" name="Google Shape;21;p3"/>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 name="Google Shape;22;p3"/>
          <p:cNvSpPr txBox="1">
            <a:spLocks noGrp="1"/>
          </p:cNvSpPr>
          <p:nvPr>
            <p:ph type="title"/>
          </p:nvPr>
        </p:nvSpPr>
        <p:spPr>
          <a:xfrm>
            <a:off x="333375" y="307300"/>
            <a:ext cx="7158000" cy="4617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800"/>
              <a:buFont typeface="Calibri"/>
              <a:buNone/>
              <a:defRPr sz="1800" b="1" cap="none">
                <a:solidFill>
                  <a:srgbClr val="535353"/>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Finance Bulleted List">
  <p:cSld name="Finance Bulleted List">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510171" y="757677"/>
            <a:ext cx="8005200" cy="4617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700"/>
              <a:buFont typeface="Calibri"/>
              <a:buNone/>
              <a:defRPr sz="1700" b="1" cap="none">
                <a:solidFill>
                  <a:srgbClr val="535353"/>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5" name="Google Shape;25;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27" name="Google Shape;27;p4"/>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 name="Google Shape;28;p4"/>
          <p:cNvSpPr txBox="1">
            <a:spLocks noGrp="1"/>
          </p:cNvSpPr>
          <p:nvPr>
            <p:ph type="body" idx="1"/>
          </p:nvPr>
        </p:nvSpPr>
        <p:spPr>
          <a:xfrm>
            <a:off x="521013" y="1250236"/>
            <a:ext cx="7993800" cy="2777100"/>
          </a:xfrm>
          <a:prstGeom prst="rect">
            <a:avLst/>
          </a:prstGeom>
          <a:noFill/>
          <a:ln>
            <a:noFill/>
          </a:ln>
        </p:spPr>
        <p:txBody>
          <a:bodyPr spcFirstLastPara="1" wrap="square" lIns="68575" tIns="34275" rIns="68575" bIns="34275" anchor="t" anchorCtr="0"/>
          <a:lstStyle>
            <a:lvl1pPr marL="457200" lvl="0" indent="-317500" algn="l">
              <a:lnSpc>
                <a:spcPct val="100000"/>
              </a:lnSpc>
              <a:spcBef>
                <a:spcPts val="800"/>
              </a:spcBef>
              <a:spcAft>
                <a:spcPts val="0"/>
              </a:spcAft>
              <a:buClr>
                <a:srgbClr val="535353"/>
              </a:buClr>
              <a:buSzPts val="1400"/>
              <a:buFont typeface="Optimist Light"/>
              <a:buChar char="*"/>
              <a:defRPr sz="1400">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chemeClr val="lt1"/>
              </a:buClr>
              <a:buSzPts val="800"/>
              <a:buFont typeface="Optimist Light"/>
              <a:buChar char="*"/>
              <a:defRPr sz="800">
                <a:solidFill>
                  <a:schemeClr val="lt1"/>
                </a:solidFill>
                <a:latin typeface="Optimist Light"/>
                <a:ea typeface="Optimist Light"/>
                <a:cs typeface="Optimist Light"/>
                <a:sym typeface="Optimist Light"/>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29" name="Google Shape;29;p4"/>
          <p:cNvPicPr preferRelativeResize="0"/>
          <p:nvPr/>
        </p:nvPicPr>
        <p:blipFill rotWithShape="1">
          <a:blip r:embed="rId3">
            <a:alphaModFix/>
          </a:blip>
          <a:srcRect/>
          <a:stretch/>
        </p:blipFill>
        <p:spPr>
          <a:xfrm>
            <a:off x="7290278" y="4635773"/>
            <a:ext cx="1465746" cy="53682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Finance Dotted List">
  <p:cSld name="Finance Dotted List">
    <p:bg>
      <p:bgPr>
        <a:blipFill>
          <a:blip r:embed="rId2">
            <a:alphaModFix/>
          </a:blip>
          <a:stretch>
            <a:fillRect/>
          </a:stretch>
        </a:blipFill>
        <a:effectLst/>
      </p:bgPr>
    </p:bg>
    <p:spTree>
      <p:nvGrpSpPr>
        <p:cNvPr id="1" name="Shape 30"/>
        <p:cNvGrpSpPr/>
        <p:nvPr/>
      </p:nvGrpSpPr>
      <p:grpSpPr>
        <a:xfrm>
          <a:off x="0" y="0"/>
          <a:ext cx="0" cy="0"/>
          <a:chOff x="0" y="0"/>
          <a:chExt cx="0" cy="0"/>
        </a:xfrm>
      </p:grpSpPr>
      <p:cxnSp>
        <p:nvCxnSpPr>
          <p:cNvPr id="31" name="Google Shape;31;p5"/>
          <p:cNvCxnSpPr/>
          <p:nvPr/>
        </p:nvCxnSpPr>
        <p:spPr>
          <a:xfrm>
            <a:off x="1211580" y="1101261"/>
            <a:ext cx="0" cy="2306400"/>
          </a:xfrm>
          <a:prstGeom prst="straightConnector1">
            <a:avLst/>
          </a:prstGeom>
          <a:noFill/>
          <a:ln w="9525" cap="flat" cmpd="sng">
            <a:solidFill>
              <a:srgbClr val="535353">
                <a:alpha val="24705"/>
              </a:srgbClr>
            </a:solidFill>
            <a:prstDash val="solid"/>
            <a:miter lim="800000"/>
            <a:headEnd type="none" w="sm" len="sm"/>
            <a:tailEnd type="none" w="sm" len="sm"/>
          </a:ln>
        </p:spPr>
      </p:cxnSp>
      <p:sp>
        <p:nvSpPr>
          <p:cNvPr id="32" name="Google Shape;32;p5"/>
          <p:cNvSpPr txBox="1">
            <a:spLocks noGrp="1"/>
          </p:cNvSpPr>
          <p:nvPr>
            <p:ph type="title"/>
          </p:nvPr>
        </p:nvSpPr>
        <p:spPr>
          <a:xfrm>
            <a:off x="1456674" y="1101261"/>
            <a:ext cx="7158000" cy="4617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700"/>
              <a:buFont typeface="Calibri"/>
              <a:buNone/>
              <a:defRPr sz="1700" b="1" cap="none">
                <a:solidFill>
                  <a:srgbClr val="535353"/>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3" name="Google Shape;33;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35" name="Google Shape;35;p5"/>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6" name="Google Shape;36;p5"/>
          <p:cNvSpPr txBox="1">
            <a:spLocks noGrp="1"/>
          </p:cNvSpPr>
          <p:nvPr>
            <p:ph type="body" idx="1"/>
          </p:nvPr>
        </p:nvSpPr>
        <p:spPr>
          <a:xfrm>
            <a:off x="1466910" y="1628962"/>
            <a:ext cx="7147800" cy="5607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400"/>
              <a:buFont typeface="Optimist Light"/>
              <a:buNone/>
              <a:defRPr sz="1400" b="1">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rgbClr val="535353"/>
              </a:buClr>
              <a:buSzPts val="800"/>
              <a:buFont typeface="Optimist Light"/>
              <a:buChar char="*"/>
              <a:defRPr sz="800">
                <a:solidFill>
                  <a:srgbClr val="535353"/>
                </a:solidFill>
                <a:latin typeface="Calibri"/>
                <a:ea typeface="Calibri"/>
                <a:cs typeface="Calibri"/>
                <a:sym typeface="Calibri"/>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7" name="Google Shape;37;p5"/>
          <p:cNvSpPr txBox="1">
            <a:spLocks noGrp="1"/>
          </p:cNvSpPr>
          <p:nvPr>
            <p:ph type="body" idx="2"/>
          </p:nvPr>
        </p:nvSpPr>
        <p:spPr>
          <a:xfrm>
            <a:off x="1460895" y="2212491"/>
            <a:ext cx="7147800" cy="5607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400"/>
              <a:buFont typeface="Optimist Light"/>
              <a:buNone/>
              <a:defRPr sz="1400" b="1">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rgbClr val="535353"/>
              </a:buClr>
              <a:buSzPts val="800"/>
              <a:buFont typeface="Optimist Light"/>
              <a:buChar char="*"/>
              <a:defRPr sz="800">
                <a:solidFill>
                  <a:srgbClr val="535353"/>
                </a:solidFill>
                <a:latin typeface="Calibri"/>
                <a:ea typeface="Calibri"/>
                <a:cs typeface="Calibri"/>
                <a:sym typeface="Calibri"/>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8" name="Google Shape;38;p5"/>
          <p:cNvSpPr txBox="1">
            <a:spLocks noGrp="1"/>
          </p:cNvSpPr>
          <p:nvPr>
            <p:ph type="body" idx="3"/>
          </p:nvPr>
        </p:nvSpPr>
        <p:spPr>
          <a:xfrm>
            <a:off x="1460895" y="2802043"/>
            <a:ext cx="7147800" cy="5607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400"/>
              <a:buFont typeface="Optimist Light"/>
              <a:buNone/>
              <a:defRPr sz="1400" b="1">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rgbClr val="535353"/>
              </a:buClr>
              <a:buSzPts val="800"/>
              <a:buFont typeface="Optimist Light"/>
              <a:buChar char="*"/>
              <a:defRPr sz="800">
                <a:solidFill>
                  <a:srgbClr val="535353"/>
                </a:solidFill>
                <a:latin typeface="Calibri"/>
                <a:ea typeface="Calibri"/>
                <a:cs typeface="Calibri"/>
                <a:sym typeface="Calibri"/>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9" name="Google Shape;39;p5"/>
          <p:cNvSpPr txBox="1">
            <a:spLocks noGrp="1"/>
          </p:cNvSpPr>
          <p:nvPr>
            <p:ph type="body" idx="4"/>
          </p:nvPr>
        </p:nvSpPr>
        <p:spPr>
          <a:xfrm>
            <a:off x="1460895" y="3391589"/>
            <a:ext cx="7147800" cy="5607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400"/>
              <a:buFont typeface="Optimist Light"/>
              <a:buNone/>
              <a:defRPr sz="1400" b="1">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rgbClr val="535353"/>
              </a:buClr>
              <a:buSzPts val="800"/>
              <a:buFont typeface="Optimist Light"/>
              <a:buChar char="*"/>
              <a:defRPr sz="800">
                <a:solidFill>
                  <a:srgbClr val="535353"/>
                </a:solidFill>
                <a:latin typeface="Calibri"/>
                <a:ea typeface="Calibri"/>
                <a:cs typeface="Calibri"/>
                <a:sym typeface="Calibri"/>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40" name="Google Shape;40;p5"/>
          <p:cNvCxnSpPr/>
          <p:nvPr/>
        </p:nvCxnSpPr>
        <p:spPr>
          <a:xfrm>
            <a:off x="0" y="1101261"/>
            <a:ext cx="1211700" cy="0"/>
          </a:xfrm>
          <a:prstGeom prst="straightConnector1">
            <a:avLst/>
          </a:prstGeom>
          <a:noFill/>
          <a:ln w="9525" cap="flat" cmpd="sng">
            <a:solidFill>
              <a:srgbClr val="535353">
                <a:alpha val="24705"/>
              </a:srgbClr>
            </a:solidFill>
            <a:prstDash val="solid"/>
            <a:miter lim="800000"/>
            <a:headEnd type="none" w="sm" len="sm"/>
            <a:tailEnd type="none" w="sm" len="sm"/>
          </a:ln>
        </p:spPr>
      </p:cxnSp>
      <p:sp>
        <p:nvSpPr>
          <p:cNvPr id="41" name="Google Shape;41;p5"/>
          <p:cNvSpPr/>
          <p:nvPr/>
        </p:nvSpPr>
        <p:spPr>
          <a:xfrm>
            <a:off x="1074420" y="1636515"/>
            <a:ext cx="274200" cy="274200"/>
          </a:xfrm>
          <a:prstGeom prst="ellipse">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2" name="Google Shape;42;p5"/>
          <p:cNvSpPr/>
          <p:nvPr/>
        </p:nvSpPr>
        <p:spPr>
          <a:xfrm>
            <a:off x="1074420" y="2212491"/>
            <a:ext cx="274200" cy="274200"/>
          </a:xfrm>
          <a:prstGeom prst="ellipse">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3" name="Google Shape;43;p5"/>
          <p:cNvSpPr/>
          <p:nvPr/>
        </p:nvSpPr>
        <p:spPr>
          <a:xfrm>
            <a:off x="1074420" y="2827322"/>
            <a:ext cx="274200" cy="274200"/>
          </a:xfrm>
          <a:prstGeom prst="ellipse">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4" name="Google Shape;44;p5"/>
          <p:cNvSpPr/>
          <p:nvPr/>
        </p:nvSpPr>
        <p:spPr>
          <a:xfrm>
            <a:off x="1074420" y="3407675"/>
            <a:ext cx="274200" cy="274200"/>
          </a:xfrm>
          <a:prstGeom prst="ellipse">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45" name="Google Shape;45;p5"/>
          <p:cNvPicPr preferRelativeResize="0"/>
          <p:nvPr/>
        </p:nvPicPr>
        <p:blipFill rotWithShape="1">
          <a:blip r:embed="rId3">
            <a:alphaModFix/>
          </a:blip>
          <a:srcRect/>
          <a:stretch/>
        </p:blipFill>
        <p:spPr>
          <a:xfrm>
            <a:off x="7290278" y="4635773"/>
            <a:ext cx="1465746" cy="53682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Finance Headline and Text">
  <p:cSld name="Finance Headline and Text">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6"/>
          <p:cNvSpPr/>
          <p:nvPr/>
        </p:nvSpPr>
        <p:spPr>
          <a:xfrm>
            <a:off x="309312" y="261812"/>
            <a:ext cx="8521800" cy="4611000"/>
          </a:xfrm>
          <a:prstGeom prst="rect">
            <a:avLst/>
          </a:prstGeom>
          <a:solidFill>
            <a:srgbClr val="1DA9DF">
              <a:alpha val="4980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8" name="Google Shape;48;p6"/>
          <p:cNvSpPr txBox="1">
            <a:spLocks noGrp="1"/>
          </p:cNvSpPr>
          <p:nvPr>
            <p:ph type="title"/>
          </p:nvPr>
        </p:nvSpPr>
        <p:spPr>
          <a:xfrm>
            <a:off x="513047" y="490411"/>
            <a:ext cx="81159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lt1"/>
              </a:buClr>
              <a:buSzPts val="1800"/>
              <a:buFont typeface="Calibri"/>
              <a:buNone/>
              <a:defRPr sz="1800" b="1" cap="none">
                <a:solidFill>
                  <a:schemeClr val="lt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9" name="Google Shape;49;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0" name="Google Shape;50;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51" name="Google Shape;51;p6"/>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2" name="Google Shape;52;p6"/>
          <p:cNvSpPr txBox="1">
            <a:spLocks noGrp="1"/>
          </p:cNvSpPr>
          <p:nvPr>
            <p:ph type="body" idx="1"/>
          </p:nvPr>
        </p:nvSpPr>
        <p:spPr>
          <a:xfrm>
            <a:off x="724344" y="1302256"/>
            <a:ext cx="2278800" cy="288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Finance Vertical Four Box">
  <p:cSld name="Finance Vertical Four Box">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7"/>
          <p:cNvSpPr/>
          <p:nvPr/>
        </p:nvSpPr>
        <p:spPr>
          <a:xfrm>
            <a:off x="6829010" y="962171"/>
            <a:ext cx="2154000" cy="37218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5" name="Google Shape;55;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57" name="Google Shape;57;p7"/>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8" name="Google Shape;58;p7"/>
          <p:cNvSpPr/>
          <p:nvPr/>
        </p:nvSpPr>
        <p:spPr>
          <a:xfrm>
            <a:off x="231016" y="962171"/>
            <a:ext cx="2154000" cy="37218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9" name="Google Shape;59;p7"/>
          <p:cNvSpPr txBox="1">
            <a:spLocks noGrp="1"/>
          </p:cNvSpPr>
          <p:nvPr>
            <p:ph type="body" idx="1"/>
          </p:nvPr>
        </p:nvSpPr>
        <p:spPr>
          <a:xfrm>
            <a:off x="647343" y="19265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0" name="Google Shape;60;p7"/>
          <p:cNvSpPr txBox="1">
            <a:spLocks noGrp="1"/>
          </p:cNvSpPr>
          <p:nvPr>
            <p:ph type="body" idx="2"/>
          </p:nvPr>
        </p:nvSpPr>
        <p:spPr>
          <a:xfrm>
            <a:off x="7245337" y="19265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1" name="Google Shape;61;p7"/>
          <p:cNvSpPr/>
          <p:nvPr/>
        </p:nvSpPr>
        <p:spPr>
          <a:xfrm>
            <a:off x="2430347" y="962171"/>
            <a:ext cx="2154000" cy="37218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2" name="Google Shape;62;p7"/>
          <p:cNvSpPr/>
          <p:nvPr/>
        </p:nvSpPr>
        <p:spPr>
          <a:xfrm>
            <a:off x="4629679" y="962171"/>
            <a:ext cx="2154000" cy="37218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3" name="Google Shape;63;p7"/>
          <p:cNvSpPr txBox="1">
            <a:spLocks noGrp="1"/>
          </p:cNvSpPr>
          <p:nvPr>
            <p:ph type="body" idx="3"/>
          </p:nvPr>
        </p:nvSpPr>
        <p:spPr>
          <a:xfrm>
            <a:off x="2846675" y="19265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4" name="Google Shape;64;p7"/>
          <p:cNvSpPr txBox="1">
            <a:spLocks noGrp="1"/>
          </p:cNvSpPr>
          <p:nvPr>
            <p:ph type="body" idx="4"/>
          </p:nvPr>
        </p:nvSpPr>
        <p:spPr>
          <a:xfrm>
            <a:off x="5046006" y="19265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7"/>
          <p:cNvSpPr>
            <a:spLocks noGrp="1"/>
          </p:cNvSpPr>
          <p:nvPr>
            <p:ph type="pic" idx="5"/>
          </p:nvPr>
        </p:nvSpPr>
        <p:spPr>
          <a:xfrm>
            <a:off x="930473" y="116816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6" name="Google Shape;66;p7"/>
          <p:cNvSpPr>
            <a:spLocks noGrp="1"/>
          </p:cNvSpPr>
          <p:nvPr>
            <p:ph type="pic" idx="6"/>
          </p:nvPr>
        </p:nvSpPr>
        <p:spPr>
          <a:xfrm>
            <a:off x="3151912" y="116816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7" name="Google Shape;67;p7"/>
          <p:cNvSpPr>
            <a:spLocks noGrp="1"/>
          </p:cNvSpPr>
          <p:nvPr>
            <p:ph type="pic" idx="7"/>
          </p:nvPr>
        </p:nvSpPr>
        <p:spPr>
          <a:xfrm>
            <a:off x="5351242" y="116816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8" name="Google Shape;68;p7"/>
          <p:cNvSpPr>
            <a:spLocks noGrp="1"/>
          </p:cNvSpPr>
          <p:nvPr>
            <p:ph type="pic" idx="8"/>
          </p:nvPr>
        </p:nvSpPr>
        <p:spPr>
          <a:xfrm>
            <a:off x="7550572" y="116816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9" name="Google Shape;69;p7"/>
          <p:cNvSpPr txBox="1">
            <a:spLocks noGrp="1"/>
          </p:cNvSpPr>
          <p:nvPr>
            <p:ph type="title"/>
          </p:nvPr>
        </p:nvSpPr>
        <p:spPr>
          <a:xfrm>
            <a:off x="266535" y="323301"/>
            <a:ext cx="86403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800"/>
              <a:buFont typeface="Calibri"/>
              <a:buNone/>
              <a:defRPr sz="1800" b="1" cap="none">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inance Three Box">
  <p:cSld name="Finance Three Box">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2" name="Google Shape;72;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73" name="Google Shape;73;p8"/>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8"/>
          <p:cNvSpPr/>
          <p:nvPr/>
        </p:nvSpPr>
        <p:spPr>
          <a:xfrm>
            <a:off x="641670" y="890516"/>
            <a:ext cx="2500800" cy="3459600"/>
          </a:xfrm>
          <a:prstGeom prst="rect">
            <a:avLst/>
          </a:prstGeom>
          <a:solidFill>
            <a:srgbClr val="24A7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5" name="Google Shape;75;p8"/>
          <p:cNvSpPr/>
          <p:nvPr/>
        </p:nvSpPr>
        <p:spPr>
          <a:xfrm>
            <a:off x="3299491" y="892220"/>
            <a:ext cx="2500800" cy="34596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6" name="Google Shape;76;p8"/>
          <p:cNvSpPr/>
          <p:nvPr/>
        </p:nvSpPr>
        <p:spPr>
          <a:xfrm>
            <a:off x="5945277" y="893928"/>
            <a:ext cx="2500800" cy="34596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7" name="Google Shape;77;p8"/>
          <p:cNvSpPr>
            <a:spLocks noGrp="1"/>
          </p:cNvSpPr>
          <p:nvPr>
            <p:ph type="pic" idx="2"/>
          </p:nvPr>
        </p:nvSpPr>
        <p:spPr>
          <a:xfrm>
            <a:off x="754661" y="1312356"/>
            <a:ext cx="619200" cy="583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8" name="Google Shape;78;p8"/>
          <p:cNvSpPr>
            <a:spLocks noGrp="1"/>
          </p:cNvSpPr>
          <p:nvPr>
            <p:ph type="pic" idx="3"/>
          </p:nvPr>
        </p:nvSpPr>
        <p:spPr>
          <a:xfrm>
            <a:off x="3436542" y="1303824"/>
            <a:ext cx="619200" cy="583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9" name="Google Shape;79;p8"/>
          <p:cNvSpPr>
            <a:spLocks noGrp="1"/>
          </p:cNvSpPr>
          <p:nvPr>
            <p:ph type="pic" idx="4"/>
          </p:nvPr>
        </p:nvSpPr>
        <p:spPr>
          <a:xfrm>
            <a:off x="6090865" y="1303825"/>
            <a:ext cx="619200" cy="583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0" name="Google Shape;80;p8"/>
          <p:cNvSpPr txBox="1">
            <a:spLocks noGrp="1"/>
          </p:cNvSpPr>
          <p:nvPr>
            <p:ph type="body" idx="1"/>
          </p:nvPr>
        </p:nvSpPr>
        <p:spPr>
          <a:xfrm>
            <a:off x="766761" y="2010025"/>
            <a:ext cx="2225400" cy="389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700"/>
              <a:buNone/>
              <a:defRPr sz="17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1" name="Google Shape;81;p8"/>
          <p:cNvSpPr txBox="1">
            <a:spLocks noGrp="1"/>
          </p:cNvSpPr>
          <p:nvPr>
            <p:ph type="body" idx="5"/>
          </p:nvPr>
        </p:nvSpPr>
        <p:spPr>
          <a:xfrm>
            <a:off x="766760" y="2411392"/>
            <a:ext cx="2225400" cy="1821600"/>
          </a:xfrm>
          <a:prstGeom prst="rect">
            <a:avLst/>
          </a:prstGeom>
          <a:noFill/>
          <a:ln>
            <a:noFill/>
          </a:ln>
        </p:spPr>
        <p:txBody>
          <a:bodyPr spcFirstLastPara="1" wrap="square" lIns="68575" tIns="34275" rIns="68575" bIns="34275" anchor="t" anchorCtr="0"/>
          <a:lstStyle>
            <a:lvl1pPr marL="457200" lvl="0" indent="-279400" algn="l">
              <a:lnSpc>
                <a:spcPct val="90000"/>
              </a:lnSpc>
              <a:spcBef>
                <a:spcPts val="800"/>
              </a:spcBef>
              <a:spcAft>
                <a:spcPts val="0"/>
              </a:spcAft>
              <a:buClr>
                <a:schemeClr val="lt1"/>
              </a:buClr>
              <a:buSzPts val="800"/>
              <a:buFont typeface="Optimist Light"/>
              <a:buChar char="*"/>
              <a:defRPr sz="800">
                <a:solidFill>
                  <a:schemeClr val="lt1"/>
                </a:solidFill>
                <a:latin typeface="Calibri"/>
                <a:ea typeface="Calibri"/>
                <a:cs typeface="Calibri"/>
                <a:sym typeface="Calibri"/>
              </a:defRPr>
            </a:lvl1pPr>
            <a:lvl2pPr marL="914400" lvl="1" indent="-342900" algn="l">
              <a:lnSpc>
                <a:spcPct val="90000"/>
              </a:lnSpc>
              <a:spcBef>
                <a:spcPts val="400"/>
              </a:spcBef>
              <a:spcAft>
                <a:spcPts val="0"/>
              </a:spcAft>
              <a:buClr>
                <a:srgbClr val="535353"/>
              </a:buClr>
              <a:buSzPts val="1800"/>
              <a:buChar char="*"/>
              <a:defRPr>
                <a:latin typeface="Optimist Light"/>
                <a:ea typeface="Optimist Light"/>
                <a:cs typeface="Optimist Light"/>
                <a:sym typeface="Optimist Light"/>
              </a:defRPr>
            </a:lvl2pPr>
            <a:lvl3pPr marL="1371600" lvl="2" indent="-323850" algn="l">
              <a:lnSpc>
                <a:spcPct val="90000"/>
              </a:lnSpc>
              <a:spcBef>
                <a:spcPts val="400"/>
              </a:spcBef>
              <a:spcAft>
                <a:spcPts val="0"/>
              </a:spcAft>
              <a:buClr>
                <a:srgbClr val="535353"/>
              </a:buClr>
              <a:buSzPts val="1500"/>
              <a:buChar char="*"/>
              <a:defRPr>
                <a:latin typeface="Optimist Light"/>
                <a:ea typeface="Optimist Light"/>
                <a:cs typeface="Optimist Light"/>
                <a:sym typeface="Optimist Light"/>
              </a:defRPr>
            </a:lvl3pPr>
            <a:lvl4pPr marL="1828800" lvl="3"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4pPr>
            <a:lvl5pPr marL="2286000" lvl="4"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2" name="Google Shape;82;p8"/>
          <p:cNvSpPr txBox="1">
            <a:spLocks noGrp="1"/>
          </p:cNvSpPr>
          <p:nvPr>
            <p:ph type="body" idx="6"/>
          </p:nvPr>
        </p:nvSpPr>
        <p:spPr>
          <a:xfrm>
            <a:off x="3436612" y="1997902"/>
            <a:ext cx="2225400" cy="389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700"/>
              <a:buNone/>
              <a:defRPr sz="17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3" name="Google Shape;83;p8"/>
          <p:cNvSpPr txBox="1">
            <a:spLocks noGrp="1"/>
          </p:cNvSpPr>
          <p:nvPr>
            <p:ph type="body" idx="7"/>
          </p:nvPr>
        </p:nvSpPr>
        <p:spPr>
          <a:xfrm>
            <a:off x="6078899" y="1997903"/>
            <a:ext cx="2225400" cy="389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700"/>
              <a:buNone/>
              <a:defRPr sz="17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4" name="Google Shape;84;p8"/>
          <p:cNvSpPr txBox="1">
            <a:spLocks noGrp="1"/>
          </p:cNvSpPr>
          <p:nvPr>
            <p:ph type="body" idx="8"/>
          </p:nvPr>
        </p:nvSpPr>
        <p:spPr>
          <a:xfrm>
            <a:off x="3436610" y="2397473"/>
            <a:ext cx="2225400" cy="1821600"/>
          </a:xfrm>
          <a:prstGeom prst="rect">
            <a:avLst/>
          </a:prstGeom>
          <a:noFill/>
          <a:ln>
            <a:noFill/>
          </a:ln>
        </p:spPr>
        <p:txBody>
          <a:bodyPr spcFirstLastPara="1" wrap="square" lIns="68575" tIns="34275" rIns="68575" bIns="34275" anchor="t" anchorCtr="0"/>
          <a:lstStyle>
            <a:lvl1pPr marL="457200" lvl="0" indent="-279400" algn="l">
              <a:lnSpc>
                <a:spcPct val="90000"/>
              </a:lnSpc>
              <a:spcBef>
                <a:spcPts val="800"/>
              </a:spcBef>
              <a:spcAft>
                <a:spcPts val="0"/>
              </a:spcAft>
              <a:buClr>
                <a:schemeClr val="lt1"/>
              </a:buClr>
              <a:buSzPts val="800"/>
              <a:buFont typeface="Optimist Light"/>
              <a:buChar char="*"/>
              <a:defRPr sz="800">
                <a:solidFill>
                  <a:schemeClr val="lt1"/>
                </a:solidFill>
                <a:latin typeface="Calibri"/>
                <a:ea typeface="Calibri"/>
                <a:cs typeface="Calibri"/>
                <a:sym typeface="Calibri"/>
              </a:defRPr>
            </a:lvl1pPr>
            <a:lvl2pPr marL="914400" lvl="1" indent="-342900" algn="l">
              <a:lnSpc>
                <a:spcPct val="90000"/>
              </a:lnSpc>
              <a:spcBef>
                <a:spcPts val="400"/>
              </a:spcBef>
              <a:spcAft>
                <a:spcPts val="0"/>
              </a:spcAft>
              <a:buClr>
                <a:srgbClr val="535353"/>
              </a:buClr>
              <a:buSzPts val="1800"/>
              <a:buChar char="*"/>
              <a:defRPr>
                <a:latin typeface="Optimist Light"/>
                <a:ea typeface="Optimist Light"/>
                <a:cs typeface="Optimist Light"/>
                <a:sym typeface="Optimist Light"/>
              </a:defRPr>
            </a:lvl2pPr>
            <a:lvl3pPr marL="1371600" lvl="2" indent="-323850" algn="l">
              <a:lnSpc>
                <a:spcPct val="90000"/>
              </a:lnSpc>
              <a:spcBef>
                <a:spcPts val="400"/>
              </a:spcBef>
              <a:spcAft>
                <a:spcPts val="0"/>
              </a:spcAft>
              <a:buClr>
                <a:srgbClr val="535353"/>
              </a:buClr>
              <a:buSzPts val="1500"/>
              <a:buChar char="*"/>
              <a:defRPr>
                <a:latin typeface="Optimist Light"/>
                <a:ea typeface="Optimist Light"/>
                <a:cs typeface="Optimist Light"/>
                <a:sym typeface="Optimist Light"/>
              </a:defRPr>
            </a:lvl3pPr>
            <a:lvl4pPr marL="1828800" lvl="3"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4pPr>
            <a:lvl5pPr marL="2286000" lvl="4"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8"/>
          <p:cNvSpPr txBox="1">
            <a:spLocks noGrp="1"/>
          </p:cNvSpPr>
          <p:nvPr>
            <p:ph type="body" idx="9"/>
          </p:nvPr>
        </p:nvSpPr>
        <p:spPr>
          <a:xfrm>
            <a:off x="6078899" y="2397473"/>
            <a:ext cx="2225400" cy="1821600"/>
          </a:xfrm>
          <a:prstGeom prst="rect">
            <a:avLst/>
          </a:prstGeom>
          <a:noFill/>
          <a:ln>
            <a:noFill/>
          </a:ln>
        </p:spPr>
        <p:txBody>
          <a:bodyPr spcFirstLastPara="1" wrap="square" lIns="68575" tIns="34275" rIns="68575" bIns="34275" anchor="t" anchorCtr="0"/>
          <a:lstStyle>
            <a:lvl1pPr marL="457200" lvl="0" indent="-279400" algn="l">
              <a:lnSpc>
                <a:spcPct val="90000"/>
              </a:lnSpc>
              <a:spcBef>
                <a:spcPts val="800"/>
              </a:spcBef>
              <a:spcAft>
                <a:spcPts val="0"/>
              </a:spcAft>
              <a:buClr>
                <a:schemeClr val="lt1"/>
              </a:buClr>
              <a:buSzPts val="800"/>
              <a:buFont typeface="Optimist Light"/>
              <a:buChar char="*"/>
              <a:defRPr sz="800">
                <a:solidFill>
                  <a:schemeClr val="lt1"/>
                </a:solidFill>
                <a:latin typeface="Calibri"/>
                <a:ea typeface="Calibri"/>
                <a:cs typeface="Calibri"/>
                <a:sym typeface="Calibri"/>
              </a:defRPr>
            </a:lvl1pPr>
            <a:lvl2pPr marL="914400" lvl="1" indent="-342900" algn="l">
              <a:lnSpc>
                <a:spcPct val="90000"/>
              </a:lnSpc>
              <a:spcBef>
                <a:spcPts val="400"/>
              </a:spcBef>
              <a:spcAft>
                <a:spcPts val="0"/>
              </a:spcAft>
              <a:buClr>
                <a:srgbClr val="535353"/>
              </a:buClr>
              <a:buSzPts val="1800"/>
              <a:buChar char="*"/>
              <a:defRPr>
                <a:latin typeface="Optimist Light"/>
                <a:ea typeface="Optimist Light"/>
                <a:cs typeface="Optimist Light"/>
                <a:sym typeface="Optimist Light"/>
              </a:defRPr>
            </a:lvl2pPr>
            <a:lvl3pPr marL="1371600" lvl="2" indent="-323850" algn="l">
              <a:lnSpc>
                <a:spcPct val="90000"/>
              </a:lnSpc>
              <a:spcBef>
                <a:spcPts val="400"/>
              </a:spcBef>
              <a:spcAft>
                <a:spcPts val="0"/>
              </a:spcAft>
              <a:buClr>
                <a:srgbClr val="535353"/>
              </a:buClr>
              <a:buSzPts val="1500"/>
              <a:buChar char="*"/>
              <a:defRPr>
                <a:latin typeface="Optimist Light"/>
                <a:ea typeface="Optimist Light"/>
                <a:cs typeface="Optimist Light"/>
                <a:sym typeface="Optimist Light"/>
              </a:defRPr>
            </a:lvl3pPr>
            <a:lvl4pPr marL="1828800" lvl="3"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4pPr>
            <a:lvl5pPr marL="2286000" lvl="4"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86" name="Google Shape;86;p8"/>
          <p:cNvPicPr preferRelativeResize="0"/>
          <p:nvPr/>
        </p:nvPicPr>
        <p:blipFill rotWithShape="1">
          <a:blip r:embed="rId3">
            <a:alphaModFix/>
          </a:blip>
          <a:srcRect/>
          <a:stretch/>
        </p:blipFill>
        <p:spPr>
          <a:xfrm>
            <a:off x="2865394" y="2608030"/>
            <a:ext cx="814388" cy="721519"/>
          </a:xfrm>
          <a:prstGeom prst="rect">
            <a:avLst/>
          </a:prstGeom>
          <a:noFill/>
          <a:ln>
            <a:noFill/>
          </a:ln>
        </p:spPr>
      </p:pic>
      <p:pic>
        <p:nvPicPr>
          <p:cNvPr id="87" name="Google Shape;87;p8"/>
          <p:cNvPicPr preferRelativeResize="0"/>
          <p:nvPr/>
        </p:nvPicPr>
        <p:blipFill rotWithShape="1">
          <a:blip r:embed="rId3">
            <a:alphaModFix/>
          </a:blip>
          <a:srcRect/>
          <a:stretch/>
        </p:blipFill>
        <p:spPr>
          <a:xfrm>
            <a:off x="5530388" y="2626078"/>
            <a:ext cx="814388" cy="721519"/>
          </a:xfrm>
          <a:prstGeom prst="rect">
            <a:avLst/>
          </a:prstGeom>
          <a:noFill/>
          <a:ln>
            <a:noFill/>
          </a:ln>
        </p:spPr>
      </p:pic>
      <p:pic>
        <p:nvPicPr>
          <p:cNvPr id="88" name="Google Shape;88;p8"/>
          <p:cNvPicPr preferRelativeResize="0"/>
          <p:nvPr/>
        </p:nvPicPr>
        <p:blipFill rotWithShape="1">
          <a:blip r:embed="rId4">
            <a:alphaModFix/>
          </a:blip>
          <a:srcRect/>
          <a:stretch/>
        </p:blipFill>
        <p:spPr>
          <a:xfrm>
            <a:off x="7290278" y="4635773"/>
            <a:ext cx="1465746" cy="53682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Four Box With Headline">
  <p:cSld name="Four Box With Headline">
    <p:bg>
      <p:bgPr>
        <a:blipFill>
          <a:blip r:embed="rId2">
            <a:alphaModFix/>
          </a:blip>
          <a:stretch>
            <a:fillRect/>
          </a:stretch>
        </a:blipFill>
        <a:effectLst/>
      </p:bgPr>
    </p:bg>
    <p:spTree>
      <p:nvGrpSpPr>
        <p:cNvPr id="1" name="Shape 89"/>
        <p:cNvGrpSpPr/>
        <p:nvPr/>
      </p:nvGrpSpPr>
      <p:grpSpPr>
        <a:xfrm>
          <a:off x="0" y="0"/>
          <a:ext cx="0" cy="0"/>
          <a:chOff x="0" y="0"/>
          <a:chExt cx="0" cy="0"/>
        </a:xfrm>
      </p:grpSpPr>
      <p:sp>
        <p:nvSpPr>
          <p:cNvPr id="90" name="Google Shape;90;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1" name="Google Shape;91;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92" name="Google Shape;92;p9"/>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9"/>
          <p:cNvSpPr/>
          <p:nvPr/>
        </p:nvSpPr>
        <p:spPr>
          <a:xfrm>
            <a:off x="231016" y="1062827"/>
            <a:ext cx="4231800" cy="18645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4" name="Google Shape;94;p9"/>
          <p:cNvSpPr/>
          <p:nvPr/>
        </p:nvSpPr>
        <p:spPr>
          <a:xfrm>
            <a:off x="232720" y="3070754"/>
            <a:ext cx="4231800" cy="18645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5" name="Google Shape;95;p9"/>
          <p:cNvSpPr/>
          <p:nvPr/>
        </p:nvSpPr>
        <p:spPr>
          <a:xfrm>
            <a:off x="4675081" y="1054295"/>
            <a:ext cx="4231800" cy="18645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6" name="Google Shape;96;p9"/>
          <p:cNvSpPr/>
          <p:nvPr/>
        </p:nvSpPr>
        <p:spPr>
          <a:xfrm>
            <a:off x="4676785" y="3062222"/>
            <a:ext cx="4231800" cy="18645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7" name="Google Shape;97;p9"/>
          <p:cNvSpPr txBox="1">
            <a:spLocks noGrp="1"/>
          </p:cNvSpPr>
          <p:nvPr>
            <p:ph type="body" idx="1"/>
          </p:nvPr>
        </p:nvSpPr>
        <p:spPr>
          <a:xfrm>
            <a:off x="1688056" y="1955050"/>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8" name="Google Shape;98;p9"/>
          <p:cNvSpPr txBox="1">
            <a:spLocks noGrp="1"/>
          </p:cNvSpPr>
          <p:nvPr>
            <p:ph type="body" idx="2"/>
          </p:nvPr>
        </p:nvSpPr>
        <p:spPr>
          <a:xfrm>
            <a:off x="1689761" y="2120530"/>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9" name="Google Shape;99;p9"/>
          <p:cNvSpPr txBox="1">
            <a:spLocks noGrp="1"/>
          </p:cNvSpPr>
          <p:nvPr>
            <p:ph type="body" idx="3"/>
          </p:nvPr>
        </p:nvSpPr>
        <p:spPr>
          <a:xfrm>
            <a:off x="1659052" y="397320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0" name="Google Shape;100;p9"/>
          <p:cNvSpPr txBox="1">
            <a:spLocks noGrp="1"/>
          </p:cNvSpPr>
          <p:nvPr>
            <p:ph type="body" idx="4"/>
          </p:nvPr>
        </p:nvSpPr>
        <p:spPr>
          <a:xfrm>
            <a:off x="1660756" y="413868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1" name="Google Shape;101;p9"/>
          <p:cNvSpPr txBox="1">
            <a:spLocks noGrp="1"/>
          </p:cNvSpPr>
          <p:nvPr>
            <p:ph type="body" idx="5"/>
          </p:nvPr>
        </p:nvSpPr>
        <p:spPr>
          <a:xfrm>
            <a:off x="6121882" y="195675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2" name="Google Shape;102;p9"/>
          <p:cNvSpPr txBox="1">
            <a:spLocks noGrp="1"/>
          </p:cNvSpPr>
          <p:nvPr>
            <p:ph type="body" idx="6"/>
          </p:nvPr>
        </p:nvSpPr>
        <p:spPr>
          <a:xfrm>
            <a:off x="6123586" y="212223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3" name="Google Shape;103;p9"/>
          <p:cNvSpPr txBox="1">
            <a:spLocks noGrp="1"/>
          </p:cNvSpPr>
          <p:nvPr>
            <p:ph type="body" idx="7"/>
          </p:nvPr>
        </p:nvSpPr>
        <p:spPr>
          <a:xfrm>
            <a:off x="6123586" y="398514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4" name="Google Shape;104;p9"/>
          <p:cNvSpPr txBox="1">
            <a:spLocks noGrp="1"/>
          </p:cNvSpPr>
          <p:nvPr>
            <p:ph type="body" idx="8"/>
          </p:nvPr>
        </p:nvSpPr>
        <p:spPr>
          <a:xfrm>
            <a:off x="6125290" y="415062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5" name="Google Shape;105;p9"/>
          <p:cNvSpPr>
            <a:spLocks noGrp="1"/>
          </p:cNvSpPr>
          <p:nvPr>
            <p:ph type="pic" idx="9"/>
          </p:nvPr>
        </p:nvSpPr>
        <p:spPr>
          <a:xfrm>
            <a:off x="1985483" y="124901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6" name="Google Shape;106;p9"/>
          <p:cNvSpPr>
            <a:spLocks noGrp="1"/>
          </p:cNvSpPr>
          <p:nvPr>
            <p:ph type="pic" idx="13"/>
          </p:nvPr>
        </p:nvSpPr>
        <p:spPr>
          <a:xfrm>
            <a:off x="6429548" y="1250714"/>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7" name="Google Shape;107;p9"/>
          <p:cNvSpPr>
            <a:spLocks noGrp="1"/>
          </p:cNvSpPr>
          <p:nvPr>
            <p:ph type="pic" idx="14"/>
          </p:nvPr>
        </p:nvSpPr>
        <p:spPr>
          <a:xfrm>
            <a:off x="6431252" y="3279112"/>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8" name="Google Shape;108;p9"/>
          <p:cNvSpPr>
            <a:spLocks noGrp="1"/>
          </p:cNvSpPr>
          <p:nvPr>
            <p:ph type="pic" idx="15"/>
          </p:nvPr>
        </p:nvSpPr>
        <p:spPr>
          <a:xfrm>
            <a:off x="1978663" y="3289346"/>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9" name="Google Shape;109;p9"/>
          <p:cNvSpPr txBox="1">
            <a:spLocks noGrp="1"/>
          </p:cNvSpPr>
          <p:nvPr>
            <p:ph type="title"/>
          </p:nvPr>
        </p:nvSpPr>
        <p:spPr>
          <a:xfrm>
            <a:off x="266535" y="336490"/>
            <a:ext cx="86403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800"/>
              <a:buFont typeface="Calibri"/>
              <a:buNone/>
              <a:defRPr sz="1800" b="1" cap="none">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Finance Content Four Box">
  <p:cSld name="Finance Content Four Box">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2" name="Google Shape;112;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13" name="Google Shape;113;p10"/>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4" name="Google Shape;114;p10"/>
          <p:cNvSpPr/>
          <p:nvPr/>
        </p:nvSpPr>
        <p:spPr>
          <a:xfrm>
            <a:off x="231016" y="245659"/>
            <a:ext cx="4231800" cy="22518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5" name="Google Shape;115;p10"/>
          <p:cNvSpPr/>
          <p:nvPr/>
        </p:nvSpPr>
        <p:spPr>
          <a:xfrm>
            <a:off x="232720" y="2683497"/>
            <a:ext cx="4231800" cy="22518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6" name="Google Shape;116;p10"/>
          <p:cNvSpPr/>
          <p:nvPr/>
        </p:nvSpPr>
        <p:spPr>
          <a:xfrm>
            <a:off x="4675081" y="237127"/>
            <a:ext cx="4231800" cy="22518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7" name="Google Shape;117;p10"/>
          <p:cNvSpPr/>
          <p:nvPr/>
        </p:nvSpPr>
        <p:spPr>
          <a:xfrm>
            <a:off x="4676785" y="2674965"/>
            <a:ext cx="4231800" cy="22518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8" name="Google Shape;118;p10"/>
          <p:cNvSpPr txBox="1">
            <a:spLocks noGrp="1"/>
          </p:cNvSpPr>
          <p:nvPr>
            <p:ph type="body" idx="1"/>
          </p:nvPr>
        </p:nvSpPr>
        <p:spPr>
          <a:xfrm>
            <a:off x="1688056" y="152513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9" name="Google Shape;119;p10"/>
          <p:cNvSpPr txBox="1">
            <a:spLocks noGrp="1"/>
          </p:cNvSpPr>
          <p:nvPr>
            <p:ph type="body" idx="2"/>
          </p:nvPr>
        </p:nvSpPr>
        <p:spPr>
          <a:xfrm>
            <a:off x="1689761" y="169061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0" name="Google Shape;120;p10"/>
          <p:cNvSpPr txBox="1">
            <a:spLocks noGrp="1"/>
          </p:cNvSpPr>
          <p:nvPr>
            <p:ph type="body" idx="3"/>
          </p:nvPr>
        </p:nvSpPr>
        <p:spPr>
          <a:xfrm>
            <a:off x="1659052" y="397320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1" name="Google Shape;121;p10"/>
          <p:cNvSpPr txBox="1">
            <a:spLocks noGrp="1"/>
          </p:cNvSpPr>
          <p:nvPr>
            <p:ph type="body" idx="4"/>
          </p:nvPr>
        </p:nvSpPr>
        <p:spPr>
          <a:xfrm>
            <a:off x="1660756" y="413868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10"/>
          <p:cNvSpPr txBox="1">
            <a:spLocks noGrp="1"/>
          </p:cNvSpPr>
          <p:nvPr>
            <p:ph type="body" idx="5"/>
          </p:nvPr>
        </p:nvSpPr>
        <p:spPr>
          <a:xfrm>
            <a:off x="6121882" y="1526843"/>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3" name="Google Shape;123;p10"/>
          <p:cNvSpPr txBox="1">
            <a:spLocks noGrp="1"/>
          </p:cNvSpPr>
          <p:nvPr>
            <p:ph type="body" idx="6"/>
          </p:nvPr>
        </p:nvSpPr>
        <p:spPr>
          <a:xfrm>
            <a:off x="6123586" y="1692323"/>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4" name="Google Shape;124;p10"/>
          <p:cNvSpPr txBox="1">
            <a:spLocks noGrp="1"/>
          </p:cNvSpPr>
          <p:nvPr>
            <p:ph type="body" idx="7"/>
          </p:nvPr>
        </p:nvSpPr>
        <p:spPr>
          <a:xfrm>
            <a:off x="6123586" y="398514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5" name="Google Shape;125;p10"/>
          <p:cNvSpPr txBox="1">
            <a:spLocks noGrp="1"/>
          </p:cNvSpPr>
          <p:nvPr>
            <p:ph type="body" idx="8"/>
          </p:nvPr>
        </p:nvSpPr>
        <p:spPr>
          <a:xfrm>
            <a:off x="6125290" y="415062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6" name="Google Shape;126;p10"/>
          <p:cNvSpPr>
            <a:spLocks noGrp="1"/>
          </p:cNvSpPr>
          <p:nvPr>
            <p:ph type="pic" idx="9"/>
          </p:nvPr>
        </p:nvSpPr>
        <p:spPr>
          <a:xfrm>
            <a:off x="1985483" y="81910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7" name="Google Shape;127;p10"/>
          <p:cNvSpPr>
            <a:spLocks noGrp="1"/>
          </p:cNvSpPr>
          <p:nvPr>
            <p:ph type="pic" idx="13"/>
          </p:nvPr>
        </p:nvSpPr>
        <p:spPr>
          <a:xfrm>
            <a:off x="6429548" y="820804"/>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8" name="Google Shape;128;p10"/>
          <p:cNvSpPr>
            <a:spLocks noGrp="1"/>
          </p:cNvSpPr>
          <p:nvPr>
            <p:ph type="pic" idx="14"/>
          </p:nvPr>
        </p:nvSpPr>
        <p:spPr>
          <a:xfrm>
            <a:off x="6431252" y="3279112"/>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9" name="Google Shape;129;p10"/>
          <p:cNvSpPr>
            <a:spLocks noGrp="1"/>
          </p:cNvSpPr>
          <p:nvPr>
            <p:ph type="pic" idx="15"/>
          </p:nvPr>
        </p:nvSpPr>
        <p:spPr>
          <a:xfrm>
            <a:off x="1978663" y="3289346"/>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rgbClr val="535353"/>
              </a:buClr>
              <a:buSzPts val="3300"/>
              <a:buFont typeface="Calibri"/>
              <a:buNone/>
              <a:defRPr sz="3300" b="0" i="0" u="none" strike="noStrike" cap="none">
                <a:solidFill>
                  <a:srgbClr val="535353"/>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rgbClr val="535353"/>
              </a:buClr>
              <a:buSzPts val="2100"/>
              <a:buFont typeface="Optimist Light"/>
              <a:buChar char="*"/>
              <a:defRPr sz="2100" b="0" i="0" u="none" strike="noStrike" cap="none">
                <a:solidFill>
                  <a:srgbClr val="535353"/>
                </a:solidFill>
                <a:latin typeface="Calibri"/>
                <a:ea typeface="Calibri"/>
                <a:cs typeface="Calibri"/>
                <a:sym typeface="Calibri"/>
              </a:defRPr>
            </a:lvl1pPr>
            <a:lvl2pPr marL="914400" marR="0" lvl="1" indent="-342900"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L="1371600" marR="0" lvl="2" indent="-323850"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L="1828800" marR="0" lvl="3" indent="-317500"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L="2286000" marR="0" lvl="4" indent="-317500"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608846" y="4695824"/>
            <a:ext cx="1905000" cy="3333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hyperlink" Target="http://bit.ly/fargatepatterns" TargetMode="External"/><Relationship Id="rId5" Type="http://schemas.openxmlformats.org/officeDocument/2006/relationships/hyperlink" Target="http://bit.ly/fargate-patterns-blog" TargetMode="External"/><Relationship Id="rId4" Type="http://schemas.openxmlformats.org/officeDocument/2006/relationships/hyperlink" Target="http://bit.ly/fppresenta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hyperlink" Target="https://docs.aws.amazon.com/lambda/latest/dg/limits.html" TargetMode="External"/><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hyperlink" Target="http://bit.ly/tom-thumb" TargetMode="External"/><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hyperlink" Target="http://bit.ly/fargatepattern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hyperlink" Target="http://bit.ly/bean-counter" TargetMode="External"/><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hyperlink" Target="http://bit.ly/fargatepattern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bit.ly/fargatepatterns"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20"/>
          <p:cNvPicPr preferRelativeResize="0"/>
          <p:nvPr/>
        </p:nvPicPr>
        <p:blipFill>
          <a:blip r:embed="rId3">
            <a:alphaModFix amt="26000"/>
          </a:blip>
          <a:stretch>
            <a:fillRect/>
          </a:stretch>
        </p:blipFill>
        <p:spPr>
          <a:xfrm>
            <a:off x="0" y="0"/>
            <a:ext cx="9144000" cy="5143500"/>
          </a:xfrm>
          <a:prstGeom prst="rect">
            <a:avLst/>
          </a:prstGeom>
          <a:noFill/>
          <a:ln>
            <a:noFill/>
          </a:ln>
        </p:spPr>
      </p:pic>
      <p:sp>
        <p:nvSpPr>
          <p:cNvPr id="240" name="Google Shape;240;p20"/>
          <p:cNvSpPr txBox="1">
            <a:spLocks noGrp="1"/>
          </p:cNvSpPr>
          <p:nvPr>
            <p:ph type="ctrTitle"/>
          </p:nvPr>
        </p:nvSpPr>
        <p:spPr>
          <a:xfrm>
            <a:off x="311708" y="592175"/>
            <a:ext cx="8520600" cy="2052600"/>
          </a:xfrm>
          <a:prstGeom prst="rect">
            <a:avLst/>
          </a:prstGeom>
          <a:noFill/>
          <a:effectLst>
            <a:outerShdw blurRad="57150" dist="19050" dir="5400000" algn="bl" rotWithShape="0">
              <a:srgbClr val="000000">
                <a:alpha val="50000"/>
              </a:srgbClr>
            </a:outerShdw>
          </a:effectLst>
        </p:spPr>
        <p:txBody>
          <a:bodyPr spcFirstLastPara="1" wrap="square" lIns="68575" tIns="34275" rIns="68575" bIns="34275" anchor="b" anchorCtr="0">
            <a:noAutofit/>
          </a:bodyPr>
          <a:lstStyle/>
          <a:p>
            <a:pPr marL="0" lvl="0" indent="0" rtl="0">
              <a:spcBef>
                <a:spcPts val="0"/>
              </a:spcBef>
              <a:spcAft>
                <a:spcPts val="0"/>
              </a:spcAft>
              <a:buNone/>
            </a:pPr>
            <a:r>
              <a:rPr lang="en" sz="3600" b="1" dirty="0">
                <a:solidFill>
                  <a:srgbClr val="0B5394"/>
                </a:solidFill>
                <a:latin typeface="Oswald"/>
                <a:ea typeface="Oswald"/>
                <a:cs typeface="Oswald"/>
                <a:sym typeface="Oswald"/>
              </a:rPr>
              <a:t>Fargate Patterns: or</a:t>
            </a:r>
            <a:endParaRPr sz="3600" b="1" dirty="0">
              <a:solidFill>
                <a:srgbClr val="0B5394"/>
              </a:solidFill>
              <a:latin typeface="Oswald"/>
              <a:ea typeface="Oswald"/>
              <a:cs typeface="Oswald"/>
              <a:sym typeface="Oswald"/>
            </a:endParaRPr>
          </a:p>
          <a:p>
            <a:pPr marL="0" lvl="0" indent="0" rtl="0">
              <a:spcBef>
                <a:spcPts val="0"/>
              </a:spcBef>
              <a:spcAft>
                <a:spcPts val="0"/>
              </a:spcAft>
              <a:buNone/>
            </a:pPr>
            <a:r>
              <a:rPr lang="en" sz="3600" b="1" dirty="0">
                <a:solidFill>
                  <a:srgbClr val="0B5394"/>
                </a:solidFill>
                <a:latin typeface="Oswald"/>
                <a:ea typeface="Oswald"/>
                <a:cs typeface="Oswald"/>
                <a:sym typeface="Oswald"/>
              </a:rPr>
              <a:t>Tom Thumb’s Journey to Fargate on a few Pennies</a:t>
            </a:r>
            <a:endParaRPr sz="3600" b="1" dirty="0">
              <a:solidFill>
                <a:srgbClr val="0B5394"/>
              </a:solidFill>
              <a:latin typeface="Oswald"/>
              <a:ea typeface="Oswald"/>
              <a:cs typeface="Oswald"/>
              <a:sym typeface="Oswald"/>
            </a:endParaRPr>
          </a:p>
        </p:txBody>
      </p:sp>
      <p:sp>
        <p:nvSpPr>
          <p:cNvPr id="241" name="Google Shape;241;p20"/>
          <p:cNvSpPr txBox="1"/>
          <p:nvPr/>
        </p:nvSpPr>
        <p:spPr>
          <a:xfrm>
            <a:off x="2192108" y="2987850"/>
            <a:ext cx="4759800" cy="77222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990000"/>
                </a:solidFill>
              </a:rPr>
              <a:t>Srini Karlekar</a:t>
            </a:r>
            <a:endParaRPr b="1">
              <a:solidFill>
                <a:srgbClr val="990000"/>
              </a:solidFill>
            </a:endParaRPr>
          </a:p>
          <a:p>
            <a:pPr marL="0" lvl="0" indent="0" algn="ctr" rtl="0">
              <a:spcBef>
                <a:spcPts val="0"/>
              </a:spcBef>
              <a:spcAft>
                <a:spcPts val="0"/>
              </a:spcAft>
              <a:buNone/>
            </a:pPr>
            <a:r>
              <a:rPr lang="en">
                <a:solidFill>
                  <a:srgbClr val="990000"/>
                </a:solidFill>
              </a:rPr>
              <a:t>Distinguished Engineer, Finance Tech, Capital One</a:t>
            </a:r>
            <a:endParaRPr>
              <a:solidFill>
                <a:srgbClr val="990000"/>
              </a:solidFill>
            </a:endParaRPr>
          </a:p>
        </p:txBody>
      </p:sp>
      <p:sp>
        <p:nvSpPr>
          <p:cNvPr id="2" name="TextBox 1">
            <a:extLst>
              <a:ext uri="{FF2B5EF4-FFF2-40B4-BE49-F238E27FC236}">
                <a16:creationId xmlns:a16="http://schemas.microsoft.com/office/drawing/2014/main" id="{1D0D304D-39B8-DC4A-9E97-C0F574687465}"/>
              </a:ext>
            </a:extLst>
          </p:cNvPr>
          <p:cNvSpPr txBox="1"/>
          <p:nvPr/>
        </p:nvSpPr>
        <p:spPr>
          <a:xfrm>
            <a:off x="2192585" y="4103151"/>
            <a:ext cx="4570482" cy="738664"/>
          </a:xfrm>
          <a:prstGeom prst="rect">
            <a:avLst/>
          </a:prstGeom>
          <a:noFill/>
        </p:spPr>
        <p:txBody>
          <a:bodyPr wrap="none" rtlCol="0">
            <a:spAutoFit/>
          </a:bodyPr>
          <a:lstStyle/>
          <a:p>
            <a:pPr algn="ctr"/>
            <a:r>
              <a:rPr lang="en-US" dirty="0"/>
              <a:t>Presentation can be found at: </a:t>
            </a:r>
            <a:r>
              <a:rPr lang="en-US" dirty="0">
                <a:hlinkClick r:id="rId4"/>
              </a:rPr>
              <a:t>http://bit.ly/fppresentation</a:t>
            </a:r>
            <a:endParaRPr lang="en-US" dirty="0"/>
          </a:p>
          <a:p>
            <a:pPr algn="ctr"/>
            <a:r>
              <a:rPr lang="en-US" dirty="0"/>
              <a:t>Write-up: </a:t>
            </a:r>
            <a:r>
              <a:rPr lang="en-US" dirty="0">
                <a:hlinkClick r:id="rId5"/>
              </a:rPr>
              <a:t>http://bit.ly/fargate-patterns-blog</a:t>
            </a:r>
            <a:endParaRPr lang="en-US" dirty="0"/>
          </a:p>
          <a:p>
            <a:pPr algn="ctr"/>
            <a:r>
              <a:rPr lang="en-US" dirty="0"/>
              <a:t>Git: </a:t>
            </a:r>
            <a:r>
              <a:rPr lang="en-US" dirty="0">
                <a:hlinkClick r:id="rId6"/>
              </a:rPr>
              <a:t>http://bit.ly/fargatepatterns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9"/>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Fargate Components - Service</a:t>
            </a:r>
            <a:endParaRPr dirty="0"/>
          </a:p>
        </p:txBody>
      </p:sp>
      <p:sp>
        <p:nvSpPr>
          <p:cNvPr id="304" name="Google Shape;304;p29"/>
          <p:cNvSpPr txBox="1">
            <a:spLocks noGrp="1"/>
          </p:cNvSpPr>
          <p:nvPr>
            <p:ph type="body" idx="1"/>
          </p:nvPr>
        </p:nvSpPr>
        <p:spPr>
          <a:xfrm>
            <a:off x="311700" y="808250"/>
            <a:ext cx="5028051" cy="40545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Fargate allows you to </a:t>
            </a:r>
            <a:r>
              <a:rPr lang="en" sz="1800" b="1" dirty="0"/>
              <a:t>run and maintain a specified number of instances</a:t>
            </a:r>
            <a:r>
              <a:rPr lang="en" sz="1800" dirty="0"/>
              <a:t> of a Task Definition </a:t>
            </a:r>
            <a:r>
              <a:rPr lang="en" sz="1800" b="1" dirty="0"/>
              <a:t>simultaneously</a:t>
            </a:r>
            <a:r>
              <a:rPr lang="en" sz="1800" dirty="0"/>
              <a:t> in an Amazon ECS cluster. This is called a </a:t>
            </a:r>
            <a:r>
              <a:rPr lang="en" sz="1800" b="1" dirty="0"/>
              <a:t>Service</a:t>
            </a:r>
            <a:r>
              <a:rPr lang="en" sz="1800" dirty="0"/>
              <a:t>. </a:t>
            </a:r>
            <a:endParaRPr sz="1800" dirty="0"/>
          </a:p>
          <a:p>
            <a:pPr marL="0" lvl="0" indent="0" algn="l" rtl="0">
              <a:spcBef>
                <a:spcPts val="800"/>
              </a:spcBef>
              <a:spcAft>
                <a:spcPts val="0"/>
              </a:spcAft>
              <a:buNone/>
            </a:pPr>
            <a:r>
              <a:rPr lang="en" sz="1800" dirty="0"/>
              <a:t>If any of your tasks should fail or stop for any reason, the Amazon ECS service scheduler launches another instance of your task definition to replace it and </a:t>
            </a:r>
            <a:r>
              <a:rPr lang="en" sz="1800" b="1" dirty="0"/>
              <a:t>maintain the desired count of tasks </a:t>
            </a:r>
            <a:r>
              <a:rPr lang="en" sz="1800" dirty="0"/>
              <a:t>in the service depending on the scheduling strategy used.</a:t>
            </a:r>
            <a:endParaRPr sz="1800" dirty="0"/>
          </a:p>
          <a:p>
            <a:pPr marL="0" lvl="0" indent="0" algn="l" rtl="0">
              <a:spcBef>
                <a:spcPts val="800"/>
              </a:spcBef>
              <a:spcAft>
                <a:spcPts val="0"/>
              </a:spcAft>
              <a:buNone/>
            </a:pPr>
            <a:r>
              <a:rPr lang="en" sz="1800" dirty="0"/>
              <a:t>In addition to maintaining the desired count of tasks in your service, </a:t>
            </a:r>
            <a:r>
              <a:rPr lang="en" sz="1800" b="1" dirty="0"/>
              <a:t>you can optionally run your service behind a load balancer</a:t>
            </a:r>
            <a:r>
              <a:rPr lang="en" sz="1800" dirty="0"/>
              <a:t>. The load balancer </a:t>
            </a:r>
            <a:r>
              <a:rPr lang="en" sz="1800" b="1" dirty="0"/>
              <a:t>distributes traffic across the tasks </a:t>
            </a:r>
            <a:r>
              <a:rPr lang="en" sz="1800" dirty="0"/>
              <a:t>that are associated with the service.</a:t>
            </a:r>
            <a:endParaRPr sz="1800" dirty="0"/>
          </a:p>
          <a:p>
            <a:pPr marL="0" lvl="0" indent="0" algn="l" rtl="0">
              <a:spcBef>
                <a:spcPts val="800"/>
              </a:spcBef>
              <a:spcAft>
                <a:spcPts val="0"/>
              </a:spcAft>
              <a:buNone/>
            </a:pPr>
            <a:endParaRPr sz="1800" dirty="0"/>
          </a:p>
        </p:txBody>
      </p:sp>
      <p:pic>
        <p:nvPicPr>
          <p:cNvPr id="3" name="Picture 2">
            <a:extLst>
              <a:ext uri="{FF2B5EF4-FFF2-40B4-BE49-F238E27FC236}">
                <a16:creationId xmlns:a16="http://schemas.microsoft.com/office/drawing/2014/main" id="{84837619-6509-1D4B-909E-57CFF97179FC}"/>
              </a:ext>
            </a:extLst>
          </p:cNvPr>
          <p:cNvPicPr>
            <a:picLocks noChangeAspect="1"/>
          </p:cNvPicPr>
          <p:nvPr/>
        </p:nvPicPr>
        <p:blipFill>
          <a:blip r:embed="rId3"/>
          <a:stretch>
            <a:fillRect/>
          </a:stretch>
        </p:blipFill>
        <p:spPr>
          <a:xfrm>
            <a:off x="5258998" y="907331"/>
            <a:ext cx="3779559" cy="31125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0"/>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Fargate Components - Cluster</a:t>
            </a:r>
            <a:endParaRPr dirty="0"/>
          </a:p>
        </p:txBody>
      </p:sp>
      <p:sp>
        <p:nvSpPr>
          <p:cNvPr id="311" name="Google Shape;311;p30"/>
          <p:cNvSpPr txBox="1">
            <a:spLocks noGrp="1"/>
          </p:cNvSpPr>
          <p:nvPr>
            <p:ph type="body" idx="1"/>
          </p:nvPr>
        </p:nvSpPr>
        <p:spPr>
          <a:xfrm>
            <a:off x="311700" y="808250"/>
            <a:ext cx="8460000" cy="1460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An Amazon </a:t>
            </a:r>
            <a:r>
              <a:rPr lang="en" sz="1800" b="1" dirty="0"/>
              <a:t>ECS Cluster is a logical grouping of tasks or services</a:t>
            </a:r>
            <a:r>
              <a:rPr lang="en" sz="1800" dirty="0"/>
              <a:t>. A Cluster can run many Services. If you have multiple services as part of your product, you can put several of them on one Cluster. </a:t>
            </a:r>
            <a:r>
              <a:rPr lang="en" sz="1800" b="1" dirty="0"/>
              <a:t>This makes more efficient use of the resources available and minimizes setup time</a:t>
            </a:r>
            <a:r>
              <a:rPr lang="en" sz="1800" dirty="0"/>
              <a:t>. </a:t>
            </a:r>
            <a:r>
              <a:rPr lang="en" sz="1800" b="1" dirty="0"/>
              <a:t>Clusters are AWS region specific </a:t>
            </a:r>
            <a:r>
              <a:rPr lang="en" sz="1800" dirty="0"/>
              <a:t>and can contain tasks using both the Fargate and EC2 launch types.</a:t>
            </a:r>
            <a:endParaRPr sz="1800" dirty="0"/>
          </a:p>
          <a:p>
            <a:pPr marL="0" lvl="0" indent="0" algn="l" rtl="0">
              <a:spcBef>
                <a:spcPts val="800"/>
              </a:spcBef>
              <a:spcAft>
                <a:spcPts val="0"/>
              </a:spcAft>
              <a:buNone/>
            </a:pPr>
            <a:endParaRPr sz="1800" dirty="0"/>
          </a:p>
        </p:txBody>
      </p:sp>
      <p:cxnSp>
        <p:nvCxnSpPr>
          <p:cNvPr id="312" name="Google Shape;312;p30"/>
          <p:cNvCxnSpPr>
            <a:stCxn id="313" idx="2"/>
            <a:endCxn id="314" idx="1"/>
          </p:cNvCxnSpPr>
          <p:nvPr/>
        </p:nvCxnSpPr>
        <p:spPr>
          <a:xfrm>
            <a:off x="530950" y="3822649"/>
            <a:ext cx="315000" cy="394200"/>
          </a:xfrm>
          <a:prstGeom prst="bentConnector3">
            <a:avLst>
              <a:gd name="adj1" fmla="val 50016"/>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15" name="Google Shape;315;p30"/>
          <p:cNvCxnSpPr>
            <a:stCxn id="313" idx="2"/>
            <a:endCxn id="316" idx="1"/>
          </p:cNvCxnSpPr>
          <p:nvPr/>
        </p:nvCxnSpPr>
        <p:spPr>
          <a:xfrm rot="10800000" flipH="1">
            <a:off x="530950" y="3437149"/>
            <a:ext cx="315000" cy="385500"/>
          </a:xfrm>
          <a:prstGeom prst="bentConnector3">
            <a:avLst>
              <a:gd name="adj1" fmla="val 50016"/>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sp>
        <p:nvSpPr>
          <p:cNvPr id="313" name="Google Shape;313;p30"/>
          <p:cNvSpPr/>
          <p:nvPr/>
        </p:nvSpPr>
        <p:spPr>
          <a:xfrm rot="-5400000">
            <a:off x="-301700" y="3687049"/>
            <a:ext cx="1394100" cy="271200"/>
          </a:xfrm>
          <a:prstGeom prst="roundRect">
            <a:avLst>
              <a:gd name="adj" fmla="val 16667"/>
            </a:avLst>
          </a:prstGeom>
          <a:solidFill>
            <a:srgbClr val="840D35"/>
          </a:solidFill>
          <a:ln w="9525" cap="flat" cmpd="sng">
            <a:solidFill>
              <a:srgbClr val="840D35"/>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Cluster 1</a:t>
            </a:r>
            <a:endParaRPr sz="1100">
              <a:solidFill>
                <a:srgbClr val="FFFFFF"/>
              </a:solidFill>
              <a:latin typeface="Roboto"/>
              <a:ea typeface="Roboto"/>
              <a:cs typeface="Roboto"/>
              <a:sym typeface="Roboto"/>
            </a:endParaRPr>
          </a:p>
        </p:txBody>
      </p:sp>
      <p:sp>
        <p:nvSpPr>
          <p:cNvPr id="316" name="Google Shape;316;p30"/>
          <p:cNvSpPr/>
          <p:nvPr/>
        </p:nvSpPr>
        <p:spPr>
          <a:xfrm>
            <a:off x="845850" y="3324198"/>
            <a:ext cx="1043400" cy="225900"/>
          </a:xfrm>
          <a:prstGeom prst="roundRect">
            <a:avLst>
              <a:gd name="adj" fmla="val 16667"/>
            </a:avLst>
          </a:prstGeom>
          <a:solidFill>
            <a:srgbClr val="B61249"/>
          </a:solidFill>
          <a:ln w="9525" cap="flat" cmpd="sng">
            <a:solidFill>
              <a:srgbClr val="B61249"/>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Service A</a:t>
            </a:r>
            <a:endParaRPr sz="1100">
              <a:solidFill>
                <a:srgbClr val="FFFFFF"/>
              </a:solidFill>
              <a:latin typeface="Roboto"/>
              <a:ea typeface="Roboto"/>
              <a:cs typeface="Roboto"/>
              <a:sym typeface="Roboto"/>
            </a:endParaRPr>
          </a:p>
        </p:txBody>
      </p:sp>
      <p:sp>
        <p:nvSpPr>
          <p:cNvPr id="314" name="Google Shape;314;p30"/>
          <p:cNvSpPr/>
          <p:nvPr/>
        </p:nvSpPr>
        <p:spPr>
          <a:xfrm>
            <a:off x="845850" y="4103938"/>
            <a:ext cx="1043400" cy="225900"/>
          </a:xfrm>
          <a:prstGeom prst="roundRect">
            <a:avLst>
              <a:gd name="adj" fmla="val 16667"/>
            </a:avLst>
          </a:prstGeom>
          <a:solidFill>
            <a:srgbClr val="B61249"/>
          </a:solidFill>
          <a:ln w="9525" cap="flat" cmpd="sng">
            <a:solidFill>
              <a:srgbClr val="B61249"/>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Service B</a:t>
            </a:r>
            <a:endParaRPr sz="1100">
              <a:solidFill>
                <a:srgbClr val="FFFFFF"/>
              </a:solidFill>
              <a:latin typeface="Roboto"/>
              <a:ea typeface="Roboto"/>
              <a:cs typeface="Roboto"/>
              <a:sym typeface="Roboto"/>
            </a:endParaRPr>
          </a:p>
        </p:txBody>
      </p:sp>
      <p:sp>
        <p:nvSpPr>
          <p:cNvPr id="317" name="Google Shape;317;p30"/>
          <p:cNvSpPr/>
          <p:nvPr/>
        </p:nvSpPr>
        <p:spPr>
          <a:xfrm>
            <a:off x="2164769" y="2870577"/>
            <a:ext cx="1043400" cy="225900"/>
          </a:xfrm>
          <a:prstGeom prst="roundRect">
            <a:avLst>
              <a:gd name="adj" fmla="val 16667"/>
            </a:avLst>
          </a:prstGeom>
          <a:solidFill>
            <a:srgbClr val="E1165A"/>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Task 1</a:t>
            </a:r>
            <a:endParaRPr sz="1100">
              <a:solidFill>
                <a:srgbClr val="FFFFFF"/>
              </a:solidFill>
              <a:latin typeface="Roboto"/>
              <a:ea typeface="Roboto"/>
              <a:cs typeface="Roboto"/>
              <a:sym typeface="Roboto"/>
            </a:endParaRPr>
          </a:p>
        </p:txBody>
      </p:sp>
      <p:sp>
        <p:nvSpPr>
          <p:cNvPr id="318" name="Google Shape;318;p30"/>
          <p:cNvSpPr/>
          <p:nvPr/>
        </p:nvSpPr>
        <p:spPr>
          <a:xfrm>
            <a:off x="2164769" y="3476964"/>
            <a:ext cx="1043400" cy="225900"/>
          </a:xfrm>
          <a:prstGeom prst="roundRect">
            <a:avLst>
              <a:gd name="adj" fmla="val 16667"/>
            </a:avLst>
          </a:prstGeom>
          <a:solidFill>
            <a:srgbClr val="E1165A"/>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Task 2</a:t>
            </a:r>
            <a:endParaRPr sz="1100">
              <a:solidFill>
                <a:srgbClr val="FFFFFF"/>
              </a:solidFill>
              <a:latin typeface="Roboto"/>
              <a:ea typeface="Roboto"/>
              <a:cs typeface="Roboto"/>
              <a:sym typeface="Roboto"/>
            </a:endParaRPr>
          </a:p>
        </p:txBody>
      </p:sp>
      <p:sp>
        <p:nvSpPr>
          <p:cNvPr id="319" name="Google Shape;319;p30"/>
          <p:cNvSpPr/>
          <p:nvPr/>
        </p:nvSpPr>
        <p:spPr>
          <a:xfrm>
            <a:off x="2164769" y="4103938"/>
            <a:ext cx="1043400" cy="225900"/>
          </a:xfrm>
          <a:prstGeom prst="roundRect">
            <a:avLst>
              <a:gd name="adj" fmla="val 16667"/>
            </a:avLst>
          </a:prstGeom>
          <a:solidFill>
            <a:srgbClr val="E1165A"/>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Task 3</a:t>
            </a:r>
            <a:endParaRPr sz="1100">
              <a:solidFill>
                <a:srgbClr val="FFFFFF"/>
              </a:solidFill>
              <a:latin typeface="Roboto"/>
              <a:ea typeface="Roboto"/>
              <a:cs typeface="Roboto"/>
              <a:sym typeface="Roboto"/>
            </a:endParaRPr>
          </a:p>
        </p:txBody>
      </p:sp>
      <p:cxnSp>
        <p:nvCxnSpPr>
          <p:cNvPr id="320" name="Google Shape;320;p30"/>
          <p:cNvCxnSpPr>
            <a:stCxn id="316" idx="3"/>
            <a:endCxn id="317" idx="1"/>
          </p:cNvCxnSpPr>
          <p:nvPr/>
        </p:nvCxnSpPr>
        <p:spPr>
          <a:xfrm rot="10800000" flipH="1">
            <a:off x="1889250" y="2983548"/>
            <a:ext cx="275400" cy="453600"/>
          </a:xfrm>
          <a:prstGeom prst="bentConnector3">
            <a:avLst>
              <a:gd name="adj1" fmla="val 49987"/>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21" name="Google Shape;321;p30"/>
          <p:cNvCxnSpPr>
            <a:stCxn id="316" idx="3"/>
            <a:endCxn id="318" idx="1"/>
          </p:cNvCxnSpPr>
          <p:nvPr/>
        </p:nvCxnSpPr>
        <p:spPr>
          <a:xfrm>
            <a:off x="1889250" y="3437148"/>
            <a:ext cx="275400" cy="152700"/>
          </a:xfrm>
          <a:prstGeom prst="bentConnector3">
            <a:avLst>
              <a:gd name="adj1" fmla="val 49987"/>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22" name="Google Shape;322;p30"/>
          <p:cNvCxnSpPr>
            <a:stCxn id="319" idx="1"/>
            <a:endCxn id="314" idx="3"/>
          </p:cNvCxnSpPr>
          <p:nvPr/>
        </p:nvCxnSpPr>
        <p:spPr>
          <a:xfrm flipH="1">
            <a:off x="1889369" y="4216888"/>
            <a:ext cx="275400" cy="600"/>
          </a:xfrm>
          <a:prstGeom prst="bentConnector3">
            <a:avLst>
              <a:gd name="adj1" fmla="val 49987"/>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sp>
        <p:nvSpPr>
          <p:cNvPr id="323" name="Google Shape;323;p30"/>
          <p:cNvSpPr/>
          <p:nvPr/>
        </p:nvSpPr>
        <p:spPr>
          <a:xfrm>
            <a:off x="3514822" y="2675649"/>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1</a:t>
            </a:r>
            <a:endParaRPr sz="1100">
              <a:solidFill>
                <a:srgbClr val="FFFFFF"/>
              </a:solidFill>
              <a:latin typeface="Roboto"/>
              <a:ea typeface="Roboto"/>
              <a:cs typeface="Roboto"/>
              <a:sym typeface="Roboto"/>
            </a:endParaRPr>
          </a:p>
        </p:txBody>
      </p:sp>
      <p:sp>
        <p:nvSpPr>
          <p:cNvPr id="324" name="Google Shape;324;p30"/>
          <p:cNvSpPr/>
          <p:nvPr/>
        </p:nvSpPr>
        <p:spPr>
          <a:xfrm>
            <a:off x="3514822" y="3065507"/>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2</a:t>
            </a:r>
            <a:endParaRPr sz="1100">
              <a:solidFill>
                <a:srgbClr val="FFFFFF"/>
              </a:solidFill>
              <a:latin typeface="Roboto"/>
              <a:ea typeface="Roboto"/>
              <a:cs typeface="Roboto"/>
              <a:sym typeface="Roboto"/>
            </a:endParaRPr>
          </a:p>
        </p:txBody>
      </p:sp>
      <p:cxnSp>
        <p:nvCxnSpPr>
          <p:cNvPr id="325" name="Google Shape;325;p30"/>
          <p:cNvCxnSpPr>
            <a:endCxn id="323" idx="1"/>
          </p:cNvCxnSpPr>
          <p:nvPr/>
        </p:nvCxnSpPr>
        <p:spPr>
          <a:xfrm rot="10800000" flipH="1">
            <a:off x="3239122" y="2788599"/>
            <a:ext cx="275700" cy="1992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26" name="Google Shape;326;p30"/>
          <p:cNvCxnSpPr>
            <a:endCxn id="324" idx="1"/>
          </p:cNvCxnSpPr>
          <p:nvPr/>
        </p:nvCxnSpPr>
        <p:spPr>
          <a:xfrm>
            <a:off x="3239122" y="2987657"/>
            <a:ext cx="275700" cy="1908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sp>
        <p:nvSpPr>
          <p:cNvPr id="327" name="Google Shape;327;p30"/>
          <p:cNvSpPr/>
          <p:nvPr/>
        </p:nvSpPr>
        <p:spPr>
          <a:xfrm>
            <a:off x="3514822" y="3476964"/>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1</a:t>
            </a:r>
            <a:endParaRPr sz="1100">
              <a:solidFill>
                <a:srgbClr val="FFFFFF"/>
              </a:solidFill>
              <a:latin typeface="Roboto"/>
              <a:ea typeface="Roboto"/>
              <a:cs typeface="Roboto"/>
              <a:sym typeface="Roboto"/>
            </a:endParaRPr>
          </a:p>
        </p:txBody>
      </p:sp>
      <p:cxnSp>
        <p:nvCxnSpPr>
          <p:cNvPr id="328" name="Google Shape;328;p30"/>
          <p:cNvCxnSpPr>
            <a:stCxn id="318" idx="3"/>
            <a:endCxn id="327" idx="1"/>
          </p:cNvCxnSpPr>
          <p:nvPr/>
        </p:nvCxnSpPr>
        <p:spPr>
          <a:xfrm>
            <a:off x="3208169" y="3589914"/>
            <a:ext cx="306600" cy="6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sp>
        <p:nvSpPr>
          <p:cNvPr id="329" name="Google Shape;329;p30"/>
          <p:cNvSpPr/>
          <p:nvPr/>
        </p:nvSpPr>
        <p:spPr>
          <a:xfrm>
            <a:off x="3514822" y="3897063"/>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3</a:t>
            </a:r>
            <a:endParaRPr sz="1100">
              <a:solidFill>
                <a:srgbClr val="FFFFFF"/>
              </a:solidFill>
              <a:latin typeface="Roboto"/>
              <a:ea typeface="Roboto"/>
              <a:cs typeface="Roboto"/>
              <a:sym typeface="Roboto"/>
            </a:endParaRPr>
          </a:p>
        </p:txBody>
      </p:sp>
      <p:sp>
        <p:nvSpPr>
          <p:cNvPr id="330" name="Google Shape;330;p30"/>
          <p:cNvSpPr/>
          <p:nvPr/>
        </p:nvSpPr>
        <p:spPr>
          <a:xfrm>
            <a:off x="3514822" y="4286920"/>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4</a:t>
            </a:r>
            <a:endParaRPr sz="1100">
              <a:solidFill>
                <a:srgbClr val="FFFFFF"/>
              </a:solidFill>
              <a:latin typeface="Roboto"/>
              <a:ea typeface="Roboto"/>
              <a:cs typeface="Roboto"/>
              <a:sym typeface="Roboto"/>
            </a:endParaRPr>
          </a:p>
        </p:txBody>
      </p:sp>
      <p:cxnSp>
        <p:nvCxnSpPr>
          <p:cNvPr id="331" name="Google Shape;331;p30"/>
          <p:cNvCxnSpPr>
            <a:stCxn id="319" idx="3"/>
          </p:cNvCxnSpPr>
          <p:nvPr/>
        </p:nvCxnSpPr>
        <p:spPr>
          <a:xfrm>
            <a:off x="3208169" y="4216888"/>
            <a:ext cx="306600" cy="1830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32" name="Google Shape;332;p30"/>
          <p:cNvCxnSpPr>
            <a:stCxn id="319" idx="3"/>
            <a:endCxn id="329" idx="1"/>
          </p:cNvCxnSpPr>
          <p:nvPr/>
        </p:nvCxnSpPr>
        <p:spPr>
          <a:xfrm rot="10800000" flipH="1">
            <a:off x="3208169" y="4009888"/>
            <a:ext cx="306600" cy="2070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pic>
        <p:nvPicPr>
          <p:cNvPr id="333" name="Google Shape;333;p30"/>
          <p:cNvPicPr preferRelativeResize="0"/>
          <p:nvPr/>
        </p:nvPicPr>
        <p:blipFill>
          <a:blip r:embed="rId3">
            <a:alphaModFix/>
          </a:blip>
          <a:stretch>
            <a:fillRect/>
          </a:stretch>
        </p:blipFill>
        <p:spPr>
          <a:xfrm>
            <a:off x="4653175" y="2272637"/>
            <a:ext cx="4298375" cy="2518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1"/>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Behavioral Design Patterns for AWS Fargate</a:t>
            </a:r>
            <a:endParaRPr dirty="0"/>
          </a:p>
        </p:txBody>
      </p:sp>
      <p:sp>
        <p:nvSpPr>
          <p:cNvPr id="339" name="Google Shape;339;p31"/>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Behavioral patterns provide a solution for the better interaction between components and foster loose coupling while providing the flexibility to extend these components easily and independent of each other. </a:t>
            </a:r>
            <a:endParaRPr sz="1800"/>
          </a:p>
          <a:p>
            <a:pPr marL="0" lvl="0" indent="0" algn="l" rtl="0">
              <a:spcBef>
                <a:spcPts val="800"/>
              </a:spcBef>
              <a:spcAft>
                <a:spcPts val="0"/>
              </a:spcAft>
              <a:buNone/>
            </a:pPr>
            <a:r>
              <a:rPr lang="en" sz="1800"/>
              <a:t>While there are multiple container-related patterns, we will explore the following.</a:t>
            </a:r>
            <a:endParaRPr sz="1800"/>
          </a:p>
          <a:p>
            <a:pPr marL="0" lvl="0" indent="0" algn="l" rtl="0">
              <a:spcBef>
                <a:spcPts val="800"/>
              </a:spcBef>
              <a:spcAft>
                <a:spcPts val="0"/>
              </a:spcAft>
              <a:buNone/>
            </a:pPr>
            <a:endParaRPr sz="1800"/>
          </a:p>
          <a:p>
            <a:pPr marL="0" lvl="0" indent="0" algn="l" rtl="0">
              <a:spcBef>
                <a:spcPts val="800"/>
              </a:spcBef>
              <a:spcAft>
                <a:spcPts val="0"/>
              </a:spcAft>
              <a:buNone/>
            </a:pPr>
            <a:endParaRPr sz="1800"/>
          </a:p>
        </p:txBody>
      </p:sp>
      <p:sp>
        <p:nvSpPr>
          <p:cNvPr id="340" name="Google Shape;340;p31"/>
          <p:cNvSpPr txBox="1"/>
          <p:nvPr/>
        </p:nvSpPr>
        <p:spPr>
          <a:xfrm>
            <a:off x="373325" y="2534100"/>
            <a:ext cx="7974000" cy="19188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Container-on-Demand</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Scaling-Container</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Sidecar-Assembly</a:t>
            </a:r>
            <a:endParaRPr sz="2400">
              <a:solidFill>
                <a:srgbClr val="666666"/>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2"/>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Container-on-Demand Pattern - Problem Definition</a:t>
            </a:r>
            <a:endParaRPr sz="3100"/>
          </a:p>
        </p:txBody>
      </p:sp>
      <p:sp>
        <p:nvSpPr>
          <p:cNvPr id="346" name="Google Shape;346;p32"/>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While Lambda allows you to build serverless microservices  using small functions that react to events with fast development, easy deployment, auto-scaling, fault-tolerance and pay-per-use, it has many </a:t>
            </a:r>
            <a:r>
              <a:rPr lang="en" sz="1800" u="sng" dirty="0">
                <a:solidFill>
                  <a:schemeClr val="hlink"/>
                </a:solidFill>
                <a:hlinkClick r:id="rId3"/>
              </a:rPr>
              <a:t>limitations</a:t>
            </a:r>
            <a:r>
              <a:rPr lang="en" sz="1800" dirty="0"/>
              <a:t>. Chief among them is the </a:t>
            </a:r>
            <a:r>
              <a:rPr lang="en" sz="1800" b="1" dirty="0"/>
              <a:t>time limitation </a:t>
            </a:r>
            <a:r>
              <a:rPr lang="en" sz="1800" dirty="0"/>
              <a:t>and </a:t>
            </a:r>
            <a:r>
              <a:rPr lang="en" sz="1800" b="1" dirty="0"/>
              <a:t>deployment size</a:t>
            </a:r>
            <a:r>
              <a:rPr lang="en" sz="1800" dirty="0"/>
              <a:t>. </a:t>
            </a:r>
            <a:endParaRPr sz="1800" dirty="0"/>
          </a:p>
          <a:p>
            <a:pPr marL="0" lvl="0" indent="0" algn="l" rtl="0">
              <a:spcBef>
                <a:spcPts val="800"/>
              </a:spcBef>
              <a:spcAft>
                <a:spcPts val="0"/>
              </a:spcAft>
              <a:buNone/>
            </a:pPr>
            <a:endParaRPr sz="1800" dirty="0"/>
          </a:p>
          <a:p>
            <a:pPr marL="0" lvl="0" indent="0" algn="l" rtl="0">
              <a:spcBef>
                <a:spcPts val="800"/>
              </a:spcBef>
              <a:spcAft>
                <a:spcPts val="0"/>
              </a:spcAft>
              <a:buNone/>
            </a:pPr>
            <a:r>
              <a:rPr lang="en" sz="1800" dirty="0"/>
              <a:t>As a result, it is not possible to run large </a:t>
            </a:r>
            <a:r>
              <a:rPr lang="en" sz="1800" b="1" dirty="0"/>
              <a:t>asynchronous</a:t>
            </a:r>
            <a:r>
              <a:rPr lang="en" sz="1800" dirty="0"/>
              <a:t> workloads or long running processes on Lambda. Further, the resource limitation around the size of the software package restricts the type of workloads you can run on Lambda. For instance, if you have a machine learning model that requires the usage of large libraries such as </a:t>
            </a:r>
            <a:r>
              <a:rPr lang="en" sz="1800" dirty="0" err="1"/>
              <a:t>Scikit</a:t>
            </a:r>
            <a:r>
              <a:rPr lang="en" sz="1800" dirty="0"/>
              <a:t>, </a:t>
            </a:r>
            <a:r>
              <a:rPr lang="en" sz="1800" dirty="0" err="1"/>
              <a:t>Numpy</a:t>
            </a:r>
            <a:r>
              <a:rPr lang="en" sz="1800" dirty="0"/>
              <a:t>, </a:t>
            </a:r>
            <a:r>
              <a:rPr lang="en" sz="1800" dirty="0" err="1"/>
              <a:t>etc</a:t>
            </a:r>
            <a:r>
              <a:rPr lang="en" sz="1800" dirty="0"/>
              <a:t>, it is impossible to fit the software package in a Lambda deployment</a:t>
            </a:r>
            <a:endParaRPr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33"/>
          <p:cNvPicPr preferRelativeResize="0"/>
          <p:nvPr/>
        </p:nvPicPr>
        <p:blipFill>
          <a:blip r:embed="rId3">
            <a:alphaModFix/>
          </a:blip>
          <a:stretch>
            <a:fillRect/>
          </a:stretch>
        </p:blipFill>
        <p:spPr>
          <a:xfrm>
            <a:off x="3955650" y="1302775"/>
            <a:ext cx="4883549" cy="2896874"/>
          </a:xfrm>
          <a:prstGeom prst="rect">
            <a:avLst/>
          </a:prstGeom>
          <a:noFill/>
          <a:ln>
            <a:noFill/>
          </a:ln>
        </p:spPr>
      </p:pic>
      <p:sp>
        <p:nvSpPr>
          <p:cNvPr id="352" name="Google Shape;352;p33"/>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Container-on-Demand Pattern - Solution</a:t>
            </a:r>
            <a:endParaRPr sz="3100"/>
          </a:p>
        </p:txBody>
      </p:sp>
      <p:sp>
        <p:nvSpPr>
          <p:cNvPr id="353" name="Google Shape;353;p33"/>
          <p:cNvSpPr txBox="1">
            <a:spLocks noGrp="1"/>
          </p:cNvSpPr>
          <p:nvPr>
            <p:ph type="body" idx="1"/>
          </p:nvPr>
        </p:nvSpPr>
        <p:spPr>
          <a:xfrm>
            <a:off x="311700" y="867125"/>
            <a:ext cx="4026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Deploy your software package in a container as a Fargate Task. Invoke the task using a Lambda. The Fargate Task is started from a dormant state. Once the process is complete and the output is written to the output repository, the Task is automatically stopped. As a result of this, you pay only for the time the Task is running. Additionally, you can pre-configure the size of the task (vCPU, memory, environment variables to pass parameters to the job) or override it for every invocation.</a:t>
            </a:r>
            <a:endParaRPr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4"/>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Container-on-Demand Pattern - Components</a:t>
            </a:r>
            <a:endParaRPr sz="3100"/>
          </a:p>
        </p:txBody>
      </p:sp>
      <p:sp>
        <p:nvSpPr>
          <p:cNvPr id="359" name="Google Shape;359;p34"/>
          <p:cNvSpPr txBox="1">
            <a:spLocks noGrp="1"/>
          </p:cNvSpPr>
          <p:nvPr>
            <p:ph type="body" idx="1"/>
          </p:nvPr>
        </p:nvSpPr>
        <p:spPr>
          <a:xfrm>
            <a:off x="311700" y="752050"/>
            <a:ext cx="8520600" cy="35316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b="1" dirty="0"/>
              <a:t>Input Repository</a:t>
            </a:r>
            <a:r>
              <a:rPr lang="en" sz="1800" dirty="0"/>
              <a:t> – The input for your Processor is stored here and should be reachable by the processor. This could be an S3-based object store or a database. Ideally, this repository should notify the task invoker when a new object is uploaded or updated.</a:t>
            </a:r>
            <a:endParaRPr sz="1800" dirty="0"/>
          </a:p>
          <a:p>
            <a:pPr marL="0" lvl="0" indent="0" algn="l" rtl="0">
              <a:spcBef>
                <a:spcPts val="800"/>
              </a:spcBef>
              <a:spcAft>
                <a:spcPts val="0"/>
              </a:spcAft>
              <a:buNone/>
            </a:pPr>
            <a:r>
              <a:rPr lang="en" sz="1800" b="1" dirty="0"/>
              <a:t>Task Invoker</a:t>
            </a:r>
            <a:r>
              <a:rPr lang="en" sz="1800" dirty="0"/>
              <a:t> – A short-running function that is used to invoke your Processor. This could be a Lambda function or synchronous service running as part of another larger process chain.</a:t>
            </a:r>
            <a:endParaRPr sz="1800" dirty="0"/>
          </a:p>
          <a:p>
            <a:pPr marL="0" lvl="0" indent="0" algn="l" rtl="0">
              <a:spcBef>
                <a:spcPts val="800"/>
              </a:spcBef>
              <a:spcAft>
                <a:spcPts val="0"/>
              </a:spcAft>
              <a:buNone/>
            </a:pPr>
            <a:r>
              <a:rPr lang="en" sz="1800" b="1" dirty="0"/>
              <a:t>Processor</a:t>
            </a:r>
            <a:r>
              <a:rPr lang="en" sz="1800" dirty="0"/>
              <a:t> – A long-running task that is the core of the pattern. It is invoked by the Task Invoker. This could be a Fargate Task that reads its input from the Input Repository, processes it and writes back the output to the Output Repository. The Fargate task can be configured to use one or more containers (with a maximum of 10).</a:t>
            </a:r>
            <a:endParaRPr sz="1800" dirty="0"/>
          </a:p>
          <a:p>
            <a:pPr marL="0" lvl="0" indent="0" algn="l" rtl="0">
              <a:spcBef>
                <a:spcPts val="800"/>
              </a:spcBef>
              <a:spcAft>
                <a:spcPts val="0"/>
              </a:spcAft>
              <a:buNone/>
            </a:pPr>
            <a:r>
              <a:rPr lang="en" sz="1800" b="1" dirty="0"/>
              <a:t>Output Repository</a:t>
            </a:r>
            <a:r>
              <a:rPr lang="en" sz="1800" dirty="0"/>
              <a:t> – Results of the Fargate Task are stored here. Again, this could be an S3 store or a database and could be optionally configured to emit events on inserts and updates.</a:t>
            </a:r>
            <a:endParaRPr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5"/>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Container-on-Demand Pattern - Example</a:t>
            </a:r>
            <a:endParaRPr sz="3100"/>
          </a:p>
        </p:txBody>
      </p:sp>
      <p:sp>
        <p:nvSpPr>
          <p:cNvPr id="365" name="Google Shape;365;p35"/>
          <p:cNvSpPr txBox="1">
            <a:spLocks noGrp="1"/>
          </p:cNvSpPr>
          <p:nvPr>
            <p:ph type="body" idx="1"/>
          </p:nvPr>
        </p:nvSpPr>
        <p:spPr>
          <a:xfrm>
            <a:off x="311700" y="752050"/>
            <a:ext cx="8520600" cy="3531600"/>
          </a:xfrm>
          <a:prstGeom prst="rect">
            <a:avLst/>
          </a:prstGeom>
        </p:spPr>
        <p:txBody>
          <a:bodyPr spcFirstLastPara="1" wrap="square" lIns="68575" tIns="34275" rIns="68575" bIns="34275" anchor="t" anchorCtr="0">
            <a:noAutofit/>
          </a:bodyPr>
          <a:lstStyle/>
          <a:p>
            <a:pPr marL="0" lvl="0" indent="0" algn="l" rtl="0">
              <a:lnSpc>
                <a:spcPct val="125000"/>
              </a:lnSpc>
              <a:spcBef>
                <a:spcPts val="1800"/>
              </a:spcBef>
              <a:spcAft>
                <a:spcPts val="0"/>
              </a:spcAft>
              <a:buClr>
                <a:schemeClr val="dk1"/>
              </a:buClr>
              <a:buSzPts val="1100"/>
              <a:buFont typeface="Arial"/>
              <a:buNone/>
            </a:pPr>
            <a:r>
              <a:rPr lang="en" sz="1650" b="1" dirty="0">
                <a:solidFill>
                  <a:srgbClr val="24292E"/>
                </a:solidFill>
                <a:latin typeface="Arial"/>
                <a:ea typeface="Arial"/>
                <a:cs typeface="Arial"/>
                <a:sym typeface="Arial"/>
              </a:rPr>
              <a:t>Tom Thumb - A Video Thumbnail Generator Task</a:t>
            </a:r>
            <a:endParaRPr sz="1650" b="1" dirty="0">
              <a:solidFill>
                <a:srgbClr val="24292E"/>
              </a:solidFill>
              <a:latin typeface="Arial"/>
              <a:ea typeface="Arial"/>
              <a:cs typeface="Arial"/>
              <a:sym typeface="Arial"/>
            </a:endParaRPr>
          </a:p>
          <a:p>
            <a:pPr marL="0" lvl="0" indent="0" algn="l" rtl="0">
              <a:spcBef>
                <a:spcPts val="1200"/>
              </a:spcBef>
              <a:spcAft>
                <a:spcPts val="0"/>
              </a:spcAft>
              <a:buNone/>
            </a:pPr>
            <a:r>
              <a:rPr lang="en" sz="1800" dirty="0"/>
              <a:t>Tom Thumb is a video thumbnail generator task. It is implemented following the Container-on-Demand pattern.</a:t>
            </a:r>
            <a:endParaRPr sz="1800" dirty="0"/>
          </a:p>
          <a:p>
            <a:pPr marL="0" lvl="0" indent="0" algn="l" rtl="0">
              <a:spcBef>
                <a:spcPts val="800"/>
              </a:spcBef>
              <a:spcAft>
                <a:spcPts val="0"/>
              </a:spcAft>
              <a:buNone/>
            </a:pPr>
            <a:r>
              <a:rPr lang="en" sz="1800" dirty="0"/>
              <a:t>In a typical usage, an user uploads a video file to a S3 bucket. A trigger is set on the S3 bucket to notify a Lambda function in the event of a file upload to the video folder in the bucket. The Lambda is deployed with a Python code to extract the name of the video file from the Lambda notification event and invoke a Fargate task. The Fargate task consists of one container that uses </a:t>
            </a:r>
            <a:r>
              <a:rPr lang="en" sz="1800" dirty="0" err="1"/>
              <a:t>ffmpeg</a:t>
            </a:r>
            <a:r>
              <a:rPr lang="en" sz="1800" dirty="0"/>
              <a:t> application to decode the video and freeze an image at a given position in the video. The frozen image is written to a pre-configured folder in a S3 bucket.</a:t>
            </a:r>
            <a:endParaRPr sz="1800" dirty="0"/>
          </a:p>
        </p:txBody>
      </p:sp>
      <p:sp>
        <p:nvSpPr>
          <p:cNvPr id="366" name="Google Shape;366;p35"/>
          <p:cNvSpPr txBox="1"/>
          <p:nvPr/>
        </p:nvSpPr>
        <p:spPr>
          <a:xfrm>
            <a:off x="2251350" y="4395150"/>
            <a:ext cx="50310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See the </a:t>
            </a:r>
            <a:r>
              <a:rPr lang="en" u="sng">
                <a:solidFill>
                  <a:schemeClr val="hlink"/>
                </a:solidFill>
                <a:latin typeface="Oswald"/>
                <a:ea typeface="Oswald"/>
                <a:cs typeface="Oswald"/>
                <a:sym typeface="Oswald"/>
                <a:hlinkClick r:id="rId3"/>
              </a:rPr>
              <a:t>http://bit.ly/tom-thumb</a:t>
            </a:r>
            <a:r>
              <a:rPr lang="en">
                <a:latin typeface="Oswald"/>
                <a:ea typeface="Oswald"/>
                <a:cs typeface="Oswald"/>
                <a:sym typeface="Oswald"/>
              </a:rPr>
              <a:t> subproject in </a:t>
            </a:r>
            <a:r>
              <a:rPr lang="en" u="sng">
                <a:solidFill>
                  <a:schemeClr val="hlink"/>
                </a:solidFill>
                <a:latin typeface="Oswald"/>
                <a:ea typeface="Oswald"/>
                <a:cs typeface="Oswald"/>
                <a:sym typeface="Oswald"/>
                <a:hlinkClick r:id="rId4"/>
              </a:rPr>
              <a:t>http://bit.ly/fargatepatterns</a:t>
            </a:r>
            <a:r>
              <a:rPr lang="en">
                <a:latin typeface="Oswald"/>
                <a:ea typeface="Oswald"/>
                <a:cs typeface="Oswald"/>
                <a:sym typeface="Oswald"/>
              </a:rPr>
              <a:t> </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6"/>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Problem Definition</a:t>
            </a:r>
            <a:endParaRPr sz="3100"/>
          </a:p>
        </p:txBody>
      </p:sp>
      <p:sp>
        <p:nvSpPr>
          <p:cNvPr id="372" name="Google Shape;372;p36"/>
          <p:cNvSpPr txBox="1">
            <a:spLocks noGrp="1"/>
          </p:cNvSpPr>
          <p:nvPr>
            <p:ph type="body" idx="1"/>
          </p:nvPr>
        </p:nvSpPr>
        <p:spPr>
          <a:xfrm>
            <a:off x="311700" y="752050"/>
            <a:ext cx="8520600" cy="3416400"/>
          </a:xfrm>
          <a:prstGeom prst="rect">
            <a:avLst/>
          </a:prstGeom>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 sz="1600" dirty="0">
                <a:solidFill>
                  <a:srgbClr val="24292E"/>
                </a:solidFill>
              </a:rPr>
              <a:t>While the </a:t>
            </a:r>
            <a:r>
              <a:rPr lang="en" sz="1600" b="1" dirty="0">
                <a:solidFill>
                  <a:srgbClr val="24292E"/>
                </a:solidFill>
              </a:rPr>
              <a:t>Container-on-Demand pattern helps overcome the time limitation issue for asynchronous jobs</a:t>
            </a:r>
            <a:r>
              <a:rPr lang="en" sz="1600" dirty="0">
                <a:solidFill>
                  <a:srgbClr val="24292E"/>
                </a:solidFill>
              </a:rPr>
              <a:t>, for </a:t>
            </a:r>
            <a:r>
              <a:rPr lang="en" sz="1600" b="1" dirty="0">
                <a:solidFill>
                  <a:srgbClr val="24292E"/>
                </a:solidFill>
              </a:rPr>
              <a:t>synchronous</a:t>
            </a:r>
            <a:r>
              <a:rPr lang="en" sz="1600" dirty="0">
                <a:solidFill>
                  <a:srgbClr val="24292E"/>
                </a:solidFill>
              </a:rPr>
              <a:t> web services that execute within these limits, the </a:t>
            </a:r>
            <a:r>
              <a:rPr lang="en" sz="1600" b="1" dirty="0">
                <a:solidFill>
                  <a:srgbClr val="24292E"/>
                </a:solidFill>
              </a:rPr>
              <a:t>main limitations </a:t>
            </a:r>
            <a:r>
              <a:rPr lang="en" sz="1600" dirty="0">
                <a:solidFill>
                  <a:srgbClr val="24292E"/>
                </a:solidFill>
              </a:rPr>
              <a:t>are the </a:t>
            </a:r>
            <a:r>
              <a:rPr lang="en" sz="1600" b="1" dirty="0">
                <a:solidFill>
                  <a:srgbClr val="24292E"/>
                </a:solidFill>
              </a:rPr>
              <a:t>size</a:t>
            </a:r>
            <a:r>
              <a:rPr lang="en" sz="1600" dirty="0">
                <a:solidFill>
                  <a:srgbClr val="24292E"/>
                </a:solidFill>
              </a:rPr>
              <a:t> </a:t>
            </a:r>
            <a:r>
              <a:rPr lang="en" sz="1600" b="1" dirty="0">
                <a:solidFill>
                  <a:srgbClr val="24292E"/>
                </a:solidFill>
              </a:rPr>
              <a:t>of the deployment package </a:t>
            </a:r>
            <a:r>
              <a:rPr lang="en" sz="1600" dirty="0">
                <a:solidFill>
                  <a:srgbClr val="24292E"/>
                </a:solidFill>
              </a:rPr>
              <a:t>supported in Lambda.</a:t>
            </a:r>
            <a:endParaRPr sz="1600" dirty="0">
              <a:solidFill>
                <a:srgbClr val="24292E"/>
              </a:solidFill>
            </a:endParaRPr>
          </a:p>
          <a:p>
            <a:pPr marL="0" lvl="0" indent="0" algn="l" rtl="0">
              <a:lnSpc>
                <a:spcPct val="115000"/>
              </a:lnSpc>
              <a:spcBef>
                <a:spcPts val="1200"/>
              </a:spcBef>
              <a:spcAft>
                <a:spcPts val="0"/>
              </a:spcAft>
              <a:buNone/>
            </a:pPr>
            <a:r>
              <a:rPr lang="en" sz="1600" b="1" dirty="0">
                <a:solidFill>
                  <a:srgbClr val="24292E"/>
                </a:solidFill>
              </a:rPr>
              <a:t>How do we run synchronous services where the size of the deployment package exceeds the Lambda limits?</a:t>
            </a:r>
            <a:endParaRPr sz="1600" b="1" dirty="0">
              <a:solidFill>
                <a:srgbClr val="24292E"/>
              </a:solidFill>
            </a:endParaRPr>
          </a:p>
          <a:p>
            <a:pPr marL="0" lvl="0" indent="0" algn="l" rtl="0">
              <a:lnSpc>
                <a:spcPct val="115000"/>
              </a:lnSpc>
              <a:spcBef>
                <a:spcPts val="1200"/>
              </a:spcBef>
              <a:spcAft>
                <a:spcPts val="0"/>
              </a:spcAft>
              <a:buNone/>
            </a:pPr>
            <a:r>
              <a:rPr lang="en" sz="1600" dirty="0">
                <a:solidFill>
                  <a:srgbClr val="24292E"/>
                </a:solidFill>
              </a:rPr>
              <a:t>While Lambda Layers mitigate some of this issue by allowing artifacts to be shared between Lambdas, it introduces it own set of issues, especially around testing Lambdas locally and layers still count towards the 250MB hard limit on the unzipped deployment package size.</a:t>
            </a:r>
            <a:endParaRPr sz="1600" dirty="0">
              <a:solidFill>
                <a:srgbClr val="24292E"/>
              </a:solidFill>
            </a:endParaRPr>
          </a:p>
          <a:p>
            <a:pPr marL="0" lvl="0" indent="0" algn="l" rtl="0">
              <a:lnSpc>
                <a:spcPct val="115000"/>
              </a:lnSpc>
              <a:spcBef>
                <a:spcPts val="1200"/>
              </a:spcBef>
              <a:spcAft>
                <a:spcPts val="0"/>
              </a:spcAft>
              <a:buNone/>
            </a:pPr>
            <a:r>
              <a:rPr lang="en" sz="1600" b="1" dirty="0">
                <a:solidFill>
                  <a:srgbClr val="24292E"/>
                </a:solidFill>
              </a:rPr>
              <a:t>What if you want to run always-on services that can scale on-demand?</a:t>
            </a:r>
            <a:endParaRPr sz="1600" b="1" dirty="0">
              <a:solidFill>
                <a:srgbClr val="24292E"/>
              </a:solidFill>
            </a:endParaRPr>
          </a:p>
          <a:p>
            <a:pPr marL="0" lvl="0" indent="0" algn="l" rtl="0">
              <a:lnSpc>
                <a:spcPct val="115000"/>
              </a:lnSpc>
              <a:spcBef>
                <a:spcPts val="1200"/>
              </a:spcBef>
              <a:spcAft>
                <a:spcPts val="0"/>
              </a:spcAft>
              <a:buNone/>
            </a:pPr>
            <a:r>
              <a:rPr lang="en" sz="1600" dirty="0">
                <a:solidFill>
                  <a:srgbClr val="24292E"/>
                </a:solidFill>
              </a:rPr>
              <a:t>Note that, the Container-on-Demand pattern spins up a task to execute the job and spins it down. For asynchronous workloads, the time taken to spin-up is not an issue. But </a:t>
            </a:r>
            <a:r>
              <a:rPr lang="en" sz="1600" b="1" dirty="0">
                <a:solidFill>
                  <a:srgbClr val="24292E"/>
                </a:solidFill>
              </a:rPr>
              <a:t>for synchronous web services, this time spent spinning up is dear</a:t>
            </a:r>
            <a:r>
              <a:rPr lang="en" sz="1600" dirty="0">
                <a:solidFill>
                  <a:srgbClr val="24292E"/>
                </a:solidFill>
              </a:rPr>
              <a:t>.</a:t>
            </a:r>
            <a:endParaRPr sz="1600" dirty="0">
              <a:solidFill>
                <a:srgbClr val="24292E"/>
              </a:solidFill>
            </a:endParaRPr>
          </a:p>
          <a:p>
            <a:pPr marL="0" lvl="0" indent="0" algn="l" rtl="0">
              <a:lnSpc>
                <a:spcPct val="115000"/>
              </a:lnSpc>
              <a:spcBef>
                <a:spcPts val="1200"/>
              </a:spcBef>
              <a:spcAft>
                <a:spcPts val="0"/>
              </a:spcAft>
              <a:buClr>
                <a:schemeClr val="dk1"/>
              </a:buClr>
              <a:buSzPts val="1100"/>
              <a:buFont typeface="Arial"/>
              <a:buNone/>
            </a:pPr>
            <a:endParaRPr sz="1800" dirty="0">
              <a:solidFill>
                <a:srgbClr val="24292E"/>
              </a:solidFill>
            </a:endParaRPr>
          </a:p>
          <a:p>
            <a:pPr marL="0" lvl="0" indent="0" algn="l" rtl="0">
              <a:spcBef>
                <a:spcPts val="1200"/>
              </a:spcBef>
              <a:spcAft>
                <a:spcPts val="0"/>
              </a:spcAft>
              <a:buNone/>
            </a:pPr>
            <a:endParaRPr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377" name="Google Shape;377;p37"/>
          <p:cNvPicPr preferRelativeResize="0"/>
          <p:nvPr/>
        </p:nvPicPr>
        <p:blipFill>
          <a:blip r:embed="rId3">
            <a:alphaModFix/>
          </a:blip>
          <a:stretch>
            <a:fillRect/>
          </a:stretch>
        </p:blipFill>
        <p:spPr>
          <a:xfrm>
            <a:off x="4421425" y="1380700"/>
            <a:ext cx="4500899" cy="2669897"/>
          </a:xfrm>
          <a:prstGeom prst="rect">
            <a:avLst/>
          </a:prstGeom>
          <a:noFill/>
          <a:ln>
            <a:noFill/>
          </a:ln>
        </p:spPr>
      </p:pic>
      <p:sp>
        <p:nvSpPr>
          <p:cNvPr id="378" name="Google Shape;378;p37"/>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Solution</a:t>
            </a:r>
            <a:endParaRPr sz="3100"/>
          </a:p>
        </p:txBody>
      </p:sp>
      <p:sp>
        <p:nvSpPr>
          <p:cNvPr id="379" name="Google Shape;379;p37"/>
          <p:cNvSpPr txBox="1">
            <a:spLocks noGrp="1"/>
          </p:cNvSpPr>
          <p:nvPr>
            <p:ph type="body" idx="1"/>
          </p:nvPr>
        </p:nvSpPr>
        <p:spPr>
          <a:xfrm>
            <a:off x="311700" y="867125"/>
            <a:ext cx="4554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Deploy your software using a Fargate Service fronted by an Application Load Balancer.</a:t>
            </a:r>
            <a:endParaRPr sz="1800" dirty="0"/>
          </a:p>
          <a:p>
            <a:pPr marL="457200" lvl="0" indent="-342900" algn="l" rtl="0">
              <a:spcBef>
                <a:spcPts val="800"/>
              </a:spcBef>
              <a:spcAft>
                <a:spcPts val="0"/>
              </a:spcAft>
              <a:buSzPts val="1800"/>
              <a:buChar char="*"/>
            </a:pPr>
            <a:r>
              <a:rPr lang="en" sz="1800" dirty="0"/>
              <a:t>Deploy your service in a Fargate Task</a:t>
            </a:r>
            <a:endParaRPr sz="1800" dirty="0"/>
          </a:p>
          <a:p>
            <a:pPr marL="457200" lvl="0" indent="-342900" algn="l" rtl="0">
              <a:spcBef>
                <a:spcPts val="0"/>
              </a:spcBef>
              <a:spcAft>
                <a:spcPts val="0"/>
              </a:spcAft>
              <a:buSzPts val="1800"/>
              <a:buChar char="*"/>
            </a:pPr>
            <a:r>
              <a:rPr lang="en" sz="1800" dirty="0"/>
              <a:t>Open ports for two-way communication in the Task and Container</a:t>
            </a:r>
            <a:endParaRPr sz="1800" dirty="0"/>
          </a:p>
          <a:p>
            <a:pPr marL="457200" lvl="0" indent="-342900" algn="l" rtl="0">
              <a:spcBef>
                <a:spcPts val="0"/>
              </a:spcBef>
              <a:spcAft>
                <a:spcPts val="0"/>
              </a:spcAft>
              <a:buSzPts val="1800"/>
              <a:buChar char="*"/>
            </a:pPr>
            <a:r>
              <a:rPr lang="en" sz="1800" dirty="0"/>
              <a:t>Create an ECS Service to wrap around the Fargate Task.</a:t>
            </a:r>
            <a:endParaRPr sz="1800" dirty="0"/>
          </a:p>
          <a:p>
            <a:pPr marL="457200" lvl="0" indent="-342900" algn="l" rtl="0">
              <a:spcBef>
                <a:spcPts val="0"/>
              </a:spcBef>
              <a:spcAft>
                <a:spcPts val="0"/>
              </a:spcAft>
              <a:buSzPts val="1800"/>
              <a:buChar char="*"/>
            </a:pPr>
            <a:r>
              <a:rPr lang="en" sz="1800" dirty="0"/>
              <a:t>Attach an Application Load Balancer in front of the Fargate Service.</a:t>
            </a:r>
            <a:endParaRPr sz="1800" dirty="0"/>
          </a:p>
          <a:p>
            <a:pPr marL="457200" lvl="0" indent="-342900" algn="l" rtl="0">
              <a:spcBef>
                <a:spcPts val="0"/>
              </a:spcBef>
              <a:spcAft>
                <a:spcPts val="0"/>
              </a:spcAft>
              <a:buSzPts val="1800"/>
              <a:buChar char="*"/>
            </a:pPr>
            <a:r>
              <a:rPr lang="en" sz="1800" dirty="0"/>
              <a:t>Register an auto-scaling target with rules on when to scale out your service and when to scale it in.</a:t>
            </a:r>
            <a:endParaRPr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8"/>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Components</a:t>
            </a:r>
            <a:endParaRPr sz="3100"/>
          </a:p>
        </p:txBody>
      </p:sp>
      <p:sp>
        <p:nvSpPr>
          <p:cNvPr id="385" name="Google Shape;385;p38"/>
          <p:cNvSpPr txBox="1">
            <a:spLocks noGrp="1"/>
          </p:cNvSpPr>
          <p:nvPr>
            <p:ph type="body" idx="1"/>
          </p:nvPr>
        </p:nvSpPr>
        <p:spPr>
          <a:xfrm>
            <a:off x="311700" y="752050"/>
            <a:ext cx="8520600" cy="35316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b="1" dirty="0"/>
              <a:t>Fargate Task</a:t>
            </a:r>
            <a:r>
              <a:rPr lang="en" sz="1800" dirty="0"/>
              <a:t> - A Fargate task that has its ports open for two-way communication using one or more containers (within a maximum limit of ten containers).</a:t>
            </a:r>
            <a:endParaRPr sz="1800" dirty="0"/>
          </a:p>
          <a:p>
            <a:pPr marL="0" lvl="0" indent="0" algn="l" rtl="0">
              <a:spcBef>
                <a:spcPts val="800"/>
              </a:spcBef>
              <a:spcAft>
                <a:spcPts val="0"/>
              </a:spcAft>
              <a:buNone/>
            </a:pPr>
            <a:r>
              <a:rPr lang="en" sz="1800" b="1" dirty="0"/>
              <a:t>ECS Service</a:t>
            </a:r>
            <a:r>
              <a:rPr lang="en" sz="1800" dirty="0"/>
              <a:t> - An ECS service that uses the Fargate Task from above identifying the desired count of tasks that must be run at any given time.</a:t>
            </a:r>
            <a:endParaRPr sz="1800" dirty="0"/>
          </a:p>
          <a:p>
            <a:pPr marL="0" lvl="0" indent="0" algn="l" rtl="0">
              <a:spcBef>
                <a:spcPts val="800"/>
              </a:spcBef>
              <a:spcAft>
                <a:spcPts val="0"/>
              </a:spcAft>
              <a:buNone/>
            </a:pPr>
            <a:r>
              <a:rPr lang="en" sz="1800" b="1" dirty="0"/>
              <a:t>Application Load Balancer</a:t>
            </a:r>
            <a:r>
              <a:rPr lang="en" sz="1800" dirty="0"/>
              <a:t> - An Application Load Balancer with a listener to forward requests to the ECS Service.</a:t>
            </a:r>
            <a:endParaRPr sz="1800" dirty="0"/>
          </a:p>
          <a:p>
            <a:pPr marL="0" lvl="0" indent="0" algn="l" rtl="0">
              <a:spcBef>
                <a:spcPts val="800"/>
              </a:spcBef>
              <a:spcAft>
                <a:spcPts val="0"/>
              </a:spcAft>
              <a:buNone/>
            </a:pPr>
            <a:r>
              <a:rPr lang="en" sz="1800" b="1" dirty="0"/>
              <a:t>API Gateway</a:t>
            </a:r>
            <a:r>
              <a:rPr lang="en" sz="1800" dirty="0"/>
              <a:t> - An optional API gateway configured to forward requests to the application load balancer.</a:t>
            </a:r>
            <a:endParaRPr sz="1800" dirty="0"/>
          </a:p>
          <a:p>
            <a:pPr marL="0" lvl="0" indent="0" algn="l" rtl="0">
              <a:spcBef>
                <a:spcPts val="800"/>
              </a:spcBef>
              <a:spcAft>
                <a:spcPts val="0"/>
              </a:spcAft>
              <a:buNone/>
            </a:pPr>
            <a:r>
              <a:rPr lang="en" sz="1800" b="1" dirty="0"/>
              <a:t>Web Interface</a:t>
            </a:r>
            <a:r>
              <a:rPr lang="en" sz="1800" dirty="0"/>
              <a:t> - An optional browser-based interface for allowing users to post requests to the service. This could be a simple HTML form.</a:t>
            </a:r>
            <a:endParaRPr sz="1800" dirty="0"/>
          </a:p>
        </p:txBody>
      </p:sp>
      <p:sp>
        <p:nvSpPr>
          <p:cNvPr id="386" name="Google Shape;386;p38"/>
          <p:cNvSpPr txBox="1"/>
          <p:nvPr/>
        </p:nvSpPr>
        <p:spPr>
          <a:xfrm>
            <a:off x="2251350" y="4395150"/>
            <a:ext cx="50310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You can optionally add service discovery with Route 53 </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1"/>
          <p:cNvSpPr txBox="1">
            <a:spLocks noGrp="1"/>
          </p:cNvSpPr>
          <p:nvPr>
            <p:ph type="title"/>
          </p:nvPr>
        </p:nvSpPr>
        <p:spPr>
          <a:xfrm>
            <a:off x="311700" y="21642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Description</a:t>
            </a:r>
            <a:endParaRPr/>
          </a:p>
        </p:txBody>
      </p:sp>
      <p:sp>
        <p:nvSpPr>
          <p:cNvPr id="247" name="Google Shape;247;p21"/>
          <p:cNvSpPr txBox="1">
            <a:spLocks noGrp="1"/>
          </p:cNvSpPr>
          <p:nvPr>
            <p:ph type="body" idx="1"/>
          </p:nvPr>
        </p:nvSpPr>
        <p:spPr>
          <a:xfrm>
            <a:off x="311700" y="9433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AWS Fargate is the </a:t>
            </a:r>
            <a:r>
              <a:rPr lang="en" sz="1800" i="1" dirty="0"/>
              <a:t>Uber*</a:t>
            </a:r>
            <a:r>
              <a:rPr lang="en" sz="1800" dirty="0"/>
              <a:t> of container service allowing engineers to hail a container by specifying their compute and memory needs. By providing an incredible on-demand flexibility and removing the burden of resource provisioning just as Lambda did years ago to servers, Fargate is disrupting the container management technology. </a:t>
            </a:r>
            <a:endParaRPr sz="1800" dirty="0"/>
          </a:p>
          <a:p>
            <a:pPr marL="0" lvl="0" indent="0" algn="l" rtl="0">
              <a:spcBef>
                <a:spcPts val="800"/>
              </a:spcBef>
              <a:spcAft>
                <a:spcPts val="0"/>
              </a:spcAft>
              <a:buNone/>
            </a:pPr>
            <a:r>
              <a:rPr lang="en" sz="1800" dirty="0"/>
              <a:t>In this presentation, we will explore three design patterns viz., the </a:t>
            </a:r>
            <a:r>
              <a:rPr lang="en" sz="1800" b="1" i="1" dirty="0"/>
              <a:t>Container-on-Demand</a:t>
            </a:r>
            <a:r>
              <a:rPr lang="en" sz="1800" dirty="0"/>
              <a:t>, </a:t>
            </a:r>
            <a:r>
              <a:rPr lang="en" sz="1800" b="1" i="1" dirty="0"/>
              <a:t>Scaling-Container</a:t>
            </a:r>
            <a:r>
              <a:rPr lang="en" sz="1800" dirty="0"/>
              <a:t> and </a:t>
            </a:r>
            <a:r>
              <a:rPr lang="en" sz="1800" b="1" i="1" dirty="0"/>
              <a:t>Sidecar-Assembly</a:t>
            </a:r>
            <a:r>
              <a:rPr lang="en" sz="1800" dirty="0"/>
              <a:t> patterns that allows Fargate to be used just like Lambdas for heavy on-demand tasks where Lambda is not suitable, or allow you to run containers traditionally but without having to manage infrastructure. Additionally, we will explore how to attach sidecar containers to a parent container to provide supporting features for the application. </a:t>
            </a:r>
            <a:endParaRPr sz="1800" dirty="0"/>
          </a:p>
          <a:p>
            <a:pPr marL="0" lvl="0" indent="0" algn="l" rtl="0">
              <a:spcBef>
                <a:spcPts val="800"/>
              </a:spcBef>
              <a:spcAft>
                <a:spcPts val="0"/>
              </a:spcAft>
              <a:buNone/>
            </a:pPr>
            <a:endParaRPr sz="1400" dirty="0"/>
          </a:p>
        </p:txBody>
      </p:sp>
      <p:sp>
        <p:nvSpPr>
          <p:cNvPr id="248" name="Google Shape;248;p21"/>
          <p:cNvSpPr txBox="1"/>
          <p:nvPr/>
        </p:nvSpPr>
        <p:spPr>
          <a:xfrm>
            <a:off x="4287600" y="4523625"/>
            <a:ext cx="4544700" cy="413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800"/>
              </a:spcBef>
              <a:spcAft>
                <a:spcPts val="0"/>
              </a:spcAft>
              <a:buClr>
                <a:schemeClr val="dk1"/>
              </a:buClr>
              <a:buSzPts val="1100"/>
              <a:buFont typeface="Arial"/>
              <a:buNone/>
            </a:pPr>
            <a:r>
              <a:rPr lang="en" sz="1800" i="1">
                <a:solidFill>
                  <a:srgbClr val="535353"/>
                </a:solidFill>
                <a:latin typeface="Calibri"/>
                <a:ea typeface="Calibri"/>
                <a:cs typeface="Calibri"/>
                <a:sym typeface="Calibri"/>
              </a:rPr>
              <a:t>Uber* - </a:t>
            </a:r>
            <a:r>
              <a:rPr lang="en" sz="1800">
                <a:solidFill>
                  <a:srgbClr val="535353"/>
                </a:solidFill>
                <a:latin typeface="Calibri"/>
                <a:ea typeface="Calibri"/>
                <a:cs typeface="Calibri"/>
                <a:sym typeface="Calibri"/>
              </a:rPr>
              <a:t>The transportation network company</a:t>
            </a: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9"/>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Example</a:t>
            </a:r>
            <a:endParaRPr sz="3100"/>
          </a:p>
        </p:txBody>
      </p:sp>
      <p:sp>
        <p:nvSpPr>
          <p:cNvPr id="392" name="Google Shape;392;p39"/>
          <p:cNvSpPr txBox="1">
            <a:spLocks noGrp="1"/>
          </p:cNvSpPr>
          <p:nvPr>
            <p:ph type="body" idx="1"/>
          </p:nvPr>
        </p:nvSpPr>
        <p:spPr>
          <a:xfrm>
            <a:off x="311700" y="752050"/>
            <a:ext cx="8520600" cy="3531600"/>
          </a:xfrm>
          <a:prstGeom prst="rect">
            <a:avLst/>
          </a:prstGeom>
        </p:spPr>
        <p:txBody>
          <a:bodyPr spcFirstLastPara="1" wrap="square" lIns="68575" tIns="34275" rIns="68575" bIns="34275" anchor="t" anchorCtr="0">
            <a:noAutofit/>
          </a:bodyPr>
          <a:lstStyle/>
          <a:p>
            <a:pPr marL="0" lvl="0" indent="0" algn="l" rtl="0">
              <a:lnSpc>
                <a:spcPct val="125000"/>
              </a:lnSpc>
              <a:spcBef>
                <a:spcPts val="1800"/>
              </a:spcBef>
              <a:spcAft>
                <a:spcPts val="0"/>
              </a:spcAft>
              <a:buNone/>
            </a:pPr>
            <a:r>
              <a:rPr lang="en" sz="1650" b="1" dirty="0">
                <a:solidFill>
                  <a:srgbClr val="24292E"/>
                </a:solidFill>
                <a:latin typeface="Arial"/>
                <a:ea typeface="Arial"/>
                <a:cs typeface="Arial"/>
                <a:sym typeface="Arial"/>
              </a:rPr>
              <a:t>Bean-counter - A Coin-counter Service</a:t>
            </a:r>
            <a:endParaRPr sz="1650" b="1" dirty="0">
              <a:solidFill>
                <a:srgbClr val="24292E"/>
              </a:solidFill>
              <a:latin typeface="Arial"/>
              <a:ea typeface="Arial"/>
              <a:cs typeface="Arial"/>
              <a:sym typeface="Arial"/>
            </a:endParaRPr>
          </a:p>
          <a:p>
            <a:pPr marL="0" lvl="0" indent="0" algn="l" rtl="0">
              <a:spcBef>
                <a:spcPts val="1200"/>
              </a:spcBef>
              <a:spcAft>
                <a:spcPts val="0"/>
              </a:spcAft>
              <a:buNone/>
            </a:pPr>
            <a:r>
              <a:rPr lang="en" sz="1800" dirty="0"/>
              <a:t>Bean Counter is a coin counter service. It will analyze an image of coins and return the total value of the coins in the image. It works only on US Mint issued coined and does not recognize any denomination above a quarter dollar coin. It also assumes that the picture contains a quarter. The quarter is used to calibrate the size of the coins. It is implemented following the Scaling-Container pattern.</a:t>
            </a:r>
            <a:endParaRPr sz="1800" dirty="0"/>
          </a:p>
          <a:p>
            <a:pPr marL="0" lvl="0" indent="0" algn="l" rtl="0">
              <a:spcBef>
                <a:spcPts val="800"/>
              </a:spcBef>
              <a:spcAft>
                <a:spcPts val="0"/>
              </a:spcAft>
              <a:buNone/>
            </a:pPr>
            <a:r>
              <a:rPr lang="en" sz="1800" dirty="0"/>
              <a:t>In typical usage, a user navigates to the URL of the ALB on the browser and enters the URL for the service along with the location of the image file containing the picture of the coins. The Bean-Counter service then invokes the Fargate Task and returns the response to the browser.</a:t>
            </a:r>
            <a:endParaRPr sz="1800" dirty="0"/>
          </a:p>
        </p:txBody>
      </p:sp>
      <p:sp>
        <p:nvSpPr>
          <p:cNvPr id="393" name="Google Shape;393;p39"/>
          <p:cNvSpPr txBox="1"/>
          <p:nvPr/>
        </p:nvSpPr>
        <p:spPr>
          <a:xfrm>
            <a:off x="1853050" y="4395150"/>
            <a:ext cx="54294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See the </a:t>
            </a:r>
            <a:r>
              <a:rPr lang="en" u="sng">
                <a:solidFill>
                  <a:schemeClr val="hlink"/>
                </a:solidFill>
                <a:latin typeface="Oswald"/>
                <a:ea typeface="Oswald"/>
                <a:cs typeface="Oswald"/>
                <a:sym typeface="Oswald"/>
                <a:hlinkClick r:id="rId3"/>
              </a:rPr>
              <a:t>http://bit.ly/bean-counter</a:t>
            </a:r>
            <a:r>
              <a:rPr lang="en">
                <a:latin typeface="Oswald"/>
                <a:ea typeface="Oswald"/>
                <a:cs typeface="Oswald"/>
                <a:sym typeface="Oswald"/>
              </a:rPr>
              <a:t> subproject in </a:t>
            </a:r>
            <a:r>
              <a:rPr lang="en" u="sng">
                <a:solidFill>
                  <a:schemeClr val="hlink"/>
                </a:solidFill>
                <a:latin typeface="Oswald"/>
                <a:ea typeface="Oswald"/>
                <a:cs typeface="Oswald"/>
                <a:sym typeface="Oswald"/>
                <a:hlinkClick r:id="rId4"/>
              </a:rPr>
              <a:t>http://bit.ly/fargatepatterns</a:t>
            </a:r>
            <a:r>
              <a:rPr lang="en">
                <a:latin typeface="Oswald"/>
                <a:ea typeface="Oswald"/>
                <a:cs typeface="Oswald"/>
                <a:sym typeface="Oswald"/>
              </a:rPr>
              <a:t> </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0"/>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Sidecar Assembly Pattern - Problem Definition</a:t>
            </a:r>
            <a:endParaRPr sz="3100"/>
          </a:p>
        </p:txBody>
      </p:sp>
      <p:sp>
        <p:nvSpPr>
          <p:cNvPr id="399" name="Google Shape;399;p40"/>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solidFill>
                  <a:srgbClr val="24292E"/>
                </a:solidFill>
              </a:rPr>
              <a:t>Services require orthogonal technical capabilities, such as </a:t>
            </a:r>
            <a:r>
              <a:rPr lang="en" sz="1800" b="1" dirty="0">
                <a:solidFill>
                  <a:srgbClr val="24292E"/>
                </a:solidFill>
              </a:rPr>
              <a:t>monitoring</a:t>
            </a:r>
            <a:r>
              <a:rPr lang="en" sz="1800" dirty="0">
                <a:solidFill>
                  <a:srgbClr val="24292E"/>
                </a:solidFill>
              </a:rPr>
              <a:t>, </a:t>
            </a:r>
            <a:r>
              <a:rPr lang="en" sz="1800" b="1" dirty="0">
                <a:solidFill>
                  <a:srgbClr val="24292E"/>
                </a:solidFill>
              </a:rPr>
              <a:t>logging</a:t>
            </a:r>
            <a:r>
              <a:rPr lang="en" sz="1800" dirty="0">
                <a:solidFill>
                  <a:srgbClr val="24292E"/>
                </a:solidFill>
              </a:rPr>
              <a:t>, </a:t>
            </a:r>
            <a:r>
              <a:rPr lang="en" sz="1800" b="1" dirty="0">
                <a:solidFill>
                  <a:srgbClr val="24292E"/>
                </a:solidFill>
              </a:rPr>
              <a:t>configuration</a:t>
            </a:r>
            <a:r>
              <a:rPr lang="en" sz="1800" dirty="0">
                <a:solidFill>
                  <a:srgbClr val="24292E"/>
                </a:solidFill>
              </a:rPr>
              <a:t>, and </a:t>
            </a:r>
            <a:r>
              <a:rPr lang="en" sz="1800" b="1" dirty="0">
                <a:solidFill>
                  <a:srgbClr val="24292E"/>
                </a:solidFill>
              </a:rPr>
              <a:t>security</a:t>
            </a:r>
            <a:r>
              <a:rPr lang="en" sz="1800" dirty="0">
                <a:solidFill>
                  <a:srgbClr val="24292E"/>
                </a:solidFill>
              </a:rPr>
              <a:t> services. While the components encapsulating these orthogonal capabilities can be integrated into the main service, it will leave the main service exposed to the vagaries of these components. For instance, they will not be well isolated, and an outage in one of these components can affect other components or the entire service. Also integrating them into one component means they must be implemented using the same language as the parent service. As a result, the component and the main service have close interdependence on each other.</a:t>
            </a:r>
            <a:endParaRPr sz="1800" dirty="0">
              <a:solidFill>
                <a:srgbClr val="24292E"/>
              </a:solidFill>
            </a:endParaRPr>
          </a:p>
          <a:p>
            <a:pPr marL="0" lvl="0" indent="0" algn="l" rtl="0">
              <a:spcBef>
                <a:spcPts val="800"/>
              </a:spcBef>
              <a:spcAft>
                <a:spcPts val="0"/>
              </a:spcAft>
              <a:buNone/>
            </a:pPr>
            <a:r>
              <a:rPr lang="en" sz="1800" dirty="0">
                <a:solidFill>
                  <a:srgbClr val="24292E"/>
                </a:solidFill>
              </a:rPr>
              <a:t>One option is to deploy these orthogonal components as separate services allowing each component to have its own life-cycle and be built using different languages. While this gives more flexibility, deploying these features as separate services can add latency to the application.</a:t>
            </a:r>
            <a:endParaRPr sz="1800" dirty="0">
              <a:solidFill>
                <a:srgbClr val="24292E"/>
              </a:solidFill>
            </a:endParaRPr>
          </a:p>
          <a:p>
            <a:pPr marL="0" lvl="0" indent="0" algn="l" rtl="0">
              <a:spcBef>
                <a:spcPts val="800"/>
              </a:spcBef>
              <a:spcAft>
                <a:spcPts val="0"/>
              </a:spcAft>
              <a:buNone/>
            </a:pPr>
            <a:endParaRPr sz="1400" dirty="0">
              <a:solidFill>
                <a:srgbClr val="24292E"/>
              </a:solidFill>
            </a:endParaRPr>
          </a:p>
          <a:p>
            <a:pPr marL="0" lvl="0" indent="0" algn="l" rtl="0">
              <a:spcBef>
                <a:spcPts val="800"/>
              </a:spcBef>
              <a:spcAft>
                <a:spcPts val="0"/>
              </a:spcAft>
              <a:buNone/>
            </a:pPr>
            <a:endParaRPr sz="1400" dirty="0">
              <a:solidFill>
                <a:srgbClr val="24292E"/>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pic>
        <p:nvPicPr>
          <p:cNvPr id="404" name="Google Shape;404;p41"/>
          <p:cNvPicPr preferRelativeResize="0"/>
          <p:nvPr/>
        </p:nvPicPr>
        <p:blipFill>
          <a:blip r:embed="rId3">
            <a:alphaModFix/>
          </a:blip>
          <a:stretch>
            <a:fillRect/>
          </a:stretch>
        </p:blipFill>
        <p:spPr>
          <a:xfrm>
            <a:off x="4425875" y="752050"/>
            <a:ext cx="4522426" cy="2931525"/>
          </a:xfrm>
          <a:prstGeom prst="rect">
            <a:avLst/>
          </a:prstGeom>
          <a:noFill/>
          <a:ln>
            <a:noFill/>
          </a:ln>
        </p:spPr>
      </p:pic>
      <p:sp>
        <p:nvSpPr>
          <p:cNvPr id="405" name="Google Shape;405;p41"/>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Solution</a:t>
            </a:r>
            <a:endParaRPr sz="3100"/>
          </a:p>
        </p:txBody>
      </p:sp>
      <p:sp>
        <p:nvSpPr>
          <p:cNvPr id="406" name="Google Shape;406;p41"/>
          <p:cNvSpPr txBox="1">
            <a:spLocks noGrp="1"/>
          </p:cNvSpPr>
          <p:nvPr>
            <p:ph type="body" idx="1"/>
          </p:nvPr>
        </p:nvSpPr>
        <p:spPr>
          <a:xfrm>
            <a:off x="311700" y="867125"/>
            <a:ext cx="4745100" cy="36183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i="1" dirty="0"/>
              <a:t>Co-deploy</a:t>
            </a:r>
            <a:r>
              <a:rPr lang="en" sz="1800" dirty="0"/>
              <a:t> the orthogonal components along with the main service by placing them in their own containers. </a:t>
            </a:r>
            <a:r>
              <a:rPr lang="en" sz="1800" b="1" dirty="0"/>
              <a:t>Containers in a task are co-deployed together</a:t>
            </a:r>
            <a:r>
              <a:rPr lang="en" sz="1800" dirty="0"/>
              <a:t> </a:t>
            </a:r>
            <a:r>
              <a:rPr lang="en" sz="1800" b="1" dirty="0"/>
              <a:t>in the same host </a:t>
            </a:r>
            <a:r>
              <a:rPr lang="en" sz="1800" dirty="0"/>
              <a:t>thereby not affecting the latency of the service significantly for the communication between them. </a:t>
            </a:r>
            <a:endParaRPr sz="1800" dirty="0"/>
          </a:p>
          <a:p>
            <a:pPr marL="0" lvl="0" indent="0" algn="l" rtl="0">
              <a:spcBef>
                <a:spcPts val="800"/>
              </a:spcBef>
              <a:spcAft>
                <a:spcPts val="0"/>
              </a:spcAft>
              <a:buNone/>
            </a:pPr>
            <a:r>
              <a:rPr lang="en" sz="1800" dirty="0"/>
              <a:t>As a result of this co-deployment, the sidecar and the main service can access the same resources. This allows the sidecar to monitor system resources used by both the sidecar and the primary service.</a:t>
            </a:r>
            <a:endParaRPr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2"/>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Conclusion</a:t>
            </a:r>
            <a:endParaRPr sz="3100"/>
          </a:p>
        </p:txBody>
      </p:sp>
      <p:sp>
        <p:nvSpPr>
          <p:cNvPr id="412" name="Google Shape;412;p42"/>
          <p:cNvSpPr txBox="1">
            <a:spLocks noGrp="1"/>
          </p:cNvSpPr>
          <p:nvPr>
            <p:ph type="body" idx="1"/>
          </p:nvPr>
        </p:nvSpPr>
        <p:spPr>
          <a:xfrm>
            <a:off x="311700" y="867125"/>
            <a:ext cx="8278200" cy="36183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Each application is unique and solving different needs based on business requirements. If the task of infrastructure management is too onerous and/or if you only want to pay for your computing time, then Fargate may be the right choice for you.</a:t>
            </a:r>
            <a:endParaRPr sz="1800" dirty="0"/>
          </a:p>
          <a:p>
            <a:pPr marL="0" lvl="0" indent="0" algn="l" rtl="0">
              <a:spcBef>
                <a:spcPts val="800"/>
              </a:spcBef>
              <a:spcAft>
                <a:spcPts val="0"/>
              </a:spcAft>
              <a:buNone/>
            </a:pPr>
            <a:endParaRPr sz="1800" dirty="0"/>
          </a:p>
          <a:p>
            <a:pPr marL="0" lvl="0" indent="0" algn="l" rtl="0">
              <a:spcBef>
                <a:spcPts val="800"/>
              </a:spcBef>
              <a:spcAft>
                <a:spcPts val="0"/>
              </a:spcAft>
              <a:buNone/>
            </a:pPr>
            <a:r>
              <a:rPr lang="en" sz="1800" dirty="0"/>
              <a:t>On the other hand, if you need greater control of the network resources or have large  container workloads with consistent demand throughout the day, then it warrants maintaining a cluster of servers to run ECS or EKS. With the latter choice, you can use reserved or spot instances to offset your cost.</a:t>
            </a:r>
            <a:endParaRPr sz="1800" dirty="0"/>
          </a:p>
          <a:p>
            <a:pPr marL="0" lvl="0" indent="0" algn="l" rtl="0">
              <a:spcBef>
                <a:spcPts val="800"/>
              </a:spcBef>
              <a:spcAft>
                <a:spcPts val="0"/>
              </a:spcAft>
              <a:buNone/>
            </a:pPr>
            <a:endParaRPr sz="1800" dirty="0"/>
          </a:p>
          <a:p>
            <a:pPr marL="0" lvl="0" indent="0" algn="l" rtl="0">
              <a:spcBef>
                <a:spcPts val="800"/>
              </a:spcBef>
              <a:spcAft>
                <a:spcPts val="0"/>
              </a:spcAft>
              <a:buNone/>
            </a:pP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2"/>
          <p:cNvSpPr txBox="1">
            <a:spLocks noGrp="1"/>
          </p:cNvSpPr>
          <p:nvPr>
            <p:ph type="title"/>
          </p:nvPr>
        </p:nvSpPr>
        <p:spPr>
          <a:xfrm>
            <a:off x="311700" y="21642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Examples</a:t>
            </a:r>
            <a:endParaRPr/>
          </a:p>
        </p:txBody>
      </p:sp>
      <p:sp>
        <p:nvSpPr>
          <p:cNvPr id="254" name="Google Shape;254;p22"/>
          <p:cNvSpPr txBox="1">
            <a:spLocks noGrp="1"/>
          </p:cNvSpPr>
          <p:nvPr>
            <p:ph type="body" idx="1"/>
          </p:nvPr>
        </p:nvSpPr>
        <p:spPr>
          <a:xfrm>
            <a:off x="311700" y="9433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We will use the </a:t>
            </a:r>
            <a:r>
              <a:rPr lang="en" sz="1800" i="1"/>
              <a:t>Container-on-Demand</a:t>
            </a:r>
            <a:r>
              <a:rPr lang="en" sz="1800"/>
              <a:t> pattern to build an on-demand video thumbnail service called Tom-thumb to generate thumbnail images from video files. With this pattern, you can spin the containers on demand and immediately decommission after the task is run. </a:t>
            </a:r>
            <a:endParaRPr sz="1800"/>
          </a:p>
          <a:p>
            <a:pPr marL="0" lvl="0" indent="0" algn="l" rtl="0">
              <a:spcBef>
                <a:spcPts val="800"/>
              </a:spcBef>
              <a:spcAft>
                <a:spcPts val="0"/>
              </a:spcAft>
              <a:buNone/>
            </a:pPr>
            <a:r>
              <a:rPr lang="en" sz="1800"/>
              <a:t>We will use the </a:t>
            </a:r>
            <a:r>
              <a:rPr lang="en" sz="1800" i="1"/>
              <a:t>Scaling-Container</a:t>
            </a:r>
            <a:r>
              <a:rPr lang="en" sz="1800"/>
              <a:t> to build an auto-scaling service called Bean-counter that finds the value of the coins thrown on a table from an image. With this pattern, you will have a small footprint always running and scale up or down as the processing demands. </a:t>
            </a:r>
            <a:endParaRPr sz="1800"/>
          </a:p>
          <a:p>
            <a:pPr marL="0" lvl="0" indent="0" algn="l" rtl="0">
              <a:spcBef>
                <a:spcPts val="800"/>
              </a:spcBef>
              <a:spcAft>
                <a:spcPts val="0"/>
              </a:spcAft>
              <a:buNone/>
            </a:pPr>
            <a:r>
              <a:rPr lang="en" sz="1800"/>
              <a:t>Later we will explore the </a:t>
            </a:r>
            <a:r>
              <a:rPr lang="en" sz="1800" i="1"/>
              <a:t>Sidecar-Assembly</a:t>
            </a:r>
            <a:r>
              <a:rPr lang="en" sz="1800"/>
              <a:t> pattern to deploy components of an application into a separate containers to provide isolation and encapsulation.</a:t>
            </a:r>
            <a:endParaRPr sz="1800"/>
          </a:p>
        </p:txBody>
      </p:sp>
      <p:sp>
        <p:nvSpPr>
          <p:cNvPr id="255" name="Google Shape;255;p22"/>
          <p:cNvSpPr txBox="1"/>
          <p:nvPr/>
        </p:nvSpPr>
        <p:spPr>
          <a:xfrm>
            <a:off x="1073725" y="4100750"/>
            <a:ext cx="71004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Go to </a:t>
            </a:r>
            <a:r>
              <a:rPr lang="en" u="sng">
                <a:solidFill>
                  <a:schemeClr val="hlink"/>
                </a:solidFill>
                <a:latin typeface="Oswald"/>
                <a:ea typeface="Oswald"/>
                <a:cs typeface="Oswald"/>
                <a:sym typeface="Oswald"/>
                <a:hlinkClick r:id="rId3"/>
              </a:rPr>
              <a:t>http://bit.ly/fargatepatterns</a:t>
            </a:r>
            <a:r>
              <a:rPr lang="en">
                <a:latin typeface="Oswald"/>
                <a:ea typeface="Oswald"/>
                <a:cs typeface="Oswald"/>
                <a:sym typeface="Oswald"/>
              </a:rPr>
              <a:t> to see code examples and instructions on how build these services</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3"/>
          <p:cNvSpPr txBox="1">
            <a:spLocks noGrp="1"/>
          </p:cNvSpPr>
          <p:nvPr>
            <p:ph type="title"/>
          </p:nvPr>
        </p:nvSpPr>
        <p:spPr>
          <a:xfrm>
            <a:off x="311700" y="15927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What is AWS Fargate?</a:t>
            </a:r>
            <a:endParaRPr dirty="0"/>
          </a:p>
        </p:txBody>
      </p:sp>
      <p:sp>
        <p:nvSpPr>
          <p:cNvPr id="261" name="Google Shape;261;p23"/>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Put simply, AWS Fargate is a container management solution provided by AWS to </a:t>
            </a:r>
            <a:r>
              <a:rPr lang="en" sz="1800" b="1" dirty="0"/>
              <a:t>run your containers without having to worry about managing a cluster of servers</a:t>
            </a:r>
            <a:r>
              <a:rPr lang="en" sz="1800" dirty="0"/>
              <a:t>. You don't have to choose server types, upgrade or patch servers or optimize container packing on your clusters.</a:t>
            </a:r>
            <a:endParaRPr sz="1800" dirty="0"/>
          </a:p>
          <a:p>
            <a:pPr marL="0" lvl="0" indent="0" algn="l" rtl="0">
              <a:spcBef>
                <a:spcPts val="800"/>
              </a:spcBef>
              <a:spcAft>
                <a:spcPts val="0"/>
              </a:spcAft>
              <a:buNone/>
            </a:pPr>
            <a:r>
              <a:rPr lang="en" sz="1800" dirty="0"/>
              <a:t>With Fargate, </a:t>
            </a:r>
            <a:r>
              <a:rPr lang="en" sz="1800" b="1" dirty="0"/>
              <a:t>you package your application in containers</a:t>
            </a:r>
            <a:r>
              <a:rPr lang="en" sz="1800" dirty="0"/>
              <a:t>, </a:t>
            </a:r>
            <a:r>
              <a:rPr lang="en" sz="1800" b="1" dirty="0"/>
              <a:t>specify the CPU and memory requirements</a:t>
            </a:r>
            <a:r>
              <a:rPr lang="en" sz="1800" dirty="0"/>
              <a:t>, </a:t>
            </a:r>
            <a:r>
              <a:rPr lang="en" sz="1800" b="1" dirty="0"/>
              <a:t>define networking and IAM policies, and launch the application</a:t>
            </a:r>
            <a:r>
              <a:rPr lang="en" sz="1800" dirty="0"/>
              <a:t>. Fargate takes care of provisioning enough compute resources for your containers to scale out or scale them in when they are not utilized.</a:t>
            </a:r>
            <a:endParaRPr sz="1800" dirty="0"/>
          </a:p>
          <a:p>
            <a:pPr marL="0" lvl="0" indent="0" algn="l" rtl="0">
              <a:spcBef>
                <a:spcPts val="800"/>
              </a:spcBef>
              <a:spcAft>
                <a:spcPts val="0"/>
              </a:spcAft>
              <a:buNone/>
            </a:pPr>
            <a:r>
              <a:rPr lang="en" sz="1800" dirty="0"/>
              <a:t>If you are used to traditional container management, you will really appreciate Fargate allowing you to focus on the ‘Dev’ part of designing and building your applications and reduce the ‘Ops’ part of managing infrastructure from your ‘DevOps’ responsibilities.</a:t>
            </a:r>
            <a:endParaRPr sz="1800" dirty="0"/>
          </a:p>
        </p:txBody>
      </p:sp>
      <p:sp>
        <p:nvSpPr>
          <p:cNvPr id="262" name="Google Shape;262;p23"/>
          <p:cNvSpPr txBox="1"/>
          <p:nvPr/>
        </p:nvSpPr>
        <p:spPr>
          <a:xfrm>
            <a:off x="1143000" y="4455775"/>
            <a:ext cx="70311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Oswald"/>
                <a:ea typeface="Oswald"/>
                <a:cs typeface="Oswald"/>
                <a:sym typeface="Oswald"/>
              </a:rPr>
              <a:t>Fargate is a serverless container management solution that runs containers without any EC2 instances</a:t>
            </a:r>
            <a:endParaRPr dirty="0">
              <a:latin typeface="Oswald"/>
              <a:ea typeface="Oswald"/>
              <a:cs typeface="Oswald"/>
              <a:sym typeface="Oswald"/>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6"/>
          <p:cNvSpPr txBox="1">
            <a:spLocks noGrp="1"/>
          </p:cNvSpPr>
          <p:nvPr>
            <p:ph type="title"/>
          </p:nvPr>
        </p:nvSpPr>
        <p:spPr>
          <a:xfrm>
            <a:off x="311700" y="15927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Fargate Use Cases</a:t>
            </a:r>
            <a:endParaRPr dirty="0"/>
          </a:p>
        </p:txBody>
      </p:sp>
      <p:sp>
        <p:nvSpPr>
          <p:cNvPr id="282" name="Google Shape;282;p26"/>
          <p:cNvSpPr txBox="1">
            <a:spLocks noGrp="1"/>
          </p:cNvSpPr>
          <p:nvPr>
            <p:ph type="body" idx="1"/>
          </p:nvPr>
        </p:nvSpPr>
        <p:spPr>
          <a:xfrm>
            <a:off x="311700" y="711160"/>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b="1" dirty="0"/>
              <a:t>Workloads requiring low overhead</a:t>
            </a:r>
            <a:r>
              <a:rPr lang="en" sz="1800" dirty="0"/>
              <a:t> - Managing a large cluster requires patching, upgrading, securing and rehydrating constantly. AWS takes care of this for the servers used by Fargate.</a:t>
            </a:r>
            <a:endParaRPr sz="1800" dirty="0"/>
          </a:p>
          <a:p>
            <a:pPr marL="0" lvl="0" indent="0" algn="l" rtl="0">
              <a:spcBef>
                <a:spcPts val="800"/>
              </a:spcBef>
              <a:spcAft>
                <a:spcPts val="0"/>
              </a:spcAft>
              <a:buNone/>
            </a:pPr>
            <a:r>
              <a:rPr lang="en" sz="1800" b="1" dirty="0"/>
              <a:t>Small workloads, with occasional bursts</a:t>
            </a:r>
            <a:r>
              <a:rPr lang="en" sz="1800" dirty="0"/>
              <a:t> - Workloads such as website traffic does not fully utilize the compute &amp; memory you pay for. With Fargate you can scale down to a minimum number of instances when utilization is low (such as night time) and scale up as needed during core business hours.</a:t>
            </a:r>
            <a:endParaRPr sz="1800" dirty="0"/>
          </a:p>
          <a:p>
            <a:pPr marL="0" lvl="0" indent="0" algn="l" rtl="0">
              <a:spcBef>
                <a:spcPts val="800"/>
              </a:spcBef>
              <a:spcAft>
                <a:spcPts val="0"/>
              </a:spcAft>
              <a:buNone/>
            </a:pPr>
            <a:r>
              <a:rPr lang="en" sz="1800" b="1" dirty="0"/>
              <a:t>Tiny workloads</a:t>
            </a:r>
            <a:r>
              <a:rPr lang="en" sz="1800" dirty="0"/>
              <a:t> - For proof-of-concepts and test environments, Fargate is a perfect choice to optimize utilization.</a:t>
            </a:r>
            <a:endParaRPr sz="1800" dirty="0"/>
          </a:p>
          <a:p>
            <a:pPr marL="0" lvl="0" indent="0" algn="l" rtl="0">
              <a:spcBef>
                <a:spcPts val="800"/>
              </a:spcBef>
              <a:spcAft>
                <a:spcPts val="0"/>
              </a:spcAft>
              <a:buNone/>
            </a:pPr>
            <a:r>
              <a:rPr lang="en" sz="1800" b="1" dirty="0"/>
              <a:t>Batch workloads </a:t>
            </a:r>
            <a:r>
              <a:rPr lang="en" sz="1800" dirty="0"/>
              <a:t>- Loads that are kicked-off on schedules or occasional asynchronous jobs that are event-driven will be a good fit for Fargate.</a:t>
            </a:r>
            <a:endParaRPr sz="1800" dirty="0"/>
          </a:p>
        </p:txBody>
      </p:sp>
      <p:sp>
        <p:nvSpPr>
          <p:cNvPr id="283" name="Google Shape;283;p26"/>
          <p:cNvSpPr txBox="1"/>
          <p:nvPr/>
        </p:nvSpPr>
        <p:spPr>
          <a:xfrm>
            <a:off x="1117025" y="4325875"/>
            <a:ext cx="7031100" cy="75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Large workloads with consistent demand throughout the day/night is still best suited for ECS EC2 or Kubernetes clusters as it can take advantage of reserved or spot instances.</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6"/>
          <p:cNvSpPr txBox="1">
            <a:spLocks noGrp="1"/>
          </p:cNvSpPr>
          <p:nvPr>
            <p:ph type="title"/>
          </p:nvPr>
        </p:nvSpPr>
        <p:spPr>
          <a:xfrm>
            <a:off x="311700" y="15927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Fargate – the Good, Bad &amp; Ugly</a:t>
            </a:r>
            <a:endParaRPr dirty="0"/>
          </a:p>
        </p:txBody>
      </p:sp>
      <p:sp>
        <p:nvSpPr>
          <p:cNvPr id="282" name="Google Shape;282;p26"/>
          <p:cNvSpPr txBox="1">
            <a:spLocks noGrp="1"/>
          </p:cNvSpPr>
          <p:nvPr>
            <p:ph type="body" idx="1"/>
          </p:nvPr>
        </p:nvSpPr>
        <p:spPr>
          <a:xfrm>
            <a:off x="311700" y="711160"/>
            <a:ext cx="8520600" cy="3416400"/>
          </a:xfrm>
          <a:prstGeom prst="rect">
            <a:avLst/>
          </a:prstGeom>
        </p:spPr>
        <p:txBody>
          <a:bodyPr spcFirstLastPara="1" wrap="square" lIns="68575" tIns="34275" rIns="68575" bIns="34275" anchor="t" anchorCtr="0">
            <a:noAutofit/>
          </a:bodyPr>
          <a:lstStyle/>
          <a:p>
            <a:pPr marL="0" lvl="0" indent="0">
              <a:buNone/>
            </a:pPr>
            <a:r>
              <a:rPr lang="en" sz="1800" b="1" dirty="0"/>
              <a:t>Good &amp; Bad: Pay-per-use</a:t>
            </a:r>
            <a:r>
              <a:rPr lang="en" sz="1800" dirty="0"/>
              <a:t> - </a:t>
            </a:r>
            <a:r>
              <a:rPr lang="en-US" sz="1800" dirty="0"/>
              <a:t>Unlike ECS or EKS, you only pay for the computing time and memory that you actually use </a:t>
            </a:r>
            <a:r>
              <a:rPr lang="en-US" sz="1800" u="sng" dirty="0"/>
              <a:t>but</a:t>
            </a:r>
            <a:r>
              <a:rPr lang="en-US" sz="1800" dirty="0"/>
              <a:t> the average per-hour cost for running Fargate is more than the per-hour cost of running ECS or EKS</a:t>
            </a:r>
            <a:r>
              <a:rPr lang="en" sz="1800" dirty="0"/>
              <a:t>. </a:t>
            </a:r>
            <a:r>
              <a:rPr lang="en" sz="1800" b="1" dirty="0"/>
              <a:t>This could be detrimental </a:t>
            </a:r>
            <a:r>
              <a:rPr lang="en" sz="1800" dirty="0"/>
              <a:t>if you require always-on containers.</a:t>
            </a:r>
            <a:endParaRPr sz="1800" dirty="0"/>
          </a:p>
          <a:p>
            <a:pPr marL="0" indent="0">
              <a:buNone/>
            </a:pPr>
            <a:r>
              <a:rPr lang="en" sz="1800" b="1" dirty="0"/>
              <a:t>Good: Low Complexity</a:t>
            </a:r>
            <a:r>
              <a:rPr lang="en" sz="1800" dirty="0"/>
              <a:t> – Don’t have to deal with underlying infrastructure. Only focus on memory size, CPU capacity and network ports. </a:t>
            </a:r>
            <a:r>
              <a:rPr lang="en" sz="1800" b="1" dirty="0"/>
              <a:t>Better Security</a:t>
            </a:r>
            <a:r>
              <a:rPr lang="en" sz="1800" dirty="0"/>
              <a:t> – Don’t have to deal with securing clusters of servers. Only focus on security within the </a:t>
            </a:r>
            <a:r>
              <a:rPr lang="en" sz="1800" dirty="0" err="1"/>
              <a:t>cont</a:t>
            </a:r>
            <a:r>
              <a:rPr lang="en-US" sz="1800" dirty="0" err="1"/>
              <a:t>ain</a:t>
            </a:r>
            <a:r>
              <a:rPr lang="en" sz="1800" dirty="0" err="1"/>
              <a:t>er</a:t>
            </a:r>
            <a:r>
              <a:rPr lang="en" sz="1800" dirty="0"/>
              <a:t>, the roles required to run your app and ports that must be opened. </a:t>
            </a:r>
            <a:r>
              <a:rPr lang="en" sz="1800" b="1" dirty="0"/>
              <a:t>Faster Development -</a:t>
            </a:r>
            <a:r>
              <a:rPr lang="en" sz="1800" dirty="0"/>
              <a:t> </a:t>
            </a:r>
            <a:r>
              <a:rPr lang="en-US" sz="1800" dirty="0"/>
              <a:t>problems of systems management are alleviated, developers spend less time on operational issues and focus on solving business problems. </a:t>
            </a:r>
            <a:r>
              <a:rPr lang="en-US" sz="1800" b="1" dirty="0"/>
              <a:t>Scaling</a:t>
            </a:r>
            <a:r>
              <a:rPr lang="en-US" sz="1800" dirty="0"/>
              <a:t> - scaling is taken care of by the provider seamlessly.  </a:t>
            </a:r>
            <a:endParaRPr sz="1800" dirty="0"/>
          </a:p>
          <a:p>
            <a:pPr marL="0" indent="0">
              <a:buNone/>
            </a:pPr>
            <a:r>
              <a:rPr lang="en" sz="1800" b="1" dirty="0"/>
              <a:t>Bad: Limited Availability </a:t>
            </a:r>
            <a:r>
              <a:rPr lang="en" sz="1800" dirty="0"/>
              <a:t>- </a:t>
            </a:r>
            <a:r>
              <a:rPr lang="en-US" sz="1800" dirty="0"/>
              <a:t>While AWS is rolling out Fargate to as many regions as they can, it is not as available as Lambdas, ECS or EKS. As of April 2019, Fargate is not available in GovCloud, Sao Paulo, Paris, Stockholm, Japan, and China.</a:t>
            </a:r>
            <a:r>
              <a:rPr lang="en" sz="1800" dirty="0"/>
              <a:t>.</a:t>
            </a:r>
            <a:endParaRPr sz="1800" dirty="0"/>
          </a:p>
        </p:txBody>
      </p:sp>
    </p:spTree>
    <p:extLst>
      <p:ext uri="{BB962C8B-B14F-4D97-AF65-F5344CB8AC3E}">
        <p14:creationId xmlns:p14="http://schemas.microsoft.com/office/powerpoint/2010/main" val="235619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5"/>
          <p:cNvSpPr txBox="1">
            <a:spLocks noGrp="1"/>
          </p:cNvSpPr>
          <p:nvPr>
            <p:ph type="title"/>
          </p:nvPr>
        </p:nvSpPr>
        <p:spPr>
          <a:xfrm>
            <a:off x="311700" y="15927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Fargate Pricing Model</a:t>
            </a:r>
            <a:endParaRPr dirty="0"/>
          </a:p>
        </p:txBody>
      </p:sp>
      <p:sp>
        <p:nvSpPr>
          <p:cNvPr id="275" name="Google Shape;275;p25"/>
          <p:cNvSpPr txBox="1">
            <a:spLocks noGrp="1"/>
          </p:cNvSpPr>
          <p:nvPr>
            <p:ph type="body" idx="1"/>
          </p:nvPr>
        </p:nvSpPr>
        <p:spPr>
          <a:xfrm>
            <a:off x="311700" y="595223"/>
            <a:ext cx="8520600" cy="2272967"/>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600" dirty="0"/>
              <a:t>With the </a:t>
            </a:r>
            <a:r>
              <a:rPr lang="en" sz="1600" i="1" dirty="0"/>
              <a:t>ECS EC2 </a:t>
            </a:r>
            <a:r>
              <a:rPr lang="en" sz="1600" b="1" dirty="0"/>
              <a:t>launch-type billing is based on the cost of the underlying EC2 instances</a:t>
            </a:r>
            <a:r>
              <a:rPr lang="en" sz="1600" dirty="0"/>
              <a:t>. This allows you to optimize price by taking advantage of billing models such as spot instances (bid a low price for an instance), or reserved instances (get a flat discount for committing to an instance for a certain time period). However, </a:t>
            </a:r>
            <a:r>
              <a:rPr lang="en" sz="1600" b="1" dirty="0"/>
              <a:t>it is your responsibility to make sure that your containers are densely packed </a:t>
            </a:r>
            <a:r>
              <a:rPr lang="en" sz="1600" dirty="0"/>
              <a:t>onto instances to get the best use out of them, otherwise you will be wasting money.</a:t>
            </a:r>
            <a:endParaRPr sz="1600" dirty="0"/>
          </a:p>
          <a:p>
            <a:pPr marL="0" lvl="0" indent="0" algn="l" rtl="0">
              <a:spcBef>
                <a:spcPts val="800"/>
              </a:spcBef>
              <a:spcAft>
                <a:spcPts val="0"/>
              </a:spcAft>
              <a:buNone/>
            </a:pPr>
            <a:r>
              <a:rPr lang="en" sz="1600" dirty="0"/>
              <a:t>With the </a:t>
            </a:r>
            <a:r>
              <a:rPr lang="en" sz="1600" b="1" i="1" dirty="0"/>
              <a:t>ECS Fargate</a:t>
            </a:r>
            <a:r>
              <a:rPr lang="en" sz="1600" b="1" dirty="0"/>
              <a:t> launch type billing is based on how many CPU cores, and gigabytes of memory your task requires, per second</a:t>
            </a:r>
            <a:r>
              <a:rPr lang="en" sz="1600" dirty="0"/>
              <a:t>. You only ever pay for what your task uses, no more paying for EC2 capacity that goes unused. As of now, you can choose up to 48 combinations as seen below:</a:t>
            </a:r>
            <a:endParaRPr sz="1600" dirty="0"/>
          </a:p>
        </p:txBody>
      </p:sp>
      <p:sp>
        <p:nvSpPr>
          <p:cNvPr id="276" name="Google Shape;276;p25"/>
          <p:cNvSpPr txBox="1"/>
          <p:nvPr/>
        </p:nvSpPr>
        <p:spPr>
          <a:xfrm>
            <a:off x="1117025" y="4247950"/>
            <a:ext cx="70311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Oswald"/>
                <a:ea typeface="Oswald"/>
                <a:cs typeface="Oswald"/>
                <a:sym typeface="Oswald"/>
              </a:rPr>
              <a:t>With its low maintenance overhead, rapid provisioning &amp; pay-per-use, </a:t>
            </a:r>
            <a:endParaRPr dirty="0">
              <a:latin typeface="Oswald"/>
              <a:ea typeface="Oswald"/>
              <a:cs typeface="Oswald"/>
              <a:sym typeface="Oswald"/>
            </a:endParaRPr>
          </a:p>
          <a:p>
            <a:pPr marL="0" lvl="0" indent="0" algn="ctr" rtl="0">
              <a:spcBef>
                <a:spcPts val="0"/>
              </a:spcBef>
              <a:spcAft>
                <a:spcPts val="0"/>
              </a:spcAft>
              <a:buNone/>
            </a:pPr>
            <a:r>
              <a:rPr lang="en" dirty="0">
                <a:latin typeface="Oswald"/>
                <a:ea typeface="Oswald"/>
                <a:cs typeface="Oswald"/>
                <a:sym typeface="Oswald"/>
              </a:rPr>
              <a:t>Fargate can save you time, manpower, and money</a:t>
            </a:r>
            <a:endParaRPr dirty="0">
              <a:latin typeface="Oswald"/>
              <a:ea typeface="Oswald"/>
              <a:cs typeface="Oswald"/>
              <a:sym typeface="Oswald"/>
            </a:endParaRPr>
          </a:p>
          <a:p>
            <a:pPr marL="0" lvl="0" indent="0" algn="l" rtl="0">
              <a:spcBef>
                <a:spcPts val="0"/>
              </a:spcBef>
              <a:spcAft>
                <a:spcPts val="0"/>
              </a:spcAft>
              <a:buNone/>
            </a:pPr>
            <a:endParaRPr dirty="0">
              <a:latin typeface="Calibri"/>
              <a:ea typeface="Calibri"/>
              <a:cs typeface="Calibri"/>
              <a:sym typeface="Calibri"/>
            </a:endParaRPr>
          </a:p>
        </p:txBody>
      </p:sp>
      <p:pic>
        <p:nvPicPr>
          <p:cNvPr id="2" name="Picture 1">
            <a:extLst>
              <a:ext uri="{FF2B5EF4-FFF2-40B4-BE49-F238E27FC236}">
                <a16:creationId xmlns:a16="http://schemas.microsoft.com/office/drawing/2014/main" id="{897A4CA0-BC35-5644-94C0-842404B204A3}"/>
              </a:ext>
            </a:extLst>
          </p:cNvPr>
          <p:cNvPicPr>
            <a:picLocks noChangeAspect="1"/>
          </p:cNvPicPr>
          <p:nvPr/>
        </p:nvPicPr>
        <p:blipFill>
          <a:blip r:embed="rId3"/>
          <a:stretch>
            <a:fillRect/>
          </a:stretch>
        </p:blipFill>
        <p:spPr>
          <a:xfrm>
            <a:off x="2146300" y="2935770"/>
            <a:ext cx="4851400" cy="1244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7"/>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Components of AWS Fargate?</a:t>
            </a:r>
            <a:endParaRPr dirty="0"/>
          </a:p>
        </p:txBody>
      </p:sp>
      <p:pic>
        <p:nvPicPr>
          <p:cNvPr id="289" name="Google Shape;289;p27"/>
          <p:cNvPicPr preferRelativeResize="0"/>
          <p:nvPr/>
        </p:nvPicPr>
        <p:blipFill>
          <a:blip r:embed="rId3">
            <a:alphaModFix/>
          </a:blip>
          <a:stretch>
            <a:fillRect/>
          </a:stretch>
        </p:blipFill>
        <p:spPr>
          <a:xfrm>
            <a:off x="444300" y="926575"/>
            <a:ext cx="6163400" cy="3656074"/>
          </a:xfrm>
          <a:prstGeom prst="rect">
            <a:avLst/>
          </a:prstGeom>
          <a:noFill/>
          <a:ln>
            <a:noFill/>
          </a:ln>
          <a:effectLst>
            <a:outerShdw blurRad="57150" dist="19050" dir="5400000" algn="bl" rotWithShape="0">
              <a:srgbClr val="000000">
                <a:alpha val="50000"/>
              </a:srgbClr>
            </a:outerShdw>
          </a:effectLst>
        </p:spPr>
      </p:pic>
      <p:sp>
        <p:nvSpPr>
          <p:cNvPr id="290" name="Google Shape;290;p27"/>
          <p:cNvSpPr txBox="1"/>
          <p:nvPr/>
        </p:nvSpPr>
        <p:spPr>
          <a:xfrm>
            <a:off x="6685800" y="1675125"/>
            <a:ext cx="1999800" cy="19188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Container</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Task</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Service</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Cluster</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ALB</a:t>
            </a:r>
            <a:endParaRPr sz="2400">
              <a:solidFill>
                <a:srgbClr val="666666"/>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8"/>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Fargate Components - Task</a:t>
            </a:r>
            <a:endParaRPr dirty="0"/>
          </a:p>
        </p:txBody>
      </p:sp>
      <p:sp>
        <p:nvSpPr>
          <p:cNvPr id="296" name="Google Shape;296;p28"/>
          <p:cNvSpPr txBox="1">
            <a:spLocks noGrp="1"/>
          </p:cNvSpPr>
          <p:nvPr>
            <p:ph type="body" idx="1"/>
          </p:nvPr>
        </p:nvSpPr>
        <p:spPr>
          <a:xfrm>
            <a:off x="311700" y="808250"/>
            <a:ext cx="5131568"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A </a:t>
            </a:r>
            <a:r>
              <a:rPr lang="en" sz="1800" i="1" dirty="0"/>
              <a:t>Task</a:t>
            </a:r>
            <a:r>
              <a:rPr lang="en" sz="1800" dirty="0"/>
              <a:t> is the smallest deployable unit on Fargate. A Task Definition is used as the blueprint for configuring tasks and each time you launch a task in Amazon ECS.</a:t>
            </a:r>
            <a:endParaRPr sz="1800" dirty="0"/>
          </a:p>
          <a:p>
            <a:pPr marL="0" lvl="0" indent="0" algn="l" rtl="0">
              <a:spcBef>
                <a:spcPts val="800"/>
              </a:spcBef>
              <a:spcAft>
                <a:spcPts val="0"/>
              </a:spcAft>
              <a:buNone/>
            </a:pPr>
            <a:r>
              <a:rPr lang="en" sz="1800" dirty="0"/>
              <a:t>The Task Definition specifies which </a:t>
            </a:r>
            <a:r>
              <a:rPr lang="en" sz="1800" b="1" i="1" dirty="0"/>
              <a:t>container repository</a:t>
            </a:r>
            <a:r>
              <a:rPr lang="en" sz="1800" dirty="0"/>
              <a:t> and </a:t>
            </a:r>
            <a:r>
              <a:rPr lang="en" sz="1800" b="1" i="1" dirty="0"/>
              <a:t>container image </a:t>
            </a:r>
            <a:r>
              <a:rPr lang="en" sz="1800" dirty="0"/>
              <a:t>you want to use for running your Task. It also specifies the </a:t>
            </a:r>
            <a:r>
              <a:rPr lang="en" sz="1800" b="1" i="1" dirty="0"/>
              <a:t>CPU</a:t>
            </a:r>
            <a:r>
              <a:rPr lang="en" sz="1800" i="1" dirty="0"/>
              <a:t>, </a:t>
            </a:r>
            <a:r>
              <a:rPr lang="en" sz="1800" b="1" i="1" dirty="0"/>
              <a:t>memory</a:t>
            </a:r>
            <a:r>
              <a:rPr lang="en" sz="1800" dirty="0"/>
              <a:t>, the </a:t>
            </a:r>
            <a:r>
              <a:rPr lang="en" sz="1800" b="1" i="1" dirty="0"/>
              <a:t>roles</a:t>
            </a:r>
            <a:r>
              <a:rPr lang="en" sz="1800" dirty="0"/>
              <a:t> to use for executing the task. Fargate then knows which Docker image to use for containers, how many containers to use in the task and the resource allocation for each container. </a:t>
            </a:r>
            <a:endParaRPr sz="1800" dirty="0"/>
          </a:p>
        </p:txBody>
      </p:sp>
      <p:sp>
        <p:nvSpPr>
          <p:cNvPr id="298" name="Google Shape;298;p28"/>
          <p:cNvSpPr txBox="1"/>
          <p:nvPr/>
        </p:nvSpPr>
        <p:spPr>
          <a:xfrm>
            <a:off x="1376800" y="4412475"/>
            <a:ext cx="41301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One Task Definition creates several identical Tasks</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pic>
        <p:nvPicPr>
          <p:cNvPr id="6" name="Picture 5">
            <a:extLst>
              <a:ext uri="{FF2B5EF4-FFF2-40B4-BE49-F238E27FC236}">
                <a16:creationId xmlns:a16="http://schemas.microsoft.com/office/drawing/2014/main" id="{6E14E71F-7267-2D4A-9A83-27ACCA2D1C35}"/>
              </a:ext>
            </a:extLst>
          </p:cNvPr>
          <p:cNvPicPr>
            <a:picLocks noChangeAspect="1"/>
          </p:cNvPicPr>
          <p:nvPr/>
        </p:nvPicPr>
        <p:blipFill>
          <a:blip r:embed="rId3"/>
          <a:stretch>
            <a:fillRect/>
          </a:stretch>
        </p:blipFill>
        <p:spPr>
          <a:xfrm>
            <a:off x="5443268" y="409969"/>
            <a:ext cx="3652620" cy="452421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36442</TotalTime>
  <Words>2842</Words>
  <Application>Microsoft Macintosh PowerPoint</Application>
  <PresentationFormat>On-screen Show (16:9)</PresentationFormat>
  <Paragraphs>122</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Optimist Light</vt:lpstr>
      <vt:lpstr>Oswald</vt:lpstr>
      <vt:lpstr>Roboto</vt:lpstr>
      <vt:lpstr>Calibri</vt:lpstr>
      <vt:lpstr>Office Theme</vt:lpstr>
      <vt:lpstr>Fargate Patterns: or Tom Thumb’s Journey to Fargate on a few Pennies</vt:lpstr>
      <vt:lpstr>Description</vt:lpstr>
      <vt:lpstr>Examples</vt:lpstr>
      <vt:lpstr>What is AWS Fargate?</vt:lpstr>
      <vt:lpstr>Fargate Use Cases</vt:lpstr>
      <vt:lpstr>Fargate – the Good, Bad &amp; Ugly</vt:lpstr>
      <vt:lpstr>Fargate Pricing Model</vt:lpstr>
      <vt:lpstr>Components of AWS Fargate?</vt:lpstr>
      <vt:lpstr>Fargate Components - Task</vt:lpstr>
      <vt:lpstr>Fargate Components - Service</vt:lpstr>
      <vt:lpstr>Fargate Components - Cluster</vt:lpstr>
      <vt:lpstr>Behavioral Design Patterns for AWS Fargate</vt:lpstr>
      <vt:lpstr>Container-on-Demand Pattern - Problem Definition</vt:lpstr>
      <vt:lpstr>Container-on-Demand Pattern - Solution</vt:lpstr>
      <vt:lpstr>Container-on-Demand Pattern - Components</vt:lpstr>
      <vt:lpstr>Container-on-Demand Pattern - Example</vt:lpstr>
      <vt:lpstr>Scaling Container Pattern - Problem Definition</vt:lpstr>
      <vt:lpstr>Scaling Container Pattern - Solution</vt:lpstr>
      <vt:lpstr>Scaling Container Pattern - Components</vt:lpstr>
      <vt:lpstr>Scaling Container Pattern - Example</vt:lpstr>
      <vt:lpstr>Sidecar Assembly Pattern - Problem Definition</vt:lpstr>
      <vt:lpstr>Scaling Container Pattern - Solution</vt:lpstr>
      <vt:lpstr>Conclusion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Fargate Patterns: or Tom Thumb’s Journey to Fargate on a few Pennies</dc:title>
  <cp:lastModifiedBy>srini karlekar</cp:lastModifiedBy>
  <cp:revision>29</cp:revision>
  <dcterms:modified xsi:type="dcterms:W3CDTF">2019-06-14T13:37:56Z</dcterms:modified>
</cp:coreProperties>
</file>