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20"/>
  </p:notesMasterIdLst>
  <p:handoutMasterIdLst>
    <p:handoutMasterId r:id="rId21"/>
  </p:handoutMasterIdLst>
  <p:sldIdLst>
    <p:sldId id="410" r:id="rId2"/>
    <p:sldId id="574" r:id="rId3"/>
    <p:sldId id="638" r:id="rId4"/>
    <p:sldId id="642" r:id="rId5"/>
    <p:sldId id="643" r:id="rId6"/>
    <p:sldId id="644" r:id="rId7"/>
    <p:sldId id="645" r:id="rId8"/>
    <p:sldId id="646" r:id="rId9"/>
    <p:sldId id="647" r:id="rId10"/>
    <p:sldId id="648" r:id="rId11"/>
    <p:sldId id="649" r:id="rId12"/>
    <p:sldId id="650" r:id="rId13"/>
    <p:sldId id="651" r:id="rId14"/>
    <p:sldId id="652" r:id="rId15"/>
    <p:sldId id="653" r:id="rId16"/>
    <p:sldId id="654" r:id="rId17"/>
    <p:sldId id="655" r:id="rId18"/>
    <p:sldId id="656"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Βασικές Δομές Δεδομένων" id="{F7965985-D6D7-A044-86CE-33DDF9BF18A9}">
          <p14:sldIdLst>
            <p14:sldId id="410"/>
            <p14:sldId id="574"/>
          </p14:sldIdLst>
        </p14:section>
        <p14:section name="Εισαγωγή" id="{C0574187-4169-E541-9995-A2B2019F17ED}">
          <p14:sldIdLst>
            <p14:sldId id="638"/>
            <p14:sldId id="642"/>
            <p14:sldId id="643"/>
            <p14:sldId id="641"/>
            <p14:sldId id="301"/>
            <p14:sldId id="302"/>
            <p14:sldId id="639"/>
            <p14:sldId id="303"/>
            <p14:sldId id="692"/>
            <p14:sldId id="640"/>
            <p14:sldId id="306"/>
            <p14:sldId id="307"/>
            <p14:sldId id="308"/>
            <p14:sldId id="309"/>
            <p14:sldId id="310"/>
            <p14:sldId id="311"/>
            <p14:sldId id="312"/>
            <p14:sldId id="637"/>
            <p14:sldId id="258"/>
            <p14:sldId id="653"/>
            <p14:sldId id="649"/>
            <p14:sldId id="648"/>
            <p14:sldId id="650"/>
            <p14:sldId id="647"/>
            <p14:sldId id="652"/>
            <p14:sldId id="259"/>
            <p14:sldId id="260"/>
            <p14:sldId id="645"/>
            <p14:sldId id="261"/>
            <p14:sldId id="654"/>
            <p14:sldId id="655"/>
            <p14:sldId id="656"/>
            <p14:sldId id="286"/>
            <p14:sldId id="657"/>
            <p14:sldId id="658"/>
            <p14:sldId id="262"/>
            <p14:sldId id="263"/>
            <p14:sldId id="660"/>
            <p14:sldId id="661"/>
            <p14:sldId id="662"/>
            <p14:sldId id="265"/>
            <p14:sldId id="268"/>
            <p14:sldId id="269"/>
            <p14:sldId id="266"/>
            <p14:sldId id="665"/>
            <p14:sldId id="666"/>
            <p14:sldId id="270"/>
            <p14:sldId id="663"/>
          </p14:sldIdLst>
        </p14:section>
        <p14:section name="Περίληψη μαθήματος" id="{7A20C298-68AE-E241-AECB-62007B53E531}">
          <p14:sldIdLst>
            <p14:sldId id="636"/>
            <p14:sldId id="675"/>
            <p14:sldId id="674"/>
            <p14:sldId id="676"/>
            <p14:sldId id="682"/>
            <p14:sldId id="677"/>
            <p14:sldId id="679"/>
            <p14:sldId id="680"/>
            <p14:sldId id="681"/>
            <p14:sldId id="693"/>
            <p14:sldId id="694"/>
          </p14:sldIdLst>
        </p14:section>
      </p14:sectionLst>
    </p:ext>
    <p:ext uri="{EFAFB233-063F-42B5-8137-9DF3F51BA10A}">
      <p15:sldGuideLst xmlns:p15="http://schemas.microsoft.com/office/powerpoint/2012/main" xmlns="">
        <p15:guide id="1" orient="horz" pos="2880">
          <p15:clr>
            <a:srgbClr val="A4A3A4"/>
          </p15:clr>
        </p15:guide>
        <p15:guide id="2" orient="horz" pos="1440">
          <p15:clr>
            <a:srgbClr val="A4A3A4"/>
          </p15:clr>
        </p15:guide>
        <p15:guide id="3" orient="horz">
          <p15:clr>
            <a:srgbClr val="A4A3A4"/>
          </p15:clr>
        </p15:guide>
        <p15:guide id="4" pos="3840">
          <p15:clr>
            <a:srgbClr val="A4A3A4"/>
          </p15:clr>
        </p15:guide>
        <p15:guide id="5" pos="192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Χρήστης του Microsoft Office" initials="ΧτMO" lastIdx="1" clrIdx="0">
    <p:extLst>
      <p:ext uri="{19B8F6BF-5375-455C-9EA6-DF929625EA0E}">
        <p15:presenceInfo xmlns:p15="http://schemas.microsoft.com/office/powerpoint/2012/main" xmlns="" userId="Χρήστης του Microsoft Offi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BE1D1"/>
    <a:srgbClr val="E7F1EB"/>
    <a:srgbClr val="F2F2F2"/>
    <a:srgbClr val="070080"/>
    <a:srgbClr val="0000FF"/>
    <a:srgbClr val="C1E278"/>
    <a:srgbClr val="E3E3C8"/>
    <a:srgbClr val="EFECF2"/>
    <a:srgbClr val="0CFEFF"/>
    <a:srgbClr val="FD437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Μεσαίο στυλ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Μεσαίο στυλ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Μεσαίο στυλ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Φωτεινό στυλ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Φωτεινό στυλ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Χωρίς στυλ, χωρίς πλέγμα">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Μεσαίο στυλ 3 - Έμφαση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Μεσαίο στυλ 3 - Έμφαση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AF606853-7671-496A-8E4F-DF71F8EC918B}" styleName="Σκούρο στυλ 1 - Έμφαση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Μεσαίο στυλ 2 - Έμφαση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Φωτεινό στυλ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Μεσαίο στυλ 2 - Έμφαση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06" autoAdjust="0"/>
    <p:restoredTop sz="80811"/>
  </p:normalViewPr>
  <p:slideViewPr>
    <p:cSldViewPr showGuides="1">
      <p:cViewPr varScale="1">
        <p:scale>
          <a:sx n="60" d="100"/>
          <a:sy n="60" d="100"/>
        </p:scale>
        <p:origin x="-1596" y="-96"/>
      </p:cViewPr>
      <p:guideLst>
        <p:guide orient="horz" pos="2880"/>
        <p:guide orient="horz" pos="1440"/>
        <p:guide orient="horz"/>
        <p:guide pos="3840"/>
        <p:guide pos="19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496"/>
    </p:cViewPr>
  </p:sorterViewPr>
  <p:notesViewPr>
    <p:cSldViewPr>
      <p:cViewPr varScale="1">
        <p:scale>
          <a:sx n="82" d="100"/>
          <a:sy n="82" d="100"/>
        </p:scale>
        <p:origin x="2664" y="16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a:extLst>
              <a:ext uri="{FF2B5EF4-FFF2-40B4-BE49-F238E27FC236}">
                <a16:creationId xmlns:a16="http://schemas.microsoft.com/office/drawing/2014/main" xmlns="" id="{8B4DBB04-3B82-3549-84F8-CF66FF04BE5E}"/>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a:extLst>
              <a:ext uri="{FF2B5EF4-FFF2-40B4-BE49-F238E27FC236}">
                <a16:creationId xmlns:a16="http://schemas.microsoft.com/office/drawing/2014/main" xmlns="" id="{298E858E-B30B-2A4D-8ED0-28C7EDEA7990}"/>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81158397-A94E-0D4D-A4EF-0DCD57EC5B09}" type="datetimeFigureOut">
              <a:rPr lang="el-GR" smtClean="0"/>
              <a:pPr/>
              <a:t>1/7/2024</a:t>
            </a:fld>
            <a:endParaRPr lang="el-GR"/>
          </a:p>
        </p:txBody>
      </p:sp>
      <p:sp>
        <p:nvSpPr>
          <p:cNvPr id="4" name="Θέση υποσέλιδου 3">
            <a:extLst>
              <a:ext uri="{FF2B5EF4-FFF2-40B4-BE49-F238E27FC236}">
                <a16:creationId xmlns:a16="http://schemas.microsoft.com/office/drawing/2014/main" xmlns="" id="{A9C94A6A-E1BB-934E-B5BC-3D9C1513ED00}"/>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l-GR"/>
          </a:p>
        </p:txBody>
      </p:sp>
      <p:sp>
        <p:nvSpPr>
          <p:cNvPr id="5" name="Θέση αριθμού διαφάνειας 4">
            <a:extLst>
              <a:ext uri="{FF2B5EF4-FFF2-40B4-BE49-F238E27FC236}">
                <a16:creationId xmlns:a16="http://schemas.microsoft.com/office/drawing/2014/main" xmlns="" id="{C4425A84-6270-7E42-BA12-DB361A0CB85E}"/>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7120F53-1D4A-5F4F-BB42-863A5F90EA0E}" type="slidenum">
              <a:rPr lang="el-GR" smtClean="0"/>
              <a:pPr/>
              <a:t>‹#›</a:t>
            </a:fld>
            <a:endParaRPr lang="el-GR"/>
          </a:p>
        </p:txBody>
      </p:sp>
    </p:spTree>
    <p:extLst>
      <p:ext uri="{BB962C8B-B14F-4D97-AF65-F5344CB8AC3E}">
        <p14:creationId xmlns:p14="http://schemas.microsoft.com/office/powerpoint/2010/main" xmlns="" val="2861500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F7E88DBF-9FCB-A641-9663-20112603EB2F}" type="datetimeFigureOut">
              <a:rPr lang="el-GR" smtClean="0"/>
              <a:pPr/>
              <a:t>1/7/2024</a:t>
            </a:fld>
            <a:endParaRPr lang="el-GR"/>
          </a:p>
        </p:txBody>
      </p:sp>
      <p:sp>
        <p:nvSpPr>
          <p:cNvPr id="4" name="Θέση εικόνας διαφάνειας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731838" y="4621213"/>
            <a:ext cx="5851525" cy="3779837"/>
          </a:xfrm>
          <a:prstGeom prst="rect">
            <a:avLst/>
          </a:prstGeom>
        </p:spPr>
        <p:txBody>
          <a:bodyPr vert="horz" lIns="91440" tIns="45720" rIns="91440" bIns="45720" rtlCol="0"/>
          <a:lstStyle/>
          <a:p>
            <a:r>
              <a:rPr lang="el-GR"/>
              <a:t>Επεξεργασία στυλ υποδείγματος κειμένου
Δεύτερου επιπέδου
Τρίτου επιπέδου
Τέταρτου επιπέδου
Πέμπτου επιπέδου</a:t>
            </a:r>
          </a:p>
        </p:txBody>
      </p:sp>
      <p:sp>
        <p:nvSpPr>
          <p:cNvPr id="6" name="Θέση υποσέλιδου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61DAF1E2-F2C8-204B-B6F0-BA99198563CA}" type="slidenum">
              <a:rPr lang="el-GR" smtClean="0"/>
              <a:pPr/>
              <a:t>‹#›</a:t>
            </a:fld>
            <a:endParaRPr lang="el-GR"/>
          </a:p>
        </p:txBody>
      </p:sp>
    </p:spTree>
    <p:extLst>
      <p:ext uri="{BB962C8B-B14F-4D97-AF65-F5344CB8AC3E}">
        <p14:creationId xmlns:p14="http://schemas.microsoft.com/office/powerpoint/2010/main" xmlns="" val="10068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99FC6CA3-9131-E942-B513-C983B0BA5975}" type="slidenum">
              <a:rPr lang="el-GR" smtClean="0"/>
              <a:pPr/>
              <a:t>2</a:t>
            </a:fld>
            <a:endParaRPr lang="el-GR"/>
          </a:p>
        </p:txBody>
      </p:sp>
    </p:spTree>
    <p:extLst>
      <p:ext uri="{BB962C8B-B14F-4D97-AF65-F5344CB8AC3E}">
        <p14:creationId xmlns:p14="http://schemas.microsoft.com/office/powerpoint/2010/main" xmlns="" val="2097477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61DAF1E2-F2C8-204B-B6F0-BA99198563CA}" type="slidenum">
              <a:rPr lang="el-GR" smtClean="0"/>
              <a:pPr/>
              <a:t>3</a:t>
            </a:fld>
            <a:endParaRPr lang="el-GR"/>
          </a:p>
        </p:txBody>
      </p:sp>
    </p:spTree>
    <p:extLst>
      <p:ext uri="{BB962C8B-B14F-4D97-AF65-F5344CB8AC3E}">
        <p14:creationId xmlns:p14="http://schemas.microsoft.com/office/powerpoint/2010/main" xmlns="" val="3137639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61DAF1E2-F2C8-204B-B6F0-BA99198563CA}" type="slidenum">
              <a:rPr lang="el-GR" smtClean="0"/>
              <a:pPr/>
              <a:t>4</a:t>
            </a:fld>
            <a:endParaRPr lang="el-GR"/>
          </a:p>
        </p:txBody>
      </p:sp>
    </p:spTree>
    <p:extLst>
      <p:ext uri="{BB962C8B-B14F-4D97-AF65-F5344CB8AC3E}">
        <p14:creationId xmlns:p14="http://schemas.microsoft.com/office/powerpoint/2010/main" xmlns="" val="199401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61DAF1E2-F2C8-204B-B6F0-BA99198563CA}" type="slidenum">
              <a:rPr lang="el-GR" smtClean="0"/>
              <a:pPr/>
              <a:t>5</a:t>
            </a:fld>
            <a:endParaRPr lang="el-GR"/>
          </a:p>
        </p:txBody>
      </p:sp>
    </p:spTree>
    <p:extLst>
      <p:ext uri="{BB962C8B-B14F-4D97-AF65-F5344CB8AC3E}">
        <p14:creationId xmlns:p14="http://schemas.microsoft.com/office/powerpoint/2010/main" xmlns="" val="255275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61DAF1E2-F2C8-204B-B6F0-BA99198563CA}" type="slidenum">
              <a:rPr lang="el-GR" smtClean="0"/>
              <a:pPr/>
              <a:t>11</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l-GR" smtClean="0"/>
              <a:t>Kλικ για επεξεργασία του τίτλου</a:t>
            </a:r>
            <a:endParaRPr kumimoji="0" lang="en-US"/>
          </a:p>
        </p:txBody>
      </p:sp>
      <p:sp>
        <p:nvSpPr>
          <p:cNvPr id="28" name="27 - Θέση ημερομηνίας"/>
          <p:cNvSpPr>
            <a:spLocks noGrp="1"/>
          </p:cNvSpPr>
          <p:nvPr>
            <p:ph type="dt" sz="half" idx="10"/>
          </p:nvPr>
        </p:nvSpPr>
        <p:spPr/>
        <p:txBody>
          <a:bodyPr/>
          <a:lstStyle/>
          <a:p>
            <a:fld id="{7CB97365-EBCA-4027-87D5-99FC1D4DF0BB}" type="datetimeFigureOut">
              <a:rPr lang="en-US" smtClean="0"/>
              <a:pPr/>
              <a:t>7/1/2024</a:t>
            </a:fld>
            <a:endParaRPr lang="en-US"/>
          </a:p>
        </p:txBody>
      </p:sp>
      <p:sp>
        <p:nvSpPr>
          <p:cNvPr id="17" name="16 - Θέση υποσέλιδου"/>
          <p:cNvSpPr>
            <a:spLocks noGrp="1"/>
          </p:cNvSpPr>
          <p:nvPr>
            <p:ph type="ftr" sz="quarter" idx="11"/>
          </p:nvPr>
        </p:nvSpPr>
        <p:spPr/>
        <p:txBody>
          <a:bodyPr/>
          <a:lstStyle/>
          <a:p>
            <a:endParaRPr kumimoji="0" lang="en-US"/>
          </a:p>
        </p:txBody>
      </p:sp>
      <p:sp>
        <p:nvSpPr>
          <p:cNvPr id="29" name="28 - Θέση αριθμού διαφάνειας"/>
          <p:cNvSpPr>
            <a:spLocks noGrp="1"/>
          </p:cNvSpPr>
          <p:nvPr>
            <p:ph type="sldNum" sz="quarter" idx="12"/>
          </p:nvPr>
        </p:nvSpPr>
        <p:spPr/>
        <p:txBody>
          <a:bodyPr/>
          <a:lstStyle/>
          <a:p>
            <a:fld id="{8746D3AE-9A6B-4724-B938-46259D069CC8}" type="slidenum">
              <a:rPr lang="en-US" smtClean="0"/>
              <a:pPr/>
              <a:t>‹#›</a:t>
            </a:fld>
            <a:endParaRPr lang="en-US"/>
          </a:p>
        </p:txBody>
      </p:sp>
      <p:sp>
        <p:nvSpPr>
          <p:cNvPr id="9" name="8 - Υπότιτλος"/>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7CB97365-EBCA-4027-87D5-99FC1D4DF0BB}" type="datetimeFigureOut">
              <a:rPr lang="en-US" smtClean="0"/>
              <a:pPr/>
              <a:t>7/1/2024</a:t>
            </a:fld>
            <a:endParaRPr lang="en-US"/>
          </a:p>
        </p:txBody>
      </p:sp>
      <p:sp>
        <p:nvSpPr>
          <p:cNvPr id="5" name="4 - Θέση υποσέλιδου"/>
          <p:cNvSpPr>
            <a:spLocks noGrp="1"/>
          </p:cNvSpPr>
          <p:nvPr>
            <p:ph type="ftr" sz="quarter" idx="11"/>
          </p:nvPr>
        </p:nvSpPr>
        <p:spPr/>
        <p:txBody>
          <a:bodyPr/>
          <a:lstStyle/>
          <a:p>
            <a:endParaRPr kumimoji="0" lang="en-US"/>
          </a:p>
        </p:txBody>
      </p:sp>
      <p:sp>
        <p:nvSpPr>
          <p:cNvPr id="6" name="5 - Θέση αριθμού διαφάνειας"/>
          <p:cNvSpPr>
            <a:spLocks noGrp="1"/>
          </p:cNvSpPr>
          <p:nvPr>
            <p:ph type="sldNum" sz="quarter" idx="12"/>
          </p:nvPr>
        </p:nvSpPr>
        <p:spPr/>
        <p:txBody>
          <a:bodyPr/>
          <a:lstStyle/>
          <a:p>
            <a:fld id="{8746D3AE-9A6B-4724-B938-46259D069CC8}" type="slidenum">
              <a:rPr lang="en-US" smtClean="0"/>
              <a:pPr/>
              <a:t>‹#›</a:t>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7CB97365-EBCA-4027-87D5-99FC1D4DF0BB}" type="datetimeFigureOut">
              <a:rPr lang="en-US" smtClean="0"/>
              <a:pPr/>
              <a:t>7/1/2024</a:t>
            </a:fld>
            <a:endParaRPr lang="en-US"/>
          </a:p>
        </p:txBody>
      </p:sp>
      <p:sp>
        <p:nvSpPr>
          <p:cNvPr id="5" name="4 - Θέση υποσέλιδου"/>
          <p:cNvSpPr>
            <a:spLocks noGrp="1"/>
          </p:cNvSpPr>
          <p:nvPr>
            <p:ph type="ftr" sz="quarter" idx="11"/>
          </p:nvPr>
        </p:nvSpPr>
        <p:spPr/>
        <p:txBody>
          <a:bodyPr/>
          <a:lstStyle/>
          <a:p>
            <a:endParaRPr kumimoji="0" lang="en-US"/>
          </a:p>
        </p:txBody>
      </p:sp>
      <p:sp>
        <p:nvSpPr>
          <p:cNvPr id="6" name="5 - Θέση αριθμού διαφάνειας"/>
          <p:cNvSpPr>
            <a:spLocks noGrp="1"/>
          </p:cNvSpPr>
          <p:nvPr>
            <p:ph type="sldNum" sz="quarter" idx="12"/>
          </p:nvPr>
        </p:nvSpPr>
        <p:spPr/>
        <p:txBody>
          <a:bodyPr/>
          <a:lstStyle/>
          <a:p>
            <a:fld id="{8746D3AE-9A6B-4724-B938-46259D069CC8}" type="slidenum">
              <a:rPr lang="en-US" smtClean="0"/>
              <a:pPr/>
              <a:t>‹#›</a:t>
            </a:fld>
            <a:endParaRPr lang="en-US"/>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7772400" cy="1020762"/>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914400" y="1646237"/>
            <a:ext cx="7543800" cy="4525963"/>
          </a:xfrm>
        </p:spPr>
        <p:txBody>
          <a:bodyPr/>
          <a:lstStyle>
            <a:lvl1pPr marL="0" indent="0">
              <a:spcAft>
                <a:spcPts val="1200"/>
              </a:spcAft>
              <a:buNone/>
              <a:defRPr sz="2200">
                <a:solidFill>
                  <a:schemeClr val="tx1"/>
                </a:solidFill>
              </a:defRPr>
            </a:lvl1pPr>
            <a:lvl2pPr marL="461963" indent="-4763">
              <a:spcAft>
                <a:spcPts val="1200"/>
              </a:spcAft>
              <a:buNone/>
              <a:defRPr sz="2000">
                <a:solidFill>
                  <a:schemeClr val="tx1"/>
                </a:solidFill>
              </a:defRPr>
            </a:lvl2pPr>
            <a:lvl3pPr marL="914400" indent="0">
              <a:buNone/>
              <a:defRPr sz="1800">
                <a:solidFill>
                  <a:schemeClr val="tx1"/>
                </a:solidFill>
              </a:defRPr>
            </a:lvl3pPr>
            <a:lvl4pPr marL="1376363" indent="-4763">
              <a:buNone/>
              <a:defRPr sz="1600">
                <a:solidFill>
                  <a:schemeClr val="tx1"/>
                </a:solidFill>
              </a:defRPr>
            </a:lvl4pPr>
            <a:lvl5pPr marL="1828800" indent="0">
              <a:buNone/>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746D3AE-9A6B-4724-B938-46259D069CC8}" type="slidenum">
              <a:rPr lang="en-US" smtClean="0"/>
              <a:pPr/>
              <a:t>‹#›</a:t>
            </a:fld>
            <a:endParaRPr lang="en-US"/>
          </a:p>
        </p:txBody>
      </p:sp>
      <p:sp>
        <p:nvSpPr>
          <p:cNvPr id="12" name="Content Placeholder 11"/>
          <p:cNvSpPr>
            <a:spLocks noGrp="1"/>
          </p:cNvSpPr>
          <p:nvPr>
            <p:ph sz="quarter" idx="13" hasCustomPrompt="1"/>
          </p:nvPr>
        </p:nvSpPr>
        <p:spPr>
          <a:xfrm>
            <a:off x="914400" y="838200"/>
            <a:ext cx="6400800" cy="304800"/>
          </a:xfrm>
        </p:spPr>
        <p:txBody>
          <a:bodyPr>
            <a:noAutofit/>
          </a:bodyPr>
          <a:lstStyle>
            <a:lvl1pPr>
              <a:buNone/>
              <a:defRPr sz="1800">
                <a:latin typeface="+mj-lt"/>
              </a:defRPr>
            </a:lvl1pPr>
          </a:lstStyle>
          <a:p>
            <a:pPr lvl="0"/>
            <a:r>
              <a:rPr lang="en-US" dirty="0"/>
              <a:t>Enter subtitle</a:t>
            </a:r>
          </a:p>
        </p:txBody>
      </p:sp>
      <p:sp>
        <p:nvSpPr>
          <p:cNvPr id="8" name="Θέση υποσέλιδου 1">
            <a:extLst>
              <a:ext uri="{FF2B5EF4-FFF2-40B4-BE49-F238E27FC236}">
                <a16:creationId xmlns:a16="http://schemas.microsoft.com/office/drawing/2014/main" xmlns="" id="{053FBDBC-613D-DD70-F0FD-E5B39E0A55DB}"/>
              </a:ext>
            </a:extLst>
          </p:cNvPr>
          <p:cNvSpPr>
            <a:spLocks noGrp="1"/>
          </p:cNvSpPr>
          <p:nvPr>
            <p:ph type="ftr" sz="quarter" idx="4294967295"/>
          </p:nvPr>
        </p:nvSpPr>
        <p:spPr>
          <a:xfrm>
            <a:off x="0" y="6492875"/>
            <a:ext cx="9144000" cy="365125"/>
          </a:xfrm>
          <a:prstGeom prst="rect">
            <a:avLst/>
          </a:prstGeom>
        </p:spPr>
        <p:txBody>
          <a:bodyPr/>
          <a:lstStyle/>
          <a:p>
            <a:pPr algn="ctr"/>
            <a:r>
              <a:rPr lang="el-GR" sz="1100"/>
              <a:t>Δομές Δεδομένων &amp; Αλγόριθμοι 202-2023 </a:t>
            </a:r>
            <a:endParaRPr lang="el-GR" dirty="0"/>
          </a:p>
        </p:txBody>
      </p:sp>
    </p:spTree>
    <p:extLst>
      <p:ext uri="{BB962C8B-B14F-4D97-AF65-F5344CB8AC3E}">
        <p14:creationId xmlns:p14="http://schemas.microsoft.com/office/powerpoint/2010/main" xmlns="" val="1396709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7772400" cy="1020762"/>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914400" y="1219201"/>
            <a:ext cx="7772400" cy="5273674"/>
          </a:xfrm>
        </p:spPr>
        <p:txBody>
          <a:bodyPr/>
          <a:lstStyle>
            <a:lvl1pPr marL="0" indent="0">
              <a:spcAft>
                <a:spcPts val="1200"/>
              </a:spcAft>
              <a:buNone/>
              <a:defRPr sz="2200">
                <a:solidFill>
                  <a:schemeClr val="tx1"/>
                </a:solidFill>
              </a:defRPr>
            </a:lvl1pPr>
            <a:lvl2pPr marL="461963" indent="-4763">
              <a:spcAft>
                <a:spcPts val="1200"/>
              </a:spcAft>
              <a:buNone/>
              <a:defRPr sz="2000">
                <a:solidFill>
                  <a:schemeClr val="tx1"/>
                </a:solidFill>
              </a:defRPr>
            </a:lvl2pPr>
            <a:lvl3pPr marL="914400" indent="0">
              <a:buNone/>
              <a:defRPr sz="1800">
                <a:solidFill>
                  <a:schemeClr val="tx1"/>
                </a:solidFill>
              </a:defRPr>
            </a:lvl3pPr>
            <a:lvl4pPr marL="1376363" indent="-4763">
              <a:buNone/>
              <a:defRPr sz="1600">
                <a:solidFill>
                  <a:schemeClr val="tx1"/>
                </a:solidFill>
              </a:defRPr>
            </a:lvl4pPr>
            <a:lvl5pPr marL="1828800" indent="0">
              <a:buNone/>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746D3AE-9A6B-4724-B938-46259D069CC8}" type="slidenum">
              <a:rPr lang="en-US" smtClean="0"/>
              <a:pPr/>
              <a:t>‹#›</a:t>
            </a:fld>
            <a:endParaRPr lang="en-US"/>
          </a:p>
        </p:txBody>
      </p:sp>
      <p:sp>
        <p:nvSpPr>
          <p:cNvPr id="12" name="Content Placeholder 11"/>
          <p:cNvSpPr>
            <a:spLocks noGrp="1"/>
          </p:cNvSpPr>
          <p:nvPr>
            <p:ph sz="quarter" idx="13" hasCustomPrompt="1"/>
          </p:nvPr>
        </p:nvSpPr>
        <p:spPr>
          <a:xfrm>
            <a:off x="914400" y="838200"/>
            <a:ext cx="6400800" cy="304800"/>
          </a:xfrm>
        </p:spPr>
        <p:txBody>
          <a:bodyPr>
            <a:noAutofit/>
          </a:bodyPr>
          <a:lstStyle>
            <a:lvl1pPr>
              <a:buNone/>
              <a:defRPr sz="1800">
                <a:latin typeface="+mj-lt"/>
              </a:defRPr>
            </a:lvl1pPr>
          </a:lstStyle>
          <a:p>
            <a:pPr lvl="0"/>
            <a:r>
              <a:rPr lang="en-US" dirty="0"/>
              <a:t>Enter subtitle</a:t>
            </a:r>
          </a:p>
        </p:txBody>
      </p:sp>
    </p:spTree>
    <p:extLst>
      <p:ext uri="{BB962C8B-B14F-4D97-AF65-F5344CB8AC3E}">
        <p14:creationId xmlns:p14="http://schemas.microsoft.com/office/powerpoint/2010/main" xmlns="" val="2690380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98438"/>
            <a:ext cx="7772400" cy="1020762"/>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3048000" y="1676400"/>
            <a:ext cx="5638800" cy="4525963"/>
          </a:xfrm>
        </p:spPr>
        <p:txBody>
          <a:bodyPr/>
          <a:lstStyle>
            <a:lvl1pPr marL="0" indent="0">
              <a:buNone/>
              <a:defRPr sz="2400">
                <a:solidFill>
                  <a:schemeClr val="tx1"/>
                </a:solidFill>
              </a:defRPr>
            </a:lvl1pPr>
            <a:lvl2pPr marL="461963" indent="-4763">
              <a:buNone/>
              <a:defRPr sz="2000">
                <a:solidFill>
                  <a:schemeClr val="tx1"/>
                </a:solidFill>
              </a:defRPr>
            </a:lvl2pPr>
            <a:lvl3pPr marL="914400" indent="0">
              <a:buNone/>
              <a:defRPr sz="1800">
                <a:solidFill>
                  <a:schemeClr val="tx1"/>
                </a:solidFill>
              </a:defRPr>
            </a:lvl3pPr>
            <a:lvl4pPr marL="1376363" indent="-4763">
              <a:buNone/>
              <a:defRPr sz="1600">
                <a:solidFill>
                  <a:schemeClr val="tx1"/>
                </a:solidFill>
              </a:defRPr>
            </a:lvl4pPr>
            <a:lvl5pPr marL="1828800" indent="0">
              <a:buNone/>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746D3AE-9A6B-4724-B938-46259D069CC8}" type="slidenum">
              <a:rPr lang="en-US" smtClean="0"/>
              <a:pPr/>
              <a:t>‹#›</a:t>
            </a:fld>
            <a:endParaRPr lang="en-US"/>
          </a:p>
        </p:txBody>
      </p:sp>
      <p:sp>
        <p:nvSpPr>
          <p:cNvPr id="12" name="Content Placeholder 11"/>
          <p:cNvSpPr>
            <a:spLocks noGrp="1"/>
          </p:cNvSpPr>
          <p:nvPr>
            <p:ph sz="quarter" idx="13" hasCustomPrompt="1"/>
          </p:nvPr>
        </p:nvSpPr>
        <p:spPr>
          <a:xfrm>
            <a:off x="914400" y="838200"/>
            <a:ext cx="6629400" cy="304800"/>
          </a:xfrm>
        </p:spPr>
        <p:txBody>
          <a:bodyPr>
            <a:noAutofit/>
          </a:bodyPr>
          <a:lstStyle>
            <a:lvl1pPr>
              <a:buNone/>
              <a:defRPr sz="1800">
                <a:latin typeface="+mj-lt"/>
              </a:defRPr>
            </a:lvl1pPr>
          </a:lstStyle>
          <a:p>
            <a:pPr lvl="0"/>
            <a:r>
              <a:rPr lang="en-US" dirty="0"/>
              <a:t>Enter subtitle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7" name="Τίτλος 6">
            <a:extLst>
              <a:ext uri="{FF2B5EF4-FFF2-40B4-BE49-F238E27FC236}">
                <a16:creationId xmlns:a16="http://schemas.microsoft.com/office/drawing/2014/main" xmlns="" id="{1C5E65B1-E2CA-7441-9314-5DBDD7443E64}"/>
              </a:ext>
            </a:extLst>
          </p:cNvPr>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l-GR" dirty="0"/>
              <a:t>Κάντε κλικ για να επεξεργαστείτε τον τίτλο υποδείγματος</a:t>
            </a:r>
          </a:p>
        </p:txBody>
      </p:sp>
    </p:spTree>
    <p:extLst>
      <p:ext uri="{BB962C8B-B14F-4D97-AF65-F5344CB8AC3E}">
        <p14:creationId xmlns:p14="http://schemas.microsoft.com/office/powerpoint/2010/main" xmlns="" val="1051617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46239"/>
            <a:ext cx="6400800" cy="4525963"/>
          </a:xfrm>
        </p:spPr>
        <p:txBody>
          <a:bodyPr/>
          <a:lstStyle>
            <a:lvl1pPr marL="0" indent="0">
              <a:spcAft>
                <a:spcPts val="900"/>
              </a:spcAft>
              <a:buNone/>
              <a:defRPr sz="1650">
                <a:solidFill>
                  <a:schemeClr val="tx1"/>
                </a:solidFill>
              </a:defRPr>
            </a:lvl1pPr>
            <a:lvl2pPr marL="346472" indent="-3572">
              <a:spcAft>
                <a:spcPts val="900"/>
              </a:spcAft>
              <a:buNone/>
              <a:defRPr sz="1500">
                <a:solidFill>
                  <a:schemeClr val="tx1"/>
                </a:solidFill>
              </a:defRPr>
            </a:lvl2pPr>
            <a:lvl3pPr marL="685800" indent="0">
              <a:buNone/>
              <a:defRPr sz="1350">
                <a:solidFill>
                  <a:schemeClr val="tx1"/>
                </a:solidFill>
              </a:defRPr>
            </a:lvl3pPr>
            <a:lvl4pPr marL="1032272" indent="-3572">
              <a:buNone/>
              <a:defRPr sz="1200">
                <a:solidFill>
                  <a:schemeClr val="tx1"/>
                </a:solidFill>
              </a:defRPr>
            </a:lvl4pPr>
            <a:lvl5pPr marL="1371600" indent="0">
              <a:buNone/>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746D3AE-9A6B-4724-B938-46259D069CC8}" type="slidenum">
              <a:rPr lang="en-US" smtClean="0"/>
              <a:pPr/>
              <a:t>‹#›</a:t>
            </a:fld>
            <a:endParaRPr lang="en-US"/>
          </a:p>
        </p:txBody>
      </p:sp>
      <p:sp>
        <p:nvSpPr>
          <p:cNvPr id="12" name="Content Placeholder 11"/>
          <p:cNvSpPr>
            <a:spLocks noGrp="1"/>
          </p:cNvSpPr>
          <p:nvPr>
            <p:ph sz="quarter" idx="13" hasCustomPrompt="1"/>
          </p:nvPr>
        </p:nvSpPr>
        <p:spPr>
          <a:xfrm>
            <a:off x="914400" y="838200"/>
            <a:ext cx="6400800" cy="304800"/>
          </a:xfrm>
        </p:spPr>
        <p:txBody>
          <a:bodyPr>
            <a:noAutofit/>
          </a:bodyPr>
          <a:lstStyle>
            <a:lvl1pPr>
              <a:buNone/>
              <a:defRPr sz="1350">
                <a:latin typeface="+mj-lt"/>
              </a:defRPr>
            </a:lvl1pPr>
          </a:lstStyle>
          <a:p>
            <a:pPr lvl="0"/>
            <a:r>
              <a:rPr lang="en-US" dirty="0"/>
              <a:t>Enter subtitle</a:t>
            </a:r>
          </a:p>
        </p:txBody>
      </p:sp>
      <p:sp>
        <p:nvSpPr>
          <p:cNvPr id="4" name="Τίτλος 3">
            <a:extLst>
              <a:ext uri="{FF2B5EF4-FFF2-40B4-BE49-F238E27FC236}">
                <a16:creationId xmlns:a16="http://schemas.microsoft.com/office/drawing/2014/main" xmlns="" id="{03AFC001-9085-AB83-D648-F820B05944E6}"/>
              </a:ext>
            </a:extLst>
          </p:cNvPr>
          <p:cNvSpPr>
            <a:spLocks noGrp="1"/>
          </p:cNvSpPr>
          <p:nvPr>
            <p:ph type="title"/>
          </p:nvPr>
        </p:nvSpPr>
        <p:spPr/>
        <p:txBody>
          <a:bodyPr/>
          <a:lstStyle/>
          <a:p>
            <a:r>
              <a:rPr lang="el-GR"/>
              <a:t>Κάντε κλικ για να επεξεργαστείτε τον τίτλο υποδείγματος</a:t>
            </a:r>
          </a:p>
        </p:txBody>
      </p:sp>
    </p:spTree>
    <p:extLst>
      <p:ext uri="{BB962C8B-B14F-4D97-AF65-F5344CB8AC3E}">
        <p14:creationId xmlns:p14="http://schemas.microsoft.com/office/powerpoint/2010/main" xmlns="" val="388940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περιεχομένου"/>
          <p:cNvSpPr>
            <a:spLocks noGrp="1"/>
          </p:cNvSpPr>
          <p:nvPr>
            <p:ph idx="1"/>
          </p:nvPr>
        </p:nvSpPr>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7CB97365-EBCA-4027-87D5-99FC1D4DF0BB}" type="datetimeFigureOut">
              <a:rPr lang="en-US" smtClean="0"/>
              <a:pPr/>
              <a:t>7/1/2024</a:t>
            </a:fld>
            <a:endParaRPr lang="en-US"/>
          </a:p>
        </p:txBody>
      </p:sp>
      <p:sp>
        <p:nvSpPr>
          <p:cNvPr id="5" name="4 - Θέση υποσέλιδου"/>
          <p:cNvSpPr>
            <a:spLocks noGrp="1"/>
          </p:cNvSpPr>
          <p:nvPr>
            <p:ph type="ftr" sz="quarter" idx="11"/>
          </p:nvPr>
        </p:nvSpPr>
        <p:spPr/>
        <p:txBody>
          <a:bodyPr/>
          <a:lstStyle/>
          <a:p>
            <a:endParaRPr kumimoji="0" lang="en-US"/>
          </a:p>
        </p:txBody>
      </p:sp>
      <p:sp>
        <p:nvSpPr>
          <p:cNvPr id="6" name="5 - Θέση αριθμού διαφάνειας"/>
          <p:cNvSpPr>
            <a:spLocks noGrp="1"/>
          </p:cNvSpPr>
          <p:nvPr>
            <p:ph type="sldNum" sz="quarter" idx="12"/>
          </p:nvPr>
        </p:nvSpPr>
        <p:spPr/>
        <p:txBody>
          <a:bodyPr/>
          <a:lstStyle/>
          <a:p>
            <a:fld id="{8746D3AE-9A6B-4724-B938-46259D069CC8}" type="slidenum">
              <a:rPr lang="en-US" smtClean="0"/>
              <a:pPr/>
              <a:t>‹#›</a:t>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bg>
      <p:bgRef idx="1003">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7CB97365-EBCA-4027-87D5-99FC1D4DF0BB}" type="datetimeFigureOut">
              <a:rPr lang="en-US" smtClean="0"/>
              <a:pPr/>
              <a:t>7/1/2024</a:t>
            </a:fld>
            <a:endParaRPr lang="en-US"/>
          </a:p>
        </p:txBody>
      </p:sp>
      <p:sp>
        <p:nvSpPr>
          <p:cNvPr id="5" name="4 - Θέση υποσέλιδου"/>
          <p:cNvSpPr>
            <a:spLocks noGrp="1"/>
          </p:cNvSpPr>
          <p:nvPr>
            <p:ph type="ftr" sz="quarter" idx="11"/>
          </p:nvPr>
        </p:nvSpPr>
        <p:spPr/>
        <p:txBody>
          <a:bodyPr/>
          <a:lstStyle/>
          <a:p>
            <a:endParaRPr kumimoji="0" lang="en-US"/>
          </a:p>
        </p:txBody>
      </p:sp>
      <p:sp>
        <p:nvSpPr>
          <p:cNvPr id="6" name="5 - Θέση αριθμού διαφάνειας"/>
          <p:cNvSpPr>
            <a:spLocks noGrp="1"/>
          </p:cNvSpPr>
          <p:nvPr>
            <p:ph type="sldNum" sz="quarter" idx="12"/>
          </p:nvPr>
        </p:nvSpPr>
        <p:spPr>
          <a:xfrm>
            <a:off x="7924800" y="6416675"/>
            <a:ext cx="762000" cy="365125"/>
          </a:xfrm>
        </p:spPr>
        <p:txBody>
          <a:bodyPr/>
          <a:lstStyle/>
          <a:p>
            <a:fld id="{8746D3AE-9A6B-4724-B938-46259D069CC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περιεχομένου"/>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περιεχομένου"/>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5" name="4 - Θέση ημερομηνίας"/>
          <p:cNvSpPr>
            <a:spLocks noGrp="1"/>
          </p:cNvSpPr>
          <p:nvPr>
            <p:ph type="dt" sz="half" idx="10"/>
          </p:nvPr>
        </p:nvSpPr>
        <p:spPr/>
        <p:txBody>
          <a:bodyPr/>
          <a:lstStyle/>
          <a:p>
            <a:fld id="{7CB97365-EBCA-4027-87D5-99FC1D4DF0BB}" type="datetimeFigureOut">
              <a:rPr lang="en-US" smtClean="0"/>
              <a:pPr/>
              <a:t>7/1/2024</a:t>
            </a:fld>
            <a:endParaRPr lang="en-US"/>
          </a:p>
        </p:txBody>
      </p:sp>
      <p:sp>
        <p:nvSpPr>
          <p:cNvPr id="6" name="5 - Θέση υποσέλιδου"/>
          <p:cNvSpPr>
            <a:spLocks noGrp="1"/>
          </p:cNvSpPr>
          <p:nvPr>
            <p:ph type="ftr" sz="quarter" idx="11"/>
          </p:nvPr>
        </p:nvSpPr>
        <p:spPr/>
        <p:txBody>
          <a:bodyPr/>
          <a:lstStyle/>
          <a:p>
            <a:endParaRPr kumimoji="0" lang="en-US"/>
          </a:p>
        </p:txBody>
      </p:sp>
      <p:sp>
        <p:nvSpPr>
          <p:cNvPr id="7" name="6 - Θέση αριθμού διαφάνειας"/>
          <p:cNvSpPr>
            <a:spLocks noGrp="1"/>
          </p:cNvSpPr>
          <p:nvPr>
            <p:ph type="sldNum" sz="quarter" idx="12"/>
          </p:nvPr>
        </p:nvSpPr>
        <p:spPr/>
        <p:txBody>
          <a:bodyPr/>
          <a:lstStyle/>
          <a:p>
            <a:fld id="{8746D3AE-9A6B-4724-B938-46259D069CC8}" type="slidenum">
              <a:rPr lang="en-US" smtClean="0"/>
              <a:pPr/>
              <a:t>‹#›</a:t>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8229600" cy="11430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5" name="4 - Θέση περιεχομένου"/>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6" name="5 - Θέση περιεχομένου"/>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7" name="6 - Θέση ημερομηνίας"/>
          <p:cNvSpPr>
            <a:spLocks noGrp="1"/>
          </p:cNvSpPr>
          <p:nvPr>
            <p:ph type="dt" sz="half" idx="10"/>
          </p:nvPr>
        </p:nvSpPr>
        <p:spPr/>
        <p:txBody>
          <a:bodyPr/>
          <a:lstStyle/>
          <a:p>
            <a:fld id="{7CB97365-EBCA-4027-87D5-99FC1D4DF0BB}" type="datetimeFigureOut">
              <a:rPr lang="en-US" smtClean="0"/>
              <a:pPr/>
              <a:t>7/1/2024</a:t>
            </a:fld>
            <a:endParaRPr lang="en-US"/>
          </a:p>
        </p:txBody>
      </p:sp>
      <p:sp>
        <p:nvSpPr>
          <p:cNvPr id="8" name="7 - Θέση υποσέλιδου"/>
          <p:cNvSpPr>
            <a:spLocks noGrp="1"/>
          </p:cNvSpPr>
          <p:nvPr>
            <p:ph type="ftr" sz="quarter" idx="11"/>
          </p:nvPr>
        </p:nvSpPr>
        <p:spPr/>
        <p:txBody>
          <a:bodyPr/>
          <a:lstStyle/>
          <a:p>
            <a:endParaRPr kumimoji="0" lang="en-US"/>
          </a:p>
        </p:txBody>
      </p:sp>
      <p:sp>
        <p:nvSpPr>
          <p:cNvPr id="9" name="8 - Θέση αριθμού διαφάνειας"/>
          <p:cNvSpPr>
            <a:spLocks noGrp="1"/>
          </p:cNvSpPr>
          <p:nvPr>
            <p:ph type="sldNum" sz="quarter" idx="12"/>
          </p:nvPr>
        </p:nvSpPr>
        <p:spPr/>
        <p:txBody>
          <a:bodyPr/>
          <a:lstStyle/>
          <a:p>
            <a:fld id="{8746D3AE-9A6B-4724-B938-46259D069CC8}" type="slidenum">
              <a:rPr lang="en-US" smtClean="0"/>
              <a:pPr/>
              <a:t>‹#›</a:t>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7CB97365-EBCA-4027-87D5-99FC1D4DF0BB}" type="datetimeFigureOut">
              <a:rPr lang="en-US" smtClean="0"/>
              <a:pPr/>
              <a:t>7/1/2024</a:t>
            </a:fld>
            <a:endParaRPr lang="en-US"/>
          </a:p>
        </p:txBody>
      </p:sp>
      <p:sp>
        <p:nvSpPr>
          <p:cNvPr id="4" name="3 - Θέση υποσέλιδου"/>
          <p:cNvSpPr>
            <a:spLocks noGrp="1"/>
          </p:cNvSpPr>
          <p:nvPr>
            <p:ph type="ftr" sz="quarter" idx="11"/>
          </p:nvPr>
        </p:nvSpPr>
        <p:spPr/>
        <p:txBody>
          <a:bodyPr/>
          <a:lstStyle/>
          <a:p>
            <a:endParaRPr kumimoji="0" lang="en-US"/>
          </a:p>
        </p:txBody>
      </p:sp>
      <p:sp>
        <p:nvSpPr>
          <p:cNvPr id="5" name="4 - Θέση αριθμού διαφάνειας"/>
          <p:cNvSpPr>
            <a:spLocks noGrp="1"/>
          </p:cNvSpPr>
          <p:nvPr>
            <p:ph type="sldNum" sz="quarter" idx="12"/>
          </p:nvPr>
        </p:nvSpPr>
        <p:spPr/>
        <p:txBody>
          <a:bodyPr/>
          <a:lstStyle/>
          <a:p>
            <a:fld id="{8746D3AE-9A6B-4724-B938-46259D069CC8}" type="slidenum">
              <a:rPr lang="en-US" smtClean="0"/>
              <a:pPr/>
              <a:t>‹#›</a:t>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7CB97365-EBCA-4027-87D5-99FC1D4DF0BB}" type="datetimeFigureOut">
              <a:rPr lang="en-US" smtClean="0"/>
              <a:pPr/>
              <a:t>7/1/2024</a:t>
            </a:fld>
            <a:endParaRPr lang="en-US"/>
          </a:p>
        </p:txBody>
      </p:sp>
      <p:sp>
        <p:nvSpPr>
          <p:cNvPr id="3" name="2 - Θέση υποσέλιδου"/>
          <p:cNvSpPr>
            <a:spLocks noGrp="1"/>
          </p:cNvSpPr>
          <p:nvPr>
            <p:ph type="ftr" sz="quarter" idx="11"/>
          </p:nvPr>
        </p:nvSpPr>
        <p:spPr/>
        <p:txBody>
          <a:bodyPr/>
          <a:lstStyle/>
          <a:p>
            <a:endParaRPr kumimoji="0" lang="en-US"/>
          </a:p>
        </p:txBody>
      </p:sp>
      <p:sp>
        <p:nvSpPr>
          <p:cNvPr id="4" name="3 - Θέση αριθμού διαφάνειας"/>
          <p:cNvSpPr>
            <a:spLocks noGrp="1"/>
          </p:cNvSpPr>
          <p:nvPr>
            <p:ph type="sldNum" sz="quarter" idx="12"/>
          </p:nvPr>
        </p:nvSpPr>
        <p:spPr/>
        <p:txBody>
          <a:bodyPr/>
          <a:lstStyle/>
          <a:p>
            <a:fld id="{8746D3AE-9A6B-4724-B938-46259D069CC8}" type="slidenum">
              <a:rPr lang="en-US" smtClean="0"/>
              <a:pPr/>
              <a:t>‹#›</a:t>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4" name="3 - Θέση περιεχομένου"/>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5" name="4 - Θέση ημερομηνίας"/>
          <p:cNvSpPr>
            <a:spLocks noGrp="1"/>
          </p:cNvSpPr>
          <p:nvPr>
            <p:ph type="dt" sz="half" idx="10"/>
          </p:nvPr>
        </p:nvSpPr>
        <p:spPr/>
        <p:txBody>
          <a:bodyPr/>
          <a:lstStyle/>
          <a:p>
            <a:fld id="{7CB97365-EBCA-4027-87D5-99FC1D4DF0BB}" type="datetimeFigureOut">
              <a:rPr lang="en-US" smtClean="0"/>
              <a:pPr/>
              <a:t>7/1/2024</a:t>
            </a:fld>
            <a:endParaRPr lang="en-US"/>
          </a:p>
        </p:txBody>
      </p:sp>
      <p:sp>
        <p:nvSpPr>
          <p:cNvPr id="6" name="5 - Θέση υποσέλιδου"/>
          <p:cNvSpPr>
            <a:spLocks noGrp="1"/>
          </p:cNvSpPr>
          <p:nvPr>
            <p:ph type="ftr" sz="quarter" idx="11"/>
          </p:nvPr>
        </p:nvSpPr>
        <p:spPr/>
        <p:txBody>
          <a:bodyPr/>
          <a:lstStyle/>
          <a:p>
            <a:endParaRPr kumimoji="0" lang="en-US"/>
          </a:p>
        </p:txBody>
      </p:sp>
      <p:sp>
        <p:nvSpPr>
          <p:cNvPr id="7" name="6 - Θέση αριθμού διαφάνειας"/>
          <p:cNvSpPr>
            <a:spLocks noGrp="1"/>
          </p:cNvSpPr>
          <p:nvPr>
            <p:ph type="sldNum" sz="quarter" idx="12"/>
          </p:nvPr>
        </p:nvSpPr>
        <p:spPr/>
        <p:txBody>
          <a:bodyPr/>
          <a:lstStyle/>
          <a:p>
            <a:fld id="{8746D3AE-9A6B-4724-B938-46259D069CC8}" type="slidenum">
              <a:rPr lang="en-US" smtClean="0"/>
              <a:pPr/>
              <a:t>‹#›</a:t>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l-GR" smtClean="0">
                <a:solidFill>
                  <a:schemeClr val="lt1"/>
                </a:solidFill>
                <a:latin typeface="+mn-lt"/>
                <a:ea typeface="+mn-ea"/>
                <a:cs typeface="+mn-cs"/>
              </a:rPr>
              <a:t>Κάντε κλικ στο εικονίδιο για να προσθέσετε μια εικόνα</a:t>
            </a:r>
            <a:endParaRPr kumimoji="0" lang="en-US" dirty="0">
              <a:solidFill>
                <a:schemeClr val="lt1"/>
              </a:solidFill>
              <a:latin typeface="+mn-lt"/>
              <a:ea typeface="+mn-ea"/>
              <a:cs typeface="+mn-cs"/>
            </a:endParaRPr>
          </a:p>
        </p:txBody>
      </p:sp>
      <p:sp>
        <p:nvSpPr>
          <p:cNvPr id="4" name="3 - Θέση κειμένου"/>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7CB97365-EBCA-4027-87D5-99FC1D4DF0BB}" type="datetimeFigureOut">
              <a:rPr lang="en-US" smtClean="0"/>
              <a:pPr/>
              <a:t>7/1/2024</a:t>
            </a:fld>
            <a:endParaRPr lang="en-US"/>
          </a:p>
        </p:txBody>
      </p:sp>
      <p:sp>
        <p:nvSpPr>
          <p:cNvPr id="6" name="5 - Θέση υποσέλιδου"/>
          <p:cNvSpPr>
            <a:spLocks noGrp="1"/>
          </p:cNvSpPr>
          <p:nvPr>
            <p:ph type="ftr" sz="quarter" idx="11"/>
          </p:nvPr>
        </p:nvSpPr>
        <p:spPr/>
        <p:txBody>
          <a:bodyPr/>
          <a:lstStyle/>
          <a:p>
            <a:endParaRPr kumimoji="0" lang="en-US"/>
          </a:p>
        </p:txBody>
      </p:sp>
      <p:sp>
        <p:nvSpPr>
          <p:cNvPr id="7" name="6 - Θέση αριθμού διαφάνειας"/>
          <p:cNvSpPr>
            <a:spLocks noGrp="1"/>
          </p:cNvSpPr>
          <p:nvPr>
            <p:ph type="sldNum" sz="quarter" idx="12"/>
          </p:nvPr>
        </p:nvSpPr>
        <p:spPr/>
        <p:txBody>
          <a:bodyPr/>
          <a:lstStyle/>
          <a:p>
            <a:fld id="{8746D3AE-9A6B-4724-B938-46259D069CC8}" type="slidenum">
              <a:rPr lang="en-US" smtClean="0"/>
              <a:pPr/>
              <a:t>‹#›</a:t>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CB97365-EBCA-4027-87D5-99FC1D4DF0BB}" type="datetimeFigureOut">
              <a:rPr lang="en-US" smtClean="0"/>
              <a:pPr/>
              <a:t>7/1/2024</a:t>
            </a:fld>
            <a:endParaRPr lang="en-US">
              <a:solidFill>
                <a:schemeClr val="tx1">
                  <a:shade val="50000"/>
                </a:schemeClr>
              </a:solidFill>
            </a:endParaRPr>
          </a:p>
        </p:txBody>
      </p:sp>
      <p:sp>
        <p:nvSpPr>
          <p:cNvPr id="3" name="2 - Θέση υποσέλιδου"/>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22 - Θέση αριθμού διαφάνειας"/>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746D3AE-9A6B-4724-B938-46259D069CC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650" r:id="rId14"/>
    <p:sldLayoutId id="2147483694" r:id="rId15"/>
    <p:sldLayoutId id="2147483699" r:id="rId16"/>
  </p:sldLayoutIdLst>
  <p:hf hd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92696"/>
            <a:ext cx="7315200" cy="3319264"/>
          </a:xfrm>
        </p:spPr>
        <p:txBody>
          <a:bodyPr>
            <a:normAutofit fontScale="90000"/>
          </a:bodyPr>
          <a:lstStyle/>
          <a:p>
            <a:r>
              <a:rPr lang="en-US" altLang="el-GR" sz="6000" dirty="0" smtClean="0"/>
              <a:t>Game</a:t>
            </a:r>
            <a:br>
              <a:rPr lang="en-US" altLang="el-GR" sz="6000" dirty="0" smtClean="0"/>
            </a:br>
            <a:r>
              <a:rPr lang="en-US" altLang="el-GR" sz="6000" dirty="0" smtClean="0">
                <a:solidFill>
                  <a:schemeClr val="tx2">
                    <a:lumMod val="60000"/>
                    <a:lumOff val="40000"/>
                  </a:schemeClr>
                </a:solidFill>
              </a:rPr>
              <a:t>Database</a:t>
            </a:r>
            <a:r>
              <a:rPr lang="en-US" sz="4800" dirty="0">
                <a:latin typeface="+mn-lt"/>
              </a:rPr>
              <a:t/>
            </a:r>
            <a:br>
              <a:rPr lang="en-US" sz="4800" dirty="0">
                <a:latin typeface="+mn-lt"/>
              </a:rPr>
            </a:br>
            <a:r>
              <a:rPr lang="el-GR" sz="4800" dirty="0">
                <a:latin typeface="+mn-lt"/>
              </a:rPr>
              <a:t/>
            </a:r>
            <a:br>
              <a:rPr lang="el-GR" sz="4800" dirty="0">
                <a:latin typeface="+mn-lt"/>
              </a:rPr>
            </a:br>
            <a:r>
              <a:rPr lang="el-GR" sz="4000" dirty="0">
                <a:latin typeface="+mn-lt"/>
              </a:rPr>
              <a:t>ΠΜΣ</a:t>
            </a:r>
            <a:r>
              <a:rPr lang="en-US" sz="4000" dirty="0">
                <a:latin typeface="+mn-lt"/>
              </a:rPr>
              <a:t> </a:t>
            </a:r>
            <a:r>
              <a:rPr lang="el-GR" sz="4000" dirty="0">
                <a:latin typeface="+mn-lt"/>
              </a:rPr>
              <a:t> Εφαρμοσμένη Πληροφορική</a:t>
            </a:r>
            <a:endParaRPr lang="en-US" sz="6000" b="1" dirty="0">
              <a:solidFill>
                <a:schemeClr val="accent1"/>
              </a:solidFill>
              <a:latin typeface="+mn-lt"/>
            </a:endParaRPr>
          </a:p>
        </p:txBody>
      </p:sp>
    </p:spTree>
    <p:extLst>
      <p:ext uri="{BB962C8B-B14F-4D97-AF65-F5344CB8AC3E}">
        <p14:creationId xmlns:p14="http://schemas.microsoft.com/office/powerpoint/2010/main" xmlns="" val="1713580288"/>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Θέση αριθμού διαφάνειας"/>
          <p:cNvSpPr>
            <a:spLocks noGrp="1"/>
          </p:cNvSpPr>
          <p:nvPr>
            <p:ph type="sldNum" sz="quarter" idx="12"/>
          </p:nvPr>
        </p:nvSpPr>
        <p:spPr/>
        <p:txBody>
          <a:bodyPr/>
          <a:lstStyle/>
          <a:p>
            <a:fld id="{8746D3AE-9A6B-4724-B938-46259D069CC8}" type="slidenum">
              <a:rPr lang="en-US" smtClean="0"/>
              <a:pPr/>
              <a:t>10</a:t>
            </a:fld>
            <a:endParaRPr lang="en-US"/>
          </a:p>
        </p:txBody>
      </p:sp>
      <p:sp>
        <p:nvSpPr>
          <p:cNvPr id="7" name="6 - Ορθογώνιο"/>
          <p:cNvSpPr/>
          <p:nvPr/>
        </p:nvSpPr>
        <p:spPr>
          <a:xfrm>
            <a:off x="0" y="0"/>
            <a:ext cx="9144000" cy="369332"/>
          </a:xfrm>
          <a:prstGeom prst="rect">
            <a:avLst/>
          </a:prstGeom>
        </p:spPr>
        <p:txBody>
          <a:bodyPr wrap="square">
            <a:spAutoFit/>
          </a:bodyPr>
          <a:lstStyle/>
          <a:p>
            <a:r>
              <a:rPr lang="en-US" b="1" dirty="0" smtClean="0"/>
              <a:t>insertGame(int userId, String nameOfGame, String releaseDate, int hoursPlayed)</a:t>
            </a:r>
            <a:endParaRPr lang="el-GR" dirty="0"/>
          </a:p>
        </p:txBody>
      </p:sp>
      <p:pic>
        <p:nvPicPr>
          <p:cNvPr id="35842" name="Picture 2" descr="C:\Users\Go - Gaming Station\Desktop\ΜΕΤΑΠΤΥΧΙΑΚΟ\2ο Εξάμηνο\ΒΑΣΕΙΣ ΔΕΔΟΜΕΝΩΝ\εργασίες\Εργασία 3η Εφαρμογή (προαιρετική)\insertGame2.png"/>
          <p:cNvPicPr>
            <a:picLocks noChangeAspect="1" noChangeArrowheads="1"/>
          </p:cNvPicPr>
          <p:nvPr/>
        </p:nvPicPr>
        <p:blipFill>
          <a:blip r:embed="rId2" cstate="print"/>
          <a:srcRect/>
          <a:stretch>
            <a:fillRect/>
          </a:stretch>
        </p:blipFill>
        <p:spPr bwMode="auto">
          <a:xfrm>
            <a:off x="304800" y="609600"/>
            <a:ext cx="8428027" cy="4143375"/>
          </a:xfrm>
          <a:prstGeom prst="rect">
            <a:avLst/>
          </a:prstGeom>
          <a:noFill/>
        </p:spPr>
      </p:pic>
      <p:sp>
        <p:nvSpPr>
          <p:cNvPr id="9" name="8 - TextBox"/>
          <p:cNvSpPr txBox="1"/>
          <p:nvPr/>
        </p:nvSpPr>
        <p:spPr>
          <a:xfrm>
            <a:off x="381000" y="5105400"/>
            <a:ext cx="8305800" cy="646331"/>
          </a:xfrm>
          <a:prstGeom prst="rect">
            <a:avLst/>
          </a:prstGeom>
          <a:noFill/>
        </p:spPr>
        <p:txBody>
          <a:bodyPr wrap="square" rtlCol="0">
            <a:spAutoFit/>
          </a:bodyPr>
          <a:lstStyle/>
          <a:p>
            <a:r>
              <a:rPr lang="el-GR" dirty="0" smtClean="0"/>
              <a:t>Αν δεν υπάρχει, εισάγει τη νέα εγγραφή χρησιμοποιώντας το </a:t>
            </a:r>
            <a:r>
              <a:rPr lang="en-US" dirty="0" smtClean="0"/>
              <a:t>SQL </a:t>
            </a:r>
            <a:r>
              <a:rPr lang="el-GR" dirty="0" smtClean="0"/>
              <a:t>ερώτημα </a:t>
            </a:r>
            <a:r>
              <a:rPr lang="en-US" dirty="0" smtClean="0"/>
              <a:t>INSERT INTO games(user_id, name_of_game, release_date, hours_played) VALUES(?, ?, ?, </a:t>
            </a:r>
            <a:r>
              <a:rPr lang="en-US" dirty="0" smtClean="0"/>
              <a:t>?).</a:t>
            </a:r>
            <a:endParaRPr lang="el-GR"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Θέση αριθμού διαφάνειας"/>
          <p:cNvSpPr>
            <a:spLocks noGrp="1"/>
          </p:cNvSpPr>
          <p:nvPr>
            <p:ph type="sldNum" sz="quarter" idx="12"/>
          </p:nvPr>
        </p:nvSpPr>
        <p:spPr/>
        <p:txBody>
          <a:bodyPr/>
          <a:lstStyle/>
          <a:p>
            <a:fld id="{8746D3AE-9A6B-4724-B938-46259D069CC8}" type="slidenum">
              <a:rPr lang="en-US" smtClean="0"/>
              <a:pPr/>
              <a:t>11</a:t>
            </a:fld>
            <a:endParaRPr lang="en-US"/>
          </a:p>
        </p:txBody>
      </p:sp>
      <p:sp>
        <p:nvSpPr>
          <p:cNvPr id="6" name="5 - Ορθογώνιο"/>
          <p:cNvSpPr/>
          <p:nvPr/>
        </p:nvSpPr>
        <p:spPr>
          <a:xfrm>
            <a:off x="0" y="0"/>
            <a:ext cx="2037737" cy="369332"/>
          </a:xfrm>
          <a:prstGeom prst="rect">
            <a:avLst/>
          </a:prstGeom>
        </p:spPr>
        <p:txBody>
          <a:bodyPr wrap="none">
            <a:spAutoFit/>
          </a:bodyPr>
          <a:lstStyle/>
          <a:p>
            <a:r>
              <a:rPr lang="en-US" b="1" dirty="0" smtClean="0"/>
              <a:t>deleteUser(int id)</a:t>
            </a:r>
            <a:endParaRPr lang="el-GR" dirty="0"/>
          </a:p>
        </p:txBody>
      </p:sp>
      <p:pic>
        <p:nvPicPr>
          <p:cNvPr id="36866" name="Picture 2" descr="C:\Users\Go - Gaming Station\Desktop\ΜΕΤΑΠΤΥΧΙΑΚΟ\2ο Εξάμηνο\ΒΑΣΕΙΣ ΔΕΔΟΜΕΝΩΝ\εργασίες\Εργασία 3η Εφαρμογή (προαιρετική)\deleteUser.png"/>
          <p:cNvPicPr>
            <a:picLocks noChangeAspect="1" noChangeArrowheads="1"/>
          </p:cNvPicPr>
          <p:nvPr/>
        </p:nvPicPr>
        <p:blipFill>
          <a:blip r:embed="rId3" cstate="print"/>
          <a:srcRect/>
          <a:stretch>
            <a:fillRect/>
          </a:stretch>
        </p:blipFill>
        <p:spPr bwMode="auto">
          <a:xfrm>
            <a:off x="228600" y="381000"/>
            <a:ext cx="7696200" cy="5349797"/>
          </a:xfrm>
          <a:prstGeom prst="rect">
            <a:avLst/>
          </a:prstGeom>
          <a:noFill/>
        </p:spPr>
      </p:pic>
      <p:sp>
        <p:nvSpPr>
          <p:cNvPr id="8" name="7 - TextBox"/>
          <p:cNvSpPr txBox="1"/>
          <p:nvPr/>
        </p:nvSpPr>
        <p:spPr>
          <a:xfrm>
            <a:off x="0" y="5657671"/>
            <a:ext cx="8915400" cy="1200329"/>
          </a:xfrm>
          <a:prstGeom prst="rect">
            <a:avLst/>
          </a:prstGeom>
          <a:noFill/>
        </p:spPr>
        <p:txBody>
          <a:bodyPr wrap="square" rtlCol="0">
            <a:spAutoFit/>
          </a:bodyPr>
          <a:lstStyle/>
          <a:p>
            <a:r>
              <a:rPr lang="el-GR" dirty="0" smtClean="0"/>
              <a:t>Αυτή η μέθοδος διαγράφει μια εγγραφή από τον πίνακα users και όλες τις σχετικές εγγραφές από τον πίνακα games. Χρησιμοποιεί δύο SQL ερωτήματα: DELETE FROM games WHERE user_id = ? και DELETE FROM users WHERE id = ?.</a:t>
            </a:r>
          </a:p>
          <a:p>
            <a:endParaRPr lang="el-GR" dirty="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Θέση αριθμού διαφάνειας"/>
          <p:cNvSpPr>
            <a:spLocks noGrp="1"/>
          </p:cNvSpPr>
          <p:nvPr>
            <p:ph type="sldNum" sz="quarter" idx="12"/>
          </p:nvPr>
        </p:nvSpPr>
        <p:spPr/>
        <p:txBody>
          <a:bodyPr/>
          <a:lstStyle/>
          <a:p>
            <a:fld id="{8746D3AE-9A6B-4724-B938-46259D069CC8}" type="slidenum">
              <a:rPr lang="en-US" smtClean="0"/>
              <a:pPr/>
              <a:t>12</a:t>
            </a:fld>
            <a:endParaRPr lang="en-US"/>
          </a:p>
        </p:txBody>
      </p:sp>
      <p:sp>
        <p:nvSpPr>
          <p:cNvPr id="6" name="5 - Ορθογώνιο"/>
          <p:cNvSpPr/>
          <p:nvPr/>
        </p:nvSpPr>
        <p:spPr>
          <a:xfrm>
            <a:off x="0" y="0"/>
            <a:ext cx="6858000" cy="369332"/>
          </a:xfrm>
          <a:prstGeom prst="rect">
            <a:avLst/>
          </a:prstGeom>
        </p:spPr>
        <p:txBody>
          <a:bodyPr wrap="square">
            <a:spAutoFit/>
          </a:bodyPr>
          <a:lstStyle/>
          <a:p>
            <a:r>
              <a:rPr lang="en-US" b="1" dirty="0" err="1" smtClean="0"/>
              <a:t>deleteGame</a:t>
            </a:r>
            <a:r>
              <a:rPr lang="en-US" b="1" dirty="0" smtClean="0"/>
              <a:t>(int userId, String nameOfGame)</a:t>
            </a:r>
            <a:endParaRPr lang="el-GR" dirty="0"/>
          </a:p>
        </p:txBody>
      </p:sp>
      <p:pic>
        <p:nvPicPr>
          <p:cNvPr id="37890" name="Picture 2" descr="C:\Users\Go - Gaming Station\Desktop\ΜΕΤΑΠΤΥΧΙΑΚΟ\2ο Εξάμηνο\ΒΑΣΕΙΣ ΔΕΔΟΜΕΝΩΝ\εργασίες\Εργασία 3η Εφαρμογή (προαιρετική)\deleteGame.png"/>
          <p:cNvPicPr>
            <a:picLocks noChangeAspect="1" noChangeArrowheads="1"/>
          </p:cNvPicPr>
          <p:nvPr/>
        </p:nvPicPr>
        <p:blipFill>
          <a:blip r:embed="rId2" cstate="print"/>
          <a:srcRect/>
          <a:stretch>
            <a:fillRect/>
          </a:stretch>
        </p:blipFill>
        <p:spPr bwMode="auto">
          <a:xfrm>
            <a:off x="533400" y="533400"/>
            <a:ext cx="6802438" cy="4143375"/>
          </a:xfrm>
          <a:prstGeom prst="rect">
            <a:avLst/>
          </a:prstGeom>
          <a:noFill/>
        </p:spPr>
      </p:pic>
      <p:sp>
        <p:nvSpPr>
          <p:cNvPr id="10" name="9 - TextBox"/>
          <p:cNvSpPr txBox="1"/>
          <p:nvPr/>
        </p:nvSpPr>
        <p:spPr>
          <a:xfrm>
            <a:off x="533400" y="4953000"/>
            <a:ext cx="8153400" cy="1200329"/>
          </a:xfrm>
          <a:prstGeom prst="rect">
            <a:avLst/>
          </a:prstGeom>
          <a:noFill/>
        </p:spPr>
        <p:txBody>
          <a:bodyPr wrap="square" rtlCol="0">
            <a:spAutoFit/>
          </a:bodyPr>
          <a:lstStyle/>
          <a:p>
            <a:r>
              <a:rPr lang="el-GR" dirty="0" smtClean="0"/>
              <a:t>Αυτή η μέθοδος διαγράφει μια εγγραφή από τον πίνακα </a:t>
            </a:r>
            <a:r>
              <a:rPr lang="en-US" dirty="0" smtClean="0"/>
              <a:t>games </a:t>
            </a:r>
            <a:r>
              <a:rPr lang="el-GR" dirty="0" smtClean="0"/>
              <a:t>που αντιστοιχεί στο συγκεκριμένο </a:t>
            </a:r>
            <a:r>
              <a:rPr lang="en-US" dirty="0" smtClean="0"/>
              <a:t>user_id </a:t>
            </a:r>
            <a:r>
              <a:rPr lang="el-GR" dirty="0" smtClean="0"/>
              <a:t>και </a:t>
            </a:r>
            <a:r>
              <a:rPr lang="en-US" dirty="0" smtClean="0"/>
              <a:t>name_of_game. </a:t>
            </a:r>
            <a:r>
              <a:rPr lang="el-GR" dirty="0" smtClean="0"/>
              <a:t>Χρησιμοποιεί το </a:t>
            </a:r>
            <a:r>
              <a:rPr lang="en-US" dirty="0" smtClean="0"/>
              <a:t>SQL </a:t>
            </a:r>
            <a:r>
              <a:rPr lang="el-GR" dirty="0" smtClean="0"/>
              <a:t>ερώτημα </a:t>
            </a:r>
            <a:r>
              <a:rPr lang="en-US" dirty="0" smtClean="0"/>
              <a:t>DELETE FROM games WHERE user_id = ? AND name_of_game = ?.</a:t>
            </a:r>
          </a:p>
          <a:p>
            <a:endParaRPr lang="el-GR" dirty="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Θέση αριθμού διαφάνειας"/>
          <p:cNvSpPr>
            <a:spLocks noGrp="1"/>
          </p:cNvSpPr>
          <p:nvPr>
            <p:ph type="sldNum" sz="quarter" idx="12"/>
          </p:nvPr>
        </p:nvSpPr>
        <p:spPr/>
        <p:txBody>
          <a:bodyPr/>
          <a:lstStyle/>
          <a:p>
            <a:fld id="{8746D3AE-9A6B-4724-B938-46259D069CC8}" type="slidenum">
              <a:rPr lang="en-US" smtClean="0"/>
              <a:pPr/>
              <a:t>13</a:t>
            </a:fld>
            <a:endParaRPr lang="en-US"/>
          </a:p>
        </p:txBody>
      </p:sp>
      <p:sp>
        <p:nvSpPr>
          <p:cNvPr id="6" name="5 - Ορθογώνιο"/>
          <p:cNvSpPr/>
          <p:nvPr/>
        </p:nvSpPr>
        <p:spPr>
          <a:xfrm>
            <a:off x="0" y="0"/>
            <a:ext cx="3871573" cy="369332"/>
          </a:xfrm>
          <a:prstGeom prst="rect">
            <a:avLst/>
          </a:prstGeom>
        </p:spPr>
        <p:txBody>
          <a:bodyPr wrap="none">
            <a:spAutoFit/>
          </a:bodyPr>
          <a:lstStyle/>
          <a:p>
            <a:r>
              <a:rPr lang="en-US" b="1" dirty="0" smtClean="0"/>
              <a:t>update(int id, String name, int age)</a:t>
            </a:r>
            <a:endParaRPr lang="el-GR" dirty="0"/>
          </a:p>
        </p:txBody>
      </p:sp>
      <p:pic>
        <p:nvPicPr>
          <p:cNvPr id="54274" name="Picture 2" descr="C:\Users\Go - Gaming Station\Desktop\ΜΕΤΑΠΤΥΧΙΑΚΟ\2ο Εξάμηνο\ΒΑΣΕΙΣ ΔΕΔΟΜΕΝΩΝ\εργασίες\Εργασία 3η Εφαρμογή (προαιρετική)\update.png"/>
          <p:cNvPicPr>
            <a:picLocks noChangeAspect="1" noChangeArrowheads="1"/>
          </p:cNvPicPr>
          <p:nvPr/>
        </p:nvPicPr>
        <p:blipFill>
          <a:blip r:embed="rId2" cstate="print"/>
          <a:srcRect/>
          <a:stretch>
            <a:fillRect/>
          </a:stretch>
        </p:blipFill>
        <p:spPr bwMode="auto">
          <a:xfrm>
            <a:off x="381000" y="762000"/>
            <a:ext cx="8229600" cy="4207433"/>
          </a:xfrm>
          <a:prstGeom prst="rect">
            <a:avLst/>
          </a:prstGeom>
          <a:noFill/>
        </p:spPr>
      </p:pic>
      <p:sp>
        <p:nvSpPr>
          <p:cNvPr id="10" name="9 - TextBox"/>
          <p:cNvSpPr txBox="1"/>
          <p:nvPr/>
        </p:nvSpPr>
        <p:spPr>
          <a:xfrm>
            <a:off x="228600" y="5334000"/>
            <a:ext cx="8458200" cy="1200329"/>
          </a:xfrm>
          <a:prstGeom prst="rect">
            <a:avLst/>
          </a:prstGeom>
          <a:noFill/>
        </p:spPr>
        <p:txBody>
          <a:bodyPr wrap="square" rtlCol="0">
            <a:spAutoFit/>
          </a:bodyPr>
          <a:lstStyle/>
          <a:p>
            <a:r>
              <a:rPr lang="el-GR" dirty="0" smtClean="0"/>
              <a:t>Αυτή η μέθοδος ενημερώνει μια εγγραφή στον πίνακα users. Χρησιμοποιεί το SQL ερώτημα UPDATE users SET name = ?, age = ? WHERE id = ? για να ενημερώσει τα πεδία name και age της εγγραφής με το συγκεκριμένο id.</a:t>
            </a:r>
          </a:p>
          <a:p>
            <a:endParaRPr lang="el-GR" dirty="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Θέση αριθμού διαφάνειας"/>
          <p:cNvSpPr>
            <a:spLocks noGrp="1"/>
          </p:cNvSpPr>
          <p:nvPr>
            <p:ph type="sldNum" sz="quarter" idx="12"/>
          </p:nvPr>
        </p:nvSpPr>
        <p:spPr/>
        <p:txBody>
          <a:bodyPr/>
          <a:lstStyle/>
          <a:p>
            <a:fld id="{8746D3AE-9A6B-4724-B938-46259D069CC8}" type="slidenum">
              <a:rPr lang="en-US" smtClean="0"/>
              <a:pPr/>
              <a:t>14</a:t>
            </a:fld>
            <a:endParaRPr lang="en-US"/>
          </a:p>
        </p:txBody>
      </p:sp>
      <p:sp>
        <p:nvSpPr>
          <p:cNvPr id="6" name="5 - Ορθογώνιο"/>
          <p:cNvSpPr/>
          <p:nvPr/>
        </p:nvSpPr>
        <p:spPr>
          <a:xfrm>
            <a:off x="0" y="0"/>
            <a:ext cx="9144000" cy="369332"/>
          </a:xfrm>
          <a:prstGeom prst="rect">
            <a:avLst/>
          </a:prstGeom>
        </p:spPr>
        <p:txBody>
          <a:bodyPr wrap="square">
            <a:spAutoFit/>
          </a:bodyPr>
          <a:lstStyle/>
          <a:p>
            <a:r>
              <a:rPr lang="en-US" b="1" dirty="0" smtClean="0"/>
              <a:t>updateGame(int userId, String nameOfGame, String releaseDate, int hoursPlayed)</a:t>
            </a:r>
            <a:endParaRPr lang="el-GR" dirty="0"/>
          </a:p>
        </p:txBody>
      </p:sp>
      <p:pic>
        <p:nvPicPr>
          <p:cNvPr id="55298" name="Picture 2" descr="C:\Users\Go - Gaming Station\Desktop\ΜΕΤΑΠΤΥΧΙΑΚΟ\2ο Εξάμηνο\ΒΑΣΕΙΣ ΔΕΔΟΜΕΝΩΝ\εργασίες\Εργασία 3η Εφαρμογή (προαιρετική)\updateGame.png"/>
          <p:cNvPicPr>
            <a:picLocks noChangeAspect="1" noChangeArrowheads="1"/>
          </p:cNvPicPr>
          <p:nvPr/>
        </p:nvPicPr>
        <p:blipFill>
          <a:blip r:embed="rId2" cstate="print"/>
          <a:srcRect/>
          <a:stretch>
            <a:fillRect/>
          </a:stretch>
        </p:blipFill>
        <p:spPr bwMode="auto">
          <a:xfrm>
            <a:off x="304800" y="685800"/>
            <a:ext cx="8534400" cy="4933950"/>
          </a:xfrm>
          <a:prstGeom prst="rect">
            <a:avLst/>
          </a:prstGeom>
          <a:noFill/>
        </p:spPr>
      </p:pic>
      <p:sp>
        <p:nvSpPr>
          <p:cNvPr id="8" name="7 - TextBox"/>
          <p:cNvSpPr txBox="1"/>
          <p:nvPr/>
        </p:nvSpPr>
        <p:spPr>
          <a:xfrm>
            <a:off x="0" y="5562600"/>
            <a:ext cx="9144000" cy="1477328"/>
          </a:xfrm>
          <a:prstGeom prst="rect">
            <a:avLst/>
          </a:prstGeom>
          <a:noFill/>
        </p:spPr>
        <p:txBody>
          <a:bodyPr wrap="square" rtlCol="0">
            <a:spAutoFit/>
          </a:bodyPr>
          <a:lstStyle/>
          <a:p>
            <a:r>
              <a:rPr lang="el-GR" dirty="0" smtClean="0"/>
              <a:t>Αυτή η μέθοδος ενημερώνει μια εγγραφή στον πίνακα </a:t>
            </a:r>
            <a:r>
              <a:rPr lang="en-US" dirty="0" smtClean="0"/>
              <a:t>games. </a:t>
            </a:r>
            <a:r>
              <a:rPr lang="el-GR" dirty="0" smtClean="0"/>
              <a:t>Χρησιμοποιεί το </a:t>
            </a:r>
            <a:r>
              <a:rPr lang="en-US" dirty="0" smtClean="0"/>
              <a:t>SQL </a:t>
            </a:r>
            <a:r>
              <a:rPr lang="el-GR" dirty="0" smtClean="0"/>
              <a:t>ερώτημα </a:t>
            </a:r>
            <a:r>
              <a:rPr lang="en-US" dirty="0" smtClean="0"/>
              <a:t>UPDATE games SET hours_played = ? WHERE user_id = ? AND name_of_game = ? AND release_date = ? </a:t>
            </a:r>
            <a:r>
              <a:rPr lang="el-GR" dirty="0" smtClean="0"/>
              <a:t>για να ενημερώσει το πεδίο </a:t>
            </a:r>
            <a:r>
              <a:rPr lang="en-US" dirty="0" smtClean="0"/>
              <a:t>hours_played </a:t>
            </a:r>
            <a:r>
              <a:rPr lang="el-GR" dirty="0" smtClean="0"/>
              <a:t>της εγγραφής με το συγκεκριμένο </a:t>
            </a:r>
            <a:r>
              <a:rPr lang="en-US" dirty="0" smtClean="0"/>
              <a:t>user_id, name_of_game, </a:t>
            </a:r>
            <a:r>
              <a:rPr lang="el-GR" dirty="0" smtClean="0"/>
              <a:t>και </a:t>
            </a:r>
            <a:r>
              <a:rPr lang="en-US" dirty="0" smtClean="0"/>
              <a:t>release_date.</a:t>
            </a:r>
          </a:p>
          <a:p>
            <a:endParaRPr lang="el-GR" dirty="0"/>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Θέση αριθμού διαφάνειας"/>
          <p:cNvSpPr>
            <a:spLocks noGrp="1"/>
          </p:cNvSpPr>
          <p:nvPr>
            <p:ph type="sldNum" sz="quarter" idx="12"/>
          </p:nvPr>
        </p:nvSpPr>
        <p:spPr/>
        <p:txBody>
          <a:bodyPr/>
          <a:lstStyle/>
          <a:p>
            <a:fld id="{8746D3AE-9A6B-4724-B938-46259D069CC8}" type="slidenum">
              <a:rPr lang="en-US" smtClean="0"/>
              <a:pPr/>
              <a:t>15</a:t>
            </a:fld>
            <a:endParaRPr lang="en-US"/>
          </a:p>
        </p:txBody>
      </p:sp>
      <p:sp>
        <p:nvSpPr>
          <p:cNvPr id="6" name="5 - Ορθογώνιο"/>
          <p:cNvSpPr/>
          <p:nvPr/>
        </p:nvSpPr>
        <p:spPr>
          <a:xfrm>
            <a:off x="0" y="0"/>
            <a:ext cx="4102405" cy="369332"/>
          </a:xfrm>
          <a:prstGeom prst="rect">
            <a:avLst/>
          </a:prstGeom>
        </p:spPr>
        <p:txBody>
          <a:bodyPr wrap="none">
            <a:spAutoFit/>
          </a:bodyPr>
          <a:lstStyle/>
          <a:p>
            <a:r>
              <a:rPr lang="en-US" b="1" dirty="0" smtClean="0"/>
              <a:t>executeUserQuery(String userQuery)</a:t>
            </a:r>
            <a:endParaRPr lang="el-GR" dirty="0"/>
          </a:p>
        </p:txBody>
      </p:sp>
      <p:pic>
        <p:nvPicPr>
          <p:cNvPr id="56322" name="Picture 2" descr="C:\Users\Go - Gaming Station\Desktop\ΜΕΤΑΠΤΥΧΙΑΚΟ\2ο Εξάμηνο\ΒΑΣΕΙΣ ΔΕΔΟΜΕΝΩΝ\εργασίες\Εργασία 3η Εφαρμογή (προαιρετική)\executeQuery.png"/>
          <p:cNvPicPr>
            <a:picLocks noChangeAspect="1" noChangeArrowheads="1"/>
          </p:cNvPicPr>
          <p:nvPr/>
        </p:nvPicPr>
        <p:blipFill>
          <a:blip r:embed="rId2" cstate="print"/>
          <a:srcRect/>
          <a:stretch>
            <a:fillRect/>
          </a:stretch>
        </p:blipFill>
        <p:spPr bwMode="auto">
          <a:xfrm>
            <a:off x="304800" y="457200"/>
            <a:ext cx="7137042" cy="5334000"/>
          </a:xfrm>
          <a:prstGeom prst="rect">
            <a:avLst/>
          </a:prstGeom>
          <a:noFill/>
        </p:spPr>
      </p:pic>
      <p:sp>
        <p:nvSpPr>
          <p:cNvPr id="8" name="7 - TextBox"/>
          <p:cNvSpPr txBox="1"/>
          <p:nvPr/>
        </p:nvSpPr>
        <p:spPr>
          <a:xfrm>
            <a:off x="0" y="5791200"/>
            <a:ext cx="8382000" cy="1200329"/>
          </a:xfrm>
          <a:prstGeom prst="rect">
            <a:avLst/>
          </a:prstGeom>
          <a:noFill/>
        </p:spPr>
        <p:txBody>
          <a:bodyPr wrap="square" rtlCol="0">
            <a:spAutoFit/>
          </a:bodyPr>
          <a:lstStyle/>
          <a:p>
            <a:r>
              <a:rPr lang="el-GR" dirty="0" smtClean="0"/>
              <a:t>Αυτή η μέθοδος εκτελεί ένα δυναμικό SQL ερώτημα που παρέχεται από τον χρήστη. Χρησιμοποιεί ένα Statement για να εκτελέσει το ερώτημα και επιστρέφει τα αποτελέσματα σε μορφή ResultSet. Τα αποτελέσματα εμφανίζονται σε ένα JOptionPane.</a:t>
            </a:r>
          </a:p>
          <a:p>
            <a:endParaRPr lang="el-GR"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0" y="0"/>
            <a:ext cx="7772400" cy="1020762"/>
          </a:xfrm>
        </p:spPr>
        <p:txBody>
          <a:bodyPr/>
          <a:lstStyle/>
          <a:p>
            <a:r>
              <a:rPr lang="en-US" dirty="0" smtClean="0"/>
              <a:t>K</a:t>
            </a:r>
            <a:r>
              <a:rPr lang="el-GR" dirty="0" err="1" smtClean="0"/>
              <a:t>ουμπιά</a:t>
            </a:r>
            <a:r>
              <a:rPr lang="el-GR" dirty="0" smtClean="0"/>
              <a:t> Γραφικού</a:t>
            </a:r>
            <a:endParaRPr lang="el-GR" dirty="0"/>
          </a:p>
        </p:txBody>
      </p:sp>
      <p:sp>
        <p:nvSpPr>
          <p:cNvPr id="4" name="3 - Θέση αριθμού διαφάνειας"/>
          <p:cNvSpPr>
            <a:spLocks noGrp="1"/>
          </p:cNvSpPr>
          <p:nvPr>
            <p:ph type="sldNum" sz="quarter" idx="12"/>
          </p:nvPr>
        </p:nvSpPr>
        <p:spPr/>
        <p:txBody>
          <a:bodyPr/>
          <a:lstStyle/>
          <a:p>
            <a:fld id="{8746D3AE-9A6B-4724-B938-46259D069CC8}" type="slidenum">
              <a:rPr lang="en-US" smtClean="0"/>
              <a:pPr/>
              <a:t>16</a:t>
            </a:fld>
            <a:endParaRPr lang="en-US"/>
          </a:p>
        </p:txBody>
      </p:sp>
      <p:sp>
        <p:nvSpPr>
          <p:cNvPr id="6" name="5 - Ορθογώνιο"/>
          <p:cNvSpPr/>
          <p:nvPr/>
        </p:nvSpPr>
        <p:spPr>
          <a:xfrm>
            <a:off x="304800" y="914400"/>
            <a:ext cx="1505540" cy="369332"/>
          </a:xfrm>
          <a:prstGeom prst="rect">
            <a:avLst/>
          </a:prstGeom>
        </p:spPr>
        <p:txBody>
          <a:bodyPr wrap="none">
            <a:spAutoFit/>
          </a:bodyPr>
          <a:lstStyle/>
          <a:p>
            <a:r>
              <a:rPr lang="en-US" b="1" u="sng" dirty="0" smtClean="0"/>
              <a:t>insertButton</a:t>
            </a:r>
            <a:endParaRPr lang="el-GR" u="sng" dirty="0"/>
          </a:p>
        </p:txBody>
      </p:sp>
      <p:sp>
        <p:nvSpPr>
          <p:cNvPr id="8" name="7 - TextBox"/>
          <p:cNvSpPr txBox="1"/>
          <p:nvPr/>
        </p:nvSpPr>
        <p:spPr>
          <a:xfrm>
            <a:off x="228600" y="1371600"/>
            <a:ext cx="7086600" cy="1200329"/>
          </a:xfrm>
          <a:prstGeom prst="rect">
            <a:avLst/>
          </a:prstGeom>
          <a:noFill/>
        </p:spPr>
        <p:txBody>
          <a:bodyPr wrap="square" rtlCol="0">
            <a:spAutoFit/>
          </a:bodyPr>
          <a:lstStyle/>
          <a:p>
            <a:r>
              <a:rPr lang="el-GR" dirty="0" smtClean="0"/>
              <a:t>Όταν πατηθεί το κουμπί Insert, η εφαρμογή διαβάζει τις τιμές από τα πεδία idField, nameField, και ageField. Αν οι τιμές είναι έγκυρες, καλείται η μέθοδος insert() για να εισάγει τα δεδομένα στον πίνακα users.</a:t>
            </a:r>
          </a:p>
          <a:p>
            <a:endParaRPr lang="el-GR" dirty="0"/>
          </a:p>
        </p:txBody>
      </p:sp>
      <p:sp>
        <p:nvSpPr>
          <p:cNvPr id="9" name="8 - Ορθογώνιο"/>
          <p:cNvSpPr/>
          <p:nvPr/>
        </p:nvSpPr>
        <p:spPr>
          <a:xfrm>
            <a:off x="381000" y="2514600"/>
            <a:ext cx="1544012" cy="369332"/>
          </a:xfrm>
          <a:prstGeom prst="rect">
            <a:avLst/>
          </a:prstGeom>
        </p:spPr>
        <p:txBody>
          <a:bodyPr wrap="none">
            <a:spAutoFit/>
          </a:bodyPr>
          <a:lstStyle/>
          <a:p>
            <a:r>
              <a:rPr lang="en-US" b="1" u="sng" dirty="0" smtClean="0"/>
              <a:t>deleteButton</a:t>
            </a:r>
            <a:endParaRPr lang="el-GR" u="sng" dirty="0"/>
          </a:p>
        </p:txBody>
      </p:sp>
      <p:sp>
        <p:nvSpPr>
          <p:cNvPr id="11" name="10 - TextBox"/>
          <p:cNvSpPr txBox="1"/>
          <p:nvPr/>
        </p:nvSpPr>
        <p:spPr>
          <a:xfrm>
            <a:off x="228600" y="2971800"/>
            <a:ext cx="7467600" cy="1200329"/>
          </a:xfrm>
          <a:prstGeom prst="rect">
            <a:avLst/>
          </a:prstGeom>
          <a:noFill/>
        </p:spPr>
        <p:txBody>
          <a:bodyPr wrap="square" rtlCol="0">
            <a:spAutoFit/>
          </a:bodyPr>
          <a:lstStyle/>
          <a:p>
            <a:r>
              <a:rPr lang="el-GR" dirty="0" smtClean="0"/>
              <a:t>Όταν πατηθεί το κουμπί Delete, η εφαρμογή διαβάζει την τιμή από το πεδίο idField. Αν η τιμή είναι έγκυρη, καλείται η μέθοδος deleteUser() για να διαγράψει την εγγραφή από τον πίνακα users.</a:t>
            </a:r>
          </a:p>
          <a:p>
            <a:endParaRPr lang="el-GR" dirty="0"/>
          </a:p>
        </p:txBody>
      </p:sp>
      <p:sp>
        <p:nvSpPr>
          <p:cNvPr id="12" name="11 - Ορθογώνιο"/>
          <p:cNvSpPr/>
          <p:nvPr/>
        </p:nvSpPr>
        <p:spPr>
          <a:xfrm>
            <a:off x="457200" y="4038600"/>
            <a:ext cx="1633781" cy="369332"/>
          </a:xfrm>
          <a:prstGeom prst="rect">
            <a:avLst/>
          </a:prstGeom>
        </p:spPr>
        <p:txBody>
          <a:bodyPr wrap="none">
            <a:spAutoFit/>
          </a:bodyPr>
          <a:lstStyle/>
          <a:p>
            <a:r>
              <a:rPr lang="en-US" b="1" u="sng" dirty="0" smtClean="0"/>
              <a:t>updateButton</a:t>
            </a:r>
            <a:endParaRPr lang="el-GR" u="sng" dirty="0"/>
          </a:p>
        </p:txBody>
      </p:sp>
      <p:sp>
        <p:nvSpPr>
          <p:cNvPr id="13" name="12 - TextBox"/>
          <p:cNvSpPr txBox="1"/>
          <p:nvPr/>
        </p:nvSpPr>
        <p:spPr>
          <a:xfrm>
            <a:off x="381000" y="4648200"/>
            <a:ext cx="7696200" cy="1200329"/>
          </a:xfrm>
          <a:prstGeom prst="rect">
            <a:avLst/>
          </a:prstGeom>
          <a:noFill/>
        </p:spPr>
        <p:txBody>
          <a:bodyPr wrap="square" rtlCol="0">
            <a:spAutoFit/>
          </a:bodyPr>
          <a:lstStyle/>
          <a:p>
            <a:r>
              <a:rPr lang="el-GR" dirty="0" smtClean="0"/>
              <a:t>Όταν πατηθεί το κουμπί Update, η εφαρμογή διαβάζει τις τιμές από τα πεδία idField, nameField, και ageField. Αν οι τιμές είναι έγκυρες, καλείται η μέθοδος update() για να ενημερώσει τα δεδομένα στον πίνακα users.</a:t>
            </a:r>
          </a:p>
          <a:p>
            <a:endParaRPr lang="el-GR" dirty="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0" y="0"/>
            <a:ext cx="7772400" cy="1020762"/>
          </a:xfrm>
        </p:spPr>
        <p:txBody>
          <a:bodyPr/>
          <a:lstStyle/>
          <a:p>
            <a:r>
              <a:rPr lang="en-US" dirty="0" smtClean="0"/>
              <a:t>K</a:t>
            </a:r>
            <a:r>
              <a:rPr lang="el-GR" dirty="0" smtClean="0"/>
              <a:t>ουμπιά Γραφικού</a:t>
            </a:r>
            <a:endParaRPr lang="el-GR" dirty="0"/>
          </a:p>
        </p:txBody>
      </p:sp>
      <p:sp>
        <p:nvSpPr>
          <p:cNvPr id="4" name="3 - Θέση αριθμού διαφάνειας"/>
          <p:cNvSpPr>
            <a:spLocks noGrp="1"/>
          </p:cNvSpPr>
          <p:nvPr>
            <p:ph type="sldNum" sz="quarter" idx="12"/>
          </p:nvPr>
        </p:nvSpPr>
        <p:spPr/>
        <p:txBody>
          <a:bodyPr/>
          <a:lstStyle/>
          <a:p>
            <a:fld id="{8746D3AE-9A6B-4724-B938-46259D069CC8}" type="slidenum">
              <a:rPr lang="en-US" smtClean="0"/>
              <a:pPr/>
              <a:t>17</a:t>
            </a:fld>
            <a:endParaRPr lang="en-US"/>
          </a:p>
        </p:txBody>
      </p:sp>
      <p:sp>
        <p:nvSpPr>
          <p:cNvPr id="6" name="5 - Ορθογώνιο"/>
          <p:cNvSpPr/>
          <p:nvPr/>
        </p:nvSpPr>
        <p:spPr>
          <a:xfrm>
            <a:off x="381000" y="1219200"/>
            <a:ext cx="2172390" cy="369332"/>
          </a:xfrm>
          <a:prstGeom prst="rect">
            <a:avLst/>
          </a:prstGeom>
        </p:spPr>
        <p:txBody>
          <a:bodyPr wrap="none">
            <a:spAutoFit/>
          </a:bodyPr>
          <a:lstStyle/>
          <a:p>
            <a:r>
              <a:rPr lang="en-US" b="1" u="sng" dirty="0" smtClean="0"/>
              <a:t>showTablesButton</a:t>
            </a:r>
            <a:endParaRPr lang="el-GR" u="sng" dirty="0"/>
          </a:p>
        </p:txBody>
      </p:sp>
      <p:sp>
        <p:nvSpPr>
          <p:cNvPr id="8" name="7 - TextBox"/>
          <p:cNvSpPr txBox="1"/>
          <p:nvPr/>
        </p:nvSpPr>
        <p:spPr>
          <a:xfrm>
            <a:off x="304800" y="1828800"/>
            <a:ext cx="8229600" cy="1200329"/>
          </a:xfrm>
          <a:prstGeom prst="rect">
            <a:avLst/>
          </a:prstGeom>
          <a:noFill/>
        </p:spPr>
        <p:txBody>
          <a:bodyPr wrap="square" rtlCol="0">
            <a:spAutoFit/>
          </a:bodyPr>
          <a:lstStyle/>
          <a:p>
            <a:r>
              <a:rPr lang="el-GR" dirty="0" smtClean="0"/>
              <a:t>Όταν πατηθεί το κουμπί Show Tables, η εφαρμογή εκτελεί ένα SQL ερώτημα για να εμφανίσει όλες τις εγγραφές από τον πίνακα users. Τα αποτελέσματα εμφανίζονται σε ένα JOptionPane.</a:t>
            </a:r>
          </a:p>
          <a:p>
            <a:endParaRPr lang="el-GR" dirty="0"/>
          </a:p>
        </p:txBody>
      </p:sp>
      <p:sp>
        <p:nvSpPr>
          <p:cNvPr id="9" name="8 - Ορθογώνιο"/>
          <p:cNvSpPr/>
          <p:nvPr/>
        </p:nvSpPr>
        <p:spPr>
          <a:xfrm>
            <a:off x="457200" y="2971800"/>
            <a:ext cx="2133918" cy="369332"/>
          </a:xfrm>
          <a:prstGeom prst="rect">
            <a:avLst/>
          </a:prstGeom>
        </p:spPr>
        <p:txBody>
          <a:bodyPr wrap="none">
            <a:spAutoFit/>
          </a:bodyPr>
          <a:lstStyle/>
          <a:p>
            <a:r>
              <a:rPr lang="en-US" b="1" u="sng" dirty="0" smtClean="0"/>
              <a:t>insertGameButton</a:t>
            </a:r>
            <a:endParaRPr lang="el-GR" u="sng" dirty="0"/>
          </a:p>
        </p:txBody>
      </p:sp>
      <p:sp>
        <p:nvSpPr>
          <p:cNvPr id="10" name="9 - TextBox"/>
          <p:cNvSpPr txBox="1"/>
          <p:nvPr/>
        </p:nvSpPr>
        <p:spPr>
          <a:xfrm>
            <a:off x="381000" y="3657600"/>
            <a:ext cx="8305800" cy="1477328"/>
          </a:xfrm>
          <a:prstGeom prst="rect">
            <a:avLst/>
          </a:prstGeom>
          <a:noFill/>
        </p:spPr>
        <p:txBody>
          <a:bodyPr wrap="square" rtlCol="0">
            <a:spAutoFit/>
          </a:bodyPr>
          <a:lstStyle/>
          <a:p>
            <a:r>
              <a:rPr lang="el-GR" dirty="0" smtClean="0"/>
              <a:t>Όταν πατηθεί το κουμπί </a:t>
            </a:r>
            <a:r>
              <a:rPr lang="en-US" dirty="0" smtClean="0"/>
              <a:t>Insert Game, </a:t>
            </a:r>
            <a:r>
              <a:rPr lang="el-GR" dirty="0" smtClean="0"/>
              <a:t>η εφαρμογή διαβάζει τις τιμές από τα πεδία </a:t>
            </a:r>
            <a:r>
              <a:rPr lang="en-US" dirty="0" smtClean="0"/>
              <a:t>userIdField, nameOfGameField, releaseDateField, </a:t>
            </a:r>
            <a:r>
              <a:rPr lang="el-GR" dirty="0" smtClean="0"/>
              <a:t>και </a:t>
            </a:r>
            <a:r>
              <a:rPr lang="en-US" dirty="0" smtClean="0"/>
              <a:t>hoursPlayedField. </a:t>
            </a:r>
            <a:r>
              <a:rPr lang="el-GR" dirty="0" smtClean="0"/>
              <a:t>Αν οι τιμές είναι έγκυρες, καλείται η μέθοδος </a:t>
            </a:r>
            <a:r>
              <a:rPr lang="en-US" dirty="0" smtClean="0"/>
              <a:t>insertGame() </a:t>
            </a:r>
            <a:r>
              <a:rPr lang="el-GR" dirty="0" smtClean="0"/>
              <a:t>για να εισάγει τα δεδομένα στον πίνακα </a:t>
            </a:r>
            <a:r>
              <a:rPr lang="en-US" dirty="0" smtClean="0"/>
              <a:t>games.</a:t>
            </a:r>
          </a:p>
          <a:p>
            <a:endParaRPr lang="el-GR" dirty="0"/>
          </a:p>
        </p:txBody>
      </p:sp>
      <p:sp>
        <p:nvSpPr>
          <p:cNvPr id="11" name="10 - Ορθογώνιο"/>
          <p:cNvSpPr/>
          <p:nvPr/>
        </p:nvSpPr>
        <p:spPr>
          <a:xfrm>
            <a:off x="533400" y="5029200"/>
            <a:ext cx="2172390" cy="369332"/>
          </a:xfrm>
          <a:prstGeom prst="rect">
            <a:avLst/>
          </a:prstGeom>
        </p:spPr>
        <p:txBody>
          <a:bodyPr wrap="none">
            <a:spAutoFit/>
          </a:bodyPr>
          <a:lstStyle/>
          <a:p>
            <a:r>
              <a:rPr lang="en-US" b="1" u="sng" dirty="0" smtClean="0"/>
              <a:t>deleteGameButton</a:t>
            </a:r>
            <a:endParaRPr lang="el-GR" u="sng" dirty="0"/>
          </a:p>
        </p:txBody>
      </p:sp>
      <p:sp>
        <p:nvSpPr>
          <p:cNvPr id="13" name="12 - TextBox"/>
          <p:cNvSpPr txBox="1"/>
          <p:nvPr/>
        </p:nvSpPr>
        <p:spPr>
          <a:xfrm>
            <a:off x="457200" y="5638800"/>
            <a:ext cx="8686800" cy="1200329"/>
          </a:xfrm>
          <a:prstGeom prst="rect">
            <a:avLst/>
          </a:prstGeom>
          <a:noFill/>
        </p:spPr>
        <p:txBody>
          <a:bodyPr wrap="square" rtlCol="0">
            <a:spAutoFit/>
          </a:bodyPr>
          <a:lstStyle/>
          <a:p>
            <a:r>
              <a:rPr lang="el-GR" dirty="0" smtClean="0"/>
              <a:t>Όταν πατηθεί το κουμπί Delete Game, η εφαρμογή διαβάζει τις τιμές από τα πεδία userIdField και nameOfGameField. Αν οι τιμές είναι έγκυρες, καλείται η μέθοδος deleteGame() για να διαγράψει την εγγραφή από τον πίνακα games.</a:t>
            </a:r>
          </a:p>
          <a:p>
            <a:endParaRPr lang="el-GR" dirty="0"/>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0" y="0"/>
            <a:ext cx="7772400" cy="1020762"/>
          </a:xfrm>
        </p:spPr>
        <p:txBody>
          <a:bodyPr/>
          <a:lstStyle/>
          <a:p>
            <a:r>
              <a:rPr lang="en-US" dirty="0" smtClean="0"/>
              <a:t>K</a:t>
            </a:r>
            <a:r>
              <a:rPr lang="el-GR" dirty="0" smtClean="0"/>
              <a:t>ουμπιά Γραφικού</a:t>
            </a:r>
            <a:endParaRPr lang="el-GR" dirty="0"/>
          </a:p>
        </p:txBody>
      </p:sp>
      <p:sp>
        <p:nvSpPr>
          <p:cNvPr id="4" name="3 - Θέση αριθμού διαφάνειας"/>
          <p:cNvSpPr>
            <a:spLocks noGrp="1"/>
          </p:cNvSpPr>
          <p:nvPr>
            <p:ph type="sldNum" sz="quarter" idx="12"/>
          </p:nvPr>
        </p:nvSpPr>
        <p:spPr/>
        <p:txBody>
          <a:bodyPr/>
          <a:lstStyle/>
          <a:p>
            <a:fld id="{8746D3AE-9A6B-4724-B938-46259D069CC8}" type="slidenum">
              <a:rPr lang="en-US" smtClean="0"/>
              <a:pPr/>
              <a:t>18</a:t>
            </a:fld>
            <a:endParaRPr lang="en-US"/>
          </a:p>
        </p:txBody>
      </p:sp>
      <p:sp>
        <p:nvSpPr>
          <p:cNvPr id="6" name="5 - Ορθογώνιο"/>
          <p:cNvSpPr/>
          <p:nvPr/>
        </p:nvSpPr>
        <p:spPr>
          <a:xfrm>
            <a:off x="304800" y="1066800"/>
            <a:ext cx="2262158" cy="369332"/>
          </a:xfrm>
          <a:prstGeom prst="rect">
            <a:avLst/>
          </a:prstGeom>
        </p:spPr>
        <p:txBody>
          <a:bodyPr wrap="none">
            <a:spAutoFit/>
          </a:bodyPr>
          <a:lstStyle/>
          <a:p>
            <a:r>
              <a:rPr lang="en-US" b="1" u="sng" dirty="0" smtClean="0"/>
              <a:t>updateGameButton</a:t>
            </a:r>
            <a:endParaRPr lang="el-GR" u="sng" dirty="0"/>
          </a:p>
        </p:txBody>
      </p:sp>
      <p:sp>
        <p:nvSpPr>
          <p:cNvPr id="7" name="6 - TextBox"/>
          <p:cNvSpPr txBox="1"/>
          <p:nvPr/>
        </p:nvSpPr>
        <p:spPr>
          <a:xfrm>
            <a:off x="381000" y="1752600"/>
            <a:ext cx="8534400" cy="1477328"/>
          </a:xfrm>
          <a:prstGeom prst="rect">
            <a:avLst/>
          </a:prstGeom>
          <a:noFill/>
        </p:spPr>
        <p:txBody>
          <a:bodyPr wrap="square" rtlCol="0">
            <a:spAutoFit/>
          </a:bodyPr>
          <a:lstStyle/>
          <a:p>
            <a:r>
              <a:rPr lang="el-GR" dirty="0" smtClean="0"/>
              <a:t>Όταν πατηθεί το κουμπί Update Game, η εφαρμογή διαβάζει τις τιμές από τα πεδία userIdField, nameOfGameField, releaseDateField, και hoursPlayedField. Αν οι τιμές είναι έγκυρες, καλείται η μέθοδος updateGame() για να ενημερώσει τα δεδομένα στον πίνακα games.</a:t>
            </a:r>
          </a:p>
          <a:p>
            <a:endParaRPr lang="el-GR" dirty="0"/>
          </a:p>
        </p:txBody>
      </p:sp>
      <p:sp>
        <p:nvSpPr>
          <p:cNvPr id="8" name="7 - Ορθογώνιο"/>
          <p:cNvSpPr/>
          <p:nvPr/>
        </p:nvSpPr>
        <p:spPr>
          <a:xfrm>
            <a:off x="304800" y="3124200"/>
            <a:ext cx="2800767" cy="369332"/>
          </a:xfrm>
          <a:prstGeom prst="rect">
            <a:avLst/>
          </a:prstGeom>
        </p:spPr>
        <p:txBody>
          <a:bodyPr wrap="none">
            <a:spAutoFit/>
          </a:bodyPr>
          <a:lstStyle/>
          <a:p>
            <a:r>
              <a:rPr lang="en-US" b="1" u="sng" dirty="0" smtClean="0"/>
              <a:t>showGameTablesButton</a:t>
            </a:r>
            <a:endParaRPr lang="el-GR" u="sng" dirty="0"/>
          </a:p>
        </p:txBody>
      </p:sp>
      <p:sp>
        <p:nvSpPr>
          <p:cNvPr id="9" name="8 - TextBox"/>
          <p:cNvSpPr txBox="1"/>
          <p:nvPr/>
        </p:nvSpPr>
        <p:spPr>
          <a:xfrm>
            <a:off x="457200" y="3810000"/>
            <a:ext cx="8382000" cy="1200329"/>
          </a:xfrm>
          <a:prstGeom prst="rect">
            <a:avLst/>
          </a:prstGeom>
          <a:noFill/>
        </p:spPr>
        <p:txBody>
          <a:bodyPr wrap="square" rtlCol="0">
            <a:spAutoFit/>
          </a:bodyPr>
          <a:lstStyle/>
          <a:p>
            <a:r>
              <a:rPr lang="el-GR" dirty="0" smtClean="0"/>
              <a:t>Όταν πατηθεί το κουμπί Show Games, η εφαρμογή εκτελεί ένα SQL ερώτημα για να εμφανίσει όλες τις εγγραφές από τον πίνακα games. Τα αποτελέσματα εμφανίζονται σε ένα JOptionPane.</a:t>
            </a:r>
          </a:p>
          <a:p>
            <a:endParaRPr lang="el-GR" dirty="0"/>
          </a:p>
        </p:txBody>
      </p:sp>
      <p:sp>
        <p:nvSpPr>
          <p:cNvPr id="10" name="9 - Ορθογώνιο"/>
          <p:cNvSpPr/>
          <p:nvPr/>
        </p:nvSpPr>
        <p:spPr>
          <a:xfrm>
            <a:off x="381000" y="4876800"/>
            <a:ext cx="1864613" cy="369332"/>
          </a:xfrm>
          <a:prstGeom prst="rect">
            <a:avLst/>
          </a:prstGeom>
        </p:spPr>
        <p:txBody>
          <a:bodyPr wrap="none">
            <a:spAutoFit/>
          </a:bodyPr>
          <a:lstStyle/>
          <a:p>
            <a:r>
              <a:rPr lang="en-US" b="1" u="sng" dirty="0" smtClean="0"/>
              <a:t>setQueryButton</a:t>
            </a:r>
            <a:endParaRPr lang="el-GR" u="sng" dirty="0"/>
          </a:p>
        </p:txBody>
      </p:sp>
      <p:sp>
        <p:nvSpPr>
          <p:cNvPr id="11" name="10 - TextBox"/>
          <p:cNvSpPr txBox="1"/>
          <p:nvPr/>
        </p:nvSpPr>
        <p:spPr>
          <a:xfrm>
            <a:off x="533400" y="5486400"/>
            <a:ext cx="8305800" cy="1200329"/>
          </a:xfrm>
          <a:prstGeom prst="rect">
            <a:avLst/>
          </a:prstGeom>
          <a:noFill/>
        </p:spPr>
        <p:txBody>
          <a:bodyPr wrap="square" rtlCol="0">
            <a:spAutoFit/>
          </a:bodyPr>
          <a:lstStyle/>
          <a:p>
            <a:r>
              <a:rPr lang="el-GR" dirty="0" smtClean="0"/>
              <a:t>Όταν πατηθεί το κουμπί Enter your Query, η εφαρμογή διαβάζει το ερώτημα από το πεδίο queryField και καλείται η μέθοδος executeUserQuery() για να εκτελέσει το ερώτημα και να εμφανίσει τα αποτελέσματα.</a:t>
            </a:r>
          </a:p>
          <a:p>
            <a:endParaRPr lang="el-GR"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365126"/>
            <a:ext cx="7886700" cy="1325563"/>
          </a:xfrm>
        </p:spPr>
        <p:txBody>
          <a:bodyPr>
            <a:normAutofit/>
          </a:bodyPr>
          <a:lstStyle/>
          <a:p>
            <a:r>
              <a:rPr lang="el-GR" sz="4400" dirty="0">
                <a:latin typeface="+mn-lt"/>
                <a:ea typeface="Apple SD Gothic Neo" panose="02000300000000000000" pitchFamily="2" charset="-127"/>
              </a:rPr>
              <a:t>Περίληψη </a:t>
            </a:r>
            <a:r>
              <a:rPr lang="el-GR" dirty="0" smtClean="0">
                <a:latin typeface="+mn-lt"/>
                <a:ea typeface="Apple SD Gothic Neo" panose="02000300000000000000" pitchFamily="2" charset="-127"/>
              </a:rPr>
              <a:t>Εργασίας</a:t>
            </a:r>
            <a:endParaRPr lang="en-US" sz="4400" dirty="0">
              <a:latin typeface="+mn-lt"/>
              <a:ea typeface="Apple SD Gothic Neo" panose="02000300000000000000" pitchFamily="2" charset="-127"/>
            </a:endParaRPr>
          </a:p>
        </p:txBody>
      </p:sp>
      <p:sp>
        <p:nvSpPr>
          <p:cNvPr id="2" name="Θέση αριθμού διαφάνειας 1">
            <a:extLst>
              <a:ext uri="{FF2B5EF4-FFF2-40B4-BE49-F238E27FC236}">
                <a16:creationId xmlns:a16="http://schemas.microsoft.com/office/drawing/2014/main" xmlns="" id="{667DE352-FB60-1A40-B3AE-EAE01680681A}"/>
              </a:ext>
            </a:extLst>
          </p:cNvPr>
          <p:cNvSpPr>
            <a:spLocks noGrp="1"/>
          </p:cNvSpPr>
          <p:nvPr>
            <p:ph type="sldNum" sz="quarter" idx="12"/>
          </p:nvPr>
        </p:nvSpPr>
        <p:spPr/>
        <p:txBody>
          <a:bodyPr/>
          <a:lstStyle/>
          <a:p>
            <a:fld id="{8746D3AE-9A6B-4724-B938-46259D069CC8}" type="slidenum">
              <a:rPr lang="en-US" smtClean="0"/>
              <a:pPr/>
              <a:t>2</a:t>
            </a:fld>
            <a:endParaRPr lang="en-US"/>
          </a:p>
        </p:txBody>
      </p:sp>
      <p:grpSp>
        <p:nvGrpSpPr>
          <p:cNvPr id="36" name="Ομάδα 35">
            <a:extLst>
              <a:ext uri="{FF2B5EF4-FFF2-40B4-BE49-F238E27FC236}">
                <a16:creationId xmlns:a16="http://schemas.microsoft.com/office/drawing/2014/main" xmlns="" id="{A3D46A11-7D16-EE41-B57B-39EA2CB1BE46}"/>
              </a:ext>
            </a:extLst>
          </p:cNvPr>
          <p:cNvGrpSpPr/>
          <p:nvPr/>
        </p:nvGrpSpPr>
        <p:grpSpPr>
          <a:xfrm>
            <a:off x="1212364" y="1524000"/>
            <a:ext cx="3670797" cy="1127698"/>
            <a:chOff x="1187624" y="1509214"/>
            <a:chExt cx="3670797" cy="1127698"/>
          </a:xfrm>
        </p:grpSpPr>
        <p:sp>
          <p:nvSpPr>
            <p:cNvPr id="6" name="Rounded Rectangle 5"/>
            <p:cNvSpPr/>
            <p:nvPr/>
          </p:nvSpPr>
          <p:spPr>
            <a:xfrm>
              <a:off x="1194460" y="1509214"/>
              <a:ext cx="3359636" cy="979512"/>
            </a:xfrm>
            <a:prstGeom prst="round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ea typeface="Apple SD Gothic Neo" panose="02000300000000000000" pitchFamily="2" charset="-127"/>
              </a:endParaRPr>
            </a:p>
          </p:txBody>
        </p:sp>
        <p:sp>
          <p:nvSpPr>
            <p:cNvPr id="8" name="TextBox 7"/>
            <p:cNvSpPr txBox="1"/>
            <p:nvPr/>
          </p:nvSpPr>
          <p:spPr>
            <a:xfrm>
              <a:off x="1754089" y="1764253"/>
              <a:ext cx="3104332" cy="830997"/>
            </a:xfrm>
            <a:prstGeom prst="rect">
              <a:avLst/>
            </a:prstGeom>
            <a:noFill/>
          </p:spPr>
          <p:txBody>
            <a:bodyPr wrap="square" rtlCol="0">
              <a:spAutoFit/>
            </a:bodyPr>
            <a:lstStyle/>
            <a:p>
              <a:r>
                <a:rPr lang="en-US" sz="2400" dirty="0" smtClean="0">
                  <a:solidFill>
                    <a:schemeClr val="accent5"/>
                  </a:solidFill>
                  <a:ea typeface="Apple SD Gothic Neo" panose="02000300000000000000" pitchFamily="2" charset="-127"/>
                </a:rPr>
                <a:t>SQL Details</a:t>
              </a:r>
              <a:r>
                <a:rPr lang="el-GR" sz="2400" dirty="0" smtClean="0">
                  <a:solidFill>
                    <a:schemeClr val="accent5"/>
                  </a:solidFill>
                  <a:ea typeface="Apple SD Gothic Neo" panose="02000300000000000000" pitchFamily="2" charset="-127"/>
                </a:rPr>
                <a:t/>
              </a:r>
              <a:br>
                <a:rPr lang="el-GR" sz="2400" dirty="0" smtClean="0">
                  <a:solidFill>
                    <a:schemeClr val="accent5"/>
                  </a:solidFill>
                  <a:ea typeface="Apple SD Gothic Neo" panose="02000300000000000000" pitchFamily="2" charset="-127"/>
                </a:rPr>
              </a:br>
              <a:endParaRPr lang="en-US" sz="2400" dirty="0">
                <a:solidFill>
                  <a:schemeClr val="bg2"/>
                </a:solidFill>
                <a:latin typeface="Arial" panose="020B0604020202020204" pitchFamily="34" charset="0"/>
              </a:endParaRPr>
            </a:p>
          </p:txBody>
        </p:sp>
        <p:sp>
          <p:nvSpPr>
            <p:cNvPr id="20" name="TextBox 19"/>
            <p:cNvSpPr txBox="1"/>
            <p:nvPr/>
          </p:nvSpPr>
          <p:spPr>
            <a:xfrm>
              <a:off x="1187624" y="1528916"/>
              <a:ext cx="643335" cy="1107996"/>
            </a:xfrm>
            <a:prstGeom prst="rect">
              <a:avLst/>
            </a:prstGeom>
            <a:noFill/>
          </p:spPr>
          <p:txBody>
            <a:bodyPr wrap="square" rtlCol="0">
              <a:spAutoFit/>
            </a:bodyPr>
            <a:lstStyle/>
            <a:p>
              <a:r>
                <a:rPr lang="en-US" sz="6600" dirty="0">
                  <a:solidFill>
                    <a:schemeClr val="bg1"/>
                  </a:solidFill>
                  <a:ea typeface="Apple SD Gothic Neo" panose="02000300000000000000" pitchFamily="2" charset="-127"/>
                </a:rPr>
                <a:t>1</a:t>
              </a:r>
            </a:p>
          </p:txBody>
        </p:sp>
      </p:grpSp>
      <p:grpSp>
        <p:nvGrpSpPr>
          <p:cNvPr id="35" name="Ομάδα 34">
            <a:extLst>
              <a:ext uri="{FF2B5EF4-FFF2-40B4-BE49-F238E27FC236}">
                <a16:creationId xmlns:a16="http://schemas.microsoft.com/office/drawing/2014/main" xmlns="" id="{0C3A9E14-3738-CA4C-8D53-5BDE85ADD1DE}"/>
              </a:ext>
            </a:extLst>
          </p:cNvPr>
          <p:cNvGrpSpPr/>
          <p:nvPr/>
        </p:nvGrpSpPr>
        <p:grpSpPr>
          <a:xfrm>
            <a:off x="4921424" y="1484784"/>
            <a:ext cx="3359636" cy="1107996"/>
            <a:chOff x="4921424" y="1484784"/>
            <a:chExt cx="3359636" cy="1107996"/>
          </a:xfrm>
        </p:grpSpPr>
        <p:sp>
          <p:nvSpPr>
            <p:cNvPr id="7" name="Rounded Rectangle 6"/>
            <p:cNvSpPr/>
            <p:nvPr/>
          </p:nvSpPr>
          <p:spPr>
            <a:xfrm>
              <a:off x="4921424" y="1499318"/>
              <a:ext cx="3359636" cy="979512"/>
            </a:xfrm>
            <a:prstGeom prst="round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ea typeface="Apple SD Gothic Neo" panose="02000300000000000000" pitchFamily="2" charset="-127"/>
              </a:endParaRPr>
            </a:p>
          </p:txBody>
        </p:sp>
        <p:sp>
          <p:nvSpPr>
            <p:cNvPr id="9" name="TextBox 8"/>
            <p:cNvSpPr txBox="1"/>
            <p:nvPr/>
          </p:nvSpPr>
          <p:spPr>
            <a:xfrm>
              <a:off x="5489094" y="1810028"/>
              <a:ext cx="2680757" cy="461665"/>
            </a:xfrm>
            <a:prstGeom prst="rect">
              <a:avLst/>
            </a:prstGeom>
            <a:noFill/>
          </p:spPr>
          <p:txBody>
            <a:bodyPr wrap="square" rtlCol="0">
              <a:spAutoFit/>
            </a:bodyPr>
            <a:lstStyle/>
            <a:p>
              <a:r>
                <a:rPr lang="en-US" sz="2400" dirty="0" smtClean="0">
                  <a:solidFill>
                    <a:schemeClr val="accent5"/>
                  </a:solidFill>
                  <a:ea typeface="Apple SD Gothic Neo" panose="02000300000000000000" pitchFamily="2" charset="-127"/>
                </a:rPr>
                <a:t>Code Details</a:t>
              </a:r>
              <a:endParaRPr lang="el-GR" sz="2400" dirty="0">
                <a:solidFill>
                  <a:schemeClr val="accent5"/>
                </a:solidFill>
                <a:ea typeface="Apple SD Gothic Neo" panose="02000300000000000000" pitchFamily="2" charset="-127"/>
              </a:endParaRPr>
            </a:p>
          </p:txBody>
        </p:sp>
        <p:sp>
          <p:nvSpPr>
            <p:cNvPr id="21" name="TextBox 20"/>
            <p:cNvSpPr txBox="1"/>
            <p:nvPr/>
          </p:nvSpPr>
          <p:spPr>
            <a:xfrm>
              <a:off x="4921424" y="1484784"/>
              <a:ext cx="643335" cy="1107996"/>
            </a:xfrm>
            <a:prstGeom prst="rect">
              <a:avLst/>
            </a:prstGeom>
            <a:noFill/>
          </p:spPr>
          <p:txBody>
            <a:bodyPr wrap="square" rtlCol="0">
              <a:spAutoFit/>
            </a:bodyPr>
            <a:lstStyle/>
            <a:p>
              <a:r>
                <a:rPr lang="en-US" sz="6600">
                  <a:solidFill>
                    <a:schemeClr val="bg1"/>
                  </a:solidFill>
                  <a:ea typeface="Apple SD Gothic Neo" panose="02000300000000000000" pitchFamily="2" charset="-127"/>
                </a:rPr>
                <a:t>2</a:t>
              </a:r>
            </a:p>
          </p:txBody>
        </p:sp>
      </p:grpSp>
    </p:spTree>
    <p:extLst>
      <p:ext uri="{BB962C8B-B14F-4D97-AF65-F5344CB8AC3E}">
        <p14:creationId xmlns:p14="http://schemas.microsoft.com/office/powerpoint/2010/main" xmlns="" val="3768416393"/>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αριθμού διαφάνειας 1">
            <a:extLst>
              <a:ext uri="{FF2B5EF4-FFF2-40B4-BE49-F238E27FC236}">
                <a16:creationId xmlns:a16="http://schemas.microsoft.com/office/drawing/2014/main" xmlns="" id="{08169416-958A-3342-B5C4-9A69A4553A7B}"/>
              </a:ext>
            </a:extLst>
          </p:cNvPr>
          <p:cNvSpPr>
            <a:spLocks noGrp="1"/>
          </p:cNvSpPr>
          <p:nvPr>
            <p:ph type="sldNum" sz="quarter" idx="12"/>
          </p:nvPr>
        </p:nvSpPr>
        <p:spPr/>
        <p:txBody>
          <a:bodyPr/>
          <a:lstStyle/>
          <a:p>
            <a:fld id="{8746D3AE-9A6B-4724-B938-46259D069CC8}" type="slidenum">
              <a:rPr lang="en-US" smtClean="0"/>
              <a:pPr/>
              <a:t>3</a:t>
            </a:fld>
            <a:endParaRPr lang="en-US"/>
          </a:p>
        </p:txBody>
      </p:sp>
      <p:sp>
        <p:nvSpPr>
          <p:cNvPr id="4" name="3 - TextBox"/>
          <p:cNvSpPr txBox="1"/>
          <p:nvPr/>
        </p:nvSpPr>
        <p:spPr>
          <a:xfrm>
            <a:off x="381000" y="685800"/>
            <a:ext cx="4724400" cy="923330"/>
          </a:xfrm>
          <a:prstGeom prst="rect">
            <a:avLst/>
          </a:prstGeom>
          <a:noFill/>
        </p:spPr>
        <p:txBody>
          <a:bodyPr wrap="square" rtlCol="0">
            <a:spAutoFit/>
          </a:bodyPr>
          <a:lstStyle/>
          <a:p>
            <a:r>
              <a:rPr lang="en-US" sz="3600" b="1" u="sng" dirty="0" smtClean="0"/>
              <a:t>SQL First </a:t>
            </a:r>
            <a:r>
              <a:rPr lang="en-US" sz="3600" b="1" u="sng" dirty="0" smtClean="0"/>
              <a:t>Queries.</a:t>
            </a:r>
            <a:endParaRPr lang="el-GR" sz="3600" dirty="0" smtClean="0"/>
          </a:p>
          <a:p>
            <a:endParaRPr lang="el-GR" dirty="0"/>
          </a:p>
        </p:txBody>
      </p:sp>
      <p:pic>
        <p:nvPicPr>
          <p:cNvPr id="1027" name="Picture 3" descr="sql1"/>
          <p:cNvPicPr>
            <a:picLocks noChangeAspect="1" noChangeArrowheads="1"/>
          </p:cNvPicPr>
          <p:nvPr/>
        </p:nvPicPr>
        <p:blipFill>
          <a:blip r:embed="rId3" cstate="print"/>
          <a:srcRect/>
          <a:stretch>
            <a:fillRect/>
          </a:stretch>
        </p:blipFill>
        <p:spPr bwMode="auto">
          <a:xfrm>
            <a:off x="455772" y="1828800"/>
            <a:ext cx="7329167" cy="4656083"/>
          </a:xfrm>
          <a:prstGeom prst="rect">
            <a:avLst/>
          </a:prstGeom>
          <a:noFill/>
          <a:ln w="9525">
            <a:noFill/>
            <a:miter lim="800000"/>
            <a:headEnd/>
            <a:tailEnd/>
          </a:ln>
        </p:spPr>
      </p:pic>
    </p:spTree>
    <p:extLst>
      <p:ext uri="{BB962C8B-B14F-4D97-AF65-F5344CB8AC3E}">
        <p14:creationId xmlns:p14="http://schemas.microsoft.com/office/powerpoint/2010/main" xmlns="" val="3618767278"/>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Θέση αριθμού διαφάνειας 2">
            <a:extLst>
              <a:ext uri="{FF2B5EF4-FFF2-40B4-BE49-F238E27FC236}">
                <a16:creationId xmlns:a16="http://schemas.microsoft.com/office/drawing/2014/main" xmlns="" id="{BD9816EF-BD9D-A647-B6E3-267C2A3DEA21}"/>
              </a:ext>
            </a:extLst>
          </p:cNvPr>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D63D8B-C9A2-B147-9AEB-8C1491348AC9}" type="slidenum">
              <a:rPr lang="el-GR" altLang="el-GR" sz="1400"/>
              <a:pPr/>
              <a:t>4</a:t>
            </a:fld>
            <a:endParaRPr lang="el-GR" altLang="el-GR" sz="1400"/>
          </a:p>
        </p:txBody>
      </p:sp>
      <p:pic>
        <p:nvPicPr>
          <p:cNvPr id="2050" name="Picture 2" descr="sql2"/>
          <p:cNvPicPr>
            <a:picLocks noChangeAspect="1" noChangeArrowheads="1"/>
          </p:cNvPicPr>
          <p:nvPr/>
        </p:nvPicPr>
        <p:blipFill>
          <a:blip r:embed="rId3" cstate="print"/>
          <a:srcRect/>
          <a:stretch>
            <a:fillRect/>
          </a:stretch>
        </p:blipFill>
        <p:spPr bwMode="auto">
          <a:xfrm>
            <a:off x="457200" y="990600"/>
            <a:ext cx="8382000" cy="2886075"/>
          </a:xfrm>
          <a:prstGeom prst="rect">
            <a:avLst/>
          </a:prstGeom>
          <a:noFill/>
          <a:ln w="9525">
            <a:noFill/>
            <a:miter lim="800000"/>
            <a:headEnd/>
            <a:tailEnd/>
          </a:ln>
        </p:spPr>
      </p:pic>
    </p:spTree>
    <p:extLst>
      <p:ext uri="{BB962C8B-B14F-4D97-AF65-F5344CB8AC3E}">
        <p14:creationId xmlns:p14="http://schemas.microsoft.com/office/powerpoint/2010/main" xmlns="" val="2477761650"/>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Θέση αριθμού διαφάνειας 2">
            <a:extLst>
              <a:ext uri="{FF2B5EF4-FFF2-40B4-BE49-F238E27FC236}">
                <a16:creationId xmlns:a16="http://schemas.microsoft.com/office/drawing/2014/main" xmlns="" id="{BD9816EF-BD9D-A647-B6E3-267C2A3DEA21}"/>
              </a:ext>
            </a:extLst>
          </p:cNvPr>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D63D8B-C9A2-B147-9AEB-8C1491348AC9}" type="slidenum">
              <a:rPr lang="el-GR" altLang="el-GR" sz="1400"/>
              <a:pPr/>
              <a:t>5</a:t>
            </a:fld>
            <a:endParaRPr lang="el-GR" altLang="el-GR" sz="1400"/>
          </a:p>
        </p:txBody>
      </p:sp>
      <p:sp>
        <p:nvSpPr>
          <p:cNvPr id="12" name="11 - TextBox"/>
          <p:cNvSpPr txBox="1"/>
          <p:nvPr/>
        </p:nvSpPr>
        <p:spPr>
          <a:xfrm>
            <a:off x="381000" y="685800"/>
            <a:ext cx="4724400" cy="923330"/>
          </a:xfrm>
          <a:prstGeom prst="rect">
            <a:avLst/>
          </a:prstGeom>
          <a:noFill/>
        </p:spPr>
        <p:txBody>
          <a:bodyPr wrap="square" rtlCol="0">
            <a:spAutoFit/>
          </a:bodyPr>
          <a:lstStyle/>
          <a:p>
            <a:r>
              <a:rPr lang="en-US" sz="3600" b="1" u="sng" dirty="0" smtClean="0"/>
              <a:t>SQL </a:t>
            </a:r>
            <a:r>
              <a:rPr lang="en-US" sz="3600" b="1" u="sng" dirty="0" smtClean="0"/>
              <a:t>ER </a:t>
            </a:r>
            <a:r>
              <a:rPr lang="en-US" sz="3600" b="1" u="sng" dirty="0" smtClean="0"/>
              <a:t>o</a:t>
            </a:r>
            <a:r>
              <a:rPr lang="en-US" sz="3600" b="1" u="sng" dirty="0" smtClean="0"/>
              <a:t>f Base.</a:t>
            </a:r>
            <a:endParaRPr lang="el-GR" sz="3600" dirty="0" smtClean="0"/>
          </a:p>
          <a:p>
            <a:endParaRPr lang="el-GR" dirty="0"/>
          </a:p>
        </p:txBody>
      </p:sp>
      <p:pic>
        <p:nvPicPr>
          <p:cNvPr id="3074" name="Picture 2" descr="C:\Users\Go - Gaming Station\Desktop\ΜΕΤΑΠΤΥΧΙΑΚΟ\2ο Εξάμηνο\ΒΑΣΕΙΣ ΔΕΔΟΜΕΝΩΝ\εργασίες\Εργασία 3η Εφαρμογή (προαιρετική)\ER.png"/>
          <p:cNvPicPr>
            <a:picLocks noChangeAspect="1" noChangeArrowheads="1"/>
          </p:cNvPicPr>
          <p:nvPr/>
        </p:nvPicPr>
        <p:blipFill>
          <a:blip r:embed="rId3" cstate="print"/>
          <a:srcRect/>
          <a:stretch>
            <a:fillRect/>
          </a:stretch>
        </p:blipFill>
        <p:spPr bwMode="auto">
          <a:xfrm>
            <a:off x="457200" y="2057400"/>
            <a:ext cx="7809866" cy="2789238"/>
          </a:xfrm>
          <a:prstGeom prst="rect">
            <a:avLst/>
          </a:prstGeom>
          <a:noFill/>
        </p:spPr>
      </p:pic>
    </p:spTree>
    <p:extLst>
      <p:ext uri="{BB962C8B-B14F-4D97-AF65-F5344CB8AC3E}">
        <p14:creationId xmlns:p14="http://schemas.microsoft.com/office/powerpoint/2010/main" xmlns="" val="4001656176"/>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Θέση αριθμού διαφάνειας"/>
          <p:cNvSpPr>
            <a:spLocks noGrp="1"/>
          </p:cNvSpPr>
          <p:nvPr>
            <p:ph type="sldNum" sz="quarter" idx="12"/>
          </p:nvPr>
        </p:nvSpPr>
        <p:spPr/>
        <p:txBody>
          <a:bodyPr/>
          <a:lstStyle/>
          <a:p>
            <a:fld id="{8746D3AE-9A6B-4724-B938-46259D069CC8}" type="slidenum">
              <a:rPr lang="en-US" smtClean="0"/>
              <a:pPr/>
              <a:t>6</a:t>
            </a:fld>
            <a:endParaRPr lang="en-US"/>
          </a:p>
        </p:txBody>
      </p:sp>
      <p:sp>
        <p:nvSpPr>
          <p:cNvPr id="6" name="5 - TextBox"/>
          <p:cNvSpPr txBox="1"/>
          <p:nvPr/>
        </p:nvSpPr>
        <p:spPr>
          <a:xfrm>
            <a:off x="228600" y="228600"/>
            <a:ext cx="4724400" cy="923330"/>
          </a:xfrm>
          <a:prstGeom prst="rect">
            <a:avLst/>
          </a:prstGeom>
          <a:noFill/>
        </p:spPr>
        <p:txBody>
          <a:bodyPr wrap="square" rtlCol="0">
            <a:spAutoFit/>
          </a:bodyPr>
          <a:lstStyle/>
          <a:p>
            <a:r>
              <a:rPr lang="en-US" sz="3600" b="1" u="sng" dirty="0" smtClean="0"/>
              <a:t>SQL </a:t>
            </a:r>
            <a:r>
              <a:rPr lang="en-US" sz="3600" b="1" u="sng" dirty="0" smtClean="0"/>
              <a:t>Code Methods.</a:t>
            </a:r>
            <a:endParaRPr lang="el-GR" sz="3600" dirty="0" smtClean="0"/>
          </a:p>
          <a:p>
            <a:endParaRPr lang="el-GR" dirty="0"/>
          </a:p>
        </p:txBody>
      </p:sp>
      <p:sp>
        <p:nvSpPr>
          <p:cNvPr id="7" name="6 - TextBox"/>
          <p:cNvSpPr txBox="1"/>
          <p:nvPr/>
        </p:nvSpPr>
        <p:spPr>
          <a:xfrm>
            <a:off x="381000" y="1295400"/>
            <a:ext cx="2514600" cy="369332"/>
          </a:xfrm>
          <a:prstGeom prst="rect">
            <a:avLst/>
          </a:prstGeom>
          <a:noFill/>
        </p:spPr>
        <p:txBody>
          <a:bodyPr wrap="square" rtlCol="0">
            <a:spAutoFit/>
          </a:bodyPr>
          <a:lstStyle/>
          <a:p>
            <a:r>
              <a:rPr lang="en-US" b="1" dirty="0" smtClean="0"/>
              <a:t>connect()</a:t>
            </a:r>
            <a:endParaRPr lang="el-GR" dirty="0"/>
          </a:p>
        </p:txBody>
      </p:sp>
      <p:pic>
        <p:nvPicPr>
          <p:cNvPr id="4098" name="Picture 2" descr="C:\Users\Go - Gaming Station\Desktop\ΜΕΤΑΠΤΥΧΙΑΚΟ\2ο Εξάμηνο\ΒΑΣΕΙΣ ΔΕΔΟΜΕΝΩΝ\εργασίες\Εργασία 3η Εφαρμογή (προαιρετική)\connect.png"/>
          <p:cNvPicPr>
            <a:picLocks noChangeAspect="1" noChangeArrowheads="1"/>
          </p:cNvPicPr>
          <p:nvPr/>
        </p:nvPicPr>
        <p:blipFill>
          <a:blip r:embed="rId2" cstate="print"/>
          <a:srcRect/>
          <a:stretch>
            <a:fillRect/>
          </a:stretch>
        </p:blipFill>
        <p:spPr bwMode="auto">
          <a:xfrm>
            <a:off x="304800" y="1752600"/>
            <a:ext cx="8534400" cy="3362325"/>
          </a:xfrm>
          <a:prstGeom prst="rect">
            <a:avLst/>
          </a:prstGeom>
          <a:noFill/>
        </p:spPr>
      </p:pic>
      <p:sp>
        <p:nvSpPr>
          <p:cNvPr id="10" name="9 - TextBox"/>
          <p:cNvSpPr txBox="1"/>
          <p:nvPr/>
        </p:nvSpPr>
        <p:spPr>
          <a:xfrm>
            <a:off x="533400" y="5410200"/>
            <a:ext cx="8077200" cy="1200329"/>
          </a:xfrm>
          <a:prstGeom prst="rect">
            <a:avLst/>
          </a:prstGeom>
          <a:noFill/>
        </p:spPr>
        <p:txBody>
          <a:bodyPr wrap="square" rtlCol="0">
            <a:spAutoFit/>
          </a:bodyPr>
          <a:lstStyle/>
          <a:p>
            <a:r>
              <a:rPr lang="el-GR" dirty="0" smtClean="0"/>
              <a:t>Αυτή η μέθοδος δημιουργεί μια σύνδεση με τη βάση δεδομένων χρησιμοποιώντας το DriverManager.getConnection(). Επιστρέφει ένα αντικείμενο Connection που χρησιμοποιείται για την εκτέλεση SQL ερωτημάτων.</a:t>
            </a:r>
          </a:p>
          <a:p>
            <a:endParaRPr lang="el-GR"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Θέση αριθμού διαφάνειας"/>
          <p:cNvSpPr>
            <a:spLocks noGrp="1"/>
          </p:cNvSpPr>
          <p:nvPr>
            <p:ph type="sldNum" sz="quarter" idx="12"/>
          </p:nvPr>
        </p:nvSpPr>
        <p:spPr/>
        <p:txBody>
          <a:bodyPr/>
          <a:lstStyle/>
          <a:p>
            <a:fld id="{8746D3AE-9A6B-4724-B938-46259D069CC8}" type="slidenum">
              <a:rPr lang="en-US" smtClean="0"/>
              <a:pPr/>
              <a:t>7</a:t>
            </a:fld>
            <a:endParaRPr lang="en-US"/>
          </a:p>
        </p:txBody>
      </p:sp>
      <p:sp>
        <p:nvSpPr>
          <p:cNvPr id="6" name="5 - Ορθογώνιο"/>
          <p:cNvSpPr/>
          <p:nvPr/>
        </p:nvSpPr>
        <p:spPr>
          <a:xfrm>
            <a:off x="0" y="0"/>
            <a:ext cx="1958741" cy="369332"/>
          </a:xfrm>
          <a:prstGeom prst="rect">
            <a:avLst/>
          </a:prstGeom>
        </p:spPr>
        <p:txBody>
          <a:bodyPr wrap="none">
            <a:spAutoFit/>
          </a:bodyPr>
          <a:lstStyle/>
          <a:p>
            <a:r>
              <a:rPr lang="en-US" b="1" dirty="0" smtClean="0"/>
              <a:t>createNewTables()</a:t>
            </a:r>
            <a:endParaRPr lang="el-GR" dirty="0"/>
          </a:p>
        </p:txBody>
      </p:sp>
      <p:pic>
        <p:nvPicPr>
          <p:cNvPr id="5122" name="Picture 2" descr="C:\Users\Go - Gaming Station\Desktop\ΜΕΤΑΠΤΥΧΙΑΚΟ\2ο Εξάμηνο\ΒΑΣΕΙΣ ΔΕΔΟΜΕΝΩΝ\εργασίες\Εργασία 3η Εφαρμογή (προαιρετική)\createTables.png"/>
          <p:cNvPicPr>
            <a:picLocks noChangeAspect="1" noChangeArrowheads="1"/>
          </p:cNvPicPr>
          <p:nvPr/>
        </p:nvPicPr>
        <p:blipFill>
          <a:blip r:embed="rId2" cstate="print"/>
          <a:srcRect/>
          <a:stretch>
            <a:fillRect/>
          </a:stretch>
        </p:blipFill>
        <p:spPr bwMode="auto">
          <a:xfrm>
            <a:off x="381000" y="358092"/>
            <a:ext cx="7332716" cy="5128308"/>
          </a:xfrm>
          <a:prstGeom prst="rect">
            <a:avLst/>
          </a:prstGeom>
          <a:noFill/>
        </p:spPr>
      </p:pic>
      <p:sp>
        <p:nvSpPr>
          <p:cNvPr id="8" name="7 - TextBox"/>
          <p:cNvSpPr txBox="1"/>
          <p:nvPr/>
        </p:nvSpPr>
        <p:spPr>
          <a:xfrm>
            <a:off x="304800" y="5410200"/>
            <a:ext cx="8839200" cy="1754326"/>
          </a:xfrm>
          <a:prstGeom prst="rect">
            <a:avLst/>
          </a:prstGeom>
          <a:noFill/>
        </p:spPr>
        <p:txBody>
          <a:bodyPr wrap="square" rtlCol="0">
            <a:spAutoFit/>
          </a:bodyPr>
          <a:lstStyle/>
          <a:p>
            <a:r>
              <a:rPr lang="el-GR" dirty="0" smtClean="0"/>
              <a:t>Αυτή η μέθοδος δημιουργεί δύο πίνακες στη βάση δεδομένων αν δεν υπάρχουν ήδη. Ο πρώτος πίνακας είναι ο users που περιέχει τα πεδία id, name, και age. Ο δεύτερος πίνακας είναι ο games που περιέχει </a:t>
            </a:r>
            <a:r>
              <a:rPr lang="el-GR" dirty="0" smtClean="0"/>
              <a:t>τα πεδία</a:t>
            </a:r>
            <a:r>
              <a:rPr lang="el-GR" dirty="0" smtClean="0"/>
              <a:t> user_id, name_of_game, release_date, και hours_played. Ο πίνακας games έχει επίσης ξένο κλειδί που αναφέρεται στον πίνακα users.</a:t>
            </a:r>
          </a:p>
          <a:p>
            <a:endParaRPr lang="el-GR"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Θέση αριθμού διαφάνειας"/>
          <p:cNvSpPr>
            <a:spLocks noGrp="1"/>
          </p:cNvSpPr>
          <p:nvPr>
            <p:ph type="sldNum" sz="quarter" idx="12"/>
          </p:nvPr>
        </p:nvSpPr>
        <p:spPr/>
        <p:txBody>
          <a:bodyPr/>
          <a:lstStyle/>
          <a:p>
            <a:fld id="{8746D3AE-9A6B-4724-B938-46259D069CC8}" type="slidenum">
              <a:rPr lang="en-US" smtClean="0"/>
              <a:pPr/>
              <a:t>8</a:t>
            </a:fld>
            <a:endParaRPr lang="en-US"/>
          </a:p>
        </p:txBody>
      </p:sp>
      <p:sp>
        <p:nvSpPr>
          <p:cNvPr id="6" name="5 - Ορθογώνιο"/>
          <p:cNvSpPr/>
          <p:nvPr/>
        </p:nvSpPr>
        <p:spPr>
          <a:xfrm>
            <a:off x="0" y="0"/>
            <a:ext cx="3390352" cy="369332"/>
          </a:xfrm>
          <a:prstGeom prst="rect">
            <a:avLst/>
          </a:prstGeom>
        </p:spPr>
        <p:txBody>
          <a:bodyPr wrap="none">
            <a:spAutoFit/>
          </a:bodyPr>
          <a:lstStyle/>
          <a:p>
            <a:r>
              <a:rPr lang="en-US" b="1" dirty="0" smtClean="0"/>
              <a:t>insert(int id, String name, int age)</a:t>
            </a:r>
            <a:endParaRPr lang="el-GR" dirty="0"/>
          </a:p>
        </p:txBody>
      </p:sp>
      <p:pic>
        <p:nvPicPr>
          <p:cNvPr id="6146" name="Picture 2" descr="C:\Users\Go - Gaming Station\Desktop\ΜΕΤΑΠΤΥΧΙΑΚΟ\2ο Εξάμηνο\ΒΑΣΕΙΣ ΔΕΔΟΜΕΝΩΝ\εργασίες\Εργασία 3η Εφαρμογή (προαιρετική)\insert.png"/>
          <p:cNvPicPr>
            <a:picLocks noChangeAspect="1" noChangeArrowheads="1"/>
          </p:cNvPicPr>
          <p:nvPr/>
        </p:nvPicPr>
        <p:blipFill>
          <a:blip r:embed="rId2" cstate="print"/>
          <a:srcRect/>
          <a:stretch>
            <a:fillRect/>
          </a:stretch>
        </p:blipFill>
        <p:spPr bwMode="auto">
          <a:xfrm>
            <a:off x="381000" y="533400"/>
            <a:ext cx="7288213" cy="3943350"/>
          </a:xfrm>
          <a:prstGeom prst="rect">
            <a:avLst/>
          </a:prstGeom>
          <a:noFill/>
        </p:spPr>
      </p:pic>
      <p:sp>
        <p:nvSpPr>
          <p:cNvPr id="12" name="11 - TextBox"/>
          <p:cNvSpPr txBox="1"/>
          <p:nvPr/>
        </p:nvSpPr>
        <p:spPr>
          <a:xfrm>
            <a:off x="685800" y="5105400"/>
            <a:ext cx="7620000" cy="369332"/>
          </a:xfrm>
          <a:prstGeom prst="rect">
            <a:avLst/>
          </a:prstGeom>
          <a:noFill/>
        </p:spPr>
        <p:txBody>
          <a:bodyPr wrap="square" rtlCol="0">
            <a:spAutoFit/>
          </a:bodyPr>
          <a:lstStyle/>
          <a:p>
            <a:endParaRPr lang="el-GR" dirty="0"/>
          </a:p>
        </p:txBody>
      </p:sp>
      <p:sp>
        <p:nvSpPr>
          <p:cNvPr id="13" name="12 - TextBox"/>
          <p:cNvSpPr txBox="1"/>
          <p:nvPr/>
        </p:nvSpPr>
        <p:spPr>
          <a:xfrm>
            <a:off x="304800" y="4572000"/>
            <a:ext cx="7924800" cy="1477328"/>
          </a:xfrm>
          <a:prstGeom prst="rect">
            <a:avLst/>
          </a:prstGeom>
          <a:noFill/>
        </p:spPr>
        <p:txBody>
          <a:bodyPr wrap="square" rtlCol="0">
            <a:spAutoFit/>
          </a:bodyPr>
          <a:lstStyle/>
          <a:p>
            <a:r>
              <a:rPr lang="el-GR" dirty="0" smtClean="0"/>
              <a:t>Αυτή η μέθοδος εισάγει μια νέα εγγραφή στον πίνακα users. Χρησιμοποιεί ένα PreparedStatement για να εκτελέσει το SQL ερώτημα INSERT INTO users(id, name, age) VALUES(?, ?, ?), όπου τα ερωτηματικά αντικαθίστανται από τις τιμές των παραμέτρων της μεθόδου.</a:t>
            </a:r>
          </a:p>
          <a:p>
            <a:endParaRPr lang="el-GR" dirty="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Θέση αριθμού διαφάνειας"/>
          <p:cNvSpPr>
            <a:spLocks noGrp="1"/>
          </p:cNvSpPr>
          <p:nvPr>
            <p:ph type="sldNum" sz="quarter" idx="12"/>
          </p:nvPr>
        </p:nvSpPr>
        <p:spPr/>
        <p:txBody>
          <a:bodyPr/>
          <a:lstStyle/>
          <a:p>
            <a:fld id="{8746D3AE-9A6B-4724-B938-46259D069CC8}" type="slidenum">
              <a:rPr lang="en-US" smtClean="0"/>
              <a:pPr/>
              <a:t>9</a:t>
            </a:fld>
            <a:endParaRPr lang="en-US"/>
          </a:p>
        </p:txBody>
      </p:sp>
      <p:sp>
        <p:nvSpPr>
          <p:cNvPr id="6" name="5 - Ορθογώνιο"/>
          <p:cNvSpPr/>
          <p:nvPr/>
        </p:nvSpPr>
        <p:spPr>
          <a:xfrm>
            <a:off x="0" y="0"/>
            <a:ext cx="9144000" cy="369332"/>
          </a:xfrm>
          <a:prstGeom prst="rect">
            <a:avLst/>
          </a:prstGeom>
        </p:spPr>
        <p:txBody>
          <a:bodyPr wrap="square">
            <a:spAutoFit/>
          </a:bodyPr>
          <a:lstStyle/>
          <a:p>
            <a:r>
              <a:rPr lang="en-US" b="1" dirty="0" smtClean="0"/>
              <a:t>insertGame(int userId, String nameOfGame, String releaseDate, int hoursPlayed)</a:t>
            </a:r>
            <a:endParaRPr lang="el-GR" dirty="0"/>
          </a:p>
        </p:txBody>
      </p:sp>
      <p:pic>
        <p:nvPicPr>
          <p:cNvPr id="34818" name="Picture 2" descr="C:\Users\Go - Gaming Station\Desktop\ΜΕΤΑΠΤΥΧΙΑΚΟ\2ο Εξάμηνο\ΒΑΣΕΙΣ ΔΕΔΟΜΕΝΩΝ\εργασίες\Εργασία 3η Εφαρμογή (προαιρετική)\insertGame.png"/>
          <p:cNvPicPr>
            <a:picLocks noChangeAspect="1" noChangeArrowheads="1"/>
          </p:cNvPicPr>
          <p:nvPr/>
        </p:nvPicPr>
        <p:blipFill>
          <a:blip r:embed="rId2" cstate="print"/>
          <a:srcRect/>
          <a:stretch>
            <a:fillRect/>
          </a:stretch>
        </p:blipFill>
        <p:spPr bwMode="auto">
          <a:xfrm>
            <a:off x="228600" y="381000"/>
            <a:ext cx="8458200" cy="4953000"/>
          </a:xfrm>
          <a:prstGeom prst="rect">
            <a:avLst/>
          </a:prstGeom>
          <a:noFill/>
        </p:spPr>
      </p:pic>
      <p:sp>
        <p:nvSpPr>
          <p:cNvPr id="8" name="7 - TextBox"/>
          <p:cNvSpPr txBox="1"/>
          <p:nvPr/>
        </p:nvSpPr>
        <p:spPr>
          <a:xfrm>
            <a:off x="381000" y="5562600"/>
            <a:ext cx="8153400" cy="646331"/>
          </a:xfrm>
          <a:prstGeom prst="rect">
            <a:avLst/>
          </a:prstGeom>
          <a:noFill/>
        </p:spPr>
        <p:txBody>
          <a:bodyPr wrap="square" rtlCol="0">
            <a:spAutoFit/>
          </a:bodyPr>
          <a:lstStyle/>
          <a:p>
            <a:r>
              <a:rPr lang="el-GR" dirty="0" smtClean="0"/>
              <a:t>Αυτή η μέθοδος εισάγει μια νέα εγγραφή στον πίνακα </a:t>
            </a:r>
            <a:r>
              <a:rPr lang="en-US" dirty="0" smtClean="0"/>
              <a:t>games. </a:t>
            </a:r>
            <a:r>
              <a:rPr lang="el-GR" dirty="0" smtClean="0"/>
              <a:t>Πρώτα ελέγχει αν υπάρχει ήδη εγγραφή με το ίδιο </a:t>
            </a:r>
            <a:r>
              <a:rPr lang="en-US" dirty="0" smtClean="0"/>
              <a:t>user_id </a:t>
            </a:r>
            <a:r>
              <a:rPr lang="el-GR" dirty="0" smtClean="0"/>
              <a:t>και </a:t>
            </a:r>
            <a:r>
              <a:rPr lang="en-US" dirty="0" smtClean="0"/>
              <a:t>name_of_game. </a:t>
            </a:r>
            <a:endParaRPr lang="el-GR" dirty="0"/>
          </a:p>
        </p:txBody>
      </p:sp>
    </p:spTree>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Αποκορύφωμα">
  <a:themeElements>
    <a:clrScheme name="Αποκορύφωμα">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Αποκορύφωμα">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Αποκορύφωμα">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111167</TotalTime>
  <Words>279</Words>
  <Application>Microsoft Office PowerPoint</Application>
  <PresentationFormat>Προβολή στην οθόνη (4:3)</PresentationFormat>
  <Paragraphs>72</Paragraphs>
  <Slides>18</Slides>
  <Notes>5</Notes>
  <HiddenSlides>0</HiddenSlides>
  <MMClips>0</MMClips>
  <ScaleCrop>false</ScaleCrop>
  <HeadingPairs>
    <vt:vector size="4" baseType="variant">
      <vt:variant>
        <vt:lpstr>Θέμα</vt:lpstr>
      </vt:variant>
      <vt:variant>
        <vt:i4>1</vt:i4>
      </vt:variant>
      <vt:variant>
        <vt:lpstr>Τίτλοι διαφανειών</vt:lpstr>
      </vt:variant>
      <vt:variant>
        <vt:i4>18</vt:i4>
      </vt:variant>
    </vt:vector>
  </HeadingPairs>
  <TitlesOfParts>
    <vt:vector size="19" baseType="lpstr">
      <vt:lpstr>Αποκορύφωμα</vt:lpstr>
      <vt:lpstr>Game Database  ΠΜΣ  Εφαρμοσμένη Πληροφορική</vt:lpstr>
      <vt:lpstr>Περίληψη Εργασίας</vt:lpstr>
      <vt:lpstr>Διαφάνεια 3</vt:lpstr>
      <vt:lpstr>Διαφάνεια 4</vt:lpstr>
      <vt:lpstr>Διαφάνεια 5</vt:lpstr>
      <vt:lpstr>Διαφάνεια 6</vt:lpstr>
      <vt:lpstr>Διαφάνεια 7</vt:lpstr>
      <vt:lpstr>Διαφάνεια 8</vt:lpstr>
      <vt:lpstr>Διαφάνεια 9</vt:lpstr>
      <vt:lpstr>Διαφάνεια 10</vt:lpstr>
      <vt:lpstr>Διαφάνεια 11</vt:lpstr>
      <vt:lpstr>Διαφάνεια 12</vt:lpstr>
      <vt:lpstr>Διαφάνεια 13</vt:lpstr>
      <vt:lpstr>Διαφάνεια 14</vt:lpstr>
      <vt:lpstr>Διαφάνεια 15</vt:lpstr>
      <vt:lpstr>Kουμπιά Γραφικού</vt:lpstr>
      <vt:lpstr>Kουμπιά Γραφικού</vt:lpstr>
      <vt:lpstr>Kουμπιά Γραφικού</vt:lpstr>
    </vt:vector>
  </TitlesOfParts>
  <Company>Mount Royal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Randy Connolly</dc:creator>
  <cp:lastModifiedBy>Go - Gaming Station</cp:lastModifiedBy>
  <cp:revision>4484</cp:revision>
  <cp:lastPrinted>2021-04-17T18:46:55Z</cp:lastPrinted>
  <dcterms:created xsi:type="dcterms:W3CDTF">2012-11-14T17:20:48Z</dcterms:created>
  <dcterms:modified xsi:type="dcterms:W3CDTF">2024-07-01T13:19:20Z</dcterms:modified>
</cp:coreProperties>
</file>