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aleway" panose="020B06040202020202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edabf0b23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edabf0b23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edabf0b23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edabf0b23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021d2fa7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021d2fa7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021d2fa72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021d2fa72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edabf0b23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edabf0b23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021d2fa72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021d2fa72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a3c898_0_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a3c898_0_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edabf0b2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edabf0b2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24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a:t>Fleet Feet Automation with Selenium….</a:t>
            </a:r>
            <a:endParaRPr sz="450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By- Anushree Ajesh Sharma.</a:t>
            </a:r>
            <a:endParaRPr/>
          </a:p>
          <a:p>
            <a:pPr marL="0" lvl="0" indent="0" algn="l" rtl="0">
              <a:spcBef>
                <a:spcPts val="0"/>
              </a:spcBef>
              <a:spcAft>
                <a:spcPts val="0"/>
              </a:spcAft>
              <a:buNone/>
            </a:pPr>
            <a:r>
              <a:rPr lang="en"/>
              <a:t>Trainer- Ganesh Jadhav.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JAVA</a:t>
            </a:r>
            <a:endParaRPr/>
          </a:p>
        </p:txBody>
      </p:sp>
      <p:sp>
        <p:nvSpPr>
          <p:cNvPr id="131" name="Google Shape;131;p22"/>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32" name="Google Shape;132;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Keyword</a:t>
            </a:r>
            <a:endParaRPr/>
          </a:p>
          <a:p>
            <a:pPr marL="457200" lvl="0" indent="-342900" algn="l" rtl="0">
              <a:spcBef>
                <a:spcPts val="0"/>
              </a:spcBef>
              <a:spcAft>
                <a:spcPts val="0"/>
              </a:spcAft>
              <a:buSzPts val="1800"/>
              <a:buChar char="●"/>
            </a:pPr>
            <a:r>
              <a:rPr lang="en"/>
              <a:t>Identifiers</a:t>
            </a:r>
            <a:endParaRPr/>
          </a:p>
          <a:p>
            <a:pPr marL="457200" lvl="0" indent="-342900" algn="l" rtl="0">
              <a:spcBef>
                <a:spcPts val="0"/>
              </a:spcBef>
              <a:spcAft>
                <a:spcPts val="0"/>
              </a:spcAft>
              <a:buSzPts val="1800"/>
              <a:buChar char="●"/>
            </a:pPr>
            <a:r>
              <a:rPr lang="en"/>
              <a:t>Literal</a:t>
            </a:r>
            <a:endParaRPr/>
          </a:p>
          <a:p>
            <a:pPr marL="457200" lvl="0" indent="-342900" algn="l" rtl="0">
              <a:spcBef>
                <a:spcPts val="0"/>
              </a:spcBef>
              <a:spcAft>
                <a:spcPts val="0"/>
              </a:spcAft>
              <a:buSzPts val="1800"/>
              <a:buChar char="●"/>
            </a:pPr>
            <a:r>
              <a:rPr lang="en"/>
              <a:t>Operators</a:t>
            </a:r>
            <a:endParaRPr/>
          </a:p>
          <a:p>
            <a:pPr marL="457200" lvl="0" indent="-342900" algn="l" rtl="0">
              <a:spcBef>
                <a:spcPts val="0"/>
              </a:spcBef>
              <a:spcAft>
                <a:spcPts val="0"/>
              </a:spcAft>
              <a:buSzPts val="1800"/>
              <a:buChar char="●"/>
            </a:pPr>
            <a:r>
              <a:rPr lang="en"/>
              <a:t>Data types</a:t>
            </a:r>
            <a:endParaRPr/>
          </a:p>
          <a:p>
            <a:pPr marL="457200" lvl="0" indent="-342900" algn="l" rtl="0">
              <a:spcBef>
                <a:spcPts val="0"/>
              </a:spcBef>
              <a:spcAft>
                <a:spcPts val="0"/>
              </a:spcAft>
              <a:buSzPts val="1800"/>
              <a:buChar char="●"/>
            </a:pPr>
            <a:r>
              <a:rPr lang="en"/>
              <a:t>Condition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Selenium</a:t>
            </a:r>
            <a:endParaRPr/>
          </a:p>
        </p:txBody>
      </p:sp>
      <p:sp>
        <p:nvSpPr>
          <p:cNvPr id="138" name="Google Shape;138;p23"/>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39" name="Google Shape;139;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Find Elements</a:t>
            </a:r>
            <a:endParaRPr/>
          </a:p>
          <a:p>
            <a:pPr marL="457200" lvl="0" indent="-342900" algn="l" rtl="0">
              <a:spcBef>
                <a:spcPts val="0"/>
              </a:spcBef>
              <a:spcAft>
                <a:spcPts val="0"/>
              </a:spcAft>
              <a:buSzPts val="1800"/>
              <a:buChar char="●"/>
            </a:pPr>
            <a:r>
              <a:rPr lang="en"/>
              <a:t>Locators</a:t>
            </a:r>
            <a:endParaRPr/>
          </a:p>
          <a:p>
            <a:pPr marL="457200" lvl="0" indent="-342900" algn="l" rtl="0">
              <a:spcBef>
                <a:spcPts val="0"/>
              </a:spcBef>
              <a:spcAft>
                <a:spcPts val="0"/>
              </a:spcAft>
              <a:buSzPts val="1800"/>
              <a:buChar char="●"/>
            </a:pPr>
            <a:r>
              <a:rPr lang="en"/>
              <a:t>Xpath</a:t>
            </a:r>
            <a:endParaRPr/>
          </a:p>
          <a:p>
            <a:pPr marL="457200" lvl="0" indent="-342900" algn="l" rtl="0">
              <a:spcBef>
                <a:spcPts val="0"/>
              </a:spcBef>
              <a:spcAft>
                <a:spcPts val="0"/>
              </a:spcAft>
              <a:buSzPts val="1800"/>
              <a:buChar char="●"/>
            </a:pPr>
            <a:r>
              <a:rPr lang="en"/>
              <a:t>Alert</a:t>
            </a:r>
            <a:endParaRPr/>
          </a:p>
          <a:p>
            <a:pPr marL="457200" lvl="0" indent="-342900" algn="l" rtl="0">
              <a:spcBef>
                <a:spcPts val="0"/>
              </a:spcBef>
              <a:spcAft>
                <a:spcPts val="0"/>
              </a:spcAft>
              <a:buSzPts val="1800"/>
              <a:buChar char="●"/>
            </a:pPr>
            <a:r>
              <a:rPr lang="en"/>
              <a:t>Action</a:t>
            </a:r>
            <a:endParaRPr/>
          </a:p>
          <a:p>
            <a:pPr marL="457200" lvl="0" indent="-342900" algn="l" rtl="0">
              <a:spcBef>
                <a:spcPts val="0"/>
              </a:spcBef>
              <a:spcAft>
                <a:spcPts val="0"/>
              </a:spcAft>
              <a:buSzPts val="1800"/>
              <a:buChar char="●"/>
            </a:pPr>
            <a:r>
              <a:rPr lang="en"/>
              <a:t>Scroll Down</a:t>
            </a:r>
            <a:endParaRPr/>
          </a:p>
          <a:p>
            <a:pPr marL="457200" lvl="0" indent="-342900" algn="l" rtl="0">
              <a:spcBef>
                <a:spcPts val="0"/>
              </a:spcBef>
              <a:spcAft>
                <a:spcPts val="0"/>
              </a:spcAft>
              <a:buSzPts val="1800"/>
              <a:buChar char="●"/>
            </a:pPr>
            <a:r>
              <a:rPr lang="en"/>
              <a:t>iFrame</a:t>
            </a:r>
            <a:endParaRPr/>
          </a:p>
          <a:p>
            <a:pPr marL="457200" lvl="0" indent="-342900" algn="l" rtl="0">
              <a:spcBef>
                <a:spcPts val="0"/>
              </a:spcBef>
              <a:spcAft>
                <a:spcPts val="0"/>
              </a:spcAft>
              <a:buSzPts val="1800"/>
              <a:buChar char="●"/>
            </a:pPr>
            <a:r>
              <a:rPr lang="en"/>
              <a:t>Multiple window handle</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r>
              <a:rPr lang="en-IN" dirty="0"/>
              <a:t>TDD and BDD</a:t>
            </a:r>
            <a:br>
              <a:rPr lang="en-IN" dirty="0"/>
            </a:br>
            <a:endParaRPr dirty="0"/>
          </a:p>
        </p:txBody>
      </p:sp>
      <p:sp>
        <p:nvSpPr>
          <p:cNvPr id="145" name="Google Shape;145;p24"/>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46" name="Google Shape;146;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Maven</a:t>
            </a:r>
            <a:endParaRPr/>
          </a:p>
          <a:p>
            <a:pPr marL="457200" lvl="0" indent="-342900" algn="l" rtl="0">
              <a:spcBef>
                <a:spcPts val="0"/>
              </a:spcBef>
              <a:spcAft>
                <a:spcPts val="0"/>
              </a:spcAft>
              <a:buSzPts val="1800"/>
              <a:buChar char="●"/>
            </a:pPr>
            <a:r>
              <a:rPr lang="en"/>
              <a:t>TestNG</a:t>
            </a:r>
            <a:endParaRPr/>
          </a:p>
          <a:p>
            <a:pPr marL="457200" lvl="0" indent="-342900" algn="l" rtl="0">
              <a:spcBef>
                <a:spcPts val="0"/>
              </a:spcBef>
              <a:spcAft>
                <a:spcPts val="0"/>
              </a:spcAft>
              <a:buSzPts val="1800"/>
              <a:buChar char="●"/>
            </a:pPr>
            <a:r>
              <a:rPr lang="en"/>
              <a:t>Assertion</a:t>
            </a:r>
            <a:endParaRPr/>
          </a:p>
          <a:p>
            <a:pPr marL="457200" lvl="0" indent="-342900" algn="l" rtl="0">
              <a:spcBef>
                <a:spcPts val="0"/>
              </a:spcBef>
              <a:spcAft>
                <a:spcPts val="0"/>
              </a:spcAft>
              <a:buSzPts val="1800"/>
              <a:buChar char="●"/>
            </a:pPr>
            <a:r>
              <a:rPr lang="en"/>
              <a:t>Fail Test Cases</a:t>
            </a:r>
            <a:endParaRPr/>
          </a:p>
          <a:p>
            <a:pPr marL="457200" lvl="0" indent="-342900" algn="l" rtl="0">
              <a:spcBef>
                <a:spcPts val="0"/>
              </a:spcBef>
              <a:spcAft>
                <a:spcPts val="0"/>
              </a:spcAft>
              <a:buSzPts val="1800"/>
              <a:buChar char="●"/>
            </a:pPr>
            <a:r>
              <a:rPr lang="en"/>
              <a:t>Page object Model</a:t>
            </a:r>
            <a:endParaRPr/>
          </a:p>
          <a:p>
            <a:pPr marL="45720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152" name="Google Shape;152;p25"/>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53" name="Google Shape;153;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400"/>
              <a:t>Fleet Feet has 250 stores and counting. They pride themselves on creating an amazing employee,customer and community experience. Whether that's cheering on a first time 5K finisher, hosting a community night for the local team or finding them the perfect pair of shoes.Joey Pointer is CEO at FLEET FEET.Incorporated. Here, I am doing automation on this website with the use of my Trainer Ganesh Jadhav Sir and my software testing knowledge. I used some tools and browser for automating this website. The goal of Automation is reducing testing efforts, delivering capability faster and more affordably. It helps in building better quality software with less efforts.</a:t>
            </a:r>
            <a:endParaRPr sz="1400"/>
          </a:p>
        </p:txBody>
      </p:sp>
      <p:pic>
        <p:nvPicPr>
          <p:cNvPr id="154" name="Google Shape;154;p25"/>
          <p:cNvPicPr preferRelativeResize="0"/>
          <p:nvPr/>
        </p:nvPicPr>
        <p:blipFill>
          <a:blip r:embed="rId3">
            <a:alphaModFix/>
          </a:blip>
          <a:stretch>
            <a:fillRect/>
          </a:stretch>
        </p:blipFill>
        <p:spPr>
          <a:xfrm>
            <a:off x="554365" y="1897941"/>
            <a:ext cx="3467475" cy="18062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latin typeface="Lato"/>
                <a:ea typeface="Lato"/>
                <a:cs typeface="Lato"/>
                <a:sym typeface="Lato"/>
              </a:rPr>
              <a:t>Project Details</a:t>
            </a:r>
            <a:endParaRPr dirty="0"/>
          </a:p>
        </p:txBody>
      </p:sp>
      <p:sp>
        <p:nvSpPr>
          <p:cNvPr id="160" name="Google Shape;160;p2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61" name="Google Shape;161;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342900"/>
            <a:r>
              <a:rPr lang="en" sz="2100" dirty="0">
                <a:solidFill>
                  <a:schemeClr val="dk2"/>
                </a:solidFill>
              </a:rPr>
              <a:t>Programming Language:Core Java</a:t>
            </a:r>
            <a:endParaRPr sz="2100" dirty="0">
              <a:solidFill>
                <a:schemeClr val="dk2"/>
              </a:solidFill>
            </a:endParaRPr>
          </a:p>
          <a:p>
            <a:pPr marL="342900">
              <a:spcBef>
                <a:spcPts val="1600"/>
              </a:spcBef>
            </a:pPr>
            <a:r>
              <a:rPr lang="en" sz="2100" dirty="0">
                <a:solidFill>
                  <a:schemeClr val="dk2"/>
                </a:solidFill>
              </a:rPr>
              <a:t>Automation Technology:Selenium Webdriver</a:t>
            </a:r>
            <a:endParaRPr sz="2100" dirty="0">
              <a:solidFill>
                <a:schemeClr val="dk2"/>
              </a:solidFill>
            </a:endParaRPr>
          </a:p>
          <a:p>
            <a:pPr marL="342900">
              <a:spcBef>
                <a:spcPts val="1600"/>
              </a:spcBef>
            </a:pPr>
            <a:r>
              <a:rPr lang="en" sz="2100" dirty="0">
                <a:solidFill>
                  <a:schemeClr val="dk2"/>
                </a:solidFill>
              </a:rPr>
              <a:t>Automation Testing Environment:TestNG</a:t>
            </a:r>
            <a:endParaRPr sz="2100" dirty="0">
              <a:solidFill>
                <a:schemeClr val="dk2"/>
              </a:solidFill>
            </a:endParaRPr>
          </a:p>
          <a:p>
            <a:pPr marL="342900">
              <a:spcBef>
                <a:spcPts val="1600"/>
              </a:spcBef>
            </a:pPr>
            <a:r>
              <a:rPr lang="en" sz="2100" dirty="0">
                <a:solidFill>
                  <a:schemeClr val="dk2"/>
                </a:solidFill>
              </a:rPr>
              <a:t>Tools:Inteljj idea</a:t>
            </a:r>
            <a:endParaRPr sz="2100" dirty="0">
              <a:solidFill>
                <a:schemeClr val="dk2"/>
              </a:solidFill>
            </a:endParaRPr>
          </a:p>
          <a:p>
            <a:pPr marL="342900">
              <a:spcBef>
                <a:spcPts val="1600"/>
              </a:spcBef>
            </a:pPr>
            <a:r>
              <a:rPr lang="en" sz="2100" dirty="0">
                <a:solidFill>
                  <a:schemeClr val="dk2"/>
                </a:solidFill>
              </a:rPr>
              <a:t>Building Tool:Maven</a:t>
            </a:r>
            <a:endParaRPr sz="2100" dirty="0">
              <a:solidFill>
                <a:schemeClr val="dk2"/>
              </a:solidFill>
            </a:endParaRPr>
          </a:p>
          <a:p>
            <a:pPr marL="0" lvl="0" indent="0" algn="l" rtl="0">
              <a:spcBef>
                <a:spcPts val="1600"/>
              </a:spcBef>
              <a:spcAft>
                <a:spcPts val="1600"/>
              </a:spcAft>
              <a:buNone/>
            </a:pPr>
            <a:r>
              <a:rPr lang="en" sz="2100" dirty="0">
                <a:solidFill>
                  <a:schemeClr val="dk2"/>
                </a:solidFill>
              </a:rPr>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79" name="Google Shape;79;p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457200" lvl="0" indent="-336550" algn="l" rtl="0">
              <a:spcBef>
                <a:spcPts val="0"/>
              </a:spcBef>
              <a:spcAft>
                <a:spcPts val="0"/>
              </a:spcAft>
              <a:buSzPts val="1700"/>
              <a:buChar char="●"/>
            </a:pPr>
            <a:r>
              <a:rPr lang="en" sz="1700"/>
              <a:t>Software Engineering</a:t>
            </a:r>
            <a:endParaRPr sz="1700"/>
          </a:p>
          <a:p>
            <a:pPr marL="457200" lvl="0" indent="-336550" algn="l" rtl="0">
              <a:spcBef>
                <a:spcPts val="0"/>
              </a:spcBef>
              <a:spcAft>
                <a:spcPts val="0"/>
              </a:spcAft>
              <a:buSzPts val="1700"/>
              <a:buChar char="●"/>
            </a:pPr>
            <a:r>
              <a:rPr lang="en" sz="1700"/>
              <a:t>HTML</a:t>
            </a:r>
            <a:endParaRPr sz="1700"/>
          </a:p>
          <a:p>
            <a:pPr marL="457200" lvl="0" indent="-336550" algn="l" rtl="0">
              <a:spcBef>
                <a:spcPts val="0"/>
              </a:spcBef>
              <a:spcAft>
                <a:spcPts val="0"/>
              </a:spcAft>
              <a:buSzPts val="1700"/>
              <a:buChar char="●"/>
            </a:pPr>
            <a:r>
              <a:rPr lang="en" sz="1700"/>
              <a:t>CSS</a:t>
            </a:r>
            <a:endParaRPr sz="1700"/>
          </a:p>
          <a:p>
            <a:pPr marL="457200" lvl="0" indent="-336550" algn="l" rtl="0">
              <a:spcBef>
                <a:spcPts val="0"/>
              </a:spcBef>
              <a:spcAft>
                <a:spcPts val="0"/>
              </a:spcAft>
              <a:buSzPts val="1700"/>
              <a:buChar char="●"/>
            </a:pPr>
            <a:r>
              <a:rPr lang="en" sz="1700"/>
              <a:t>Javascript</a:t>
            </a:r>
            <a:endParaRPr sz="1700"/>
          </a:p>
          <a:p>
            <a:pPr marL="457200" lvl="0" indent="-336550" algn="l" rtl="0">
              <a:spcBef>
                <a:spcPts val="0"/>
              </a:spcBef>
              <a:spcAft>
                <a:spcPts val="0"/>
              </a:spcAft>
              <a:buSzPts val="1700"/>
              <a:buChar char="●"/>
            </a:pPr>
            <a:r>
              <a:rPr lang="en" sz="1700"/>
              <a:t>DBMS</a:t>
            </a:r>
            <a:endParaRPr sz="1700"/>
          </a:p>
          <a:p>
            <a:pPr marL="457200" lvl="0" indent="-336550" algn="l" rtl="0">
              <a:spcBef>
                <a:spcPts val="0"/>
              </a:spcBef>
              <a:spcAft>
                <a:spcPts val="0"/>
              </a:spcAft>
              <a:buSzPts val="1700"/>
              <a:buChar char="●"/>
            </a:pPr>
            <a:r>
              <a:rPr lang="en" sz="1700"/>
              <a:t>Manual Testing</a:t>
            </a:r>
            <a:endParaRPr sz="1700"/>
          </a:p>
          <a:p>
            <a:pPr marL="457200" lvl="0" indent="-336550" algn="l" rtl="0">
              <a:spcBef>
                <a:spcPts val="0"/>
              </a:spcBef>
              <a:spcAft>
                <a:spcPts val="0"/>
              </a:spcAft>
              <a:buSzPts val="1700"/>
              <a:buChar char="●"/>
            </a:pPr>
            <a:r>
              <a:rPr lang="en" sz="1700"/>
              <a:t>OOPs</a:t>
            </a:r>
            <a:endParaRPr sz="1700"/>
          </a:p>
          <a:p>
            <a:pPr marL="457200" lvl="0" indent="-336550" algn="l" rtl="0">
              <a:spcBef>
                <a:spcPts val="0"/>
              </a:spcBef>
              <a:spcAft>
                <a:spcPts val="0"/>
              </a:spcAft>
              <a:buSzPts val="1700"/>
              <a:buChar char="●"/>
            </a:pPr>
            <a:r>
              <a:rPr lang="en" sz="1700"/>
              <a:t>Java</a:t>
            </a:r>
            <a:endParaRPr sz="1700"/>
          </a:p>
          <a:p>
            <a:pPr marL="457200" lvl="0" indent="-336550" algn="l" rtl="0">
              <a:spcBef>
                <a:spcPts val="0"/>
              </a:spcBef>
              <a:spcAft>
                <a:spcPts val="0"/>
              </a:spcAft>
              <a:buSzPts val="1700"/>
              <a:buChar char="●"/>
            </a:pPr>
            <a:r>
              <a:rPr lang="en" sz="1700"/>
              <a:t>Selenium</a:t>
            </a:r>
            <a:endParaRPr sz="1700"/>
          </a:p>
          <a:p>
            <a:pPr marL="457200" lvl="0" indent="-336550" algn="l" rtl="0">
              <a:spcBef>
                <a:spcPts val="0"/>
              </a:spcBef>
              <a:spcAft>
                <a:spcPts val="0"/>
              </a:spcAft>
              <a:buSzPts val="1700"/>
              <a:buChar char="●"/>
            </a:pPr>
            <a:r>
              <a:rPr lang="en" sz="1700"/>
              <a:t>TDD and BDD</a:t>
            </a:r>
            <a:endParaRPr sz="1700"/>
          </a:p>
          <a:p>
            <a:pPr marL="457200" lvl="0" indent="-336550" algn="l" rtl="0">
              <a:spcBef>
                <a:spcPts val="0"/>
              </a:spcBef>
              <a:spcAft>
                <a:spcPts val="0"/>
              </a:spcAft>
              <a:buSzPts val="1700"/>
              <a:buChar char="●"/>
            </a:pPr>
            <a:r>
              <a:rPr lang="en" sz="1700"/>
              <a:t>Project Details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Software Engineering</a:t>
            </a:r>
            <a:endParaRPr/>
          </a:p>
        </p:txBody>
      </p:sp>
      <p:sp>
        <p:nvSpPr>
          <p:cNvPr id="85" name="Google Shape;85;p15"/>
          <p:cNvSpPr txBox="1">
            <a:spLocks noGrp="1"/>
          </p:cNvSpPr>
          <p:nvPr>
            <p:ph type="body" idx="2"/>
          </p:nvPr>
        </p:nvSpPr>
        <p:spPr>
          <a:xfrm>
            <a:off x="4909825" y="674725"/>
            <a:ext cx="3837000" cy="36951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Font typeface="Times New Roman"/>
              <a:buChar char="●"/>
            </a:pPr>
            <a:r>
              <a:rPr lang="en" sz="2000" b="1">
                <a:latin typeface="Times New Roman"/>
                <a:ea typeface="Times New Roman"/>
                <a:cs typeface="Times New Roman"/>
                <a:sym typeface="Times New Roman"/>
              </a:rPr>
              <a:t>Software Evolution</a:t>
            </a:r>
            <a:endParaRPr sz="2000" b="1">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sz="2000" b="1">
                <a:latin typeface="Times New Roman"/>
                <a:ea typeface="Times New Roman"/>
                <a:cs typeface="Times New Roman"/>
                <a:sym typeface="Times New Roman"/>
              </a:rPr>
              <a:t>SDLC(Software Development Life Cycle)</a:t>
            </a:r>
            <a:endParaRPr sz="2000" b="1">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sz="2000" b="1">
                <a:latin typeface="Times New Roman"/>
                <a:ea typeface="Times New Roman"/>
                <a:cs typeface="Times New Roman"/>
                <a:sym typeface="Times New Roman"/>
              </a:rPr>
              <a:t>SDLC Models</a:t>
            </a:r>
            <a:endParaRPr sz="2000" b="1">
              <a:latin typeface="Times New Roman"/>
              <a:ea typeface="Times New Roman"/>
              <a:cs typeface="Times New Roman"/>
              <a:sym typeface="Times New Roman"/>
            </a:endParaRPr>
          </a:p>
          <a:p>
            <a:pPr marL="0" lvl="0" indent="0" algn="l" rtl="0">
              <a:spcBef>
                <a:spcPts val="1600"/>
              </a:spcBef>
              <a:spcAft>
                <a:spcPts val="0"/>
              </a:spcAft>
              <a:buNone/>
            </a:pPr>
            <a:endParaRPr b="1"/>
          </a:p>
          <a:p>
            <a:pPr marL="0" lvl="0" indent="0" algn="l" rtl="0">
              <a:spcBef>
                <a:spcPts val="1600"/>
              </a:spcBef>
              <a:spcAft>
                <a:spcPts val="1600"/>
              </a:spcAft>
              <a:buNone/>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a:t>
            </a:r>
            <a:endParaRPr/>
          </a:p>
        </p:txBody>
      </p:sp>
      <p:sp>
        <p:nvSpPr>
          <p:cNvPr id="91" name="Google Shape;91;p16"/>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chemeClr val="dk1"/>
              </a:buClr>
              <a:buSzPts val="2100"/>
              <a:buChar char="●"/>
            </a:pPr>
            <a:r>
              <a:rPr lang="en" sz="2100" b="1">
                <a:solidFill>
                  <a:schemeClr val="dk1"/>
                </a:solidFill>
              </a:rPr>
              <a:t>Comments</a:t>
            </a:r>
            <a:endParaRPr sz="2100" b="1">
              <a:solidFill>
                <a:schemeClr val="dk1"/>
              </a:solidFill>
            </a:endParaRPr>
          </a:p>
          <a:p>
            <a:pPr marL="457200" lvl="0" indent="-361950" algn="l" rtl="0">
              <a:spcBef>
                <a:spcPts val="0"/>
              </a:spcBef>
              <a:spcAft>
                <a:spcPts val="0"/>
              </a:spcAft>
              <a:buClr>
                <a:schemeClr val="dk1"/>
              </a:buClr>
              <a:buSzPts val="2100"/>
              <a:buChar char="●"/>
            </a:pPr>
            <a:r>
              <a:rPr lang="en" sz="2100" b="1">
                <a:solidFill>
                  <a:schemeClr val="dk1"/>
                </a:solidFill>
              </a:rPr>
              <a:t>Paragraph tag</a:t>
            </a:r>
            <a:endParaRPr sz="2100" b="1">
              <a:solidFill>
                <a:schemeClr val="dk1"/>
              </a:solidFill>
            </a:endParaRPr>
          </a:p>
          <a:p>
            <a:pPr marL="457200" lvl="0" indent="-361950" algn="l" rtl="0">
              <a:spcBef>
                <a:spcPts val="0"/>
              </a:spcBef>
              <a:spcAft>
                <a:spcPts val="0"/>
              </a:spcAft>
              <a:buClr>
                <a:schemeClr val="dk1"/>
              </a:buClr>
              <a:buSzPts val="2100"/>
              <a:buChar char="●"/>
            </a:pPr>
            <a:r>
              <a:rPr lang="en" sz="2100" b="1">
                <a:solidFill>
                  <a:schemeClr val="dk1"/>
                </a:solidFill>
              </a:rPr>
              <a:t>Block Level elements</a:t>
            </a:r>
            <a:endParaRPr sz="2100" b="1">
              <a:solidFill>
                <a:schemeClr val="dk1"/>
              </a:solidFill>
            </a:endParaRPr>
          </a:p>
          <a:p>
            <a:pPr marL="457200" lvl="0" indent="-361950" algn="l" rtl="0">
              <a:spcBef>
                <a:spcPts val="0"/>
              </a:spcBef>
              <a:spcAft>
                <a:spcPts val="0"/>
              </a:spcAft>
              <a:buClr>
                <a:schemeClr val="dk1"/>
              </a:buClr>
              <a:buSzPts val="2100"/>
              <a:buChar char="●"/>
            </a:pPr>
            <a:r>
              <a:rPr lang="en" sz="2100" b="1">
                <a:solidFill>
                  <a:schemeClr val="dk1"/>
                </a:solidFill>
              </a:rPr>
              <a:t>Inline elements</a:t>
            </a:r>
            <a:endParaRPr sz="2100" b="1">
              <a:solidFill>
                <a:schemeClr val="dk1"/>
              </a:solidFill>
            </a:endParaRPr>
          </a:p>
          <a:p>
            <a:pPr marL="457200" lvl="0" indent="0" algn="l" rtl="0">
              <a:spcBef>
                <a:spcPts val="1200"/>
              </a:spcBef>
              <a:spcAft>
                <a:spcPts val="1200"/>
              </a:spcAft>
              <a:buNone/>
            </a:pPr>
            <a:r>
              <a:rPr lang="en" sz="2100" b="1">
                <a:solidFill>
                  <a:schemeClr val="dk1"/>
                </a:solidFill>
              </a:rPr>
              <a:t> </a:t>
            </a:r>
            <a:endParaRPr sz="2100" b="1">
              <a:solidFill>
                <a:schemeClr val="dk1"/>
              </a:solidFill>
            </a:endParaRPr>
          </a:p>
        </p:txBody>
      </p:sp>
      <p:sp>
        <p:nvSpPr>
          <p:cNvPr id="92" name="Google Shape;92;p16"/>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chemeClr val="dk1"/>
              </a:buClr>
              <a:buSzPts val="2100"/>
              <a:buChar char="●"/>
            </a:pPr>
            <a:r>
              <a:rPr lang="en" sz="2100" b="1">
                <a:solidFill>
                  <a:schemeClr val="dk1"/>
                </a:solidFill>
              </a:rPr>
              <a:t>Inline Elements in Action</a:t>
            </a:r>
            <a:endParaRPr sz="2100" b="1">
              <a:solidFill>
                <a:schemeClr val="dk1"/>
              </a:solidFill>
            </a:endParaRPr>
          </a:p>
          <a:p>
            <a:pPr marL="457200" lvl="0" indent="-361950" algn="l" rtl="0">
              <a:spcBef>
                <a:spcPts val="0"/>
              </a:spcBef>
              <a:spcAft>
                <a:spcPts val="0"/>
              </a:spcAft>
              <a:buClr>
                <a:schemeClr val="dk1"/>
              </a:buClr>
              <a:buSzPts val="2100"/>
              <a:buChar char="●"/>
            </a:pPr>
            <a:r>
              <a:rPr lang="en" sz="2100" b="1">
                <a:solidFill>
                  <a:schemeClr val="dk1"/>
                </a:solidFill>
              </a:rPr>
              <a:t>HTML5 Specific Elements</a:t>
            </a:r>
            <a:endParaRPr sz="2100" b="1">
              <a:solidFill>
                <a:schemeClr val="dk1"/>
              </a:solidFill>
            </a:endParaRPr>
          </a:p>
          <a:p>
            <a:pPr marL="457200" lvl="0" indent="0" algn="l" rtl="0">
              <a:spcBef>
                <a:spcPts val="1200"/>
              </a:spcBef>
              <a:spcAft>
                <a:spcPts val="0"/>
              </a:spcAft>
              <a:buNone/>
            </a:pPr>
            <a:endParaRPr sz="2100" b="1">
              <a:solidFill>
                <a:schemeClr val="dk1"/>
              </a:solidFill>
            </a:endParaRPr>
          </a:p>
          <a:p>
            <a:pPr marL="457200" lvl="0" indent="0" algn="l" rtl="0">
              <a:spcBef>
                <a:spcPts val="1200"/>
              </a:spcBef>
              <a:spcAft>
                <a:spcPts val="1200"/>
              </a:spcAft>
              <a:buNone/>
            </a:pPr>
            <a:endParaRPr sz="21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a:t>
            </a:r>
            <a:endParaRPr/>
          </a:p>
        </p:txBody>
      </p:sp>
      <p:sp>
        <p:nvSpPr>
          <p:cNvPr id="98" name="Google Shape;98;p17"/>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chemeClr val="dk1"/>
              </a:buClr>
              <a:buSzPts val="2100"/>
              <a:buChar char="●"/>
            </a:pPr>
            <a:r>
              <a:rPr lang="en" sz="2100" b="1">
                <a:solidFill>
                  <a:schemeClr val="dk1"/>
                </a:solidFill>
              </a:rPr>
              <a:t>Color</a:t>
            </a:r>
            <a:endParaRPr sz="2100" b="1">
              <a:solidFill>
                <a:schemeClr val="dk1"/>
              </a:solidFill>
            </a:endParaRPr>
          </a:p>
          <a:p>
            <a:pPr marL="457200" lvl="0" indent="-361950" algn="l" rtl="0">
              <a:spcBef>
                <a:spcPts val="0"/>
              </a:spcBef>
              <a:spcAft>
                <a:spcPts val="0"/>
              </a:spcAft>
              <a:buClr>
                <a:schemeClr val="dk1"/>
              </a:buClr>
              <a:buSzPts val="2100"/>
              <a:buChar char="●"/>
            </a:pPr>
            <a:r>
              <a:rPr lang="en" sz="2100" b="1">
                <a:solidFill>
                  <a:schemeClr val="dk1"/>
                </a:solidFill>
              </a:rPr>
              <a:t>Font Family</a:t>
            </a:r>
            <a:endParaRPr sz="2100" b="1">
              <a:solidFill>
                <a:schemeClr val="dk1"/>
              </a:solidFill>
            </a:endParaRPr>
          </a:p>
          <a:p>
            <a:pPr marL="457200" lvl="0" indent="-361950" algn="l" rtl="0">
              <a:spcBef>
                <a:spcPts val="0"/>
              </a:spcBef>
              <a:spcAft>
                <a:spcPts val="0"/>
              </a:spcAft>
              <a:buClr>
                <a:schemeClr val="dk1"/>
              </a:buClr>
              <a:buSzPts val="2100"/>
              <a:buChar char="●"/>
            </a:pPr>
            <a:r>
              <a:rPr lang="en" sz="2100" b="1">
                <a:solidFill>
                  <a:schemeClr val="dk1"/>
                </a:solidFill>
              </a:rPr>
              <a:t>Font Style</a:t>
            </a:r>
            <a:endParaRPr sz="2100" b="1">
              <a:solidFill>
                <a:schemeClr val="dk1"/>
              </a:solidFill>
            </a:endParaRPr>
          </a:p>
          <a:p>
            <a:pPr marL="457200" lvl="0" indent="-361950" algn="l" rtl="0">
              <a:spcBef>
                <a:spcPts val="0"/>
              </a:spcBef>
              <a:spcAft>
                <a:spcPts val="0"/>
              </a:spcAft>
              <a:buClr>
                <a:schemeClr val="dk1"/>
              </a:buClr>
              <a:buSzPts val="2100"/>
              <a:buChar char="●"/>
            </a:pPr>
            <a:r>
              <a:rPr lang="en" sz="2100" b="1">
                <a:solidFill>
                  <a:schemeClr val="dk1"/>
                </a:solidFill>
              </a:rPr>
              <a:t>Border</a:t>
            </a:r>
            <a:endParaRPr sz="2100" b="1">
              <a:solidFill>
                <a:schemeClr val="dk1"/>
              </a:solidFill>
            </a:endParaRPr>
          </a:p>
          <a:p>
            <a:pPr marL="457200" lvl="0" indent="-361950" algn="l" rtl="0">
              <a:spcBef>
                <a:spcPts val="0"/>
              </a:spcBef>
              <a:spcAft>
                <a:spcPts val="0"/>
              </a:spcAft>
              <a:buClr>
                <a:schemeClr val="dk1"/>
              </a:buClr>
              <a:buSzPts val="2100"/>
              <a:buChar char="●"/>
            </a:pPr>
            <a:r>
              <a:rPr lang="en" sz="2100" b="1">
                <a:solidFill>
                  <a:schemeClr val="dk1"/>
                </a:solidFill>
              </a:rPr>
              <a:t>Background</a:t>
            </a:r>
            <a:endParaRPr sz="2100" b="1">
              <a:solidFill>
                <a:schemeClr val="dk1"/>
              </a:solidFill>
            </a:endParaRPr>
          </a:p>
          <a:p>
            <a:pPr marL="457200" lvl="0" indent="-361950" algn="l" rtl="0">
              <a:spcBef>
                <a:spcPts val="0"/>
              </a:spcBef>
              <a:spcAft>
                <a:spcPts val="0"/>
              </a:spcAft>
              <a:buClr>
                <a:schemeClr val="dk1"/>
              </a:buClr>
              <a:buSzPts val="2100"/>
              <a:buChar char="●"/>
            </a:pPr>
            <a:r>
              <a:rPr lang="en" sz="2100" b="1">
                <a:solidFill>
                  <a:schemeClr val="dk1"/>
                </a:solidFill>
              </a:rPr>
              <a:t>Text Shadow</a:t>
            </a:r>
            <a:endParaRPr sz="2100" b="1">
              <a:solidFill>
                <a:schemeClr val="dk1"/>
              </a:solidFill>
            </a:endParaRPr>
          </a:p>
        </p:txBody>
      </p:sp>
      <p:sp>
        <p:nvSpPr>
          <p:cNvPr id="99" name="Google Shape;99;p17"/>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chemeClr val="dk1"/>
              </a:buClr>
              <a:buSzPts val="2100"/>
              <a:buChar char="●"/>
            </a:pPr>
            <a:r>
              <a:rPr lang="en" sz="2100" b="1">
                <a:solidFill>
                  <a:schemeClr val="dk1"/>
                </a:solidFill>
              </a:rPr>
              <a:t>Hover</a:t>
            </a:r>
            <a:endParaRPr sz="2100" b="1">
              <a:solidFill>
                <a:schemeClr val="dk1"/>
              </a:solidFill>
            </a:endParaRPr>
          </a:p>
          <a:p>
            <a:pPr marL="457200" lvl="0" indent="-361950" algn="l" rtl="0">
              <a:spcBef>
                <a:spcPts val="0"/>
              </a:spcBef>
              <a:spcAft>
                <a:spcPts val="0"/>
              </a:spcAft>
              <a:buClr>
                <a:schemeClr val="dk1"/>
              </a:buClr>
              <a:buSzPts val="2100"/>
              <a:buChar char="●"/>
            </a:pPr>
            <a:r>
              <a:rPr lang="en" sz="2100" b="1">
                <a:solidFill>
                  <a:schemeClr val="dk1"/>
                </a:solidFill>
              </a:rPr>
              <a:t>Box shadow</a:t>
            </a:r>
            <a:endParaRPr sz="2100" b="1">
              <a:solidFill>
                <a:schemeClr val="dk1"/>
              </a:solidFill>
            </a:endParaRPr>
          </a:p>
          <a:p>
            <a:pPr marL="457200" lvl="0" indent="-361950" algn="l" rtl="0">
              <a:spcBef>
                <a:spcPts val="0"/>
              </a:spcBef>
              <a:spcAft>
                <a:spcPts val="0"/>
              </a:spcAft>
              <a:buClr>
                <a:schemeClr val="dk1"/>
              </a:buClr>
              <a:buSzPts val="2100"/>
              <a:buChar char="●"/>
            </a:pPr>
            <a:r>
              <a:rPr lang="en" sz="2100" b="1">
                <a:solidFill>
                  <a:schemeClr val="dk1"/>
                </a:solidFill>
              </a:rPr>
              <a:t>Alpha Color space</a:t>
            </a:r>
            <a:endParaRPr sz="21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JavaScript</a:t>
            </a:r>
            <a:endParaRPr/>
          </a:p>
        </p:txBody>
      </p:sp>
      <p:sp>
        <p:nvSpPr>
          <p:cNvPr id="105" name="Google Shape;105;p18"/>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p>
            <a:pPr marL="742950" indent="-285750"/>
            <a:r>
              <a:rPr lang="en" sz="1600" dirty="0"/>
              <a:t>Variable</a:t>
            </a:r>
            <a:endParaRPr sz="1600" dirty="0"/>
          </a:p>
          <a:p>
            <a:pPr marL="742950" indent="-285750">
              <a:spcBef>
                <a:spcPts val="1200"/>
              </a:spcBef>
            </a:pPr>
            <a:r>
              <a:rPr lang="en" sz="1600" dirty="0"/>
              <a:t>Keyword</a:t>
            </a:r>
            <a:endParaRPr sz="1600" dirty="0"/>
          </a:p>
          <a:p>
            <a:pPr marL="742950" indent="-285750">
              <a:spcBef>
                <a:spcPts val="1200"/>
              </a:spcBef>
            </a:pPr>
            <a:r>
              <a:rPr lang="en" sz="1600" dirty="0"/>
              <a:t>Object</a:t>
            </a:r>
            <a:endParaRPr sz="1600" dirty="0"/>
          </a:p>
          <a:p>
            <a:pPr marL="457200" lvl="0" indent="0" algn="l" rtl="0">
              <a:spcBef>
                <a:spcPts val="1200"/>
              </a:spcBef>
              <a:spcAft>
                <a:spcPts val="0"/>
              </a:spcAft>
              <a:buNone/>
            </a:pPr>
            <a:endParaRPr sz="1600" dirty="0"/>
          </a:p>
          <a:p>
            <a:pPr marL="457200" lvl="0" indent="0" algn="l" rtl="0">
              <a:spcBef>
                <a:spcPts val="1200"/>
              </a:spcBef>
              <a:spcAft>
                <a:spcPts val="1200"/>
              </a:spcAft>
              <a:buNone/>
            </a:pPr>
            <a:endParaRPr sz="1600" dirty="0"/>
          </a:p>
        </p:txBody>
      </p:sp>
      <p:sp>
        <p:nvSpPr>
          <p:cNvPr id="106" name="Google Shape;106;p18"/>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800" dirty="0"/>
              <a:t>Method:</a:t>
            </a:r>
            <a:endParaRPr sz="1800" dirty="0"/>
          </a:p>
          <a:p>
            <a:pPr marL="742950" indent="-285750">
              <a:spcBef>
                <a:spcPts val="1200"/>
              </a:spcBef>
            </a:pPr>
            <a:r>
              <a:rPr lang="en" sz="1800" dirty="0"/>
              <a:t>Anchor </a:t>
            </a:r>
            <a:endParaRPr sz="1800" dirty="0"/>
          </a:p>
          <a:p>
            <a:pPr marL="742950" indent="-285750">
              <a:spcBef>
                <a:spcPts val="1200"/>
              </a:spcBef>
            </a:pPr>
            <a:r>
              <a:rPr lang="en" sz="1800" dirty="0"/>
              <a:t>Split</a:t>
            </a:r>
            <a:endParaRPr sz="1800" dirty="0"/>
          </a:p>
          <a:p>
            <a:pPr marL="742950" indent="-285750">
              <a:spcBef>
                <a:spcPts val="1200"/>
              </a:spcBef>
            </a:pPr>
            <a:r>
              <a:rPr lang="en" sz="1800" dirty="0"/>
              <a:t>Slice</a:t>
            </a:r>
            <a:endParaRPr sz="1800" dirty="0"/>
          </a:p>
          <a:p>
            <a:pPr marL="742950" indent="-285750">
              <a:spcBef>
                <a:spcPts val="1200"/>
              </a:spcBef>
              <a:spcAft>
                <a:spcPts val="1200"/>
              </a:spcAft>
            </a:pPr>
            <a:r>
              <a:rPr lang="en" sz="1800" dirty="0"/>
              <a:t>Concat</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DBMS</a:t>
            </a:r>
            <a:endParaRPr/>
          </a:p>
        </p:txBody>
      </p:sp>
      <p:sp>
        <p:nvSpPr>
          <p:cNvPr id="112" name="Google Shape;112;p1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Commands</a:t>
            </a:r>
            <a:endParaRPr sz="2400"/>
          </a:p>
          <a:p>
            <a:pPr marL="457200" lvl="0" indent="-381000" algn="l" rtl="0">
              <a:spcBef>
                <a:spcPts val="0"/>
              </a:spcBef>
              <a:spcAft>
                <a:spcPts val="0"/>
              </a:spcAft>
              <a:buSzPts val="2400"/>
              <a:buChar char="●"/>
            </a:pPr>
            <a:r>
              <a:rPr lang="en" sz="2400"/>
              <a:t>Claus</a:t>
            </a:r>
            <a:endParaRPr sz="2400"/>
          </a:p>
          <a:p>
            <a:pPr marL="457200" lvl="0" indent="-381000" algn="l" rtl="0">
              <a:spcBef>
                <a:spcPts val="0"/>
              </a:spcBef>
              <a:spcAft>
                <a:spcPts val="0"/>
              </a:spcAft>
              <a:buSzPts val="2400"/>
              <a:buChar char="●"/>
            </a:pPr>
            <a:r>
              <a:rPr lang="en" sz="2400"/>
              <a:t>Joins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Manual Testing</a:t>
            </a:r>
            <a:endParaRPr/>
          </a:p>
        </p:txBody>
      </p:sp>
      <p:sp>
        <p:nvSpPr>
          <p:cNvPr id="118" name="Google Shape;118;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a:t>Types of Testing:</a:t>
            </a:r>
            <a:endParaRPr/>
          </a:p>
          <a:p>
            <a:pPr marL="457200" lvl="0" indent="-342900" algn="l" rtl="0">
              <a:spcBef>
                <a:spcPts val="1600"/>
              </a:spcBef>
              <a:spcAft>
                <a:spcPts val="0"/>
              </a:spcAft>
              <a:buSzPts val="1800"/>
              <a:buChar char="●"/>
            </a:pPr>
            <a:r>
              <a:rPr lang="en"/>
              <a:t>Functional</a:t>
            </a:r>
            <a:endParaRPr/>
          </a:p>
          <a:p>
            <a:pPr marL="457200" lvl="0" indent="-342900" algn="l" rtl="0">
              <a:spcBef>
                <a:spcPts val="0"/>
              </a:spcBef>
              <a:spcAft>
                <a:spcPts val="0"/>
              </a:spcAft>
              <a:buSzPts val="1800"/>
              <a:buChar char="●"/>
            </a:pPr>
            <a:r>
              <a:rPr lang="en"/>
              <a:t>Non-Funtional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OOPS</a:t>
            </a:r>
            <a:endParaRPr/>
          </a:p>
        </p:txBody>
      </p:sp>
      <p:sp>
        <p:nvSpPr>
          <p:cNvPr id="124" name="Google Shape;124;p21"/>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25" name="Google Shape;125;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Encapsulation</a:t>
            </a:r>
            <a:endParaRPr/>
          </a:p>
          <a:p>
            <a:pPr marL="457200" lvl="0" indent="-342900" algn="l" rtl="0">
              <a:spcBef>
                <a:spcPts val="0"/>
              </a:spcBef>
              <a:spcAft>
                <a:spcPts val="0"/>
              </a:spcAft>
              <a:buSzPts val="1800"/>
              <a:buChar char="●"/>
            </a:pPr>
            <a:r>
              <a:rPr lang="en"/>
              <a:t>Inheritance</a:t>
            </a:r>
            <a:endParaRPr/>
          </a:p>
          <a:p>
            <a:pPr marL="457200" lvl="0" indent="-342900" algn="l" rtl="0">
              <a:spcBef>
                <a:spcPts val="0"/>
              </a:spcBef>
              <a:spcAft>
                <a:spcPts val="0"/>
              </a:spcAft>
              <a:buSzPts val="1800"/>
              <a:buChar char="●"/>
            </a:pPr>
            <a:r>
              <a:rPr lang="en"/>
              <a:t>Polymorphism</a:t>
            </a:r>
            <a:endParaRPr/>
          </a:p>
          <a:p>
            <a:pPr marL="457200" lvl="0" indent="-342900" algn="l" rtl="0">
              <a:spcBef>
                <a:spcPts val="0"/>
              </a:spcBef>
              <a:spcAft>
                <a:spcPts val="0"/>
              </a:spcAft>
              <a:buSzPts val="1800"/>
              <a:buChar char="●"/>
            </a:pPr>
            <a:r>
              <a:rPr lang="en"/>
              <a:t>Abstraction</a:t>
            </a:r>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286</Words>
  <Application>Microsoft Office PowerPoint</Application>
  <PresentationFormat>On-screen Show (16:9)</PresentationFormat>
  <Paragraphs>89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Raleway</vt:lpstr>
      <vt:lpstr>Arial</vt:lpstr>
      <vt:lpstr>Lato</vt:lpstr>
      <vt:lpstr>Times New Roman</vt:lpstr>
      <vt:lpstr>Swiss</vt:lpstr>
      <vt:lpstr>Fleet Feet Automation with Selenium….</vt:lpstr>
      <vt:lpstr>Agenda</vt:lpstr>
      <vt:lpstr>Software Engineering</vt:lpstr>
      <vt:lpstr>HTML</vt:lpstr>
      <vt:lpstr>CSS</vt:lpstr>
      <vt:lpstr>JavaScript</vt:lpstr>
      <vt:lpstr>DBMS</vt:lpstr>
      <vt:lpstr>Manual Testing</vt:lpstr>
      <vt:lpstr>OOPS</vt:lpstr>
      <vt:lpstr>JAVA</vt:lpstr>
      <vt:lpstr>Selenium</vt:lpstr>
      <vt:lpstr>TDD and BDD </vt:lpstr>
      <vt:lpstr>PowerPoint Presentation</vt:lpstr>
      <vt:lpstr>Project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Fleet Feet Automation with Selenium….</dc:title>
  <dc:creator>hp</dc:creator>
  <cp:lastModifiedBy>Anushree Sharma</cp:lastModifiedBy>
  <cp:revision>1</cp:revision>
  <dcterms:modified xsi:type="dcterms:W3CDTF">2023-02-28T09:53:46Z</dcterms:modified>
</cp:coreProperties>
</file>