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7" r:id="rId2"/>
    <p:sldId id="262" r:id="rId3"/>
    <p:sldId id="263" r:id="rId4"/>
    <p:sldId id="284" r:id="rId5"/>
    <p:sldId id="264" r:id="rId6"/>
    <p:sldId id="265" r:id="rId7"/>
    <p:sldId id="266" r:id="rId8"/>
    <p:sldId id="267" r:id="rId9"/>
    <p:sldId id="268" r:id="rId10"/>
    <p:sldId id="282" r:id="rId11"/>
    <p:sldId id="269" r:id="rId12"/>
    <p:sldId id="270" r:id="rId13"/>
    <p:sldId id="271" r:id="rId14"/>
    <p:sldId id="272" r:id="rId15"/>
    <p:sldId id="283" r:id="rId16"/>
    <p:sldId id="273" r:id="rId17"/>
    <p:sldId id="274" r:id="rId18"/>
    <p:sldId id="275" r:id="rId19"/>
    <p:sldId id="276" r:id="rId20"/>
    <p:sldId id="277" r:id="rId21"/>
    <p:sldId id="278" r:id="rId22"/>
    <p:sldId id="279" r:id="rId23"/>
    <p:sldId id="280" r:id="rId24"/>
    <p:sldId id="281" r:id="rId25"/>
    <p:sldId id="258" r:id="rId26"/>
    <p:sldId id="259" r:id="rId27"/>
    <p:sldId id="260"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019" autoAdjust="0"/>
  </p:normalViewPr>
  <p:slideViewPr>
    <p:cSldViewPr snapToGrid="0">
      <p:cViewPr>
        <p:scale>
          <a:sx n="66" d="100"/>
          <a:sy n="66" d="100"/>
        </p:scale>
        <p:origin x="90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30030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B5A541-7C36-4B6A-87F8-1C7C232962C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15513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235332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67297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191488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B5A541-7C36-4B6A-87F8-1C7C232962C6}"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2951244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B5A541-7C36-4B6A-87F8-1C7C232962C6}" type="datetimeFigureOut">
              <a:rPr lang="en-IN" smtClean="0"/>
              <a:t>30-01-2023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2184626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1986209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130878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2947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B5A541-7C36-4B6A-87F8-1C7C232962C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371775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B5A541-7C36-4B6A-87F8-1C7C232962C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75708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B5A541-7C36-4B6A-87F8-1C7C232962C6}"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3444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B5A541-7C36-4B6A-87F8-1C7C232962C6}"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91868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5A541-7C36-4B6A-87F8-1C7C232962C6}"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392541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B5A541-7C36-4B6A-87F8-1C7C232962C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97359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B5A541-7C36-4B6A-87F8-1C7C232962C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FF40A5-ADA4-412C-AFE2-F435BC33214B}" type="slidenum">
              <a:rPr lang="en-IN" smtClean="0"/>
              <a:t>‹#›</a:t>
            </a:fld>
            <a:endParaRPr lang="en-IN"/>
          </a:p>
        </p:txBody>
      </p:sp>
    </p:spTree>
    <p:extLst>
      <p:ext uri="{BB962C8B-B14F-4D97-AF65-F5344CB8AC3E}">
        <p14:creationId xmlns:p14="http://schemas.microsoft.com/office/powerpoint/2010/main" val="379197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B5A541-7C36-4B6A-87F8-1C7C232962C6}" type="datetimeFigureOut">
              <a:rPr lang="en-IN" smtClean="0"/>
              <a:t>30-01-2023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7FF40A5-ADA4-412C-AFE2-F435BC33214B}" type="slidenum">
              <a:rPr lang="en-IN" smtClean="0"/>
              <a:t>‹#›</a:t>
            </a:fld>
            <a:endParaRPr lang="en-IN"/>
          </a:p>
        </p:txBody>
      </p:sp>
    </p:spTree>
    <p:extLst>
      <p:ext uri="{BB962C8B-B14F-4D97-AF65-F5344CB8AC3E}">
        <p14:creationId xmlns:p14="http://schemas.microsoft.com/office/powerpoint/2010/main" val="348953573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7.xml"/><Relationship Id="rId4" Type="http://schemas.openxmlformats.org/officeDocument/2006/relationships/hyperlink" Target="https://www.w3schools.com/java/java_class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7.xml"/><Relationship Id="rId4" Type="http://schemas.openxmlformats.org/officeDocument/2006/relationships/hyperlink" Target="https://www.javatpoint.com/java-priorityqueu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8C78-46BA-83A0-F282-01D5B33FAC47}"/>
              </a:ext>
            </a:extLst>
          </p:cNvPr>
          <p:cNvSpPr>
            <a:spLocks noGrp="1"/>
          </p:cNvSpPr>
          <p:nvPr>
            <p:ph type="ctrTitle"/>
          </p:nvPr>
        </p:nvSpPr>
        <p:spPr>
          <a:xfrm>
            <a:off x="1154955" y="883404"/>
            <a:ext cx="8825658" cy="1301858"/>
          </a:xfrm>
        </p:spPr>
        <p:txBody>
          <a:bodyPr/>
          <a:lstStyle/>
          <a:p>
            <a:pPr algn="ctr"/>
            <a:r>
              <a:rPr lang="en-US" sz="4000" b="1" u="sng" dirty="0">
                <a:latin typeface="Times New Roman" panose="02020603050405020304" pitchFamily="18" charset="0"/>
                <a:cs typeface="Times New Roman" panose="02020603050405020304" pitchFamily="18" charset="0"/>
              </a:rPr>
              <a:t>Flipkart Website Automation with Selenium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12E61B-6082-1ABC-24F6-244832B4FB36}"/>
              </a:ext>
            </a:extLst>
          </p:cNvPr>
          <p:cNvSpPr>
            <a:spLocks noGrp="1"/>
          </p:cNvSpPr>
          <p:nvPr>
            <p:ph type="subTitle" idx="1"/>
          </p:nvPr>
        </p:nvSpPr>
        <p:spPr>
          <a:xfrm>
            <a:off x="1154955" y="2510726"/>
            <a:ext cx="8825658" cy="2526224"/>
          </a:xfrm>
        </p:spPr>
        <p:txBody>
          <a:bodyPr>
            <a:normAutofit/>
          </a:bodyPr>
          <a:lstStyle/>
          <a:p>
            <a:pPr marL="0" indent="0" algn="ctr">
              <a:buNone/>
            </a:pPr>
            <a:endParaRPr lang="en-US" sz="2000" b="1" dirty="0">
              <a:solidFill>
                <a:schemeClr val="bg2"/>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bg2"/>
                </a:solidFill>
                <a:latin typeface="Times New Roman" panose="02020603050405020304" pitchFamily="18" charset="0"/>
                <a:cs typeface="Times New Roman" panose="02020603050405020304" pitchFamily="18" charset="0"/>
              </a:rPr>
              <a:t>By - Amrita Chaudhari</a:t>
            </a:r>
          </a:p>
          <a:p>
            <a:pPr marL="0" indent="0" algn="ctr">
              <a:buNone/>
            </a:pPr>
            <a:endParaRPr lang="en-US" sz="2000" b="1" dirty="0">
              <a:solidFill>
                <a:schemeClr val="bg2"/>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bg2"/>
                </a:solidFill>
                <a:latin typeface="Times New Roman" panose="02020603050405020304" pitchFamily="18" charset="0"/>
                <a:cs typeface="Times New Roman" panose="02020603050405020304" pitchFamily="18" charset="0"/>
              </a:rPr>
              <a:t>Trainer - ganesh Jadhav</a:t>
            </a:r>
          </a:p>
        </p:txBody>
      </p:sp>
    </p:spTree>
    <p:extLst>
      <p:ext uri="{BB962C8B-B14F-4D97-AF65-F5344CB8AC3E}">
        <p14:creationId xmlns:p14="http://schemas.microsoft.com/office/powerpoint/2010/main" val="155032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C232-51F3-822E-61EF-053840A6424A}"/>
              </a:ext>
            </a:extLst>
          </p:cNvPr>
          <p:cNvSpPr txBox="1"/>
          <p:nvPr/>
        </p:nvSpPr>
        <p:spPr>
          <a:xfrm>
            <a:off x="972457" y="797510"/>
            <a:ext cx="8171543" cy="5262979"/>
          </a:xfrm>
          <a:prstGeom prst="rect">
            <a:avLst/>
          </a:prstGeom>
          <a:noFill/>
        </p:spPr>
        <p:txBody>
          <a:bodyPr wrap="square">
            <a:spAutoFit/>
          </a:bodyPr>
          <a:lstStyle/>
          <a:p>
            <a:r>
              <a:rPr lang="en-US" altLang="en-US" sz="2400" b="1" dirty="0">
                <a:solidFill>
                  <a:srgbClr val="000000"/>
                </a:solidFill>
                <a:latin typeface="Times New Roman" panose="02020603050405020304" pitchFamily="18" charset="0"/>
                <a:cs typeface="Times New Roman" panose="02020603050405020304" pitchFamily="18" charset="0"/>
              </a:rPr>
              <a:t>Datatypes:</a:t>
            </a:r>
          </a:p>
          <a:p>
            <a:pPr marL="0" marR="0" lvl="0" indent="0" algn="l" defTabSz="914400" rtl="0" eaLnBrk="0" fontAlgn="base" latinLnBrk="0" hangingPunct="0">
              <a:lnSpc>
                <a:spcPct val="10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1.String</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2. Number</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3. Bigint</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4. Boolean</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5. Undefined</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6. Null</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7. Symbol</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8. Object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i="0" dirty="0">
                <a:solidFill>
                  <a:srgbClr val="000000"/>
                </a:solidFill>
                <a:effectLst/>
                <a:latin typeface="Times New Roman" panose="02020603050405020304" pitchFamily="18" charset="0"/>
                <a:cs typeface="Times New Roman" panose="02020603050405020304" pitchFamily="18" charset="0"/>
              </a:rPr>
              <a:t>The object </a:t>
            </a:r>
            <a:r>
              <a:rPr lang="en-US" altLang="en-US" sz="2400" b="1" dirty="0">
                <a:solidFill>
                  <a:srgbClr val="000000"/>
                </a:solidFill>
                <a:latin typeface="Times New Roman" panose="02020603050405020304" pitchFamily="18" charset="0"/>
                <a:cs typeface="Times New Roman" panose="02020603050405020304" pitchFamily="18" charset="0"/>
              </a:rPr>
              <a:t>datatype: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sz="2400" b="0" i="0" dirty="0">
                <a:solidFill>
                  <a:srgbClr val="000000"/>
                </a:solidFill>
                <a:effectLst/>
                <a:latin typeface="Times New Roman" panose="02020603050405020304" pitchFamily="18" charset="0"/>
                <a:cs typeface="Times New Roman" panose="02020603050405020304" pitchFamily="18" charset="0"/>
              </a:rPr>
              <a:t> An object</a:t>
            </a:r>
          </a:p>
          <a:p>
            <a:pPr marL="0" marR="0" lvl="0" indent="0" algn="l" defTabSz="914400" rtl="0" eaLnBrk="0" fontAlgn="base" latinLnBrk="0" hangingPunct="0">
              <a:lnSpc>
                <a:spcPct val="10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2. An array</a:t>
            </a:r>
          </a:p>
          <a:p>
            <a:pPr marL="0" marR="0" lvl="0" indent="0" algn="l" defTabSz="914400" rtl="0" eaLnBrk="0" fontAlgn="base" latinLnBrk="0" hangingPunct="0">
              <a:lnSpc>
                <a:spcPct val="10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3. A date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0105-6F3F-C0C1-B0C4-D125B912B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Topics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F81527-A969-4CD5-DF04-A430E35CEFED}"/>
              </a:ext>
            </a:extLst>
          </p:cNvPr>
          <p:cNvSpPr>
            <a:spLocks noGrp="1"/>
          </p:cNvSpPr>
          <p:nvPr>
            <p:ph idx="1"/>
          </p:nvPr>
        </p:nvSpPr>
        <p:spPr>
          <a:xfrm>
            <a:off x="1154954" y="2603500"/>
            <a:ext cx="8825659" cy="3898900"/>
          </a:xfrm>
        </p:spPr>
        <p:txBody>
          <a:bodyPr>
            <a:no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SQL is a standard language for storing, manipulating and retrieving data in databases.</a:t>
            </a:r>
          </a:p>
          <a:p>
            <a:pPr algn="l"/>
            <a:r>
              <a:rPr lang="en-US" sz="2000" b="0" i="0" dirty="0">
                <a:solidFill>
                  <a:srgbClr val="000000"/>
                </a:solidFill>
                <a:effectLst/>
                <a:latin typeface="Times New Roman" panose="02020603050405020304" pitchFamily="18" charset="0"/>
                <a:cs typeface="Times New Roman" panose="02020603050405020304" pitchFamily="18" charset="0"/>
              </a:rPr>
              <a:t>SQL stands for Structured Query Language</a:t>
            </a:r>
          </a:p>
          <a:p>
            <a:r>
              <a:rPr lang="en-US" sz="2000" dirty="0">
                <a:latin typeface="Times New Roman" panose="02020603050405020304" pitchFamily="18" charset="0"/>
                <a:cs typeface="Times New Roman" panose="02020603050405020304" pitchFamily="18" charset="0"/>
              </a:rPr>
              <a:t>SQL Select</a:t>
            </a:r>
          </a:p>
          <a:p>
            <a:r>
              <a:rPr lang="en-US" sz="2000" dirty="0">
                <a:latin typeface="Times New Roman" panose="02020603050405020304" pitchFamily="18" charset="0"/>
                <a:cs typeface="Times New Roman" panose="02020603050405020304" pitchFamily="18" charset="0"/>
              </a:rPr>
              <a:t>SQL insert into</a:t>
            </a:r>
          </a:p>
          <a:p>
            <a:r>
              <a:rPr lang="en-US" sz="2000" dirty="0">
                <a:latin typeface="Times New Roman" panose="02020603050405020304" pitchFamily="18" charset="0"/>
                <a:cs typeface="Times New Roman" panose="02020603050405020304" pitchFamily="18" charset="0"/>
              </a:rPr>
              <a:t>SQL update </a:t>
            </a:r>
          </a:p>
          <a:p>
            <a:r>
              <a:rPr lang="en-US" sz="2000" dirty="0">
                <a:latin typeface="Times New Roman" panose="02020603050405020304" pitchFamily="18" charset="0"/>
                <a:cs typeface="Times New Roman" panose="02020603050405020304" pitchFamily="18" charset="0"/>
              </a:rPr>
              <a:t>SQL delete</a:t>
            </a:r>
          </a:p>
          <a:p>
            <a:r>
              <a:rPr lang="en-US" sz="2000" dirty="0">
                <a:latin typeface="Times New Roman" panose="02020603050405020304" pitchFamily="18" charset="0"/>
                <a:cs typeface="Times New Roman" panose="02020603050405020304" pitchFamily="18" charset="0"/>
              </a:rPr>
              <a:t>SQL joins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9B2DF4-C6A9-3D84-9E2A-CF23963F79B6}"/>
              </a:ext>
            </a:extLst>
          </p:cNvPr>
          <p:cNvSpPr txBox="1"/>
          <p:nvPr/>
        </p:nvSpPr>
        <p:spPr>
          <a:xfrm>
            <a:off x="3049292" y="2963460"/>
            <a:ext cx="6098582" cy="646331"/>
          </a:xfrm>
          <a:prstGeom prst="rect">
            <a:avLst/>
          </a:prstGeom>
          <a:noFill/>
        </p:spPr>
        <p:txBody>
          <a:bodyPr wrap="square">
            <a:spAutoFit/>
          </a:bodyPr>
          <a:lstStyle/>
          <a:p>
            <a:br>
              <a:rPr lang="en-US" dirty="0"/>
            </a:br>
            <a:endParaRPr lang="en-IN" dirty="0"/>
          </a:p>
        </p:txBody>
      </p:sp>
    </p:spTree>
    <p:extLst>
      <p:ext uri="{BB962C8B-B14F-4D97-AF65-F5344CB8AC3E}">
        <p14:creationId xmlns:p14="http://schemas.microsoft.com/office/powerpoint/2010/main" val="42741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DC22B5-AD69-2896-DBAF-9C05ED26AB4A}"/>
              </a:ext>
            </a:extLst>
          </p:cNvPr>
          <p:cNvSpPr>
            <a:spLocks noChangeArrowheads="1"/>
          </p:cNvSpPr>
          <p:nvPr/>
        </p:nvSpPr>
        <p:spPr bwMode="auto">
          <a:xfrm flipV="1">
            <a:off x="247973" y="5208967"/>
            <a:ext cx="1115878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CB27A76-670E-A850-1C8E-D64680A8136C}"/>
              </a:ext>
            </a:extLst>
          </p:cNvPr>
          <p:cNvSpPr>
            <a:spLocks noChangeArrowheads="1"/>
          </p:cNvSpPr>
          <p:nvPr/>
        </p:nvSpPr>
        <p:spPr bwMode="auto">
          <a:xfrm>
            <a:off x="247973" y="1078974"/>
            <a:ext cx="1146874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are the different types of the JOINs in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(INNER) JOIN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Returns records that have matching values in both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LEFT (OUTER) JOIN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Returns all records from the left table, and the matched records from the right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RIGHT (OUTER) JOIN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Returns all records from the right table, and the matched records from the left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FULL (OUTER) JOIN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Returns all records when there is a match in either left or right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2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7F20-E61A-9296-1A8D-5B1F6878C2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Manual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0B9B5-CC40-F421-6EBB-16A6FB60E316}"/>
              </a:ext>
            </a:extLst>
          </p:cNvPr>
          <p:cNvSpPr>
            <a:spLocks noGrp="1"/>
          </p:cNvSpPr>
          <p:nvPr>
            <p:ph idx="1"/>
          </p:nvPr>
        </p:nvSpPr>
        <p:spPr/>
        <p:txBody>
          <a:bodyPr>
            <a:noAutofit/>
          </a:bodyPr>
          <a:lstStyle/>
          <a:p>
            <a:pPr algn="just"/>
            <a:r>
              <a:rPr lang="en-IN" sz="2400" b="1" i="0" dirty="0">
                <a:solidFill>
                  <a:srgbClr val="610B38"/>
                </a:solidFill>
                <a:effectLst/>
                <a:latin typeface="Times New Roman" panose="02020603050405020304" pitchFamily="18" charset="0"/>
                <a:cs typeface="Times New Roman" panose="02020603050405020304" pitchFamily="18" charset="0"/>
              </a:rPr>
              <a:t>Types of Manual Testing:</a:t>
            </a:r>
          </a:p>
          <a:p>
            <a:pPr algn="just">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White Box Testing</a:t>
            </a:r>
          </a:p>
          <a:p>
            <a:pPr algn="just">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Black Box Testing</a:t>
            </a:r>
          </a:p>
          <a:p>
            <a:pPr algn="just">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Gray Box Testing</a:t>
            </a:r>
          </a:p>
          <a:p>
            <a:pPr algn="just">
              <a:buFont typeface="Wingdings" panose="05000000000000000000" pitchFamily="2" charset="2"/>
              <a:buChar char="Ø"/>
            </a:pPr>
            <a:r>
              <a:rPr lang="en-US" sz="2400" b="1" i="0" dirty="0">
                <a:solidFill>
                  <a:srgbClr val="610B4B"/>
                </a:solidFill>
                <a:effectLst/>
                <a:latin typeface="Times New Roman" panose="02020603050405020304" pitchFamily="18" charset="0"/>
                <a:cs typeface="Times New Roman" panose="02020603050405020304" pitchFamily="18" charset="0"/>
              </a:rPr>
              <a:t>White-box testing:</a:t>
            </a: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The white box testing is done by Developer, where they check every line of a code before giving it to the Test Engineer. Since the code is visible for the Developer during the testing, that's why it is also known as White box testing.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39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E6A81-EFFE-C76F-A7C8-34F3951452E6}"/>
              </a:ext>
            </a:extLst>
          </p:cNvPr>
          <p:cNvSpPr txBox="1"/>
          <p:nvPr/>
        </p:nvSpPr>
        <p:spPr>
          <a:xfrm>
            <a:off x="1348353" y="821410"/>
            <a:ext cx="9360976" cy="4893647"/>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610B4B"/>
                </a:solidFill>
                <a:effectLst/>
                <a:latin typeface="Times New Roman" panose="02020603050405020304" pitchFamily="18" charset="0"/>
                <a:cs typeface="Times New Roman" panose="02020603050405020304" pitchFamily="18" charset="0"/>
              </a:rPr>
              <a:t>Black box testing:</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br>
              <a:rPr lang="en-US" sz="2400" b="0" i="0" dirty="0">
                <a:solidFill>
                  <a:srgbClr val="333333"/>
                </a:solidFill>
                <a:effectLst/>
                <a:latin typeface="Times New Roman" panose="02020603050405020304" pitchFamily="18" charset="0"/>
                <a:cs typeface="Times New Roman" panose="02020603050405020304" pitchFamily="18" charset="0"/>
              </a:rPr>
            </a:b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dirty="0">
                <a:solidFill>
                  <a:srgbClr val="610B4B"/>
                </a:solidFill>
                <a:effectLst/>
                <a:latin typeface="Times New Roman" panose="02020603050405020304" pitchFamily="18" charset="0"/>
                <a:cs typeface="Times New Roman" panose="02020603050405020304" pitchFamily="18" charset="0"/>
              </a:rPr>
              <a:t>Gray Box testing:</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Gray box testing is a combination of white box and Black box testing. It can be performed by a person who knew both coding and testing. And if the single person performs white box, as well as black-box testing for the application, is known as Gray box testing.</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59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13F8CB-D4D0-B538-88DC-CC6647DD6A02}"/>
              </a:ext>
            </a:extLst>
          </p:cNvPr>
          <p:cNvSpPr txBox="1"/>
          <p:nvPr/>
        </p:nvSpPr>
        <p:spPr>
          <a:xfrm>
            <a:off x="931025" y="881149"/>
            <a:ext cx="8445731" cy="1477328"/>
          </a:xfrm>
          <a:prstGeom prst="rect">
            <a:avLst/>
          </a:prstGeom>
          <a:noFill/>
        </p:spPr>
        <p:txBody>
          <a:bodyPr wrap="square">
            <a:spAutoFit/>
          </a:bodyPr>
          <a:lstStyle/>
          <a:p>
            <a:pPr marL="285750" indent="-28575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Performance Testing</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solidFill>
                  <a:srgbClr val="333333"/>
                </a:solidFill>
                <a:latin typeface="Times New Roman" panose="02020603050405020304" pitchFamily="18" charset="0"/>
                <a:cs typeface="Times New Roman" panose="02020603050405020304" pitchFamily="18" charset="0"/>
              </a:rPr>
              <a:t>Security Testing</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91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FF1C-634B-0A0D-0B98-816E3C3F80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11D81-7AA7-11DF-6D48-2EF6FEDA4CA1}"/>
              </a:ext>
            </a:extLst>
          </p:cNvPr>
          <p:cNvSpPr>
            <a:spLocks noGrp="1"/>
          </p:cNvSpPr>
          <p:nvPr>
            <p:ph idx="1"/>
          </p:nvPr>
        </p:nvSpPr>
        <p:spPr/>
        <p:txBody>
          <a:bodyPr>
            <a:no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Java is a popular programming language, created in 1995.</a:t>
            </a:r>
          </a:p>
          <a:p>
            <a:pPr algn="l"/>
            <a:r>
              <a:rPr lang="en-US" sz="2000" b="0" i="0" dirty="0">
                <a:solidFill>
                  <a:srgbClr val="000000"/>
                </a:solidFill>
                <a:effectLst/>
                <a:latin typeface="Times New Roman" panose="02020603050405020304" pitchFamily="18" charset="0"/>
                <a:cs typeface="Times New Roman" panose="02020603050405020304" pitchFamily="18" charset="0"/>
              </a:rPr>
              <a:t>It is owned by Oracle, and more than </a:t>
            </a:r>
            <a:r>
              <a:rPr lang="en-US" sz="2000" b="1" i="0" dirty="0">
                <a:solidFill>
                  <a:srgbClr val="000000"/>
                </a:solidFill>
                <a:effectLst/>
                <a:latin typeface="Times New Roman" panose="02020603050405020304" pitchFamily="18" charset="0"/>
                <a:cs typeface="Times New Roman" panose="02020603050405020304" pitchFamily="18" charset="0"/>
              </a:rPr>
              <a:t>3 billion</a:t>
            </a:r>
            <a:r>
              <a:rPr lang="en-US" sz="2000" b="0" i="0" dirty="0">
                <a:solidFill>
                  <a:srgbClr val="000000"/>
                </a:solidFill>
                <a:effectLst/>
                <a:latin typeface="Times New Roman" panose="02020603050405020304" pitchFamily="18" charset="0"/>
                <a:cs typeface="Times New Roman" panose="02020603050405020304" pitchFamily="18" charset="0"/>
              </a:rPr>
              <a:t> devices run Java.</a:t>
            </a:r>
          </a:p>
          <a:p>
            <a:pPr algn="l"/>
            <a:r>
              <a:rPr lang="en-US" sz="2000" b="0" i="0" dirty="0">
                <a:solidFill>
                  <a:srgbClr val="000000"/>
                </a:solidFill>
                <a:effectLst/>
                <a:latin typeface="Times New Roman" panose="02020603050405020304" pitchFamily="18" charset="0"/>
                <a:cs typeface="Times New Roman" panose="02020603050405020304" pitchFamily="18" charset="0"/>
              </a:rPr>
              <a:t>It is used for:</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Mobile applications (specially Android apps)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Desktop applications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Web applications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Web servers and application servers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Games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4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70717E5-6DCE-2F9A-0F5C-22A01CA65BF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A19322A9-EEEC-78F6-6EB1-4061D595B9F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E5F2F632-8B02-12EA-F226-BA5CC42E9770}"/>
              </a:ext>
            </a:extLst>
          </p:cNvPr>
          <p:cNvSpPr>
            <a:spLocks noChangeArrowheads="1"/>
          </p:cNvSpPr>
          <p:nvPr/>
        </p:nvSpPr>
        <p:spPr bwMode="auto">
          <a:xfrm flipV="1">
            <a:off x="3087997" y="1939236"/>
            <a:ext cx="6691434"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0C38311-F342-737B-C92B-6146AFADC43B}"/>
              </a:ext>
            </a:extLst>
          </p:cNvPr>
          <p:cNvSpPr>
            <a:spLocks noChangeArrowheads="1"/>
          </p:cNvSpPr>
          <p:nvPr/>
        </p:nvSpPr>
        <p:spPr bwMode="auto">
          <a:xfrm>
            <a:off x="2371240" y="0"/>
            <a:ext cx="9820759"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2830" tIns="179331" rIns="-142830" bIns="179331"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D4B56923-5AD6-D65E-2290-84B5D9648366}"/>
              </a:ext>
            </a:extLst>
          </p:cNvPr>
          <p:cNvSpPr>
            <a:spLocks noChangeArrowheads="1"/>
          </p:cNvSpPr>
          <p:nvPr/>
        </p:nvSpPr>
        <p:spPr bwMode="auto">
          <a:xfrm>
            <a:off x="2371240" y="0"/>
            <a:ext cx="9820759"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159E98DE-60F3-B189-48F2-6DDDA2381DF6}"/>
              </a:ext>
            </a:extLst>
          </p:cNvPr>
          <p:cNvSpPr>
            <a:spLocks noChangeArrowheads="1"/>
          </p:cNvSpPr>
          <p:nvPr/>
        </p:nvSpPr>
        <p:spPr bwMode="auto">
          <a:xfrm>
            <a:off x="522514" y="753628"/>
            <a:ext cx="9943194" cy="4980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Variables are containers for storing data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Java, there are different types of variables,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String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text, such as "Hello". String values are surrounded by double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int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integers (whole numbers), without decimals, such as 123 or -123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float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floating point numbers, with decimals, such as 19.99 or -19.99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char</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single characters, such as 'a' or 'B'. Char values are surrounded by single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boolean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stores values with two states: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19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55377-AB09-1BEE-5232-E29B932FDC94}"/>
              </a:ext>
            </a:extLst>
          </p:cNvPr>
          <p:cNvSpPr>
            <a:spLocks noChangeArrowheads="1"/>
          </p:cNvSpPr>
          <p:nvPr/>
        </p:nvSpPr>
        <p:spPr bwMode="auto">
          <a:xfrm>
            <a:off x="0" y="853736"/>
            <a:ext cx="1051560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 types are divided into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Primitive data types - includes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byte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short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int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long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float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double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boolean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char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rgbClr val="DC143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Non-primitive data types - such as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hlinkClick r:id="rId2"/>
              </a:rPr>
              <a:t>String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Arrays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Classes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(you will learn more about these in a later chapter)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40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92D2C0-4B14-7FFF-DD69-99D287D9ABCB}"/>
              </a:ext>
            </a:extLst>
          </p:cNvPr>
          <p:cNvSpPr txBox="1"/>
          <p:nvPr/>
        </p:nvSpPr>
        <p:spPr>
          <a:xfrm>
            <a:off x="971550" y="1028700"/>
            <a:ext cx="8839200" cy="4401205"/>
          </a:xfrm>
          <a:prstGeom prst="rect">
            <a:avLst/>
          </a:prstGeom>
          <a:noFill/>
        </p:spPr>
        <p:txBody>
          <a:bodyPr wrap="square">
            <a:spAutoFit/>
          </a:bodyPr>
          <a:lstStyle/>
          <a:p>
            <a:pPr algn="l"/>
            <a:r>
              <a:rPr lang="en-US" sz="2800" b="1" i="0" dirty="0">
                <a:solidFill>
                  <a:srgbClr val="000000"/>
                </a:solidFill>
                <a:effectLst/>
                <a:latin typeface="Times New Roman" panose="02020603050405020304" pitchFamily="18" charset="0"/>
                <a:cs typeface="Times New Roman" panose="02020603050405020304" pitchFamily="18" charset="0"/>
              </a:rPr>
              <a:t>Java Conditions and If Statements:</a:t>
            </a:r>
          </a:p>
          <a:p>
            <a:pPr algn="l"/>
            <a:endParaRPr lang="en-US" sz="2800" b="1" i="0" dirty="0">
              <a:solidFill>
                <a:srgbClr val="000000"/>
              </a:solidFill>
              <a:effectLst/>
              <a:latin typeface="Times New Roman" panose="02020603050405020304" pitchFamily="18" charset="0"/>
              <a:cs typeface="Times New Roman" panose="02020603050405020304" pitchFamily="18" charset="0"/>
            </a:endParaRPr>
          </a:p>
          <a:p>
            <a:pPr algn="l"/>
            <a:r>
              <a:rPr lang="en-US" sz="2800" b="1" i="0" dirty="0">
                <a:solidFill>
                  <a:srgbClr val="000000"/>
                </a:solidFill>
                <a:effectLst/>
                <a:latin typeface="Times New Roman" panose="02020603050405020304" pitchFamily="18" charset="0"/>
                <a:cs typeface="Times New Roman" panose="02020603050405020304" pitchFamily="18" charset="0"/>
              </a:rPr>
              <a:t>You already know that Java supports the usual logical conditions from mathematics:</a:t>
            </a: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Less than: </a:t>
            </a:r>
            <a:r>
              <a:rPr lang="en-US" sz="2800" b="0" i="0" dirty="0">
                <a:solidFill>
                  <a:srgbClr val="DC143C"/>
                </a:solidFill>
                <a:effectLst/>
                <a:latin typeface="Times New Roman" panose="02020603050405020304" pitchFamily="18" charset="0"/>
                <a:cs typeface="Times New Roman" panose="02020603050405020304" pitchFamily="18" charset="0"/>
              </a:rPr>
              <a:t>a &lt; 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Less than or equal to: </a:t>
            </a:r>
            <a:r>
              <a:rPr lang="en-US" sz="2800" b="0" i="0" dirty="0">
                <a:solidFill>
                  <a:srgbClr val="DC143C"/>
                </a:solidFill>
                <a:effectLst/>
                <a:latin typeface="Times New Roman" panose="02020603050405020304" pitchFamily="18" charset="0"/>
                <a:cs typeface="Times New Roman" panose="02020603050405020304" pitchFamily="18" charset="0"/>
              </a:rPr>
              <a:t>a &lt;= 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Greater than: </a:t>
            </a:r>
            <a:r>
              <a:rPr lang="en-US" sz="2800" b="0" i="0" dirty="0">
                <a:solidFill>
                  <a:srgbClr val="DC143C"/>
                </a:solidFill>
                <a:effectLst/>
                <a:latin typeface="Times New Roman" panose="02020603050405020304" pitchFamily="18" charset="0"/>
                <a:cs typeface="Times New Roman" panose="02020603050405020304" pitchFamily="18" charset="0"/>
              </a:rPr>
              <a:t>a &gt; 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Greater than or equal to: </a:t>
            </a:r>
            <a:r>
              <a:rPr lang="en-US" sz="2800" b="0" i="0" dirty="0">
                <a:solidFill>
                  <a:srgbClr val="DC143C"/>
                </a:solidFill>
                <a:effectLst/>
                <a:latin typeface="Times New Roman" panose="02020603050405020304" pitchFamily="18" charset="0"/>
                <a:cs typeface="Times New Roman" panose="02020603050405020304" pitchFamily="18" charset="0"/>
              </a:rPr>
              <a:t>a &gt;= 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Equal to </a:t>
            </a:r>
            <a:r>
              <a:rPr lang="en-US" sz="2800" b="0" i="0" dirty="0">
                <a:solidFill>
                  <a:srgbClr val="DC143C"/>
                </a:solidFill>
                <a:effectLst/>
                <a:latin typeface="Times New Roman" panose="02020603050405020304" pitchFamily="18" charset="0"/>
                <a:cs typeface="Times New Roman" panose="02020603050405020304" pitchFamily="18" charset="0"/>
              </a:rPr>
              <a:t>a == 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Not Equal to: </a:t>
            </a:r>
            <a:r>
              <a:rPr lang="en-US" sz="2800" b="0" i="0" dirty="0">
                <a:solidFill>
                  <a:srgbClr val="DC143C"/>
                </a:solidFill>
                <a:effectLst/>
                <a:latin typeface="Times New Roman" panose="02020603050405020304" pitchFamily="18" charset="0"/>
                <a:cs typeface="Times New Roman" panose="02020603050405020304" pitchFamily="18" charset="0"/>
              </a:rPr>
              <a:t>a != b</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4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8F8A12-D38C-DB6E-1FF1-51EFE95D1B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Engineering</a:t>
            </a:r>
            <a:endParaRPr lang="en-IN"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AD1BBCF-85AF-9C60-E8D2-3491E7EDEC5E}"/>
              </a:ext>
            </a:extLst>
          </p:cNvPr>
          <p:cNvSpPr>
            <a:spLocks noGrp="1"/>
          </p:cNvSpPr>
          <p:nvPr>
            <p:ph idx="1"/>
          </p:nvPr>
        </p:nvSpPr>
        <p:spPr>
          <a:xfrm>
            <a:off x="1154954" y="2169763"/>
            <a:ext cx="8825659" cy="4688237"/>
          </a:xfrm>
        </p:spPr>
        <p:txBody>
          <a:bodyPr>
            <a:noAutofit/>
          </a:bodyPr>
          <a:lstStyle/>
          <a:p>
            <a:r>
              <a:rPr lang="en-US" sz="2400" b="1" dirty="0">
                <a:latin typeface="Times New Roman" panose="02020603050405020304" pitchFamily="18" charset="0"/>
                <a:cs typeface="Times New Roman" panose="02020603050405020304" pitchFamily="18" charset="0"/>
              </a:rPr>
              <a:t>1.Waterfall Model</a:t>
            </a:r>
          </a:p>
          <a:p>
            <a:pPr>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The Waterfall Model was the first Process Model to be introduced. It is also referred to as a </a:t>
            </a:r>
            <a:r>
              <a:rPr lang="en-US" sz="2400" i="0" dirty="0">
                <a:solidFill>
                  <a:srgbClr val="000000"/>
                </a:solidFill>
                <a:effectLst/>
                <a:latin typeface="Times New Roman" panose="02020603050405020304" pitchFamily="18" charset="0"/>
                <a:cs typeface="Times New Roman" panose="02020603050405020304" pitchFamily="18" charset="0"/>
              </a:rPr>
              <a:t>linear-sequential life cycle model. </a:t>
            </a:r>
          </a:p>
          <a:p>
            <a:pPr>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Different phases of waterfall model are as follows :</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Requirement Analysis</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System Design</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Implementation</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Testing</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Deployment</a:t>
            </a:r>
          </a:p>
          <a:p>
            <a:pPr>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Maintenance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4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0970C-ADB3-211F-6A30-026CA4983B5A}"/>
              </a:ext>
            </a:extLst>
          </p:cNvPr>
          <p:cNvSpPr txBox="1"/>
          <p:nvPr/>
        </p:nvSpPr>
        <p:spPr>
          <a:xfrm>
            <a:off x="754743" y="638630"/>
            <a:ext cx="8868228" cy="4524315"/>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Java Switch </a:t>
            </a:r>
          </a:p>
          <a:p>
            <a:pPr algn="l"/>
            <a:r>
              <a:rPr lang="en-US" sz="2400" b="1" dirty="0">
                <a:solidFill>
                  <a:srgbClr val="000000"/>
                </a:solidFill>
                <a:latin typeface="Times New Roman" panose="02020603050405020304" pitchFamily="18" charset="0"/>
                <a:cs typeface="Times New Roman" panose="02020603050405020304" pitchFamily="18" charset="0"/>
              </a:rPr>
              <a:t>Java While loop</a:t>
            </a:r>
          </a:p>
          <a:p>
            <a:pPr algn="l"/>
            <a:r>
              <a:rPr lang="en-US" sz="2400" b="1" dirty="0">
                <a:solidFill>
                  <a:srgbClr val="000000"/>
                </a:solidFill>
                <a:latin typeface="Times New Roman" panose="02020603050405020304" pitchFamily="18" charset="0"/>
                <a:cs typeface="Times New Roman" panose="02020603050405020304" pitchFamily="18" charset="0"/>
              </a:rPr>
              <a:t>Java for loop</a:t>
            </a:r>
          </a:p>
          <a:p>
            <a:pPr algn="l"/>
            <a:r>
              <a:rPr lang="en-US" sz="2400" b="1" i="0" dirty="0">
                <a:solidFill>
                  <a:srgbClr val="000000"/>
                </a:solidFill>
                <a:effectLst/>
                <a:latin typeface="Times New Roman" panose="02020603050405020304" pitchFamily="18" charset="0"/>
                <a:cs typeface="Times New Roman" panose="02020603050405020304" pitchFamily="18" charset="0"/>
              </a:rPr>
              <a:t>Java Break/Continue</a:t>
            </a:r>
          </a:p>
          <a:p>
            <a:pPr algn="l"/>
            <a:r>
              <a:rPr lang="en-US" sz="2400" b="1" dirty="0">
                <a:solidFill>
                  <a:srgbClr val="000000"/>
                </a:solidFill>
                <a:latin typeface="Times New Roman" panose="02020603050405020304" pitchFamily="18" charset="0"/>
                <a:cs typeface="Times New Roman" panose="02020603050405020304" pitchFamily="18" charset="0"/>
              </a:rPr>
              <a:t>Java Arrays </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1" i="0" dirty="0">
                <a:solidFill>
                  <a:srgbClr val="000000"/>
                </a:solidFill>
                <a:effectLst/>
                <a:latin typeface="Times New Roman" panose="02020603050405020304" pitchFamily="18" charset="0"/>
                <a:cs typeface="Times New Roman" panose="02020603050405020304" pitchFamily="18" charset="0"/>
              </a:rPr>
              <a:t>OOP stands for Object-Oriented Programming</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r>
              <a:rPr lang="en-US" sz="2400" b="0" i="0" dirty="0">
                <a:solidFill>
                  <a:srgbClr val="000000"/>
                </a:solidFill>
                <a:effectLst/>
                <a:latin typeface="Times New Roman" panose="02020603050405020304" pitchFamily="18" charset="0"/>
                <a:cs typeface="Times New Roman" panose="02020603050405020304" pitchFamily="18" charset="0"/>
              </a:rPr>
              <a:t>Procedural programming is about writing procedures or methods that perform operations on the data, while object-oriented programming is about creating objects that contain both data and methods.</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493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E447E-212B-E867-3997-DCB659774344}"/>
              </a:ext>
            </a:extLst>
          </p:cNvPr>
          <p:cNvSpPr txBox="1"/>
          <p:nvPr/>
        </p:nvSpPr>
        <p:spPr>
          <a:xfrm>
            <a:off x="464456" y="751344"/>
            <a:ext cx="9579429" cy="5632311"/>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Inheritance </a:t>
            </a:r>
          </a:p>
          <a:p>
            <a:pPr marL="342900" indent="-342900" algn="l">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ncapsulation</a:t>
            </a:r>
          </a:p>
          <a:p>
            <a:pPr marL="342900" indent="-342900" algn="l">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Abstraction</a:t>
            </a:r>
          </a:p>
          <a:p>
            <a:pPr marL="342900" indent="-342900" algn="l">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Polymorphism</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1" dirty="0">
                <a:solidFill>
                  <a:srgbClr val="000000"/>
                </a:solidFill>
                <a:latin typeface="Times New Roman" panose="02020603050405020304" pitchFamily="18" charset="0"/>
                <a:cs typeface="Times New Roman" panose="02020603050405020304" pitchFamily="18" charset="0"/>
              </a:rPr>
              <a:t>Java Collection:</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1" i="0" dirty="0">
                <a:solidFill>
                  <a:srgbClr val="333333"/>
                </a:solidFill>
                <a:effectLst/>
                <a:latin typeface="Times New Roman" panose="02020603050405020304" pitchFamily="18" charset="0"/>
                <a:cs typeface="Times New Roman" panose="02020603050405020304" pitchFamily="18" charset="0"/>
              </a:rPr>
              <a:t>Collection in Java</a:t>
            </a:r>
            <a:r>
              <a:rPr lang="en-US" sz="2400" b="0" i="0" dirty="0">
                <a:solidFill>
                  <a:srgbClr val="333333"/>
                </a:solidFill>
                <a:effectLst/>
                <a:latin typeface="Times New Roman" panose="02020603050405020304" pitchFamily="18" charset="0"/>
                <a:cs typeface="Times New Roman" panose="02020603050405020304" pitchFamily="18" charset="0"/>
              </a:rPr>
              <a:t> is a framework that provides an architecture to store and manipulate the group of objects.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Java Collections can achieve all the operations that you perform on a data such as searching, sorting, insertion, manipulation, and deletion.</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Java Collection means a single unit of objects. Java Collection framework provides many interfaces (Set, List, Queue, Deque) and </a:t>
            </a:r>
            <a:r>
              <a:rPr lang="en-US" sz="2400" b="0" i="0" dirty="0">
                <a:solidFill>
                  <a:schemeClr val="tx1">
                    <a:lumMod val="75000"/>
                    <a:lumOff val="25000"/>
                  </a:schemeClr>
                </a:solidFill>
                <a:effectLst/>
                <a:latin typeface="Times New Roman" panose="02020603050405020304" pitchFamily="18" charset="0"/>
                <a:cs typeface="Times New Roman" panose="02020603050405020304" pitchFamily="18" charset="0"/>
              </a:rPr>
              <a:t>classes (</a:t>
            </a: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ArrayList</a:t>
            </a:r>
            <a:r>
              <a:rPr lang="en-US" sz="2400" b="0" i="0" dirty="0">
                <a:solidFill>
                  <a:schemeClr val="tx1">
                    <a:lumMod val="75000"/>
                    <a:lumOff val="25000"/>
                  </a:schemeClr>
                </a:solidFill>
                <a:effectLst/>
                <a:latin typeface="Times New Roman" panose="02020603050405020304" pitchFamily="18" charset="0"/>
                <a:cs typeface="Times New Roman" panose="02020603050405020304" pitchFamily="18" charset="0"/>
              </a:rPr>
              <a:t>, Vector, </a:t>
            </a: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LinkedList</a:t>
            </a:r>
            <a:r>
              <a:rPr lang="en-US" sz="2400" b="0" i="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PriorityQueue</a:t>
            </a:r>
            <a:r>
              <a:rPr lang="en-US" sz="2400" b="0" i="0" dirty="0">
                <a:solidFill>
                  <a:schemeClr val="tx1">
                    <a:lumMod val="75000"/>
                    <a:lumOff val="25000"/>
                  </a:schemeClr>
                </a:solidFill>
                <a:effectLst/>
                <a:latin typeface="Times New Roman" panose="02020603050405020304" pitchFamily="18" charset="0"/>
                <a:cs typeface="Times New Roman" panose="02020603050405020304" pitchFamily="18" charset="0"/>
              </a:rPr>
              <a:t>, HashSet, LinkedHashSet, TreeSet).</a:t>
            </a:r>
          </a:p>
          <a:p>
            <a:pPr algn="l"/>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06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AE74-C54B-1C8B-8959-DC6FFDEC63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Selenium Webdriver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5C32A6-A5E5-22AF-E154-355ECBE76170}"/>
              </a:ext>
            </a:extLst>
          </p:cNvPr>
          <p:cNvSpPr>
            <a:spLocks noGrp="1"/>
          </p:cNvSpPr>
          <p:nvPr>
            <p:ph idx="1"/>
          </p:nvPr>
        </p:nvSpPr>
        <p:spPr>
          <a:xfrm>
            <a:off x="1154954" y="2231756"/>
            <a:ext cx="8825659" cy="4314187"/>
          </a:xfrm>
        </p:spPr>
        <p:txBody>
          <a:bodyPr>
            <a:noAutofit/>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Selenium is an open source automated testing framework used to validate web app across different browser and platforms.</a:t>
            </a:r>
          </a:p>
          <a:p>
            <a:r>
              <a:rPr lang="en-US" sz="2000" dirty="0">
                <a:solidFill>
                  <a:schemeClr val="bg2">
                    <a:lumMod val="10000"/>
                  </a:schemeClr>
                </a:solidFill>
                <a:latin typeface="Times New Roman" panose="02020603050405020304" pitchFamily="18" charset="0"/>
                <a:cs typeface="Times New Roman" panose="02020603050405020304" pitchFamily="18" charset="0"/>
              </a:rPr>
              <a:t>We can use multiple programming languages like Java, Python, Ruby to create selenium test scripts.</a:t>
            </a:r>
          </a:p>
          <a:p>
            <a:r>
              <a:rPr lang="en-US" sz="2000" dirty="0">
                <a:solidFill>
                  <a:schemeClr val="bg2">
                    <a:lumMod val="10000"/>
                  </a:schemeClr>
                </a:solidFill>
                <a:latin typeface="Times New Roman" panose="02020603050405020304" pitchFamily="18" charset="0"/>
                <a:cs typeface="Times New Roman" panose="02020603050405020304" pitchFamily="18" charset="0"/>
              </a:rPr>
              <a:t>Selenium is a suite of software such as selenium IDE, Selenium Webdriver, Selenium grid. </a:t>
            </a:r>
          </a:p>
          <a:p>
            <a:r>
              <a:rPr lang="en-US" sz="2000" dirty="0">
                <a:solidFill>
                  <a:schemeClr val="bg2">
                    <a:lumMod val="10000"/>
                  </a:schemeClr>
                </a:solidFill>
                <a:latin typeface="Times New Roman" panose="02020603050405020304" pitchFamily="18" charset="0"/>
                <a:cs typeface="Times New Roman" panose="02020603050405020304" pitchFamily="18" charset="0"/>
              </a:rPr>
              <a:t>Selenium was created by Jason Huggins in 2004</a:t>
            </a:r>
          </a:p>
          <a:p>
            <a:r>
              <a:rPr lang="en-US" sz="2000" dirty="0">
                <a:solidFill>
                  <a:schemeClr val="bg2">
                    <a:lumMod val="10000"/>
                  </a:schemeClr>
                </a:solidFill>
                <a:latin typeface="Times New Roman" panose="02020603050405020304" pitchFamily="18" charset="0"/>
                <a:cs typeface="Times New Roman" panose="02020603050405020304" pitchFamily="18" charset="0"/>
              </a:rPr>
              <a:t>Selenium Webdriver is an open source collection of API  which is used for testing web applications.</a:t>
            </a:r>
          </a:p>
          <a:p>
            <a:r>
              <a:rPr lang="en-US" sz="2000" dirty="0">
                <a:solidFill>
                  <a:schemeClr val="bg2">
                    <a:lumMod val="10000"/>
                  </a:schemeClr>
                </a:solidFill>
                <a:latin typeface="Times New Roman" panose="02020603050405020304" pitchFamily="18" charset="0"/>
                <a:cs typeface="Times New Roman" panose="02020603050405020304" pitchFamily="18" charset="0"/>
              </a:rPr>
              <a:t>Selenium Webdriver is used for automating web application testing for verify that it works as expected or not. It mainly support browser like Firefox, Chrome</a:t>
            </a:r>
          </a:p>
          <a:p>
            <a:endParaRPr lang="en-IN" sz="20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98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AF8E-727E-2152-9128-CE6911DAE7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TDD &amp; BDD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0BCAAF-D19F-1604-A2C7-B3AE3E16D4F0}"/>
              </a:ext>
            </a:extLst>
          </p:cNvPr>
          <p:cNvSpPr>
            <a:spLocks noGrp="1"/>
          </p:cNvSpPr>
          <p:nvPr>
            <p:ph idx="1"/>
          </p:nvPr>
        </p:nvSpPr>
        <p:spPr/>
        <p:txBody>
          <a:bodyPr>
            <a:normAutofit/>
          </a:bodyPr>
          <a:lstStyle/>
          <a:p>
            <a:r>
              <a:rPr lang="en-US" sz="2800" b="0" i="0" dirty="0">
                <a:solidFill>
                  <a:srgbClr val="222222"/>
                </a:solidFill>
                <a:effectLst/>
                <a:latin typeface="Times New Roman" panose="02020603050405020304" pitchFamily="18" charset="0"/>
                <a:cs typeface="Times New Roman" panose="02020603050405020304" pitchFamily="18" charset="0"/>
              </a:rPr>
              <a:t>TDD is a development practice while BDD is a team methodology. In TDD, the developers write the tests while in BDD the automated specifications are created by users or testers (with developers wiring them to the code under test.)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35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4A4C3E-8FE4-AA6F-BB87-5656E91B513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Project Details:</a:t>
            </a:r>
            <a:br>
              <a:rPr lang="en-US"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6DC7996-2008-4845-8545-26372AF98412}"/>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Programming Language- Java</a:t>
            </a:r>
          </a:p>
          <a:p>
            <a:r>
              <a:rPr lang="en-US" sz="2800" dirty="0">
                <a:latin typeface="Times New Roman" panose="02020603050405020304" pitchFamily="18" charset="0"/>
                <a:cs typeface="Times New Roman" panose="02020603050405020304" pitchFamily="18" charset="0"/>
              </a:rPr>
              <a:t>Automation Technology-  Selenium Webdriver</a:t>
            </a:r>
          </a:p>
          <a:p>
            <a:r>
              <a:rPr lang="en-IN" sz="2800" dirty="0">
                <a:latin typeface="Times New Roman" panose="02020603050405020304" pitchFamily="18" charset="0"/>
                <a:cs typeface="Times New Roman" panose="02020603050405020304" pitchFamily="18" charset="0"/>
              </a:rPr>
              <a:t>Automation Testing Environment- TestNG</a:t>
            </a:r>
          </a:p>
          <a:p>
            <a:r>
              <a:rPr lang="en-IN" sz="2800" dirty="0">
                <a:latin typeface="Times New Roman" panose="02020603050405020304" pitchFamily="18" charset="0"/>
                <a:cs typeface="Times New Roman" panose="02020603050405020304" pitchFamily="18" charset="0"/>
              </a:rPr>
              <a:t>Tools- IntelliJ IDEA</a:t>
            </a:r>
          </a:p>
          <a:p>
            <a:r>
              <a:rPr lang="en-IN" sz="2800" dirty="0">
                <a:latin typeface="Times New Roman" panose="02020603050405020304" pitchFamily="18" charset="0"/>
                <a:cs typeface="Times New Roman" panose="02020603050405020304" pitchFamily="18" charset="0"/>
              </a:rPr>
              <a:t>Build-In Tool- Maven</a:t>
            </a:r>
          </a:p>
        </p:txBody>
      </p:sp>
    </p:spTree>
    <p:extLst>
      <p:ext uri="{BB962C8B-B14F-4D97-AF65-F5344CB8AC3E}">
        <p14:creationId xmlns:p14="http://schemas.microsoft.com/office/powerpoint/2010/main" val="9117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746A-1E45-858F-890E-F0549E6FE49E}"/>
              </a:ext>
            </a:extLst>
          </p:cNvPr>
          <p:cNvSpPr>
            <a:spLocks noGrp="1"/>
          </p:cNvSpPr>
          <p:nvPr>
            <p:ph type="title"/>
          </p:nvPr>
        </p:nvSpPr>
        <p:spPr/>
        <p:txBody>
          <a:bodyPr/>
          <a:lstStyle/>
          <a:p>
            <a:pPr algn="ctr"/>
            <a:r>
              <a:rPr lang="en-US" sz="3200" b="1" u="sng" dirty="0">
                <a:latin typeface="Times New Roman" panose="02020603050405020304" pitchFamily="18" charset="0"/>
                <a:cs typeface="Times New Roman" panose="02020603050405020304" pitchFamily="18" charset="0"/>
              </a:rPr>
              <a:t>Topics Covered in Selenium Automation Testing: </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9FA3D-5597-CCD5-1655-897DBD9594F9}"/>
              </a:ext>
            </a:extLst>
          </p:cNvPr>
          <p:cNvSpPr>
            <a:spLocks noGrp="1"/>
          </p:cNvSpPr>
          <p:nvPr>
            <p:ph idx="1"/>
          </p:nvPr>
        </p:nvSpPr>
        <p:spPr>
          <a:xfrm>
            <a:off x="1154954" y="2603500"/>
            <a:ext cx="8825659" cy="3890290"/>
          </a:xfrm>
        </p:spPr>
        <p:txBody>
          <a:bodyPr>
            <a:noAutofit/>
          </a:bodyPr>
          <a:lstStyle/>
          <a:p>
            <a:r>
              <a:rPr lang="en-US" sz="2800" b="1" dirty="0">
                <a:latin typeface="Times New Roman" panose="02020603050405020304" pitchFamily="18" charset="0"/>
                <a:cs typeface="Times New Roman" panose="02020603050405020304" pitchFamily="18" charset="0"/>
              </a:rPr>
              <a:t>1. Selenium Assertions.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2. Handling Drop-Downs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3.WebDriver – Handling Alerts.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4.Scrolling a Web Page.</a:t>
            </a: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93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75C43-7CEA-7359-7928-A571F876D7C7}"/>
              </a:ext>
            </a:extLst>
          </p:cNvPr>
          <p:cNvSpPr>
            <a:spLocks noGrp="1"/>
          </p:cNvSpPr>
          <p:nvPr>
            <p:ph idx="4294967295"/>
          </p:nvPr>
        </p:nvSpPr>
        <p:spPr>
          <a:xfrm>
            <a:off x="0" y="498475"/>
            <a:ext cx="7966075" cy="6359525"/>
          </a:xfrm>
        </p:spPr>
        <p:txBody>
          <a:bodyPr>
            <a:normAutofit/>
          </a:bodyPr>
          <a:lstStyle/>
          <a:p>
            <a:r>
              <a:rPr lang="en-US" sz="3200" b="1" dirty="0">
                <a:latin typeface="Times New Roman" panose="02020603050405020304" pitchFamily="18" charset="0"/>
                <a:cs typeface="Times New Roman" panose="02020603050405020304" pitchFamily="18" charset="0"/>
              </a:rPr>
              <a:t>5.Handling CheckBox.</a:t>
            </a:r>
          </a:p>
          <a:p>
            <a:r>
              <a:rPr lang="en-US" sz="3200" b="1" dirty="0">
                <a:latin typeface="Times New Roman" panose="02020603050405020304" pitchFamily="18" charset="0"/>
                <a:cs typeface="Times New Roman" panose="02020603050405020304" pitchFamily="18" charset="0"/>
              </a:rPr>
              <a:t>6. Locators.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Id</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Name</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Linktext/Partial Linktext</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Class Name</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TagName</a:t>
            </a:r>
          </a:p>
          <a:p>
            <a:pPr marL="0" indent="0">
              <a:buNone/>
            </a:pPr>
            <a:r>
              <a:rPr lang="en-US" sz="3200" b="1" dirty="0">
                <a:latin typeface="Times New Roman" panose="02020603050405020304" pitchFamily="18" charset="0"/>
                <a:cs typeface="Times New Roman" panose="02020603050405020304" pitchFamily="18" charset="0"/>
              </a:rPr>
              <a:t>Customized Locators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Css Selector</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Xpath(Absolute and Relative Xpath)</a:t>
            </a:r>
          </a:p>
          <a:p>
            <a:pPr>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330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BECAE-C18B-E9FB-3606-884E8D06091A}"/>
              </a:ext>
            </a:extLst>
          </p:cNvPr>
          <p:cNvSpPr>
            <a:spLocks noGrp="1"/>
          </p:cNvSpPr>
          <p:nvPr>
            <p:ph idx="4294967295"/>
          </p:nvPr>
        </p:nvSpPr>
        <p:spPr>
          <a:xfrm>
            <a:off x="0" y="331788"/>
            <a:ext cx="8285163" cy="6429375"/>
          </a:xfrm>
        </p:spPr>
        <p:txBody>
          <a:bodyPr>
            <a:noAutofit/>
          </a:bodyPr>
          <a:lstStyle/>
          <a:p>
            <a:r>
              <a:rPr lang="en-US" sz="3200" b="1" dirty="0">
                <a:latin typeface="Times New Roman" panose="02020603050405020304" pitchFamily="18" charset="0"/>
                <a:cs typeface="Times New Roman" panose="02020603050405020304" pitchFamily="18" charset="0"/>
              </a:rPr>
              <a:t>7. GetWindowHandle / Handles</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8. FindElement / Elements</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9. Actions(interface)</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10. Cookies</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11. Wait (Implicit,Explicit,Fluent)</a:t>
            </a:r>
          </a:p>
          <a:p>
            <a:endParaRPr lang="en-US"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428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B4640-7EF6-DF98-8278-C4ABD9A07353}"/>
              </a:ext>
            </a:extLst>
          </p:cNvPr>
          <p:cNvSpPr>
            <a:spLocks noGrp="1"/>
          </p:cNvSpPr>
          <p:nvPr>
            <p:ph idx="4294967295"/>
          </p:nvPr>
        </p:nvSpPr>
        <p:spPr>
          <a:xfrm>
            <a:off x="0" y="360363"/>
            <a:ext cx="8824913" cy="6122987"/>
          </a:xfrm>
        </p:spPr>
        <p:txBody>
          <a:bodyPr>
            <a:normAutofit/>
          </a:bodyPr>
          <a:lstStyle/>
          <a:p>
            <a:pPr marL="0" indent="0">
              <a:buNone/>
            </a:pPr>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12. Mousehover</a:t>
            </a:r>
          </a:p>
          <a:p>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21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E102-4011-5EEA-5118-885886DCEC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Agile Model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DFEE0-7FF2-3EED-0311-7BF5831CA026}"/>
              </a:ext>
            </a:extLst>
          </p:cNvPr>
          <p:cNvSpPr>
            <a:spLocks noGrp="1"/>
          </p:cNvSpPr>
          <p:nvPr>
            <p:ph idx="4294967295"/>
          </p:nvPr>
        </p:nvSpPr>
        <p:spPr>
          <a:xfrm>
            <a:off x="0" y="2401888"/>
            <a:ext cx="8824913" cy="4138612"/>
          </a:xfrm>
        </p:spPr>
        <p:txBody>
          <a:bodyPr>
            <a:no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meaning of Agile is swift or versatile."</a:t>
            </a:r>
            <a:r>
              <a:rPr lang="en-US" sz="2000" b="1" i="0" dirty="0">
                <a:solidFill>
                  <a:srgbClr val="333333"/>
                </a:solidFill>
                <a:effectLst/>
                <a:latin typeface="Times New Roman" panose="02020603050405020304" pitchFamily="18" charset="0"/>
                <a:cs typeface="Times New Roman" panose="02020603050405020304" pitchFamily="18" charset="0"/>
              </a:rPr>
              <a:t>Agile process model</a:t>
            </a:r>
            <a:r>
              <a:rPr lang="en-US" sz="2000" b="0" i="0" dirty="0">
                <a:solidFill>
                  <a:srgbClr val="333333"/>
                </a:solidFill>
                <a:effectLst/>
                <a:latin typeface="Times New Roman" panose="02020603050405020304" pitchFamily="18" charset="0"/>
                <a:cs typeface="Times New Roman" panose="02020603050405020304" pitchFamily="18" charset="0"/>
              </a:rPr>
              <a:t>" refers to a software development approach based on iterative development. Agile methods break tasks into smaller iterations, or parts do not directly involve long term planning.</a:t>
            </a:r>
          </a:p>
          <a:p>
            <a:r>
              <a:rPr lang="en-US" sz="2000" b="0" i="0" dirty="0">
                <a:solidFill>
                  <a:srgbClr val="333333"/>
                </a:solidFill>
                <a:effectLst/>
                <a:latin typeface="Times New Roman" panose="02020603050405020304" pitchFamily="18" charset="0"/>
                <a:cs typeface="Times New Roman" panose="02020603050405020304" pitchFamily="18" charset="0"/>
              </a:rPr>
              <a:t>Following are the phases in the Agile model are as follows:</a:t>
            </a:r>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Requirements gathering</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Design the requirements</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Construction/ iteration</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Testing/ Quality assurance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Deployment</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Feedback</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83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2C5A0E-5141-824C-95DD-2458DD192853}"/>
              </a:ext>
            </a:extLst>
          </p:cNvPr>
          <p:cNvSpPr txBox="1"/>
          <p:nvPr/>
        </p:nvSpPr>
        <p:spPr>
          <a:xfrm>
            <a:off x="931026" y="881149"/>
            <a:ext cx="9725890" cy="2862322"/>
          </a:xfrm>
          <a:prstGeom prst="rect">
            <a:avLst/>
          </a:prstGeom>
          <a:noFill/>
        </p:spPr>
        <p:txBody>
          <a:bodyPr wrap="square">
            <a:spAutoFit/>
          </a:bodyPr>
          <a:lstStyle/>
          <a:p>
            <a:pPr marL="285750" indent="-285750" algn="just">
              <a:buFont typeface="Wingdings" panose="05000000000000000000" pitchFamily="2" charset="2"/>
              <a:buChar char="Ø"/>
            </a:pPr>
            <a:r>
              <a:rPr lang="en-US" sz="3600" dirty="0">
                <a:solidFill>
                  <a:srgbClr val="000000"/>
                </a:solidFill>
                <a:latin typeface="Times New Roman" panose="02020603050405020304" pitchFamily="18" charset="0"/>
                <a:cs typeface="Times New Roman" panose="02020603050405020304" pitchFamily="18" charset="0"/>
              </a:rPr>
              <a:t>Iterative Model</a:t>
            </a:r>
          </a:p>
          <a:p>
            <a:pPr algn="just"/>
            <a:endParaRPr lang="en-US" sz="36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600" b="0" i="0" dirty="0">
                <a:solidFill>
                  <a:srgbClr val="000000"/>
                </a:solidFill>
                <a:effectLst/>
                <a:latin typeface="Times New Roman" panose="02020603050405020304" pitchFamily="18" charset="0"/>
                <a:cs typeface="Times New Roman" panose="02020603050405020304" pitchFamily="18" charset="0"/>
              </a:rPr>
              <a:t>Spiral Model</a:t>
            </a:r>
          </a:p>
          <a:p>
            <a:pPr algn="just"/>
            <a:endParaRPr lang="en-US" sz="36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600" b="0" i="0" dirty="0">
                <a:solidFill>
                  <a:srgbClr val="000000"/>
                </a:solidFill>
                <a:effectLst/>
                <a:latin typeface="Times New Roman" panose="02020603050405020304" pitchFamily="18" charset="0"/>
                <a:cs typeface="Times New Roman" panose="02020603050405020304" pitchFamily="18" charset="0"/>
              </a:rPr>
              <a:t>V Model</a:t>
            </a:r>
          </a:p>
        </p:txBody>
      </p:sp>
    </p:spTree>
    <p:extLst>
      <p:ext uri="{BB962C8B-B14F-4D97-AF65-F5344CB8AC3E}">
        <p14:creationId xmlns:p14="http://schemas.microsoft.com/office/powerpoint/2010/main" val="410340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0C16-1647-BEC3-5746-B8373EAA28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HTML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177C3-67AF-B5E1-2FE1-20A649D65903}"/>
              </a:ext>
            </a:extLst>
          </p:cNvPr>
          <p:cNvSpPr>
            <a:spLocks noGrp="1"/>
          </p:cNvSpPr>
          <p:nvPr>
            <p:ph idx="1"/>
          </p:nvPr>
        </p:nvSpPr>
        <p:spPr>
          <a:xfrm>
            <a:off x="1154954" y="2603500"/>
            <a:ext cx="8825659" cy="4014276"/>
          </a:xfrm>
        </p:spPr>
        <p:txBody>
          <a:bodyPr>
            <a:no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HTML stands for Hyper Text Markup Language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HTML is the standard markup language for creating Web pages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HTML describes the structure of a Web page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HTML consists of a series of elements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HTML elements tell the browser how to display the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HTML Headings: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HTML headings are defined with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&lt;h1&gt;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&lt;h6&gt;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HTML Elements:</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HTML </a:t>
            </a:r>
            <a:r>
              <a:rPr lang="en-US" b="1" i="0" dirty="0">
                <a:solidFill>
                  <a:srgbClr val="000000"/>
                </a:solidFill>
                <a:effectLst/>
                <a:latin typeface="Times New Roman" panose="02020603050405020304" pitchFamily="18" charset="0"/>
                <a:cs typeface="Times New Roman" panose="02020603050405020304" pitchFamily="18" charset="0"/>
              </a:rPr>
              <a:t>element</a:t>
            </a:r>
            <a:r>
              <a:rPr lang="en-US" b="0" i="0" dirty="0">
                <a:solidFill>
                  <a:srgbClr val="000000"/>
                </a:solidFill>
                <a:effectLst/>
                <a:latin typeface="Times New Roman" panose="02020603050405020304" pitchFamily="18" charset="0"/>
                <a:cs typeface="Times New Roman" panose="02020603050405020304" pitchFamily="18" charset="0"/>
              </a:rPr>
              <a:t> is everything from the start tag to the end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4286146-0364-9196-0217-229B2F1D831D}"/>
              </a:ext>
            </a:extLst>
          </p:cNvPr>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0579A96-3340-8C36-DBC5-2F4DDF012F7E}"/>
              </a:ext>
            </a:extLst>
          </p:cNvPr>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01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8389C4-1B15-74C5-9202-651157232872}"/>
              </a:ext>
            </a:extLst>
          </p:cNvPr>
          <p:cNvSpPr txBox="1"/>
          <p:nvPr/>
        </p:nvSpPr>
        <p:spPr>
          <a:xfrm>
            <a:off x="1487837" y="759417"/>
            <a:ext cx="9236791" cy="5632311"/>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HTML Attributes: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All HTML elements can have </a:t>
            </a:r>
            <a:r>
              <a:rPr lang="en-US" sz="2400" b="1" i="0" dirty="0">
                <a:solidFill>
                  <a:srgbClr val="000000"/>
                </a:solidFill>
                <a:effectLst/>
                <a:latin typeface="Times New Roman" panose="02020603050405020304" pitchFamily="18" charset="0"/>
                <a:cs typeface="Times New Roman" panose="02020603050405020304" pitchFamily="18" charset="0"/>
              </a:rPr>
              <a:t>attributes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Attributes provide </a:t>
            </a:r>
            <a:r>
              <a:rPr lang="en-US" sz="2400" b="1" i="0" dirty="0">
                <a:solidFill>
                  <a:srgbClr val="000000"/>
                </a:solidFill>
                <a:effectLst/>
                <a:latin typeface="Times New Roman" panose="02020603050405020304" pitchFamily="18" charset="0"/>
                <a:cs typeface="Times New Roman" panose="02020603050405020304" pitchFamily="18" charset="0"/>
              </a:rPr>
              <a:t>additional information</a:t>
            </a:r>
            <a:r>
              <a:rPr lang="en-US" sz="2400" b="0" i="0" dirty="0">
                <a:solidFill>
                  <a:srgbClr val="000000"/>
                </a:solidFill>
                <a:effectLst/>
                <a:latin typeface="Times New Roman" panose="02020603050405020304" pitchFamily="18" charset="0"/>
                <a:cs typeface="Times New Roman" panose="02020603050405020304" pitchFamily="18" charset="0"/>
              </a:rPr>
              <a:t> about elements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Attributes are always specified in </a:t>
            </a:r>
            <a:r>
              <a:rPr lang="en-US" sz="2400" b="1" i="0" dirty="0">
                <a:solidFill>
                  <a:srgbClr val="000000"/>
                </a:solidFill>
                <a:effectLst/>
                <a:latin typeface="Times New Roman" panose="02020603050405020304" pitchFamily="18" charset="0"/>
                <a:cs typeface="Times New Roman" panose="02020603050405020304" pitchFamily="18" charset="0"/>
              </a:rPr>
              <a:t>the start tag</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Attributes usually come in name/value pairs like: </a:t>
            </a:r>
            <a:r>
              <a:rPr lang="en-US" sz="2400" b="1" i="0" dirty="0">
                <a:solidFill>
                  <a:srgbClr val="000000"/>
                </a:solidFill>
                <a:effectLst/>
                <a:latin typeface="Times New Roman" panose="02020603050405020304" pitchFamily="18" charset="0"/>
                <a:cs typeface="Times New Roman" panose="02020603050405020304" pitchFamily="18" charset="0"/>
              </a:rPr>
              <a:t>name="value"</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HTML Paragraphs: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paragraph.</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B97BCDE5-7C89-F454-15B0-E5040ACC07A7}"/>
              </a:ext>
            </a:extLst>
          </p:cNvPr>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0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C843-CDCB-58DB-8851-6ED1656C59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CSS Topics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8CD-83D4-5CAA-7B2A-10B79B68C5CB}"/>
              </a:ext>
            </a:extLst>
          </p:cNvPr>
          <p:cNvSpPr>
            <a:spLocks noGrp="1"/>
          </p:cNvSpPr>
          <p:nvPr>
            <p:ph idx="1"/>
          </p:nvPr>
        </p:nvSpPr>
        <p:spPr>
          <a:xfrm>
            <a:off x="1154954" y="2603500"/>
            <a:ext cx="8825659" cy="4254500"/>
          </a:xfrm>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Cascading Style Sheets (CSS) is used to format the layout of a webpage.</a:t>
            </a:r>
          </a:p>
          <a:p>
            <a:pPr algn="l"/>
            <a:r>
              <a:rPr lang="en-US" sz="2000" b="0" i="0" dirty="0">
                <a:solidFill>
                  <a:srgbClr val="000000"/>
                </a:solidFill>
                <a:effectLst/>
                <a:latin typeface="Times New Roman" panose="02020603050405020304" pitchFamily="18" charset="0"/>
                <a:cs typeface="Times New Roman" panose="02020603050405020304" pitchFamily="18" charset="0"/>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CSS can be added to HTML documents in 3 ways: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Inline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style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inside HTML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Internal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&lt;style&gt;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in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&lt;head&gt;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External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&lt;link&gt;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to link to an external CSS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08BC944-748D-FFE4-35B6-25C8061D50C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916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929F21-41CA-14A6-A685-7C3A9AD349AB}"/>
              </a:ext>
            </a:extLst>
          </p:cNvPr>
          <p:cNvSpPr txBox="1"/>
          <p:nvPr/>
        </p:nvSpPr>
        <p:spPr>
          <a:xfrm>
            <a:off x="725714" y="566057"/>
            <a:ext cx="8839200" cy="7109639"/>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CSS Selectors:</a:t>
            </a:r>
          </a:p>
          <a:p>
            <a:pPr algn="l"/>
            <a:r>
              <a:rPr lang="en-US" sz="2400" b="0" i="0" dirty="0">
                <a:solidFill>
                  <a:srgbClr val="000000"/>
                </a:solidFill>
                <a:effectLst/>
                <a:latin typeface="Times New Roman" panose="02020603050405020304" pitchFamily="18" charset="0"/>
                <a:cs typeface="Times New Roman" panose="02020603050405020304" pitchFamily="18" charset="0"/>
              </a:rPr>
              <a:t>CSS selectors are used to "find" (or select) the HTML elements you want to style.</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Simple selectors (select elements based on name, id, class)</a:t>
            </a:r>
          </a:p>
          <a:p>
            <a:endParaRPr lang="en-IN" sz="2400" b="0" i="0" dirty="0">
              <a:solidFill>
                <a:srgbClr val="000000"/>
              </a:solidFill>
              <a:effectLst/>
              <a:latin typeface="Times New Roman" panose="02020603050405020304" pitchFamily="18" charset="0"/>
              <a:cs typeface="Times New Roman" panose="02020603050405020304" pitchFamily="18" charset="0"/>
            </a:endParaRPr>
          </a:p>
          <a:p>
            <a:r>
              <a:rPr lang="en-IN" sz="2400" b="1" dirty="0">
                <a:solidFill>
                  <a:srgbClr val="000000"/>
                </a:solidFill>
                <a:latin typeface="Times New Roman" panose="02020603050405020304" pitchFamily="18" charset="0"/>
                <a:cs typeface="Times New Roman" panose="02020603050405020304" pitchFamily="18" charset="0"/>
              </a:rPr>
              <a:t>Topics:</a:t>
            </a:r>
          </a:p>
          <a:p>
            <a:r>
              <a:rPr lang="en-IN" sz="2400" b="0" i="0" dirty="0">
                <a:solidFill>
                  <a:srgbClr val="000000"/>
                </a:solidFill>
                <a:effectLst/>
                <a:latin typeface="Times New Roman" panose="02020603050405020304" pitchFamily="18" charset="0"/>
                <a:cs typeface="Times New Roman" panose="02020603050405020304" pitchFamily="18" charset="0"/>
              </a:rPr>
              <a:t>CSS Comments</a:t>
            </a:r>
          </a:p>
          <a:p>
            <a:r>
              <a:rPr lang="en-IN" sz="2400" b="0" i="0" dirty="0">
                <a:solidFill>
                  <a:srgbClr val="000000"/>
                </a:solidFill>
                <a:effectLst/>
                <a:latin typeface="Times New Roman" panose="02020603050405020304" pitchFamily="18" charset="0"/>
                <a:cs typeface="Times New Roman" panose="02020603050405020304" pitchFamily="18" charset="0"/>
              </a:rPr>
              <a:t>CSS Colors</a:t>
            </a:r>
          </a:p>
          <a:p>
            <a:pPr algn="l"/>
            <a:r>
              <a:rPr lang="en-IN" sz="2400" b="0" i="0" dirty="0">
                <a:solidFill>
                  <a:srgbClr val="000000"/>
                </a:solidFill>
                <a:effectLst/>
                <a:latin typeface="Times New Roman" panose="02020603050405020304" pitchFamily="18" charset="0"/>
                <a:cs typeface="Times New Roman" panose="02020603050405020304" pitchFamily="18" charset="0"/>
              </a:rPr>
              <a:t>CSS Backgrounds</a:t>
            </a:r>
          </a:p>
          <a:p>
            <a:pPr algn="l"/>
            <a:r>
              <a:rPr lang="en-IN" sz="2400" dirty="0">
                <a:solidFill>
                  <a:srgbClr val="000000"/>
                </a:solidFill>
                <a:latin typeface="Times New Roman" panose="02020603050405020304" pitchFamily="18" charset="0"/>
                <a:cs typeface="Times New Roman" panose="02020603050405020304" pitchFamily="18" charset="0"/>
              </a:rPr>
              <a:t>CSS Margins</a:t>
            </a:r>
          </a:p>
          <a:p>
            <a:pPr algn="l"/>
            <a:r>
              <a:rPr lang="en-IN" sz="2400" b="0" i="0" dirty="0">
                <a:solidFill>
                  <a:srgbClr val="000000"/>
                </a:solidFill>
                <a:effectLst/>
                <a:latin typeface="Times New Roman" panose="02020603050405020304" pitchFamily="18" charset="0"/>
                <a:cs typeface="Times New Roman" panose="02020603050405020304" pitchFamily="18" charset="0"/>
              </a:rPr>
              <a:t>CSS Padding</a:t>
            </a:r>
          </a:p>
          <a:p>
            <a:pPr algn="l"/>
            <a:r>
              <a:rPr lang="en-IN" sz="2400" dirty="0">
                <a:solidFill>
                  <a:srgbClr val="000000"/>
                </a:solidFill>
                <a:latin typeface="Times New Roman" panose="02020603050405020304" pitchFamily="18" charset="0"/>
                <a:cs typeface="Times New Roman" panose="02020603050405020304" pitchFamily="18" charset="0"/>
              </a:rPr>
              <a:t>CSS height/Width</a:t>
            </a:r>
          </a:p>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br>
              <a:rPr lang="en-IN" sz="2400" dirty="0">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63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707D-6F78-BFE3-89C3-2295F33CFB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JavaScript Topics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F2A09F4-5416-8DB9-857E-CB96D18FE131}"/>
              </a:ext>
            </a:extLst>
          </p:cNvPr>
          <p:cNvSpPr>
            <a:spLocks noGrp="1" noChangeArrowheads="1"/>
          </p:cNvSpPr>
          <p:nvPr>
            <p:ph idx="1"/>
          </p:nvPr>
        </p:nvSpPr>
        <p:spPr bwMode="auto">
          <a:xfrm>
            <a:off x="1679171" y="2043732"/>
            <a:ext cx="8053766"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HTML, JavaScript code is inserted between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&lt;script&gt;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&lt;/script&gt;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Ways to Declare a JavaScript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var</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let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const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nothing</a:t>
            </a:r>
          </a:p>
          <a:p>
            <a:pPr algn="l"/>
            <a:r>
              <a:rPr lang="en-US" sz="2000" b="1" i="0" dirty="0">
                <a:solidFill>
                  <a:srgbClr val="000000"/>
                </a:solidFill>
                <a:effectLst/>
                <a:latin typeface="Times New Roman" panose="02020603050405020304" pitchFamily="18" charset="0"/>
                <a:cs typeface="Times New Roman" panose="02020603050405020304" pitchFamily="18" charset="0"/>
              </a:rPr>
              <a:t>There are different types of JavaScript operators: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Arithmetic Operators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Assignment Operators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Comparison Operators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Logical Operators</a:t>
            </a:r>
          </a:p>
          <a:p>
            <a:pPr marL="0" indent="0">
              <a:buNone/>
            </a:pPr>
            <a:br>
              <a:rPr lang="en-US" sz="2000" dirty="0">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002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893</TotalTime>
  <Words>1533</Words>
  <Application>Microsoft Office PowerPoint</Application>
  <PresentationFormat>Widescreen</PresentationFormat>
  <Paragraphs>233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Times New Roman</vt:lpstr>
      <vt:lpstr>Wingdings</vt:lpstr>
      <vt:lpstr>Wingdings 3</vt:lpstr>
      <vt:lpstr>Ion Boardroom</vt:lpstr>
      <vt:lpstr>Flipkart Website Automation with Selenium</vt:lpstr>
      <vt:lpstr>Software Engineering</vt:lpstr>
      <vt:lpstr>Agile Model </vt:lpstr>
      <vt:lpstr>PowerPoint Presentation</vt:lpstr>
      <vt:lpstr>HTML</vt:lpstr>
      <vt:lpstr>PowerPoint Presentation</vt:lpstr>
      <vt:lpstr>CSS Topics </vt:lpstr>
      <vt:lpstr>PowerPoint Presentation</vt:lpstr>
      <vt:lpstr>JavaScript Topics </vt:lpstr>
      <vt:lpstr>PowerPoint Presentation</vt:lpstr>
      <vt:lpstr>SQL Topics </vt:lpstr>
      <vt:lpstr>PowerPoint Presentation</vt:lpstr>
      <vt:lpstr>Manual Testing</vt:lpstr>
      <vt:lpstr>PowerPoint Presentation</vt:lpstr>
      <vt:lpstr>PowerPoint Presentation</vt:lpstr>
      <vt:lpstr>Java</vt:lpstr>
      <vt:lpstr>PowerPoint Presentation</vt:lpstr>
      <vt:lpstr>PowerPoint Presentation</vt:lpstr>
      <vt:lpstr>PowerPoint Presentation</vt:lpstr>
      <vt:lpstr>PowerPoint Presentation</vt:lpstr>
      <vt:lpstr>PowerPoint Presentation</vt:lpstr>
      <vt:lpstr>Selenium Webdriver</vt:lpstr>
      <vt:lpstr>TDD &amp; BDD</vt:lpstr>
      <vt:lpstr>Project Details: </vt:lpstr>
      <vt:lpstr>Topics Covered in Selenium Automation Testing: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Amrita Chaudhari  City:  Mumbai  Educational Background:  MS in (Information Technology)  Technologies:  Java  Strength:   I am a hard worker and great team player.         Weakness:    Short-term Goals:  Long-term Goals:  </dc:title>
  <dc:creator>Lenovo</dc:creator>
  <cp:lastModifiedBy>Lenovo</cp:lastModifiedBy>
  <cp:revision>7</cp:revision>
  <dcterms:created xsi:type="dcterms:W3CDTF">2023-01-24T04:42:10Z</dcterms:created>
  <dcterms:modified xsi:type="dcterms:W3CDTF">2023-01-30T05:50:36Z</dcterms:modified>
</cp:coreProperties>
</file>