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6"/>
  </p:notesMasterIdLst>
  <p:handoutMasterIdLst>
    <p:handoutMasterId r:id="rId17"/>
  </p:handoutMasterIdLst>
  <p:sldIdLst>
    <p:sldId id="278" r:id="rId5"/>
    <p:sldId id="282" r:id="rId6"/>
    <p:sldId id="283" r:id="rId7"/>
    <p:sldId id="284" r:id="rId8"/>
    <p:sldId id="285" r:id="rId9"/>
    <p:sldId id="271" r:id="rId10"/>
    <p:sldId id="287" r:id="rId11"/>
    <p:sldId id="286" r:id="rId12"/>
    <p:sldId id="288" r:id="rId13"/>
    <p:sldId id="289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 varScale="1">
        <p:scale>
          <a:sx n="83" d="100"/>
          <a:sy n="83" d="100"/>
        </p:scale>
        <p:origin x="643" y="2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1CD17-DDEB-89DB-0A7B-9FBA608C5A0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8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Welcome to Python Fundamentals!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11491"/>
            <a:ext cx="6699682" cy="622217"/>
          </a:xfrm>
          <a:noFill/>
        </p:spPr>
        <p:txBody>
          <a:bodyPr anchor="t">
            <a:noAutofit/>
          </a:bodyPr>
          <a:lstStyle/>
          <a:p>
            <a:r>
              <a:rPr lang="en-US" sz="2400" dirty="0"/>
              <a:t>File Handling – Read &amp; Write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35B7-DF37-6EA2-3128-3D2AAEE7FA63}"/>
              </a:ext>
            </a:extLst>
          </p:cNvPr>
          <p:cNvSpPr txBox="1"/>
          <p:nvPr/>
        </p:nvSpPr>
        <p:spPr>
          <a:xfrm>
            <a:off x="352829" y="8210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File Handling: Save &amp; Load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74546-CCB9-C191-0014-4BD19F0A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914342"/>
            <a:ext cx="5602964" cy="36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Chandan Sahoo</a:t>
            </a:r>
          </a:p>
          <a:p>
            <a:r>
              <a:rPr lang="en-US" dirty="0"/>
              <a:t>+919439859378</a:t>
            </a:r>
          </a:p>
          <a:p>
            <a:r>
              <a:rPr lang="en-US" dirty="0"/>
              <a:t>Chandan.sahoo@vodafone.com</a:t>
            </a:r>
          </a:p>
          <a:p>
            <a:r>
              <a:rPr lang="en-US" dirty="0"/>
              <a:t>https://github.com/Pogopeck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735276"/>
          </a:xfrm>
        </p:spPr>
        <p:txBody>
          <a:bodyPr/>
          <a:lstStyle/>
          <a:p>
            <a:r>
              <a:rPr lang="en-US" dirty="0"/>
              <a:t>🐍 Python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422400"/>
            <a:ext cx="11090274" cy="4910138"/>
          </a:xfrm>
        </p:spPr>
        <p:txBody>
          <a:bodyPr>
            <a:normAutofit/>
          </a:bodyPr>
          <a:lstStyle/>
          <a:p>
            <a:r>
              <a:rPr lang="en-US" dirty="0"/>
              <a:t>1. 👋 Welcome &amp; why Python </a:t>
            </a:r>
          </a:p>
          <a:p>
            <a:r>
              <a:rPr lang="en-US" dirty="0"/>
              <a:t>2. ⚙️ Python basics, syntax &amp; variables</a:t>
            </a:r>
          </a:p>
          <a:p>
            <a:r>
              <a:rPr lang="en-US" dirty="0"/>
              <a:t>3. 🧩 Data types &amp; data structures</a:t>
            </a:r>
          </a:p>
          <a:p>
            <a:r>
              <a:rPr lang="en-US" dirty="0"/>
              <a:t>4. 🔁 Control flow</a:t>
            </a:r>
          </a:p>
          <a:p>
            <a:r>
              <a:rPr lang="en-US" dirty="0"/>
              <a:t>5. 📦 Functions and modules</a:t>
            </a:r>
          </a:p>
          <a:p>
            <a:r>
              <a:rPr lang="en-US" dirty="0"/>
              <a:t>6. 🛠️ In-built modules</a:t>
            </a:r>
          </a:p>
          <a:p>
            <a:r>
              <a:rPr lang="en-US" dirty="0"/>
              <a:t>7. 📁 File handling</a:t>
            </a:r>
          </a:p>
          <a:p>
            <a:r>
              <a:rPr lang="en-US" dirty="0"/>
              <a:t>8. ❓Q&amp;A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6467050" cy="591813"/>
          </a:xfrm>
          <a:noFill/>
        </p:spPr>
        <p:txBody>
          <a:bodyPr>
            <a:noAutofit/>
          </a:bodyPr>
          <a:lstStyle/>
          <a:p>
            <a:r>
              <a:rPr lang="en-US" dirty="0"/>
              <a:t>WHY Learn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1006764"/>
            <a:ext cx="6241456" cy="4850792"/>
          </a:xfrm>
          <a:noFill/>
        </p:spPr>
        <p:txBody>
          <a:bodyPr/>
          <a:lstStyle/>
          <a:p>
            <a:r>
              <a:rPr lang="en-US" sz="2000" dirty="0"/>
              <a:t>✅ Easy to read – almost like English</a:t>
            </a:r>
          </a:p>
          <a:p>
            <a:r>
              <a:rPr lang="en-US" sz="2000" dirty="0"/>
              <a:t>✅ Powerful – used by Google, NASA, Netflix</a:t>
            </a:r>
          </a:p>
          <a:p>
            <a:r>
              <a:rPr lang="en-US" sz="2000" dirty="0"/>
              <a:t>✅ Free &amp; open-source – runs on any laptop</a:t>
            </a:r>
          </a:p>
          <a:p>
            <a:r>
              <a:rPr lang="en-US" sz="2000" dirty="0"/>
              <a:t>✅ Perfect for automation – Excel, files, emails</a:t>
            </a:r>
          </a:p>
          <a:p>
            <a:r>
              <a:rPr lang="en-US" sz="2000" dirty="0"/>
              <a:t>✅ Huge community – help is always available</a:t>
            </a:r>
          </a:p>
          <a:p>
            <a:endParaRPr lang="en-US" dirty="0"/>
          </a:p>
          <a:p>
            <a:r>
              <a:rPr lang="en-US" dirty="0"/>
              <a:t>🎯 Real office uses:</a:t>
            </a:r>
          </a:p>
          <a:p>
            <a:r>
              <a:rPr lang="en-US" dirty="0"/>
              <a:t>- Rename 100 files in 2 seconds</a:t>
            </a:r>
          </a:p>
          <a:p>
            <a:r>
              <a:rPr lang="en-US" dirty="0"/>
              <a:t>- Extract data from PDFs</a:t>
            </a:r>
          </a:p>
          <a:p>
            <a:r>
              <a:rPr lang="en-US" dirty="0"/>
              <a:t>- Auto send weekly reports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913" y="788713"/>
            <a:ext cx="3792523" cy="3792523"/>
          </a:xfr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54523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Basics: Syntax &amp;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3288145"/>
            <a:ext cx="7929940" cy="2794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🔑 Key Rules:</a:t>
            </a:r>
          </a:p>
          <a:p>
            <a:r>
              <a:rPr lang="en-US" sz="1600" dirty="0"/>
              <a:t>No semicolons</a:t>
            </a:r>
          </a:p>
          <a:p>
            <a:r>
              <a:rPr lang="en-US" sz="1600" dirty="0"/>
              <a:t>Indentation matters (use 4 spaces)</a:t>
            </a:r>
          </a:p>
          <a:p>
            <a:r>
              <a:rPr lang="en-US" sz="1600" dirty="0"/>
              <a:t>Variables are created when assigned</a:t>
            </a:r>
          </a:p>
          <a:p>
            <a:r>
              <a:rPr lang="en-US" sz="1600" dirty="0"/>
              <a:t>Use f-strings for easy printing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3CDF38-5620-E5C6-51CF-5FAECD9E3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2" y="1311274"/>
            <a:ext cx="5510147" cy="1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34" y="236451"/>
            <a:ext cx="7185891" cy="535709"/>
          </a:xfrm>
        </p:spPr>
        <p:txBody>
          <a:bodyPr/>
          <a:lstStyle/>
          <a:p>
            <a:pPr algn="l"/>
            <a:r>
              <a:rPr lang="en-US" sz="2800" dirty="0"/>
              <a:t>Core Data Types in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0F4E2-FBEB-098A-E49C-77C354E3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72" y="1533936"/>
            <a:ext cx="8671646" cy="3489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0FE69D-F379-D19A-32EF-5FED3CA82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72" y="5302490"/>
            <a:ext cx="2886075" cy="485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F45055-A711-630C-0A35-F0197C887C38}"/>
              </a:ext>
            </a:extLst>
          </p:cNvPr>
          <p:cNvSpPr txBox="1"/>
          <p:nvPr/>
        </p:nvSpPr>
        <p:spPr>
          <a:xfrm>
            <a:off x="629372" y="885069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Variables and data types (int, str, bool, list,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16C2CD-8EA7-2F31-4C5B-BBEF7C48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1" y="809589"/>
            <a:ext cx="8223684" cy="261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DB0B9-E78D-3532-6ECF-5887E2C63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" y="3553135"/>
            <a:ext cx="8223683" cy="3025402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 txBox="1">
            <a:spLocks/>
          </p:cNvSpPr>
          <p:nvPr/>
        </p:nvSpPr>
        <p:spPr>
          <a:xfrm>
            <a:off x="550861" y="353580"/>
            <a:ext cx="5323464" cy="3318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Data Structures – List, Tuple, Dictionary &amp; 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0" y="1191491"/>
            <a:ext cx="5435602" cy="4901334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if/</a:t>
            </a:r>
            <a:r>
              <a:rPr lang="en-US" dirty="0" err="1"/>
              <a:t>elif</a:t>
            </a:r>
            <a:r>
              <a:rPr lang="en-US" dirty="0"/>
              <a:t>/else - Making Decisions </a:t>
            </a:r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4DA88D-3B26-45A0-50CE-030C138D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2838882" cy="599729"/>
          </a:xfrm>
        </p:spPr>
        <p:txBody>
          <a:bodyPr>
            <a:normAutofit/>
          </a:bodyPr>
          <a:lstStyle/>
          <a:p>
            <a:r>
              <a:rPr lang="en-US" sz="2400" dirty="0"/>
              <a:t>Control 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F2D47-22FC-C23D-E64C-A40D4B9F3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9" y="2095645"/>
            <a:ext cx="3428293" cy="2596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8BDA22-6907-2867-3054-278FAB6BB196}"/>
              </a:ext>
            </a:extLst>
          </p:cNvPr>
          <p:cNvSpPr txBox="1"/>
          <p:nvPr/>
        </p:nvSpPr>
        <p:spPr>
          <a:xfrm>
            <a:off x="6853382" y="1191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Loops - Repeat Tasks Automatically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82BCC6-10A6-E244-27A3-C9A967F5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15" y="2095645"/>
            <a:ext cx="4600467" cy="25964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E41C26-D67A-9E38-2BD8-0CAEA343641A}"/>
              </a:ext>
            </a:extLst>
          </p:cNvPr>
          <p:cNvSpPr txBox="1"/>
          <p:nvPr/>
        </p:nvSpPr>
        <p:spPr>
          <a:xfrm>
            <a:off x="6971579" y="5195761"/>
            <a:ext cx="2929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🎯 Use Cases:</a:t>
            </a:r>
          </a:p>
          <a:p>
            <a:endParaRPr lang="en-US" dirty="0"/>
          </a:p>
          <a:p>
            <a:r>
              <a:rPr lang="en-US" dirty="0"/>
              <a:t># Send reminders to a list</a:t>
            </a:r>
          </a:p>
          <a:p>
            <a:r>
              <a:rPr lang="en-US" dirty="0"/>
              <a:t># Process files one by one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23968"/>
            <a:ext cx="11090274" cy="47959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Functions – Reusable Code/ Your Mini Programs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0CE200-7BCF-C6FA-AE24-43D828B9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1" y="949093"/>
            <a:ext cx="3817938" cy="22188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CF078A-DF87-22F0-6D11-A6915990000B}"/>
              </a:ext>
            </a:extLst>
          </p:cNvPr>
          <p:cNvSpPr txBox="1"/>
          <p:nvPr/>
        </p:nvSpPr>
        <p:spPr>
          <a:xfrm>
            <a:off x="456593" y="3590281"/>
            <a:ext cx="7965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Modules – Organize Your Tools / Group Related Functions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3E8A18-5256-26D9-88E9-C00B0B41F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1" y="4212317"/>
            <a:ext cx="3624899" cy="25162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093574-D3F5-697F-BD38-F8534755D77E}"/>
              </a:ext>
            </a:extLst>
          </p:cNvPr>
          <p:cNvSpPr txBox="1"/>
          <p:nvPr/>
        </p:nvSpPr>
        <p:spPr>
          <a:xfrm>
            <a:off x="8903854" y="563765"/>
            <a:ext cx="2917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🎯 Analogy:</a:t>
            </a:r>
          </a:p>
          <a:p>
            <a:r>
              <a:rPr lang="en-US" dirty="0"/>
              <a:t>Function = Hammer</a:t>
            </a:r>
          </a:p>
          <a:p>
            <a:r>
              <a:rPr lang="en-US" dirty="0"/>
              <a:t>Module = Toolbox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899628" cy="468977"/>
          </a:xfrm>
          <a:noFill/>
        </p:spPr>
        <p:txBody>
          <a:bodyPr anchor="b"/>
          <a:lstStyle/>
          <a:p>
            <a:pPr algn="l"/>
            <a:r>
              <a:rPr lang="en-US" sz="2400" dirty="0"/>
              <a:t>In-Built Modules (Standard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61" y="1178071"/>
            <a:ext cx="5291165" cy="509128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 err="1"/>
              <a:t>os</a:t>
            </a:r>
            <a:r>
              <a:rPr lang="en-US" dirty="0"/>
              <a:t>, sys, datetime, random, math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052026" y="0"/>
            <a:ext cx="6095998" cy="6858000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63364-2D61-2E22-AD94-51ECCB8D0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74" y="1978490"/>
            <a:ext cx="3956351" cy="561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3AD7E8-61EB-537F-B5B2-1E14BB17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61" y="3022989"/>
            <a:ext cx="2556317" cy="6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{362FEE64-187A-415C-91B8-1F1567780B4C}TF7eddf224-c89c-478f-8f2f-bfb086892169e70e2347_win32-b3bdf7c6e0ee</Template>
  <TotalTime>0</TotalTime>
  <Words>302</Words>
  <Application>Microsoft Office PowerPoint</Application>
  <PresentationFormat>Widescreen</PresentationFormat>
  <Paragraphs>58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Welcome to Python Fundamentals!</vt:lpstr>
      <vt:lpstr>🐍 Python Fundamentals</vt:lpstr>
      <vt:lpstr>WHY Learn PYTHON</vt:lpstr>
      <vt:lpstr>Python Basics: Syntax &amp; Variables</vt:lpstr>
      <vt:lpstr>Core Data Types in Python</vt:lpstr>
      <vt:lpstr>PowerPoint Presentation</vt:lpstr>
      <vt:lpstr>Control flow</vt:lpstr>
      <vt:lpstr>Functions – Reusable Code/ Your Mini Programs </vt:lpstr>
      <vt:lpstr>In-Built Modules (Standard Library)</vt:lpstr>
      <vt:lpstr>File Handling – Read &amp; Write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Sahoo, Vodafone</dc:creator>
  <cp:lastModifiedBy>Chandan Sahoo, Vodafone</cp:lastModifiedBy>
  <cp:revision>1</cp:revision>
  <dcterms:created xsi:type="dcterms:W3CDTF">2025-09-01T11:51:44Z</dcterms:created>
  <dcterms:modified xsi:type="dcterms:W3CDTF">2025-09-01T19:53:09Z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0359f705-2ba0-454b-9cfc-6ce5bcaac040_Enabled">
    <vt:lpwstr>true</vt:lpwstr>
  </property>
  <property fmtid="{D5CDD505-2E9C-101B-9397-08002B2CF9AE}" pid="5" name="MSIP_Label_0359f705-2ba0-454b-9cfc-6ce5bcaac040_SetDate">
    <vt:lpwstr>2025-09-01T19:52:49Z</vt:lpwstr>
  </property>
  <property fmtid="{D5CDD505-2E9C-101B-9397-08002B2CF9AE}" pid="6" name="MSIP_Label_0359f705-2ba0-454b-9cfc-6ce5bcaac040_Method">
    <vt:lpwstr>Standard</vt:lpwstr>
  </property>
  <property fmtid="{D5CDD505-2E9C-101B-9397-08002B2CF9AE}" pid="7" name="MSIP_Label_0359f705-2ba0-454b-9cfc-6ce5bcaac040_Name">
    <vt:lpwstr>0359f705-2ba0-454b-9cfc-6ce5bcaac040</vt:lpwstr>
  </property>
  <property fmtid="{D5CDD505-2E9C-101B-9397-08002B2CF9AE}" pid="8" name="MSIP_Label_0359f705-2ba0-454b-9cfc-6ce5bcaac040_SiteId">
    <vt:lpwstr>68283f3b-8487-4c86-adb3-a5228f18b893</vt:lpwstr>
  </property>
  <property fmtid="{D5CDD505-2E9C-101B-9397-08002B2CF9AE}" pid="9" name="MSIP_Label_0359f705-2ba0-454b-9cfc-6ce5bcaac040_ActionId">
    <vt:lpwstr>2cd86f47-5ec1-4448-bc4c-e619ebf7e586</vt:lpwstr>
  </property>
  <property fmtid="{D5CDD505-2E9C-101B-9397-08002B2CF9AE}" pid="10" name="MSIP_Label_0359f705-2ba0-454b-9cfc-6ce5bcaac040_ContentBits">
    <vt:lpwstr>2</vt:lpwstr>
  </property>
  <property fmtid="{D5CDD505-2E9C-101B-9397-08002B2CF9AE}" pid="11" name="MSIP_Label_0359f705-2ba0-454b-9cfc-6ce5bcaac040_Tag">
    <vt:lpwstr>10, 3, 0, 1</vt:lpwstr>
  </property>
  <property fmtid="{D5CDD505-2E9C-101B-9397-08002B2CF9AE}" pid="12" name="ClassificationContentMarkingFooterLocations">
    <vt:lpwstr>3DFloatVTI:8</vt:lpwstr>
  </property>
  <property fmtid="{D5CDD505-2E9C-101B-9397-08002B2CF9AE}" pid="13" name="ClassificationContentMarkingFooterText">
    <vt:lpwstr>C2 General</vt:lpwstr>
  </property>
</Properties>
</file>