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a39a3980f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a39a3980f_0_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after verifying the lux sensor was accuratly transmitting data, the collector node was flashed using Uniflash to connect to the BBB, which was programmed witht eh TI Stack gateway</a:t>
            </a:r>
            <a:endParaRPr/>
          </a:p>
        </p:txBody>
      </p:sp>
      <p:sp>
        <p:nvSpPr>
          <p:cNvPr id="155" name="Google Shape;155;g4a39a3980f_0_1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demonstrations videos can be found at the provided youtube links</a:t>
            </a:r>
            <a:endParaRPr/>
          </a:p>
        </p:txBody>
      </p:sp>
      <p:sp>
        <p:nvSpPr>
          <p:cNvPr id="170" name="Google Shape;17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as was stated earlier, we were successful in transmitting the lux sensor data via I2C to the sensor node which correctly transmitted the data to the collector node</a:t>
            </a:r>
            <a:endParaRPr/>
          </a:p>
        </p:txBody>
      </p:sp>
      <p:sp>
        <p:nvSpPr>
          <p:cNvPr id="177" name="Google Shape;17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6458cecbe_1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6458cecbe_1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and though we were able to connect the collector node to the BBB stack application we were only successful in transmitting the temperature data of the default program. when we tried to send the lux data a constant transmission of 20 was recieved.</a:t>
            </a:r>
            <a:endParaRPr/>
          </a:p>
        </p:txBody>
      </p:sp>
      <p:sp>
        <p:nvSpPr>
          <p:cNvPr id="187" name="Google Shape;187;g46458cecbe_1_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goal of our project was to transmit data from a tsl2591 lux sensor to the ti-stack application on a BBB. to accomplish this two cc1350 were used as a sensor and collector node</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we were successful in transmitting the sensor data across the two CC1350s and in connecting to the TI-Stack application, however we ran in to difficulties with getting the lux data to display to the stack application</a:t>
            </a:r>
            <a:endParaRPr/>
          </a:p>
        </p:txBody>
      </p:sp>
      <p:sp>
        <p:nvSpPr>
          <p:cNvPr id="100" name="Google Shape;10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for our project we required two cc1350's, a  tsl2591 lux sensor and a BBB</a:t>
            </a:r>
            <a:endParaRPr/>
          </a:p>
        </p:txBody>
      </p:sp>
      <p:sp>
        <p:nvSpPr>
          <p:cNvPr id="107" name="Google Shape;10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we used Code Composer Studio and Uniflash for programming the CC1350s </a:t>
            </a:r>
            <a:endParaRPr/>
          </a:p>
        </p:txBody>
      </p:sp>
      <p:sp>
        <p:nvSpPr>
          <p:cNvPr id="114" name="Google Shape;11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idea was to have one CC1350 act as a sensor node, being connected to the lux sensor, and the other a collector node relaying data to the BBB</a:t>
            </a:r>
            <a:endParaRPr/>
          </a:p>
        </p:txBody>
      </p:sp>
      <p:sp>
        <p:nvSpPr>
          <p:cNvPr id="121" name="Google Shape;12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before the design could be implemented the TI 15.4-Stack Linux Gateway Software Development Kit and the TI processor soft. devel. kit SD card image file are needed to program the BBB and the CC1350 RTOS collector and sensor project files are needed in code comp. studi.</a:t>
            </a:r>
            <a:endParaRPr/>
          </a:p>
        </p:txBody>
      </p:sp>
      <p:sp>
        <p:nvSpPr>
          <p:cNvPr id="129" name="Google Shape;12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first step in implementation was to enable the use of I2C on the sensor node</a:t>
            </a:r>
            <a:endParaRPr/>
          </a:p>
        </p:txBody>
      </p:sp>
      <p:sp>
        <p:nvSpPr>
          <p:cNvPr id="136" name="Google Shape;13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next the Lux sensor was connected to the sensor node</a:t>
            </a:r>
            <a:endParaRPr/>
          </a:p>
        </p:txBody>
      </p:sp>
      <p:sp>
        <p:nvSpPr>
          <p:cNvPr id="145" name="Google Shape;14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Avenir"/>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628650" y="0"/>
            <a:ext cx="7886700" cy="702365"/>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1791389" y="-367610"/>
            <a:ext cx="5561221" cy="78867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28650" y="139839"/>
            <a:ext cx="7886700" cy="628787"/>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628650" y="887896"/>
            <a:ext cx="7886700" cy="5468455"/>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Avenir"/>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628650" y="0"/>
            <a:ext cx="7886700" cy="702365"/>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628650" y="702365"/>
            <a:ext cx="3886200" cy="5653986"/>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4629150" y="702365"/>
            <a:ext cx="3886200" cy="5653986"/>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628650" y="0"/>
            <a:ext cx="7886700" cy="702365"/>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Avenir"/>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Avenir"/>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venir"/>
                <a:ea typeface="Avenir"/>
                <a:cs typeface="Avenir"/>
                <a:sym typeface="Avenir"/>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venir"/>
                <a:ea typeface="Avenir"/>
                <a:cs typeface="Avenir"/>
                <a:sym typeface="Avenir"/>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venir"/>
                <a:ea typeface="Avenir"/>
                <a:cs typeface="Avenir"/>
                <a:sym typeface="Avenir"/>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0"/>
            <a:ext cx="7886700" cy="702365"/>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Avenir"/>
              <a:buNone/>
              <a:defRPr b="0" i="0" sz="4400" u="none" cap="none" strike="noStrike">
                <a:solidFill>
                  <a:schemeClr val="dk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28650" y="795130"/>
            <a:ext cx="7886700" cy="5561221"/>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venir"/>
                <a:ea typeface="Avenir"/>
                <a:cs typeface="Avenir"/>
                <a:sym typeface="Avenir"/>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venir"/>
                <a:ea typeface="Avenir"/>
                <a:cs typeface="Avenir"/>
                <a:sym typeface="Avenir"/>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venir"/>
                <a:ea typeface="Avenir"/>
                <a:cs typeface="Avenir"/>
                <a:sym typeface="Avenir"/>
              </a:defRPr>
            </a:lvl1pPr>
            <a:lvl2pPr indent="0" lvl="1" marL="0" marR="0" rtl="0" algn="r">
              <a:spcBef>
                <a:spcPts val="0"/>
              </a:spcBef>
              <a:buNone/>
              <a:defRPr b="0" i="0" sz="1200" u="none" cap="none" strike="noStrike">
                <a:solidFill>
                  <a:srgbClr val="888888"/>
                </a:solidFill>
                <a:latin typeface="Avenir"/>
                <a:ea typeface="Avenir"/>
                <a:cs typeface="Avenir"/>
                <a:sym typeface="Avenir"/>
              </a:defRPr>
            </a:lvl2pPr>
            <a:lvl3pPr indent="0" lvl="2" marL="0" marR="0" rtl="0" algn="r">
              <a:spcBef>
                <a:spcPts val="0"/>
              </a:spcBef>
              <a:buNone/>
              <a:defRPr b="0" i="0" sz="1200" u="none" cap="none" strike="noStrike">
                <a:solidFill>
                  <a:srgbClr val="888888"/>
                </a:solidFill>
                <a:latin typeface="Avenir"/>
                <a:ea typeface="Avenir"/>
                <a:cs typeface="Avenir"/>
                <a:sym typeface="Avenir"/>
              </a:defRPr>
            </a:lvl3pPr>
            <a:lvl4pPr indent="0" lvl="3" marL="0" marR="0" rtl="0" algn="r">
              <a:spcBef>
                <a:spcPts val="0"/>
              </a:spcBef>
              <a:buNone/>
              <a:defRPr b="0" i="0" sz="1200" u="none" cap="none" strike="noStrike">
                <a:solidFill>
                  <a:srgbClr val="888888"/>
                </a:solidFill>
                <a:latin typeface="Avenir"/>
                <a:ea typeface="Avenir"/>
                <a:cs typeface="Avenir"/>
                <a:sym typeface="Avenir"/>
              </a:defRPr>
            </a:lvl4pPr>
            <a:lvl5pPr indent="0" lvl="4" marL="0" marR="0" rtl="0" algn="r">
              <a:spcBef>
                <a:spcPts val="0"/>
              </a:spcBef>
              <a:buNone/>
              <a:defRPr b="0" i="0" sz="1200" u="none" cap="none" strike="noStrike">
                <a:solidFill>
                  <a:srgbClr val="888888"/>
                </a:solidFill>
                <a:latin typeface="Avenir"/>
                <a:ea typeface="Avenir"/>
                <a:cs typeface="Avenir"/>
                <a:sym typeface="Avenir"/>
              </a:defRPr>
            </a:lvl5pPr>
            <a:lvl6pPr indent="0" lvl="5" marL="0" marR="0" rtl="0" algn="r">
              <a:spcBef>
                <a:spcPts val="0"/>
              </a:spcBef>
              <a:buNone/>
              <a:defRPr b="0" i="0" sz="1200" u="none" cap="none" strike="noStrike">
                <a:solidFill>
                  <a:srgbClr val="888888"/>
                </a:solidFill>
                <a:latin typeface="Avenir"/>
                <a:ea typeface="Avenir"/>
                <a:cs typeface="Avenir"/>
                <a:sym typeface="Avenir"/>
              </a:defRPr>
            </a:lvl6pPr>
            <a:lvl7pPr indent="0" lvl="6" marL="0" marR="0" rtl="0" algn="r">
              <a:spcBef>
                <a:spcPts val="0"/>
              </a:spcBef>
              <a:buNone/>
              <a:defRPr b="0" i="0" sz="1200" u="none" cap="none" strike="noStrike">
                <a:solidFill>
                  <a:srgbClr val="888888"/>
                </a:solidFill>
                <a:latin typeface="Avenir"/>
                <a:ea typeface="Avenir"/>
                <a:cs typeface="Avenir"/>
                <a:sym typeface="Avenir"/>
              </a:defRPr>
            </a:lvl7pPr>
            <a:lvl8pPr indent="0" lvl="7" marL="0" marR="0" rtl="0" algn="r">
              <a:spcBef>
                <a:spcPts val="0"/>
              </a:spcBef>
              <a:buNone/>
              <a:defRPr b="0" i="0" sz="1200" u="none" cap="none" strike="noStrike">
                <a:solidFill>
                  <a:srgbClr val="888888"/>
                </a:solidFill>
                <a:latin typeface="Avenir"/>
                <a:ea typeface="Avenir"/>
                <a:cs typeface="Avenir"/>
                <a:sym typeface="Avenir"/>
              </a:defRPr>
            </a:lvl8pPr>
            <a:lvl9pPr indent="0" lvl="8" marL="0" marR="0" rtl="0" algn="r">
              <a:spcBef>
                <a:spcPts val="0"/>
              </a:spcBef>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youtu.be/NHI1rWbbn-k" TargetMode="External"/><Relationship Id="rId4" Type="http://schemas.openxmlformats.org/officeDocument/2006/relationships/hyperlink" Target="https://youtu.be/3QfJmNJaPt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cdn-shop.adafruit.com/datasheets/TSL25911_Datasheet_EN_v1.pdf" TargetMode="External"/><Relationship Id="rId4" Type="http://schemas.openxmlformats.org/officeDocument/2006/relationships/hyperlink" Target="http://www.ti.com/lit/ds/swrs183b/swrs183b.pdf" TargetMode="External"/><Relationship Id="rId5" Type="http://schemas.openxmlformats.org/officeDocument/2006/relationships/hyperlink" Target="https://cdn-shop.adafruit.com/datasheets/BBB_SRM.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ph type="ctrTitle"/>
          </p:nvPr>
        </p:nvSpPr>
        <p:spPr>
          <a:xfrm>
            <a:off x="433050" y="2569033"/>
            <a:ext cx="8038500" cy="23541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Avenir"/>
              <a:buNone/>
            </a:pPr>
            <a:r>
              <a:rPr lang="en-US"/>
              <a:t>CPE403 project</a:t>
            </a:r>
            <a:endParaRPr/>
          </a:p>
        </p:txBody>
      </p:sp>
      <p:sp>
        <p:nvSpPr>
          <p:cNvPr id="90" name="Google Shape;90;p13"/>
          <p:cNvSpPr txBox="1"/>
          <p:nvPr>
            <p:ph idx="1" type="subTitle"/>
          </p:nvPr>
        </p:nvSpPr>
        <p:spPr>
          <a:xfrm>
            <a:off x="433100" y="621598"/>
            <a:ext cx="8038500" cy="1000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None/>
            </a:pPr>
            <a:r>
              <a:rPr lang="en-US" sz="4000"/>
              <a:t>Brian Lopez</a:t>
            </a:r>
            <a:endParaRPr sz="4000"/>
          </a:p>
          <a:p>
            <a:pPr indent="0" lvl="0" marL="0" rtl="0" algn="ctr">
              <a:lnSpc>
                <a:spcPct val="90000"/>
              </a:lnSpc>
              <a:spcBef>
                <a:spcPts val="0"/>
              </a:spcBef>
              <a:spcAft>
                <a:spcPts val="0"/>
              </a:spcAft>
              <a:buClr>
                <a:schemeClr val="dk1"/>
              </a:buClr>
              <a:buSzPts val="4000"/>
              <a:buNone/>
            </a:pPr>
            <a:r>
              <a:rPr lang="en-US" sz="4000"/>
              <a:t>Phillip Sortomme</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628650" y="139839"/>
            <a:ext cx="7886700" cy="628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959"/>
              <a:t>Implementation Details</a:t>
            </a:r>
            <a:endParaRPr/>
          </a:p>
        </p:txBody>
      </p:sp>
      <p:sp>
        <p:nvSpPr>
          <p:cNvPr id="158" name="Google Shape;158;p22"/>
          <p:cNvSpPr txBox="1"/>
          <p:nvPr>
            <p:ph idx="1" type="body"/>
          </p:nvPr>
        </p:nvSpPr>
        <p:spPr>
          <a:xfrm>
            <a:off x="628650" y="887896"/>
            <a:ext cx="7886700" cy="5468400"/>
          </a:xfrm>
          <a:prstGeom prst="rect">
            <a:avLst/>
          </a:prstGeom>
        </p:spPr>
        <p:txBody>
          <a:bodyPr anchorCtr="0" anchor="t" bIns="45700" lIns="91425" spcFirstLastPara="1" rIns="91425" wrap="square" tIns="45700">
            <a:noAutofit/>
          </a:bodyPr>
          <a:lstStyle/>
          <a:p>
            <a:pPr indent="-292100" lvl="0" marL="228600" rtl="0" algn="l">
              <a:spcBef>
                <a:spcPts val="500"/>
              </a:spcBef>
              <a:spcAft>
                <a:spcPts val="0"/>
              </a:spcAft>
              <a:buSzPts val="2800"/>
              <a:buChar char="•"/>
            </a:pPr>
            <a:r>
              <a:rPr lang="en-US" sz="2400"/>
              <a:t>3 verify lux data transmission by reading transmitted data on collector node</a:t>
            </a:r>
            <a:endParaRPr sz="2400"/>
          </a:p>
          <a:p>
            <a:pPr indent="-292100" lvl="0" marL="228600" rtl="0" algn="l">
              <a:spcBef>
                <a:spcPts val="500"/>
              </a:spcBef>
              <a:spcAft>
                <a:spcPts val="0"/>
              </a:spcAft>
              <a:buSzPts val="2800"/>
              <a:buChar char="•"/>
            </a:pPr>
            <a:r>
              <a:rPr lang="en-US" sz="2400"/>
              <a:t>4</a:t>
            </a:r>
            <a:r>
              <a:rPr lang="en-US" sz="2400"/>
              <a:t> flash Collector node with default CC1350 SDK build using Uniflash</a:t>
            </a:r>
            <a:endParaRPr sz="2400"/>
          </a:p>
          <a:p>
            <a:pPr indent="-292100" lvl="0" marL="228600" rtl="0" algn="l">
              <a:spcBef>
                <a:spcPts val="500"/>
              </a:spcBef>
              <a:spcAft>
                <a:spcPts val="0"/>
              </a:spcAft>
              <a:buSzPts val="2800"/>
              <a:buChar char="•"/>
            </a:pPr>
            <a:r>
              <a:rPr lang="en-US" sz="2400"/>
              <a:t>5</a:t>
            </a:r>
            <a:r>
              <a:rPr lang="en-US" sz="2400"/>
              <a:t> flash BBB with Linux Arago then install TI Stack gateway.</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628650" y="139839"/>
            <a:ext cx="7886700" cy="62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Actual project set-up</a:t>
            </a:r>
            <a:endParaRPr sz="3959"/>
          </a:p>
        </p:txBody>
      </p:sp>
      <p:sp>
        <p:nvSpPr>
          <p:cNvPr id="164" name="Google Shape;164;p23"/>
          <p:cNvSpPr txBox="1"/>
          <p:nvPr>
            <p:ph idx="1" type="body"/>
          </p:nvPr>
        </p:nvSpPr>
        <p:spPr>
          <a:xfrm>
            <a:off x="628650" y="701150"/>
            <a:ext cx="7886700" cy="5655300"/>
          </a:xfrm>
          <a:prstGeom prst="rect">
            <a:avLst/>
          </a:prstGeom>
          <a:noFill/>
          <a:ln>
            <a:noFill/>
          </a:ln>
        </p:spPr>
        <p:txBody>
          <a:bodyPr anchorCtr="0" anchor="t" bIns="45700" lIns="91425" spcFirstLastPara="1" rIns="91425" wrap="square" tIns="45700">
            <a:noAutofit/>
          </a:bodyPr>
          <a:lstStyle/>
          <a:p>
            <a:pPr indent="457200" lvl="0" marL="0" rtl="0" algn="l">
              <a:lnSpc>
                <a:spcPct val="90000"/>
              </a:lnSpc>
              <a:spcBef>
                <a:spcPts val="0"/>
              </a:spcBef>
              <a:spcAft>
                <a:spcPts val="0"/>
              </a:spcAft>
              <a:buNone/>
            </a:pPr>
            <a:r>
              <a:rPr lang="en-US" sz="1800"/>
              <a:t>											collector node</a:t>
            </a:r>
            <a:endParaRPr sz="1800"/>
          </a:p>
          <a:p>
            <a:pPr indent="0" lvl="0" marL="0" rtl="0" algn="l">
              <a:lnSpc>
                <a:spcPct val="90000"/>
              </a:lnSpc>
              <a:spcBef>
                <a:spcPts val="0"/>
              </a:spcBef>
              <a:spcAft>
                <a:spcPts val="0"/>
              </a:spcAft>
              <a:buNone/>
            </a:pPr>
            <a:r>
              <a:t/>
            </a:r>
            <a:endParaRPr sz="1800"/>
          </a:p>
          <a:p>
            <a:pPr indent="457200" lvl="0" marL="0" rtl="0" algn="l">
              <a:spcBef>
                <a:spcPts val="0"/>
              </a:spcBef>
              <a:spcAft>
                <a:spcPts val="0"/>
              </a:spcAft>
              <a:buClr>
                <a:schemeClr val="dk1"/>
              </a:buClr>
              <a:buSzPts val="1100"/>
              <a:buFont typeface="Arial"/>
              <a:buNone/>
            </a:pPr>
            <a:r>
              <a:rPr lang="en-US" sz="1800"/>
              <a:t>sensor node</a:t>
            </a:r>
            <a:endParaRPr sz="1800"/>
          </a:p>
        </p:txBody>
      </p:sp>
      <p:sp>
        <p:nvSpPr>
          <p:cNvPr id="165" name="Google Shape;165;p2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pic>
        <p:nvPicPr>
          <p:cNvPr id="166" name="Google Shape;166;p23"/>
          <p:cNvPicPr preferRelativeResize="0"/>
          <p:nvPr/>
        </p:nvPicPr>
        <p:blipFill>
          <a:blip r:embed="rId3">
            <a:alphaModFix/>
          </a:blip>
          <a:stretch>
            <a:fillRect/>
          </a:stretch>
        </p:blipFill>
        <p:spPr>
          <a:xfrm>
            <a:off x="628650" y="1593800"/>
            <a:ext cx="3219450" cy="4762500"/>
          </a:xfrm>
          <a:prstGeom prst="rect">
            <a:avLst/>
          </a:prstGeom>
          <a:noFill/>
          <a:ln>
            <a:noFill/>
          </a:ln>
        </p:spPr>
      </p:pic>
      <p:pic>
        <p:nvPicPr>
          <p:cNvPr id="167" name="Google Shape;167;p23"/>
          <p:cNvPicPr preferRelativeResize="0"/>
          <p:nvPr/>
        </p:nvPicPr>
        <p:blipFill>
          <a:blip r:embed="rId4">
            <a:alphaModFix/>
          </a:blip>
          <a:stretch>
            <a:fillRect/>
          </a:stretch>
        </p:blipFill>
        <p:spPr>
          <a:xfrm>
            <a:off x="5362453" y="1043636"/>
            <a:ext cx="2781320" cy="5312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628650" y="139839"/>
            <a:ext cx="7886700" cy="62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Demo</a:t>
            </a:r>
            <a:endParaRPr sz="3959"/>
          </a:p>
        </p:txBody>
      </p:sp>
      <p:sp>
        <p:nvSpPr>
          <p:cNvPr id="173" name="Google Shape;173;p24"/>
          <p:cNvSpPr txBox="1"/>
          <p:nvPr>
            <p:ph idx="1" type="body"/>
          </p:nvPr>
        </p:nvSpPr>
        <p:spPr>
          <a:xfrm>
            <a:off x="628650" y="887896"/>
            <a:ext cx="7886700" cy="5468455"/>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0"/>
              </a:spcBef>
              <a:spcAft>
                <a:spcPts val="0"/>
              </a:spcAft>
              <a:buNone/>
            </a:pPr>
            <a:r>
              <a:rPr lang="en-US"/>
              <a:t>testing I2C transmission of lux data</a:t>
            </a:r>
            <a:endParaRPr/>
          </a:p>
          <a:p>
            <a:pPr indent="0" lvl="0" marL="228600" rtl="0" algn="l">
              <a:lnSpc>
                <a:spcPct val="90000"/>
              </a:lnSpc>
              <a:spcBef>
                <a:spcPts val="0"/>
              </a:spcBef>
              <a:spcAft>
                <a:spcPts val="0"/>
              </a:spcAft>
              <a:buNone/>
            </a:pPr>
            <a:r>
              <a:rPr lang="en-US" u="sng">
                <a:solidFill>
                  <a:schemeClr val="hlink"/>
                </a:solidFill>
                <a:hlinkClick r:id="rId3"/>
              </a:rPr>
              <a:t>https://youtu.be/NHI1rWbbn-k</a:t>
            </a:r>
            <a:endParaRPr/>
          </a:p>
          <a:p>
            <a:pPr indent="0" lvl="0" marL="22860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rPr lang="en-US"/>
              <a:t>testing integration with BBB</a:t>
            </a:r>
            <a:endParaRPr/>
          </a:p>
          <a:p>
            <a:pPr indent="0" lvl="0" marL="228600" rtl="0" algn="l">
              <a:lnSpc>
                <a:spcPct val="90000"/>
              </a:lnSpc>
              <a:spcBef>
                <a:spcPts val="0"/>
              </a:spcBef>
              <a:spcAft>
                <a:spcPts val="0"/>
              </a:spcAft>
              <a:buNone/>
            </a:pPr>
            <a:r>
              <a:rPr b="1" lang="en-US" u="sng">
                <a:solidFill>
                  <a:schemeClr val="hlink"/>
                </a:solidFill>
                <a:hlinkClick r:id="rId4"/>
              </a:rPr>
              <a:t>https://youtu.be/3QfJmNJaPts</a:t>
            </a:r>
            <a:endParaRPr b="1"/>
          </a:p>
          <a:p>
            <a:pPr indent="0" lvl="0" marL="228600" rtl="0" algn="l">
              <a:lnSpc>
                <a:spcPct val="90000"/>
              </a:lnSpc>
              <a:spcBef>
                <a:spcPts val="0"/>
              </a:spcBef>
              <a:spcAft>
                <a:spcPts val="0"/>
              </a:spcAft>
              <a:buNone/>
            </a:pPr>
            <a:r>
              <a:t/>
            </a:r>
            <a:endParaRPr b="1"/>
          </a:p>
        </p:txBody>
      </p:sp>
      <p:sp>
        <p:nvSpPr>
          <p:cNvPr id="174" name="Google Shape;174;p2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628650" y="139839"/>
            <a:ext cx="7886700" cy="62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Results and Conclusions</a:t>
            </a:r>
            <a:endParaRPr sz="3959"/>
          </a:p>
        </p:txBody>
      </p:sp>
      <p:sp>
        <p:nvSpPr>
          <p:cNvPr id="180" name="Google Shape;180;p25"/>
          <p:cNvSpPr txBox="1"/>
          <p:nvPr>
            <p:ph idx="1" type="body"/>
          </p:nvPr>
        </p:nvSpPr>
        <p:spPr>
          <a:xfrm>
            <a:off x="628650" y="887896"/>
            <a:ext cx="7886700" cy="546845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a:t>lux values from I2C </a:t>
            </a:r>
            <a:r>
              <a:rPr lang="en-US"/>
              <a:t>transmission</a:t>
            </a:r>
            <a:endParaRPr/>
          </a:p>
          <a:p>
            <a:pPr indent="0" lvl="0" marL="0" marR="0" rtl="0" algn="l">
              <a:lnSpc>
                <a:spcPct val="90000"/>
              </a:lnSpc>
              <a:spcBef>
                <a:spcPts val="0"/>
              </a:spcBef>
              <a:spcAft>
                <a:spcPts val="0"/>
              </a:spcAft>
              <a:buNone/>
            </a:pPr>
            <a:r>
              <a:t/>
            </a:r>
            <a:endParaRPr/>
          </a:p>
          <a:p>
            <a:pPr indent="0" lvl="0" marL="0" marR="0" rtl="0" algn="l">
              <a:lnSpc>
                <a:spcPct val="90000"/>
              </a:lnSpc>
              <a:spcBef>
                <a:spcPts val="0"/>
              </a:spcBef>
              <a:spcAft>
                <a:spcPts val="0"/>
              </a:spcAft>
              <a:buNone/>
            </a:pPr>
            <a:r>
              <a:rPr lang="en-US"/>
              <a:t>sensor node					collector node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You can use more slides if needed</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81" name="Google Shape;181;p2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pic>
        <p:nvPicPr>
          <p:cNvPr id="182" name="Google Shape;182;p25"/>
          <p:cNvPicPr preferRelativeResize="0"/>
          <p:nvPr/>
        </p:nvPicPr>
        <p:blipFill rotWithShape="1">
          <a:blip r:embed="rId3">
            <a:alphaModFix/>
          </a:blip>
          <a:srcRect b="30318" l="0" r="0" t="0"/>
          <a:stretch/>
        </p:blipFill>
        <p:spPr>
          <a:xfrm>
            <a:off x="628650" y="2230900"/>
            <a:ext cx="3990975" cy="2047875"/>
          </a:xfrm>
          <a:prstGeom prst="rect">
            <a:avLst/>
          </a:prstGeom>
          <a:noFill/>
          <a:ln>
            <a:noFill/>
          </a:ln>
        </p:spPr>
      </p:pic>
      <p:pic>
        <p:nvPicPr>
          <p:cNvPr id="183" name="Google Shape;183;p25"/>
          <p:cNvPicPr preferRelativeResize="0"/>
          <p:nvPr/>
        </p:nvPicPr>
        <p:blipFill>
          <a:blip r:embed="rId4">
            <a:alphaModFix/>
          </a:blip>
          <a:stretch>
            <a:fillRect/>
          </a:stretch>
        </p:blipFill>
        <p:spPr>
          <a:xfrm>
            <a:off x="4619625" y="2262325"/>
            <a:ext cx="3905250" cy="2600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628650" y="139839"/>
            <a:ext cx="7886700" cy="628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959"/>
              <a:t>Results and Conclusions</a:t>
            </a:r>
            <a:endParaRPr/>
          </a:p>
        </p:txBody>
      </p:sp>
      <p:sp>
        <p:nvSpPr>
          <p:cNvPr id="190" name="Google Shape;190;p26"/>
          <p:cNvSpPr txBox="1"/>
          <p:nvPr>
            <p:ph idx="1" type="body"/>
          </p:nvPr>
        </p:nvSpPr>
        <p:spPr>
          <a:xfrm>
            <a:off x="628650" y="887896"/>
            <a:ext cx="7886700" cy="5468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Linux gateway implementation using default temperature code. This was used to test correct connections. In the end we were unable to combine the two portions to transmit lux values to the BBB.</a:t>
            </a:r>
            <a:endParaRPr/>
          </a:p>
          <a:p>
            <a:pPr indent="0" lvl="0" marL="0" rtl="0" algn="l">
              <a:spcBef>
                <a:spcPts val="1000"/>
              </a:spcBef>
              <a:spcAft>
                <a:spcPts val="0"/>
              </a:spcAft>
              <a:buNone/>
            </a:pPr>
            <a:r>
              <a:t/>
            </a:r>
            <a:endParaRPr/>
          </a:p>
          <a:p>
            <a:pPr indent="0" lvl="0" marL="0" rtl="0" algn="l">
              <a:spcBef>
                <a:spcPts val="0"/>
              </a:spcBef>
              <a:spcAft>
                <a:spcPts val="0"/>
              </a:spcAft>
              <a:buNone/>
            </a:pPr>
            <a:r>
              <a:t/>
            </a:r>
            <a:endParaRPr sz="1800"/>
          </a:p>
          <a:p>
            <a:pPr indent="0" lvl="0" marL="0" rtl="0" algn="l">
              <a:spcBef>
                <a:spcPts val="0"/>
              </a:spcBef>
              <a:spcAft>
                <a:spcPts val="0"/>
              </a:spcAft>
              <a:buNone/>
            </a:pPr>
            <a:r>
              <a:rPr lang="en-US" sz="1800"/>
              <a:t>sensor node					BBB Stack application of Collector node</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191" name="Google Shape;191;p26"/>
          <p:cNvPicPr preferRelativeResize="0"/>
          <p:nvPr/>
        </p:nvPicPr>
        <p:blipFill>
          <a:blip r:embed="rId3">
            <a:alphaModFix/>
          </a:blip>
          <a:stretch>
            <a:fillRect/>
          </a:stretch>
        </p:blipFill>
        <p:spPr>
          <a:xfrm>
            <a:off x="628650" y="4584650"/>
            <a:ext cx="2676525" cy="1771650"/>
          </a:xfrm>
          <a:prstGeom prst="rect">
            <a:avLst/>
          </a:prstGeom>
          <a:noFill/>
          <a:ln>
            <a:noFill/>
          </a:ln>
        </p:spPr>
      </p:pic>
      <p:pic>
        <p:nvPicPr>
          <p:cNvPr id="192" name="Google Shape;192;p26"/>
          <p:cNvPicPr preferRelativeResize="0"/>
          <p:nvPr/>
        </p:nvPicPr>
        <p:blipFill>
          <a:blip r:embed="rId4">
            <a:alphaModFix/>
          </a:blip>
          <a:stretch>
            <a:fillRect/>
          </a:stretch>
        </p:blipFill>
        <p:spPr>
          <a:xfrm>
            <a:off x="3870754" y="4584650"/>
            <a:ext cx="4644596" cy="1771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628650" y="139839"/>
            <a:ext cx="7886700" cy="62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Reference</a:t>
            </a:r>
            <a:endParaRPr sz="3959"/>
          </a:p>
        </p:txBody>
      </p:sp>
      <p:sp>
        <p:nvSpPr>
          <p:cNvPr id="198" name="Google Shape;198;p27"/>
          <p:cNvSpPr txBox="1"/>
          <p:nvPr>
            <p:ph idx="1" type="body"/>
          </p:nvPr>
        </p:nvSpPr>
        <p:spPr>
          <a:xfrm>
            <a:off x="628650" y="887946"/>
            <a:ext cx="7886700" cy="54684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Datasheets:</a:t>
            </a:r>
            <a:endParaRPr/>
          </a:p>
          <a:p>
            <a:pPr indent="-50800" lvl="0" marL="228600" rtl="0" algn="l">
              <a:lnSpc>
                <a:spcPct val="90000"/>
              </a:lnSpc>
              <a:spcBef>
                <a:spcPts val="0"/>
              </a:spcBef>
              <a:spcAft>
                <a:spcPts val="0"/>
              </a:spcAft>
              <a:buClr>
                <a:schemeClr val="dk1"/>
              </a:buClr>
              <a:buSzPts val="2800"/>
              <a:buNone/>
            </a:pPr>
            <a:r>
              <a:rPr b="1" lang="en-US" sz="1200">
                <a:latin typeface="Arial"/>
                <a:ea typeface="Arial"/>
                <a:cs typeface="Arial"/>
                <a:sym typeface="Arial"/>
              </a:rPr>
              <a:t>TSL2591:</a:t>
            </a:r>
            <a:r>
              <a:rPr b="1" lang="en-US">
                <a:latin typeface="Arial"/>
                <a:ea typeface="Arial"/>
                <a:cs typeface="Arial"/>
                <a:sym typeface="Arial"/>
              </a:rPr>
              <a:t> </a:t>
            </a:r>
            <a:r>
              <a:rPr lang="en-US" sz="1200" u="sng">
                <a:solidFill>
                  <a:schemeClr val="hlink"/>
                </a:solidFill>
                <a:latin typeface="Arial"/>
                <a:ea typeface="Arial"/>
                <a:cs typeface="Arial"/>
                <a:sym typeface="Arial"/>
                <a:hlinkClick r:id="rId3"/>
              </a:rPr>
              <a:t>https://cdn-shop.adafruit.com/datasheets/TSL25911_Datasheet_EN_v1.pdf</a:t>
            </a:r>
            <a:endParaRPr sz="1200">
              <a:latin typeface="Arial"/>
              <a:ea typeface="Arial"/>
              <a:cs typeface="Arial"/>
              <a:sym typeface="Arial"/>
            </a:endParaRPr>
          </a:p>
          <a:p>
            <a:pPr indent="-50800" lvl="0" marL="228600" rtl="0" algn="l">
              <a:lnSpc>
                <a:spcPct val="90000"/>
              </a:lnSpc>
              <a:spcBef>
                <a:spcPts val="0"/>
              </a:spcBef>
              <a:spcAft>
                <a:spcPts val="0"/>
              </a:spcAft>
              <a:buClr>
                <a:schemeClr val="dk1"/>
              </a:buClr>
              <a:buSzPts val="2800"/>
              <a:buNone/>
            </a:pPr>
            <a:r>
              <a:rPr b="1" lang="en-US" sz="1200">
                <a:latin typeface="Arial"/>
                <a:ea typeface="Arial"/>
                <a:cs typeface="Arial"/>
                <a:sym typeface="Arial"/>
              </a:rPr>
              <a:t>CC1350:</a:t>
            </a:r>
            <a:r>
              <a:rPr lang="en-US" sz="1200">
                <a:latin typeface="Arial"/>
                <a:ea typeface="Arial"/>
                <a:cs typeface="Arial"/>
                <a:sym typeface="Arial"/>
              </a:rPr>
              <a:t>  </a:t>
            </a:r>
            <a:r>
              <a:rPr lang="en-US" sz="1200" u="sng">
                <a:solidFill>
                  <a:schemeClr val="hlink"/>
                </a:solidFill>
                <a:latin typeface="Arial"/>
                <a:ea typeface="Arial"/>
                <a:cs typeface="Arial"/>
                <a:sym typeface="Arial"/>
                <a:hlinkClick r:id="rId4"/>
              </a:rPr>
              <a:t>http://www.ti.com/lit/ds/swrs183b/swrs183b.pdf</a:t>
            </a:r>
            <a:endParaRPr sz="1200">
              <a:latin typeface="Arial"/>
              <a:ea typeface="Arial"/>
              <a:cs typeface="Arial"/>
              <a:sym typeface="Arial"/>
            </a:endParaRPr>
          </a:p>
          <a:p>
            <a:pPr indent="-50800" lvl="0" marL="228600" rtl="0" algn="l">
              <a:lnSpc>
                <a:spcPct val="90000"/>
              </a:lnSpc>
              <a:spcBef>
                <a:spcPts val="0"/>
              </a:spcBef>
              <a:spcAft>
                <a:spcPts val="0"/>
              </a:spcAft>
              <a:buClr>
                <a:schemeClr val="dk1"/>
              </a:buClr>
              <a:buSzPts val="2800"/>
              <a:buNone/>
            </a:pPr>
            <a:r>
              <a:rPr b="1" lang="en-US" sz="1200">
                <a:latin typeface="Arial"/>
                <a:ea typeface="Arial"/>
                <a:cs typeface="Arial"/>
                <a:sym typeface="Arial"/>
              </a:rPr>
              <a:t>BeagleBone Black:</a:t>
            </a:r>
            <a:r>
              <a:rPr lang="en-US" sz="1200">
                <a:latin typeface="Arial"/>
                <a:ea typeface="Arial"/>
                <a:cs typeface="Arial"/>
                <a:sym typeface="Arial"/>
              </a:rPr>
              <a:t> </a:t>
            </a:r>
            <a:r>
              <a:rPr lang="en-US" sz="1200" u="sng">
                <a:solidFill>
                  <a:schemeClr val="hlink"/>
                </a:solidFill>
                <a:latin typeface="Arial"/>
                <a:ea typeface="Arial"/>
                <a:cs typeface="Arial"/>
                <a:sym typeface="Arial"/>
                <a:hlinkClick r:id="rId5"/>
              </a:rPr>
              <a:t>https://cdn-shop.adafruit.com/datasheets/BBB_SRM.pdf</a:t>
            </a:r>
            <a:endParaRPr sz="1200">
              <a:latin typeface="Arial"/>
              <a:ea typeface="Arial"/>
              <a:cs typeface="Arial"/>
              <a:sym typeface="Arial"/>
            </a:endParaRPr>
          </a:p>
          <a:p>
            <a:pPr indent="-50800" lvl="0" marL="228600" rtl="0" algn="l">
              <a:lnSpc>
                <a:spcPct val="90000"/>
              </a:lnSpc>
              <a:spcBef>
                <a:spcPts val="0"/>
              </a:spcBef>
              <a:spcAft>
                <a:spcPts val="0"/>
              </a:spcAft>
              <a:buClr>
                <a:schemeClr val="dk1"/>
              </a:buClr>
              <a:buSzPts val="2800"/>
              <a:buNone/>
            </a:pPr>
            <a:r>
              <a:t/>
            </a:r>
            <a:endParaRPr sz="1200">
              <a:latin typeface="Arial"/>
              <a:ea typeface="Arial"/>
              <a:cs typeface="Arial"/>
              <a:sym typeface="Arial"/>
            </a:endParaRPr>
          </a:p>
          <a:p>
            <a:pPr indent="-50800" lvl="0" marL="228600" rtl="0" algn="l">
              <a:lnSpc>
                <a:spcPct val="90000"/>
              </a:lnSpc>
              <a:spcBef>
                <a:spcPts val="0"/>
              </a:spcBef>
              <a:spcAft>
                <a:spcPts val="0"/>
              </a:spcAft>
              <a:buClr>
                <a:schemeClr val="dk1"/>
              </a:buClr>
              <a:buSzPts val="2800"/>
              <a:buNone/>
            </a:pPr>
            <a:r>
              <a:t/>
            </a:r>
            <a:endParaRPr b="1" sz="1200">
              <a:latin typeface="Arial"/>
              <a:ea typeface="Arial"/>
              <a:cs typeface="Arial"/>
              <a:sym typeface="Arial"/>
            </a:endParaRPr>
          </a:p>
          <a:p>
            <a:pPr indent="-50800" lvl="0" marL="228600" rtl="0" algn="l">
              <a:lnSpc>
                <a:spcPct val="90000"/>
              </a:lnSpc>
              <a:spcBef>
                <a:spcPts val="0"/>
              </a:spcBef>
              <a:spcAft>
                <a:spcPts val="0"/>
              </a:spcAft>
              <a:buClr>
                <a:schemeClr val="dk1"/>
              </a:buClr>
              <a:buSzPts val="2800"/>
              <a:buNone/>
            </a:pPr>
            <a:r>
              <a:t/>
            </a:r>
            <a:endParaRPr sz="1200">
              <a:latin typeface="Arial"/>
              <a:ea typeface="Arial"/>
              <a:cs typeface="Arial"/>
              <a:sym typeface="Arial"/>
            </a:endParaRPr>
          </a:p>
          <a:p>
            <a:pPr indent="-50800" lvl="0" marL="228600" rtl="0" algn="l">
              <a:lnSpc>
                <a:spcPct val="90000"/>
              </a:lnSpc>
              <a:spcBef>
                <a:spcPts val="0"/>
              </a:spcBef>
              <a:spcAft>
                <a:spcPts val="0"/>
              </a:spcAft>
              <a:buClr>
                <a:schemeClr val="dk1"/>
              </a:buClr>
              <a:buSzPts val="2800"/>
              <a:buNone/>
            </a:pPr>
            <a:r>
              <a:t/>
            </a:r>
            <a:endParaRPr sz="1200"/>
          </a:p>
        </p:txBody>
      </p:sp>
      <p:sp>
        <p:nvSpPr>
          <p:cNvPr id="199" name="Google Shape;199;p2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4"/>
          <p:cNvSpPr txBox="1"/>
          <p:nvPr>
            <p:ph idx="1" type="body"/>
          </p:nvPr>
        </p:nvSpPr>
        <p:spPr>
          <a:xfrm>
            <a:off x="628650" y="887896"/>
            <a:ext cx="7886700" cy="5468455"/>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2800"/>
              <a:buChar char="•"/>
            </a:pPr>
            <a:r>
              <a:rPr lang="en-US"/>
              <a:t>Main Goal</a:t>
            </a:r>
            <a:endParaRPr/>
          </a:p>
          <a:p>
            <a:pPr indent="-228600" lvl="1" marL="685800" rtl="0" algn="l">
              <a:lnSpc>
                <a:spcPct val="80000"/>
              </a:lnSpc>
              <a:spcBef>
                <a:spcPts val="500"/>
              </a:spcBef>
              <a:spcAft>
                <a:spcPts val="0"/>
              </a:spcAft>
              <a:buClr>
                <a:schemeClr val="dk1"/>
              </a:buClr>
              <a:buSzPts val="2400"/>
              <a:buChar char="•"/>
            </a:pPr>
            <a:r>
              <a:rPr i="1" lang="en-US"/>
              <a:t>transmit data from lux sensor and </a:t>
            </a:r>
            <a:r>
              <a:rPr i="1" lang="en-US"/>
              <a:t>relay the data to a BeagleBone Black running the TI-Stack application</a:t>
            </a:r>
            <a:endParaRPr/>
          </a:p>
          <a:p>
            <a:pPr indent="-228600" lvl="0" marL="228600" rtl="0" algn="l">
              <a:lnSpc>
                <a:spcPct val="80000"/>
              </a:lnSpc>
              <a:spcBef>
                <a:spcPts val="1000"/>
              </a:spcBef>
              <a:spcAft>
                <a:spcPts val="0"/>
              </a:spcAft>
              <a:buClr>
                <a:schemeClr val="dk1"/>
              </a:buClr>
              <a:buSzPts val="2800"/>
              <a:buChar char="•"/>
            </a:pPr>
            <a:r>
              <a:rPr lang="en-US"/>
              <a:t>Objectives</a:t>
            </a:r>
            <a:endParaRPr/>
          </a:p>
          <a:p>
            <a:pPr indent="-228600" lvl="1" marL="685800" rtl="0" algn="l">
              <a:lnSpc>
                <a:spcPct val="80000"/>
              </a:lnSpc>
              <a:spcBef>
                <a:spcPts val="500"/>
              </a:spcBef>
              <a:spcAft>
                <a:spcPts val="0"/>
              </a:spcAft>
              <a:buClr>
                <a:schemeClr val="dk1"/>
              </a:buClr>
              <a:buSzPts val="2400"/>
              <a:buChar char="•"/>
            </a:pPr>
            <a:r>
              <a:rPr i="1" lang="en-US"/>
              <a:t> lux sensor data was collected via I2C to sensor CC1350 uc node</a:t>
            </a:r>
            <a:endParaRPr i="1"/>
          </a:p>
          <a:p>
            <a:pPr indent="-228600" lvl="1" marL="685800" rtl="0" algn="l">
              <a:lnSpc>
                <a:spcPct val="80000"/>
              </a:lnSpc>
              <a:spcBef>
                <a:spcPts val="500"/>
              </a:spcBef>
              <a:spcAft>
                <a:spcPts val="0"/>
              </a:spcAft>
              <a:buClr>
                <a:schemeClr val="dk1"/>
              </a:buClr>
              <a:buSzPts val="2400"/>
              <a:buChar char="•"/>
            </a:pPr>
            <a:r>
              <a:rPr i="1" lang="en-US"/>
              <a:t>connection was establish between the sensor and collector CC1350 uc node</a:t>
            </a:r>
            <a:endParaRPr i="1"/>
          </a:p>
          <a:p>
            <a:pPr indent="-228600" lvl="1" marL="685800" rtl="0" algn="l">
              <a:lnSpc>
                <a:spcPct val="80000"/>
              </a:lnSpc>
              <a:spcBef>
                <a:spcPts val="500"/>
              </a:spcBef>
              <a:spcAft>
                <a:spcPts val="0"/>
              </a:spcAft>
              <a:buClr>
                <a:schemeClr val="dk1"/>
              </a:buClr>
              <a:buSzPts val="2400"/>
              <a:buChar char="•"/>
            </a:pPr>
            <a:r>
              <a:rPr i="1" lang="en-US"/>
              <a:t>use collector node as coprocessor to BBB </a:t>
            </a:r>
            <a:endParaRPr/>
          </a:p>
        </p:txBody>
      </p:sp>
      <p:sp>
        <p:nvSpPr>
          <p:cNvPr id="96" name="Google Shape;96;p14"/>
          <p:cNvSpPr txBox="1"/>
          <p:nvPr>
            <p:ph type="title"/>
          </p:nvPr>
        </p:nvSpPr>
        <p:spPr>
          <a:xfrm>
            <a:off x="628650" y="139839"/>
            <a:ext cx="7886700" cy="62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Goal</a:t>
            </a:r>
            <a:endParaRPr sz="3959"/>
          </a:p>
        </p:txBody>
      </p:sp>
      <p:sp>
        <p:nvSpPr>
          <p:cNvPr id="97" name="Google Shape;97;p1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628650" y="139839"/>
            <a:ext cx="7886700" cy="62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Outcome - Accomplishments</a:t>
            </a:r>
            <a:endParaRPr sz="3959"/>
          </a:p>
        </p:txBody>
      </p:sp>
      <p:sp>
        <p:nvSpPr>
          <p:cNvPr id="103" name="Google Shape;103;p15"/>
          <p:cNvSpPr txBox="1"/>
          <p:nvPr>
            <p:ph idx="1" type="body"/>
          </p:nvPr>
        </p:nvSpPr>
        <p:spPr>
          <a:xfrm>
            <a:off x="628650" y="887896"/>
            <a:ext cx="7886700" cy="5468455"/>
          </a:xfrm>
          <a:prstGeom prst="rect">
            <a:avLst/>
          </a:prstGeom>
          <a:noFill/>
          <a:ln>
            <a:noFill/>
          </a:ln>
        </p:spPr>
        <p:txBody>
          <a:bodyPr anchorCtr="0" anchor="t" bIns="45700" lIns="91425" spcFirstLastPara="1" rIns="91425" wrap="square" tIns="45700">
            <a:noAutofit/>
          </a:bodyPr>
          <a:lstStyle/>
          <a:p>
            <a:pPr indent="-292100" lvl="0" marL="228600" rtl="0" algn="l">
              <a:spcBef>
                <a:spcPts val="0"/>
              </a:spcBef>
              <a:spcAft>
                <a:spcPts val="0"/>
              </a:spcAft>
              <a:buSzPts val="2800"/>
              <a:buChar char="•"/>
            </a:pPr>
            <a:r>
              <a:rPr i="1" lang="en-US"/>
              <a:t>the sensor node was configured to the TSL2591 lux sensor via I2C and Lux data was transmitted to the collector node</a:t>
            </a:r>
            <a:endParaRPr i="1"/>
          </a:p>
          <a:p>
            <a:pPr indent="-228600" lvl="0" marL="228600" marR="0" rtl="0" algn="l">
              <a:lnSpc>
                <a:spcPct val="90000"/>
              </a:lnSpc>
              <a:spcBef>
                <a:spcPts val="0"/>
              </a:spcBef>
              <a:spcAft>
                <a:spcPts val="0"/>
              </a:spcAft>
              <a:buClr>
                <a:schemeClr val="dk1"/>
              </a:buClr>
              <a:buSzPts val="2800"/>
              <a:buFont typeface="Arial"/>
              <a:buChar char="•"/>
            </a:pPr>
            <a:r>
              <a:rPr i="1" lang="en-US"/>
              <a:t>e</a:t>
            </a:r>
            <a:r>
              <a:rPr i="1" lang="en-US"/>
              <a:t>stablished the collector node as a </a:t>
            </a:r>
            <a:r>
              <a:rPr i="1" lang="en-US"/>
              <a:t>coprocessor</a:t>
            </a:r>
            <a:r>
              <a:rPr i="1" lang="en-US"/>
              <a:t> to the BBB</a:t>
            </a:r>
            <a:endParaRPr i="1"/>
          </a:p>
        </p:txBody>
      </p:sp>
      <p:sp>
        <p:nvSpPr>
          <p:cNvPr id="104" name="Google Shape;104;p1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628650" y="139839"/>
            <a:ext cx="7886700" cy="62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Components Used in Design</a:t>
            </a:r>
            <a:endParaRPr sz="3959"/>
          </a:p>
        </p:txBody>
      </p:sp>
      <p:sp>
        <p:nvSpPr>
          <p:cNvPr id="110" name="Google Shape;110;p16"/>
          <p:cNvSpPr txBox="1"/>
          <p:nvPr>
            <p:ph idx="1" type="body"/>
          </p:nvPr>
        </p:nvSpPr>
        <p:spPr>
          <a:xfrm>
            <a:off x="628650" y="887896"/>
            <a:ext cx="7886700" cy="5468400"/>
          </a:xfrm>
          <a:prstGeom prst="rect">
            <a:avLst/>
          </a:prstGeom>
          <a:noFill/>
          <a:ln>
            <a:noFill/>
          </a:ln>
        </p:spPr>
        <p:txBody>
          <a:bodyPr anchorCtr="0" anchor="t" bIns="45700" lIns="91425" spcFirstLastPara="1" rIns="91425" wrap="square" tIns="45700">
            <a:noAutofit/>
          </a:bodyPr>
          <a:lstStyle/>
          <a:p>
            <a:pPr indent="-292100" lvl="0" marL="228600" rtl="0" algn="l">
              <a:spcBef>
                <a:spcPts val="0"/>
              </a:spcBef>
              <a:spcAft>
                <a:spcPts val="0"/>
              </a:spcAft>
              <a:buSzPts val="2800"/>
              <a:buChar char="•"/>
            </a:pPr>
            <a:r>
              <a:rPr lang="en-US"/>
              <a:t>CC1350 uc (2)</a:t>
            </a:r>
            <a:endParaRPr/>
          </a:p>
          <a:p>
            <a:pPr indent="-292100" lvl="0" marL="228600" rtl="0" algn="l">
              <a:spcBef>
                <a:spcPts val="0"/>
              </a:spcBef>
              <a:spcAft>
                <a:spcPts val="0"/>
              </a:spcAft>
              <a:buSzPts val="2800"/>
              <a:buChar char="•"/>
            </a:pPr>
            <a:r>
              <a:rPr lang="en-US"/>
              <a:t> BeagleBone Black</a:t>
            </a:r>
            <a:endParaRPr/>
          </a:p>
          <a:p>
            <a:pPr indent="-292100" lvl="0" marL="228600" rtl="0" algn="l">
              <a:spcBef>
                <a:spcPts val="0"/>
              </a:spcBef>
              <a:spcAft>
                <a:spcPts val="0"/>
              </a:spcAft>
              <a:buSzPts val="2800"/>
              <a:buChar char="•"/>
            </a:pPr>
            <a:r>
              <a:rPr lang="en-US"/>
              <a:t>TSL2591 lux sensor</a:t>
            </a:r>
            <a:endParaRPr/>
          </a:p>
        </p:txBody>
      </p:sp>
      <p:sp>
        <p:nvSpPr>
          <p:cNvPr id="111" name="Google Shape;111;p1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628650" y="139839"/>
            <a:ext cx="7886700" cy="62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Tools used in Design</a:t>
            </a:r>
            <a:endParaRPr sz="3959"/>
          </a:p>
        </p:txBody>
      </p:sp>
      <p:sp>
        <p:nvSpPr>
          <p:cNvPr id="117" name="Google Shape;117;p17"/>
          <p:cNvSpPr txBox="1"/>
          <p:nvPr>
            <p:ph idx="1" type="body"/>
          </p:nvPr>
        </p:nvSpPr>
        <p:spPr>
          <a:xfrm>
            <a:off x="628650" y="887896"/>
            <a:ext cx="7886700" cy="54684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Code composer Studio</a:t>
            </a:r>
            <a:endParaRPr/>
          </a:p>
          <a:p>
            <a:pPr indent="-228600" lvl="0" marL="228600" rtl="0" algn="l">
              <a:lnSpc>
                <a:spcPct val="90000"/>
              </a:lnSpc>
              <a:spcBef>
                <a:spcPts val="0"/>
              </a:spcBef>
              <a:spcAft>
                <a:spcPts val="0"/>
              </a:spcAft>
              <a:buClr>
                <a:schemeClr val="dk1"/>
              </a:buClr>
              <a:buSzPts val="2800"/>
              <a:buChar char="•"/>
            </a:pPr>
            <a:r>
              <a:rPr lang="en-US"/>
              <a:t>Uniflash</a:t>
            </a:r>
            <a:endParaRPr/>
          </a:p>
          <a:p>
            <a:pPr indent="0" lvl="0" marL="228600" rtl="0" algn="l">
              <a:lnSpc>
                <a:spcPct val="90000"/>
              </a:lnSpc>
              <a:spcBef>
                <a:spcPts val="0"/>
              </a:spcBef>
              <a:spcAft>
                <a:spcPts val="0"/>
              </a:spcAft>
              <a:buNone/>
            </a:pPr>
            <a:r>
              <a:t/>
            </a:r>
            <a:endParaRPr/>
          </a:p>
        </p:txBody>
      </p:sp>
      <p:sp>
        <p:nvSpPr>
          <p:cNvPr id="118" name="Google Shape;118;p1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628650" y="139839"/>
            <a:ext cx="7886700" cy="62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Schematics</a:t>
            </a:r>
            <a:endParaRPr sz="3959"/>
          </a:p>
        </p:txBody>
      </p:sp>
      <p:sp>
        <p:nvSpPr>
          <p:cNvPr id="124" name="Google Shape;124;p18"/>
          <p:cNvSpPr txBox="1"/>
          <p:nvPr>
            <p:ph idx="1" type="body"/>
          </p:nvPr>
        </p:nvSpPr>
        <p:spPr>
          <a:xfrm>
            <a:off x="628650" y="887896"/>
            <a:ext cx="7886700" cy="546845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p:txBody>
      </p:sp>
      <p:sp>
        <p:nvSpPr>
          <p:cNvPr id="125" name="Google Shape;125;p1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pic>
        <p:nvPicPr>
          <p:cNvPr id="126" name="Google Shape;126;p18"/>
          <p:cNvPicPr preferRelativeResize="0"/>
          <p:nvPr/>
        </p:nvPicPr>
        <p:blipFill>
          <a:blip r:embed="rId3">
            <a:alphaModFix/>
          </a:blip>
          <a:stretch>
            <a:fillRect/>
          </a:stretch>
        </p:blipFill>
        <p:spPr>
          <a:xfrm>
            <a:off x="1075213" y="1369975"/>
            <a:ext cx="6993575" cy="3635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628650" y="139839"/>
            <a:ext cx="7886700" cy="62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Pre-requisites used in Design</a:t>
            </a:r>
            <a:endParaRPr/>
          </a:p>
        </p:txBody>
      </p:sp>
      <p:sp>
        <p:nvSpPr>
          <p:cNvPr id="132" name="Google Shape;132;p19"/>
          <p:cNvSpPr txBox="1"/>
          <p:nvPr>
            <p:ph idx="1" type="body"/>
          </p:nvPr>
        </p:nvSpPr>
        <p:spPr>
          <a:xfrm>
            <a:off x="628650" y="887896"/>
            <a:ext cx="7886700" cy="546845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TI 15.4-Stack Linux Gateway SDK </a:t>
            </a:r>
            <a:endParaRPr/>
          </a:p>
          <a:p>
            <a:pPr indent="-228600" lvl="0" marL="228600" rtl="0" algn="l">
              <a:lnSpc>
                <a:spcPct val="90000"/>
              </a:lnSpc>
              <a:spcBef>
                <a:spcPts val="0"/>
              </a:spcBef>
              <a:spcAft>
                <a:spcPts val="0"/>
              </a:spcAft>
              <a:buClr>
                <a:schemeClr val="dk1"/>
              </a:buClr>
              <a:buSzPts val="2800"/>
              <a:buChar char="•"/>
            </a:pPr>
            <a:r>
              <a:rPr lang="en-US"/>
              <a:t>TI processor SDK SD card image file</a:t>
            </a:r>
            <a:endParaRPr/>
          </a:p>
          <a:p>
            <a:pPr indent="-228600" lvl="0" marL="228600" rtl="0" algn="l">
              <a:lnSpc>
                <a:spcPct val="90000"/>
              </a:lnSpc>
              <a:spcBef>
                <a:spcPts val="0"/>
              </a:spcBef>
              <a:spcAft>
                <a:spcPts val="0"/>
              </a:spcAft>
              <a:buClr>
                <a:schemeClr val="dk1"/>
              </a:buClr>
              <a:buSzPts val="2800"/>
              <a:buChar char="•"/>
            </a:pPr>
            <a:r>
              <a:rPr lang="en-US"/>
              <a:t>CCS CC1350 collector/sensor project files</a:t>
            </a:r>
            <a:endParaRPr/>
          </a:p>
          <a:p>
            <a:pPr indent="0" lvl="0" marL="0" rtl="0" algn="l">
              <a:lnSpc>
                <a:spcPct val="90000"/>
              </a:lnSpc>
              <a:spcBef>
                <a:spcPts val="0"/>
              </a:spcBef>
              <a:spcAft>
                <a:spcPts val="0"/>
              </a:spcAft>
              <a:buNone/>
            </a:pPr>
            <a:r>
              <a:t/>
            </a:r>
            <a:endParaRPr/>
          </a:p>
        </p:txBody>
      </p:sp>
      <p:sp>
        <p:nvSpPr>
          <p:cNvPr id="133" name="Google Shape;133;p1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628650" y="139839"/>
            <a:ext cx="7886700" cy="62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Implementation Details</a:t>
            </a:r>
            <a:endParaRPr/>
          </a:p>
        </p:txBody>
      </p:sp>
      <p:sp>
        <p:nvSpPr>
          <p:cNvPr id="139" name="Google Shape;139;p20"/>
          <p:cNvSpPr txBox="1"/>
          <p:nvPr>
            <p:ph idx="1" type="body"/>
          </p:nvPr>
        </p:nvSpPr>
        <p:spPr>
          <a:xfrm>
            <a:off x="628650" y="887896"/>
            <a:ext cx="7886700" cy="546845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Steps used in design:</a:t>
            </a:r>
            <a:endParaRPr/>
          </a:p>
          <a:p>
            <a:pPr indent="0" lvl="0" marL="0" rtl="0" algn="l">
              <a:lnSpc>
                <a:spcPct val="90000"/>
              </a:lnSpc>
              <a:spcBef>
                <a:spcPts val="500"/>
              </a:spcBef>
              <a:spcAft>
                <a:spcPts val="0"/>
              </a:spcAft>
              <a:buNone/>
            </a:pPr>
            <a:r>
              <a:rPr lang="en-US"/>
              <a:t>1	add I2C libraries and enable I2C on sensor node</a:t>
            </a:r>
            <a:endParaRPr/>
          </a:p>
          <a:p>
            <a:pPr indent="0" lvl="0" marL="0" rtl="0" algn="l">
              <a:lnSpc>
                <a:spcPct val="90000"/>
              </a:lnSpc>
              <a:spcBef>
                <a:spcPts val="500"/>
              </a:spcBef>
              <a:spcAft>
                <a:spcPts val="0"/>
              </a:spcAft>
              <a:buNone/>
            </a:pPr>
            <a:r>
              <a:t/>
            </a:r>
            <a:endParaRPr/>
          </a:p>
          <a:p>
            <a:pPr indent="0" lvl="0" marL="0" rtl="0" algn="l">
              <a:lnSpc>
                <a:spcPct val="90000"/>
              </a:lnSpc>
              <a:spcBef>
                <a:spcPts val="500"/>
              </a:spcBef>
              <a:spcAft>
                <a:spcPts val="0"/>
              </a:spcAft>
              <a:buNone/>
            </a:pPr>
            <a:r>
              <a:t/>
            </a:r>
            <a:endParaRPr/>
          </a:p>
          <a:p>
            <a:pPr indent="0" lvl="0" marL="0" rtl="0" algn="l">
              <a:lnSpc>
                <a:spcPct val="90000"/>
              </a:lnSpc>
              <a:spcBef>
                <a:spcPts val="500"/>
              </a:spcBef>
              <a:spcAft>
                <a:spcPts val="0"/>
              </a:spcAft>
              <a:buNone/>
            </a:pPr>
            <a:r>
              <a:t/>
            </a:r>
            <a:endParaRPr/>
          </a:p>
          <a:p>
            <a:pPr indent="0" lvl="0" marL="0" rtl="0" algn="l">
              <a:lnSpc>
                <a:spcPct val="90000"/>
              </a:lnSpc>
              <a:spcBef>
                <a:spcPts val="500"/>
              </a:spcBef>
              <a:spcAft>
                <a:spcPts val="0"/>
              </a:spcAft>
              <a:buNone/>
            </a:pPr>
            <a:br>
              <a:rPr lang="en-US"/>
            </a:br>
            <a:endParaRPr/>
          </a:p>
          <a:p>
            <a:pPr indent="0" lvl="0" marL="228600" rtl="0" algn="l">
              <a:lnSpc>
                <a:spcPct val="90000"/>
              </a:lnSpc>
              <a:spcBef>
                <a:spcPts val="1000"/>
              </a:spcBef>
              <a:spcAft>
                <a:spcPts val="0"/>
              </a:spcAft>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40" name="Google Shape;140;p2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pic>
        <p:nvPicPr>
          <p:cNvPr id="141" name="Google Shape;141;p20"/>
          <p:cNvPicPr preferRelativeResize="0"/>
          <p:nvPr/>
        </p:nvPicPr>
        <p:blipFill>
          <a:blip r:embed="rId3">
            <a:alphaModFix/>
          </a:blip>
          <a:stretch>
            <a:fillRect/>
          </a:stretch>
        </p:blipFill>
        <p:spPr>
          <a:xfrm>
            <a:off x="628638" y="3428988"/>
            <a:ext cx="5057775" cy="1533525"/>
          </a:xfrm>
          <a:prstGeom prst="rect">
            <a:avLst/>
          </a:prstGeom>
          <a:noFill/>
          <a:ln>
            <a:noFill/>
          </a:ln>
        </p:spPr>
      </p:pic>
      <p:pic>
        <p:nvPicPr>
          <p:cNvPr id="142" name="Google Shape;142;p20"/>
          <p:cNvPicPr preferRelativeResize="0"/>
          <p:nvPr/>
        </p:nvPicPr>
        <p:blipFill>
          <a:blip r:embed="rId4">
            <a:alphaModFix/>
          </a:blip>
          <a:stretch>
            <a:fillRect/>
          </a:stretch>
        </p:blipFill>
        <p:spPr>
          <a:xfrm>
            <a:off x="1742988" y="2124063"/>
            <a:ext cx="3362325" cy="1304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628650" y="139839"/>
            <a:ext cx="7886700" cy="62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Avenir"/>
              <a:buNone/>
            </a:pPr>
            <a:r>
              <a:rPr lang="en-US" sz="3959"/>
              <a:t>Implementation Details</a:t>
            </a:r>
            <a:endParaRPr sz="3959"/>
          </a:p>
        </p:txBody>
      </p:sp>
      <p:sp>
        <p:nvSpPr>
          <p:cNvPr id="148" name="Google Shape;148;p21"/>
          <p:cNvSpPr txBox="1"/>
          <p:nvPr>
            <p:ph idx="1" type="body"/>
          </p:nvPr>
        </p:nvSpPr>
        <p:spPr>
          <a:xfrm>
            <a:off x="628650" y="887896"/>
            <a:ext cx="7886700" cy="5468455"/>
          </a:xfrm>
          <a:prstGeom prst="rect">
            <a:avLst/>
          </a:prstGeom>
          <a:noFill/>
          <a:ln>
            <a:noFill/>
          </a:ln>
        </p:spPr>
        <p:txBody>
          <a:bodyPr anchorCtr="0" anchor="t" bIns="45700" lIns="91425" spcFirstLastPara="1" rIns="91425" wrap="square" tIns="45700">
            <a:noAutofit/>
          </a:bodyPr>
          <a:lstStyle/>
          <a:p>
            <a:pPr indent="-292100" lvl="0" marL="228600" rtl="0" algn="l">
              <a:spcBef>
                <a:spcPts val="500"/>
              </a:spcBef>
              <a:spcAft>
                <a:spcPts val="0"/>
              </a:spcAft>
              <a:buSzPts val="2800"/>
              <a:buChar char="•"/>
            </a:pPr>
            <a:r>
              <a:rPr lang="en-US" sz="2400"/>
              <a:t>2	configure Lux sensor</a:t>
            </a:r>
            <a:endParaRPr sz="2400"/>
          </a:p>
          <a:p>
            <a:pPr indent="0" lvl="0" marL="0" rtl="0" algn="l">
              <a:lnSpc>
                <a:spcPct val="90000"/>
              </a:lnSpc>
              <a:spcBef>
                <a:spcPts val="0"/>
              </a:spcBef>
              <a:spcAft>
                <a:spcPts val="0"/>
              </a:spcAft>
              <a:buNone/>
            </a:pPr>
            <a:r>
              <a:t/>
            </a:r>
            <a:endParaRPr/>
          </a:p>
        </p:txBody>
      </p:sp>
      <p:sp>
        <p:nvSpPr>
          <p:cNvPr id="149" name="Google Shape;149;p2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CpE403 Advanced Embedded Systems</a:t>
            </a:r>
            <a:endParaRPr/>
          </a:p>
        </p:txBody>
      </p:sp>
      <p:pic>
        <p:nvPicPr>
          <p:cNvPr id="150" name="Google Shape;150;p21"/>
          <p:cNvPicPr preferRelativeResize="0"/>
          <p:nvPr/>
        </p:nvPicPr>
        <p:blipFill>
          <a:blip r:embed="rId3">
            <a:alphaModFix/>
          </a:blip>
          <a:stretch>
            <a:fillRect/>
          </a:stretch>
        </p:blipFill>
        <p:spPr>
          <a:xfrm>
            <a:off x="628638" y="1449088"/>
            <a:ext cx="4886325" cy="2066925"/>
          </a:xfrm>
          <a:prstGeom prst="rect">
            <a:avLst/>
          </a:prstGeom>
          <a:noFill/>
          <a:ln>
            <a:noFill/>
          </a:ln>
        </p:spPr>
      </p:pic>
      <p:pic>
        <p:nvPicPr>
          <p:cNvPr id="151" name="Google Shape;151;p21"/>
          <p:cNvPicPr preferRelativeResize="0"/>
          <p:nvPr/>
        </p:nvPicPr>
        <p:blipFill>
          <a:blip r:embed="rId4">
            <a:alphaModFix/>
          </a:blip>
          <a:stretch>
            <a:fillRect/>
          </a:stretch>
        </p:blipFill>
        <p:spPr>
          <a:xfrm>
            <a:off x="993913" y="3429000"/>
            <a:ext cx="6086475" cy="3324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eanA">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