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71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ly Pogrebenko" initials="VP" lastIdx="6" clrIdx="0">
    <p:extLst>
      <p:ext uri="{19B8F6BF-5375-455C-9EA6-DF929625EA0E}">
        <p15:presenceInfo xmlns:p15="http://schemas.microsoft.com/office/powerpoint/2012/main" userId="4d2dc4b18b1130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51739-FE7F-4DE2-B26B-378001CAC0F5}" type="datetimeFigureOut">
              <a:rPr lang="en-GB" smtClean="0"/>
              <a:t>08/01/2021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FD1F7-0DDB-4940-B1B9-5943FFBD0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2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67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48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03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70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4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5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FD1F7-0DDB-4940-B1B9-5943FFBD0EB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3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EC90-CB23-42DA-A9E5-EDE297F537E1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2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9E27-6DF7-4A9F-935E-AA52B993B9E4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9CD3-4031-4607-B2C0-58F45466E976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5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18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651000"/>
            <a:ext cx="10058400" cy="42604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1BB1D-7B5D-4AE3-84C4-AB54F7DB1B46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2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80FD-3677-4B30-A126-0C0D7BBF6C99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C89D-8FC8-4BB9-A780-1646CBE3C47B}" type="datetime1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3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FA94-12BD-4A33-8483-D93E69EC1CDB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A0CE-FD36-4E9A-9173-C59EE6C75228}" type="datetime1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77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6EDF-2CEA-4F1F-9529-D98940C610BA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7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35E5A-89A9-461A-9BD5-8B2279CA4E4A}" type="datetime1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4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AA18-3E15-40F7-8701-D55761CBD7CC}" type="datetime1">
              <a:rPr lang="en-GB" smtClean="0"/>
              <a:t>08/01/2021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7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13934"/>
            <a:ext cx="10058400" cy="44551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D626D3-AC93-4B41-9E0F-2432DD78A529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C5403A-74B6-4036-B228-FA7695A12A3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247223"/>
            <a:ext cx="1011520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3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/>
          <p:cNvSpPr>
            <a:spLocks noChangeArrowheads="1"/>
          </p:cNvSpPr>
          <p:nvPr/>
        </p:nvSpPr>
        <p:spPr bwMode="auto">
          <a:xfrm>
            <a:off x="2404872" y="201613"/>
            <a:ext cx="7120128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>
              <a:buNone/>
            </a:pPr>
            <a:r>
              <a:rPr lang="ru-RU" sz="1600" dirty="0"/>
              <a:t>НАЦІОНАЛЬНИЙ ТЕХНІЧНИЙ УНІВЕРСИТЕТ УКРАЇНИ </a:t>
            </a:r>
          </a:p>
          <a:p>
            <a:pPr algn="ctr">
              <a:buNone/>
            </a:pPr>
            <a:r>
              <a:rPr lang="ru-RU" sz="1600" dirty="0"/>
              <a:t>«КИЇВСЬКИЙ ПОЛІТЕХНІЧНИЙ ІНСТИТУТ ІМ. ІГОРЯ СІКОРСЬКОГО»</a:t>
            </a:r>
          </a:p>
          <a:p>
            <a:pPr algn="ctr">
              <a:buNone/>
            </a:pPr>
            <a:r>
              <a:rPr lang="ru-RU" sz="1600" dirty="0"/>
              <a:t>ФАКУЛЬТЕТ БІОМЕДИЧНОЇ ІНЖЕНЕРІЇ</a:t>
            </a:r>
          </a:p>
          <a:p>
            <a:pPr algn="ctr">
              <a:buNone/>
            </a:pPr>
            <a:r>
              <a:rPr lang="ru-RU" sz="1600" dirty="0"/>
              <a:t>КАФЕДРА БІОМЕДИЧНОЇ КІБЕРНЕТИКИ </a:t>
            </a:r>
          </a:p>
        </p:txBody>
      </p:sp>
      <p:sp>
        <p:nvSpPr>
          <p:cNvPr id="5" name="Прямоугольник 6"/>
          <p:cNvSpPr/>
          <p:nvPr/>
        </p:nvSpPr>
        <p:spPr>
          <a:xfrm>
            <a:off x="865542" y="2156578"/>
            <a:ext cx="1047902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5653405" algn="r"/>
              </a:tabLst>
            </a:pPr>
            <a:r>
              <a:rPr lang="ru-RU" sz="2800" b="1" dirty="0"/>
              <a:t>ЗАХИСТ </a:t>
            </a:r>
            <a:r>
              <a:rPr lang="ru-RU" sz="2800" b="1" dirty="0" smtClean="0"/>
              <a:t>РГР</a:t>
            </a:r>
            <a:endParaRPr lang="ru-RU" sz="2800" b="1" dirty="0">
              <a:solidFill>
                <a:srgbClr val="FF0000"/>
              </a:solidFill>
            </a:endParaRPr>
          </a:p>
          <a:p>
            <a:pPr algn="ctr">
              <a:spcAft>
                <a:spcPts val="0"/>
              </a:spcAft>
              <a:tabLst>
                <a:tab pos="5653405" algn="r"/>
              </a:tabLst>
            </a:pPr>
            <a:r>
              <a:rPr lang="ru-RU" sz="2400" dirty="0"/>
              <a:t>з </a:t>
            </a:r>
            <a:r>
              <a:rPr lang="ru-RU" sz="2400" dirty="0" err="1"/>
              <a:t>навчальної</a:t>
            </a:r>
            <a:r>
              <a:rPr lang="ru-RU" sz="2400" dirty="0"/>
              <a:t> </a:t>
            </a:r>
            <a:r>
              <a:rPr lang="ru-RU" sz="2400" dirty="0" err="1"/>
              <a:t>дисципліни</a:t>
            </a:r>
            <a:r>
              <a:rPr lang="ru-RU" sz="2400" dirty="0"/>
              <a:t> </a:t>
            </a:r>
            <a:r>
              <a:rPr lang="ru-RU" sz="2400" dirty="0"/>
              <a:t>«</a:t>
            </a:r>
            <a:r>
              <a:rPr lang="ru-RU" sz="2400" dirty="0" err="1"/>
              <a:t>Нечіткі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r>
              <a:rPr lang="ru-RU" sz="2400" dirty="0"/>
              <a:t> в </a:t>
            </a:r>
            <a:r>
              <a:rPr lang="ru-RU" sz="2400" dirty="0" err="1"/>
              <a:t>медицині</a:t>
            </a:r>
            <a:r>
              <a:rPr lang="ru-RU" sz="2400" dirty="0"/>
              <a:t>»</a:t>
            </a:r>
            <a:endParaRPr lang="ru-RU" sz="2400" dirty="0"/>
          </a:p>
          <a:p>
            <a:pPr algn="ctr">
              <a:tabLst>
                <a:tab pos="5653405" algn="r"/>
              </a:tabLst>
            </a:pPr>
            <a:r>
              <a:rPr lang="ru-RU" sz="2400" dirty="0"/>
              <a:t>за темою:</a:t>
            </a:r>
          </a:p>
          <a:p>
            <a:pPr algn="ctr">
              <a:spcAft>
                <a:spcPts val="0"/>
              </a:spcAft>
              <a:tabLst>
                <a:tab pos="5653405" algn="r"/>
              </a:tabLst>
            </a:pPr>
            <a:r>
              <a:rPr lang="uk-UA" sz="2400" dirty="0" smtClean="0"/>
              <a:t>«</a:t>
            </a:r>
            <a:r>
              <a:rPr lang="ru-RU" sz="2400" dirty="0" err="1"/>
              <a:t>Класифікатор</a:t>
            </a:r>
            <a:r>
              <a:rPr lang="ru-RU" sz="2400" dirty="0"/>
              <a:t> у </a:t>
            </a:r>
            <a:r>
              <a:rPr lang="ru-RU" sz="2400" dirty="0" err="1"/>
              <a:t>вигляді</a:t>
            </a:r>
            <a:r>
              <a:rPr lang="ru-RU" sz="2400" dirty="0"/>
              <a:t> </a:t>
            </a:r>
            <a:r>
              <a:rPr lang="ru-RU" sz="2400" dirty="0" err="1"/>
              <a:t>багатошарового</a:t>
            </a:r>
            <a:r>
              <a:rPr lang="ru-RU" sz="2400" dirty="0"/>
              <a:t> персептрону, </a:t>
            </a:r>
            <a:r>
              <a:rPr lang="ru-RU" sz="2400" dirty="0" err="1"/>
              <a:t>сформованого</a:t>
            </a:r>
            <a:r>
              <a:rPr lang="ru-RU" sz="2400" dirty="0"/>
              <a:t> на</a:t>
            </a:r>
          </a:p>
          <a:p>
            <a:pPr algn="ctr">
              <a:spcAft>
                <a:spcPts val="0"/>
              </a:spcAft>
              <a:tabLst>
                <a:tab pos="5653405" algn="r"/>
              </a:tabLst>
            </a:pPr>
            <a:r>
              <a:rPr lang="ru-RU" sz="2400" dirty="0" err="1"/>
              <a:t>основі</a:t>
            </a:r>
            <a:r>
              <a:rPr lang="ru-RU" sz="2400" dirty="0"/>
              <a:t> методу </a:t>
            </a:r>
            <a:r>
              <a:rPr lang="ru-RU" sz="2400" dirty="0" err="1"/>
              <a:t>пошуку</a:t>
            </a:r>
            <a:r>
              <a:rPr lang="ru-RU" sz="2400" dirty="0"/>
              <a:t> у </a:t>
            </a:r>
            <a:r>
              <a:rPr lang="ru-RU" sz="2400" dirty="0" err="1"/>
              <a:t>вигляді</a:t>
            </a:r>
            <a:r>
              <a:rPr lang="ru-RU" sz="2400" dirty="0"/>
              <a:t> </a:t>
            </a:r>
            <a:r>
              <a:rPr lang="ru-RU" sz="2400" dirty="0" err="1"/>
              <a:t>генетичного</a:t>
            </a:r>
            <a:r>
              <a:rPr lang="ru-RU" sz="2400" dirty="0"/>
              <a:t> алгоритму.»</a:t>
            </a:r>
            <a:endParaRPr lang="ru-RU" sz="2400" dirty="0"/>
          </a:p>
        </p:txBody>
      </p:sp>
      <p:sp>
        <p:nvSpPr>
          <p:cNvPr id="6" name="Прямоугольник 7"/>
          <p:cNvSpPr/>
          <p:nvPr/>
        </p:nvSpPr>
        <p:spPr>
          <a:xfrm>
            <a:off x="7873285" y="4766430"/>
            <a:ext cx="4903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Виконав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Студент 3 курсу, гр. БС-81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Погребенко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Василь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Олександрович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pogrebenko.vasily@lll.kpi.ua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8"/>
          <p:cNvSpPr/>
          <p:nvPr/>
        </p:nvSpPr>
        <p:spPr>
          <a:xfrm>
            <a:off x="5409335" y="6025744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Київ-2020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914" y="0"/>
            <a:ext cx="2404872" cy="240487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Рисунок 1" descr="kpi-ger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1" y="142741"/>
            <a:ext cx="2177191" cy="211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Висновки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10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97280" y="1499388"/>
            <a:ext cx="101152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Б</a:t>
            </a:r>
            <a:r>
              <a:rPr lang="ru-RU" dirty="0" err="1" smtClean="0"/>
              <a:t>уло</a:t>
            </a:r>
            <a:r>
              <a:rPr lang="ru-RU" dirty="0" smtClean="0"/>
              <a:t> </a:t>
            </a:r>
            <a:r>
              <a:rPr lang="ru-RU" dirty="0"/>
              <a:t>створено базу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трекінгу</a:t>
            </a:r>
            <a:r>
              <a:rPr lang="ru-RU" dirty="0"/>
              <a:t> стану </a:t>
            </a:r>
            <a:r>
              <a:rPr lang="uk-UA" dirty="0" smtClean="0"/>
              <a:t>здоров’я</a:t>
            </a:r>
            <a:r>
              <a:rPr lang="ru-RU" dirty="0" smtClean="0"/>
              <a:t> </a:t>
            </a:r>
            <a:r>
              <a:rPr lang="ru-RU" dirty="0" err="1"/>
              <a:t>пацієнтів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та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доступ до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о </a:t>
            </a:r>
            <a:r>
              <a:rPr lang="ru-RU" dirty="0" err="1"/>
              <a:t>здоров’ї</a:t>
            </a:r>
            <a:r>
              <a:rPr lang="ru-RU" dirty="0"/>
              <a:t> </a:t>
            </a:r>
            <a:r>
              <a:rPr lang="ru-RU" dirty="0" err="1"/>
              <a:t>пацієнта</a:t>
            </a:r>
            <a:r>
              <a:rPr lang="ru-RU" dirty="0"/>
              <a:t>. </a:t>
            </a:r>
            <a:endParaRPr lang="ru-RU" dirty="0" smtClean="0"/>
          </a:p>
          <a:p>
            <a:endParaRPr lang="uk-UA" dirty="0" smtClean="0"/>
          </a:p>
          <a:p>
            <a:r>
              <a:rPr lang="uk-UA" dirty="0" smtClean="0"/>
              <a:t>Під </a:t>
            </a:r>
            <a:r>
              <a:rPr lang="uk-UA" dirty="0"/>
              <a:t>час </a:t>
            </a:r>
            <a:r>
              <a:rPr lang="uk-UA" dirty="0" smtClean="0"/>
              <a:t>розробки отримані практичні навички з  </a:t>
            </a:r>
            <a:r>
              <a:rPr lang="uk-UA" dirty="0"/>
              <a:t>СУБД </a:t>
            </a:r>
            <a:r>
              <a:rPr lang="en-US" dirty="0" smtClean="0"/>
              <a:t>PostgreSQL</a:t>
            </a:r>
            <a:r>
              <a:rPr lang="uk-UA" dirty="0"/>
              <a:t> </a:t>
            </a:r>
            <a:r>
              <a:rPr lang="uk-UA" dirty="0" smtClean="0"/>
              <a:t>та навички роботи із </a:t>
            </a:r>
            <a:r>
              <a:rPr lang="uk-UA" dirty="0"/>
              <a:t>студією </a:t>
            </a:r>
            <a:r>
              <a:rPr lang="en-US" dirty="0" err="1" smtClean="0"/>
              <a:t>Dbeaver</a:t>
            </a:r>
            <a:r>
              <a:rPr lang="uk-UA" dirty="0" smtClean="0"/>
              <a:t>, у якій велась розробка. У результаті була отримана БД, що реалізує поставлену задачу курсової роботи.</a:t>
            </a:r>
          </a:p>
          <a:p>
            <a:endParaRPr lang="uk-UA" dirty="0"/>
          </a:p>
          <a:p>
            <a:r>
              <a:rPr lang="uk-UA" dirty="0" smtClean="0"/>
              <a:t> </a:t>
            </a:r>
            <a:r>
              <a:rPr lang="uk-UA" dirty="0"/>
              <a:t>Був опрацьований теоретичний матеріал стосовно: розробки БД, </a:t>
            </a:r>
            <a:r>
              <a:rPr lang="uk-UA" dirty="0" err="1" smtClean="0"/>
              <a:t>роуміня</a:t>
            </a:r>
            <a:r>
              <a:rPr lang="uk-UA" dirty="0" smtClean="0"/>
              <a:t> </a:t>
            </a:r>
            <a:r>
              <a:rPr lang="uk-UA" dirty="0"/>
              <a:t>реляційної моделі, СУБД, та багато іншого. Та були  створені тригери, обмеження, представлення, таблиці, </a:t>
            </a:r>
            <a:r>
              <a:rPr lang="en-US" dirty="0" err="1"/>
              <a:t>etc</a:t>
            </a:r>
            <a:r>
              <a:rPr lang="uk-UA" dirty="0"/>
              <a:t>, що </a:t>
            </a:r>
            <a:r>
              <a:rPr lang="uk-UA" dirty="0" smtClean="0"/>
              <a:t>допомогли у </a:t>
            </a:r>
            <a:r>
              <a:rPr lang="uk-UA" dirty="0" err="1" smtClean="0"/>
              <a:t>розорбці</a:t>
            </a:r>
            <a:r>
              <a:rPr lang="uk-UA" dirty="0" smtClean="0"/>
              <a:t> БД.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492" y="575035"/>
            <a:ext cx="7632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spc="-50" dirty="0" err="1" smtClean="0">
                <a:latin typeface="+mj-lt"/>
                <a:ea typeface="+mj-ea"/>
                <a:cs typeface="+mj-cs"/>
              </a:rPr>
              <a:t>Дякую</a:t>
            </a:r>
            <a:r>
              <a:rPr lang="ru-RU" sz="6000" dirty="0" smtClean="0"/>
              <a:t> </a:t>
            </a:r>
            <a:r>
              <a:rPr lang="ru-RU" sz="6000" spc="-50" dirty="0">
                <a:latin typeface="+mj-lt"/>
                <a:ea typeface="+mj-ea"/>
                <a:cs typeface="+mj-cs"/>
              </a:rPr>
              <a:t>за </a:t>
            </a:r>
            <a:r>
              <a:rPr lang="ru-RU" sz="6000" spc="-50" dirty="0" err="1" smtClean="0">
                <a:latin typeface="+mj-lt"/>
                <a:ea typeface="+mj-ea"/>
                <a:cs typeface="+mj-cs"/>
              </a:rPr>
              <a:t>увагу</a:t>
            </a:r>
            <a:r>
              <a:rPr lang="ru-RU" sz="6000" spc="-50" dirty="0" smtClean="0">
                <a:latin typeface="+mj-lt"/>
                <a:ea typeface="+mj-ea"/>
                <a:cs typeface="+mj-cs"/>
              </a:rPr>
              <a:t>!</a:t>
            </a:r>
            <a:endParaRPr lang="en-GB" sz="6000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71861" y="2395921"/>
            <a:ext cx="41569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Arial" panose="020B0604020202020204" pitchFamily="34" charset="0"/>
                <a:cs typeface="Arial" panose="020B0604020202020204" pitchFamily="34" charset="0"/>
              </a:rPr>
              <a:t>Контактні дані:</a:t>
            </a:r>
          </a:p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pogrebenko.vasily@lll.kpi.ua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Поставлені задачі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2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40477" y="1715027"/>
            <a:ext cx="101152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 </a:t>
            </a:r>
            <a:r>
              <a:rPr lang="uk-UA" sz="2400" dirty="0" smtClean="0"/>
              <a:t>Аналітично підійти до обраної задачі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uk-UA" sz="2400" dirty="0" smtClean="0"/>
              <a:t>Вивчити теоретичний </a:t>
            </a:r>
            <a:r>
              <a:rPr lang="uk-UA" sz="2400" dirty="0"/>
              <a:t>матеріалу з проектування та реалізації баз </a:t>
            </a:r>
            <a:r>
              <a:rPr lang="uk-UA" sz="2400" dirty="0" smtClean="0"/>
              <a:t>даних</a:t>
            </a:r>
          </a:p>
          <a:p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 </a:t>
            </a:r>
            <a:r>
              <a:rPr lang="uk-UA" sz="2400" dirty="0" smtClean="0"/>
              <a:t>Використати отримані навички на практиці для реалізації спроектованої БД на </a:t>
            </a:r>
            <a:r>
              <a:rPr lang="en-US" sz="2400" dirty="0" smtClean="0"/>
              <a:t>PostgreSQL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41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М</a:t>
            </a:r>
            <a:r>
              <a:rPr lang="uk-UA" dirty="0" smtClean="0"/>
              <a:t>ета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0477" y="1715027"/>
            <a:ext cx="10115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 </a:t>
            </a:r>
            <a:r>
              <a:rPr lang="uk-UA" sz="2400" dirty="0" smtClean="0"/>
              <a:t>Отримати знання у сфері розробки баз даних, їх проектування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 smtClean="0"/>
              <a:t> Отримати практичні навички у роботі з СУБД, конкретно – з </a:t>
            </a:r>
            <a:r>
              <a:rPr lang="en-US" sz="2400" dirty="0" smtClean="0"/>
              <a:t>PostgreSQL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 smtClean="0"/>
              <a:t> Спроектувати  та реалізувати поставлену задачу курсової роботи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63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Актуальність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0477" y="1715027"/>
            <a:ext cx="101152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 даний момент вже впроваджуються системи електронного опрацювання даних у медичних закладах, </a:t>
            </a:r>
            <a:r>
              <a:rPr lang="uk-UA" dirty="0" smtClean="0"/>
              <a:t>які, проте, мають </a:t>
            </a:r>
            <a:r>
              <a:rPr lang="uk-UA" dirty="0"/>
              <a:t>ряд </a:t>
            </a:r>
            <a:r>
              <a:rPr lang="uk-UA" dirty="0" smtClean="0"/>
              <a:t>недоліків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> 	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Багато мед. закладів покладаються на паперові дані про пацієнта, і через це існує вірогідність загубити або випадково знищити дані про пацієнта</a:t>
            </a:r>
            <a:r>
              <a:rPr lang="uk-UA" dirty="0"/>
              <a:t>, що може призвести до багатьох незручностей 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Як </a:t>
            </a:r>
            <a:r>
              <a:rPr lang="uk-UA" dirty="0"/>
              <a:t>показують </a:t>
            </a:r>
            <a:r>
              <a:rPr lang="uk-UA" dirty="0" smtClean="0"/>
              <a:t>деякі </a:t>
            </a:r>
            <a:r>
              <a:rPr lang="uk-UA" dirty="0"/>
              <a:t>дослідження, використання портативних комп’ютерів – допоміжників значно покращило е</a:t>
            </a:r>
            <a:r>
              <a:rPr lang="uk-UA" dirty="0" smtClean="0"/>
              <a:t>фективність медперсоналу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 Таким </a:t>
            </a:r>
            <a:r>
              <a:rPr lang="uk-UA" dirty="0"/>
              <a:t>чином, використання системи що буде вести трекінг більшості  показників пацієнта є актуальною та перспективною сферою досліджень.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8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Теоретичні відомості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5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0477" y="1715027"/>
            <a:ext cx="101152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Тригер</a:t>
            </a:r>
            <a:r>
              <a:rPr lang="uk-UA" sz="2000" dirty="0"/>
              <a:t> - </a:t>
            </a:r>
            <a:r>
              <a:rPr lang="ru-RU" sz="2000" dirty="0"/>
              <a:t>це “</a:t>
            </a:r>
            <a:r>
              <a:rPr lang="en-US" sz="2000" dirty="0"/>
              <a:t>callback</a:t>
            </a:r>
            <a:r>
              <a:rPr lang="ru-RU" sz="2000" dirty="0"/>
              <a:t>” функції бази даних, які автоматично виконуються / </a:t>
            </a:r>
            <a:r>
              <a:rPr lang="ru-RU" sz="2000" dirty="0" err="1"/>
              <a:t>викликаються</a:t>
            </a:r>
            <a:r>
              <a:rPr lang="ru-RU" sz="2000" dirty="0"/>
              <a:t>, коли </a:t>
            </a:r>
            <a:r>
              <a:rPr lang="ru-RU" sz="2000" dirty="0" err="1"/>
              <a:t>відбувається</a:t>
            </a:r>
            <a:r>
              <a:rPr lang="ru-RU" sz="2000" dirty="0"/>
              <a:t> </a:t>
            </a:r>
            <a:r>
              <a:rPr lang="ru-RU" sz="2000" dirty="0" err="1"/>
              <a:t>зазначена</a:t>
            </a:r>
            <a:r>
              <a:rPr lang="ru-RU" sz="2000" dirty="0"/>
              <a:t> </a:t>
            </a:r>
            <a:r>
              <a:rPr lang="ru-RU" sz="2000" dirty="0" err="1"/>
              <a:t>подія</a:t>
            </a:r>
            <a:r>
              <a:rPr lang="ru-RU" sz="2000" dirty="0"/>
              <a:t> </a:t>
            </a:r>
            <a:r>
              <a:rPr lang="ru-RU" sz="2000" dirty="0" err="1"/>
              <a:t>бази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. 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Нормалізація</a:t>
            </a:r>
            <a:r>
              <a:rPr lang="uk-UA" sz="2000" dirty="0"/>
              <a:t> – організація БД таким чином, щоб виключити з даних надлишкові дублювання даних, залежності, </a:t>
            </a:r>
            <a:r>
              <a:rPr lang="en-US" sz="2000" dirty="0" err="1"/>
              <a:t>etc</a:t>
            </a:r>
            <a:r>
              <a:rPr lang="uk-UA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Цілісність даних </a:t>
            </a:r>
            <a:r>
              <a:rPr lang="uk-UA" sz="2000" dirty="0"/>
              <a:t>- забезпечення та підтримка точності, достовірності даних що знаходяться у системі протягом всього </a:t>
            </a:r>
            <a:r>
              <a:rPr lang="uk-UA" sz="2000" dirty="0" err="1"/>
              <a:t>життевого</a:t>
            </a:r>
            <a:r>
              <a:rPr lang="uk-UA" sz="2000" dirty="0"/>
              <a:t> </a:t>
            </a:r>
            <a:r>
              <a:rPr lang="uk-UA" sz="2000" dirty="0" err="1"/>
              <a:t>ціклу</a:t>
            </a:r>
            <a:r>
              <a:rPr lang="uk-UA" sz="2000" dirty="0"/>
              <a:t> цієї системи.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Представлення</a:t>
            </a:r>
            <a:r>
              <a:rPr lang="uk-UA" sz="2000" dirty="0"/>
              <a:t> - результат роботи певного </a:t>
            </a:r>
            <a:r>
              <a:rPr lang="ru-RU" sz="2000" dirty="0" err="1"/>
              <a:t>запиту</a:t>
            </a:r>
            <a:r>
              <a:rPr lang="ru-RU" sz="2000" dirty="0"/>
              <a:t>,</a:t>
            </a:r>
            <a:r>
              <a:rPr lang="uk-UA" sz="2000" dirty="0"/>
              <a:t> що було збережено у віртуальну таблицю, яка є відображенням реальних </a:t>
            </a:r>
            <a:r>
              <a:rPr lang="uk-UA" sz="2000" dirty="0" err="1"/>
              <a:t>тбалиць</a:t>
            </a:r>
            <a:r>
              <a:rPr lang="uk-UA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СУБД (Система управління базами даних) </a:t>
            </a:r>
            <a:r>
              <a:rPr lang="uk-UA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пакет </a:t>
            </a:r>
            <a:r>
              <a:rPr lang="uk-UA" sz="2000" dirty="0"/>
              <a:t>програм</a:t>
            </a:r>
            <a:r>
              <a:rPr lang="ru-RU" sz="2000" dirty="0"/>
              <a:t>,</a:t>
            </a:r>
            <a:r>
              <a:rPr lang="uk-UA" sz="2000" dirty="0"/>
              <a:t> що</a:t>
            </a:r>
            <a:r>
              <a:rPr lang="ru-RU" sz="2000" dirty="0"/>
              <a:t> </a:t>
            </a:r>
            <a:r>
              <a:rPr lang="ru-RU" sz="2000" dirty="0" err="1"/>
              <a:t>призначений</a:t>
            </a:r>
            <a:r>
              <a:rPr lang="ru-RU" sz="2000" dirty="0"/>
              <a:t> для </a:t>
            </a:r>
            <a:r>
              <a:rPr lang="ru-RU" sz="2000" dirty="0" err="1"/>
              <a:t>визначення</a:t>
            </a:r>
            <a:r>
              <a:rPr lang="ru-RU" sz="2000" dirty="0"/>
              <a:t>, </a:t>
            </a:r>
            <a:r>
              <a:rPr lang="ru-RU" sz="2000" dirty="0" err="1"/>
              <a:t>отримання</a:t>
            </a:r>
            <a:r>
              <a:rPr lang="uk-UA" sz="2000" dirty="0"/>
              <a:t>,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даними</a:t>
            </a:r>
            <a:r>
              <a:rPr lang="ru-RU" sz="2000" dirty="0"/>
              <a:t> в </a:t>
            </a:r>
            <a:r>
              <a:rPr lang="ru-RU" sz="2000" dirty="0" err="1"/>
              <a:t>базі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. 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 </a:t>
            </a:r>
            <a:r>
              <a:rPr lang="uk-UA" sz="2000" b="1" dirty="0"/>
              <a:t>Реляційна модель даних </a:t>
            </a:r>
            <a:r>
              <a:rPr lang="uk-UA" sz="2000" dirty="0"/>
              <a:t>– логічна модель, що  заснована на представлені даних у вигляді сукупності відношень, представляє свої данні як двовимірні таблиці та відношення між ними.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Бізнес процеси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68878" y="1499388"/>
            <a:ext cx="101152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AutoNum type="arabicParenR"/>
            </a:pPr>
            <a:r>
              <a:rPr lang="uk-UA" dirty="0"/>
              <a:t>Керування даними про пацієнта\адміністратора</a:t>
            </a:r>
          </a:p>
          <a:p>
            <a:pPr>
              <a:lnSpc>
                <a:spcPct val="150000"/>
              </a:lnSpc>
            </a:pPr>
            <a:r>
              <a:rPr lang="uk-UA" dirty="0"/>
              <a:t>2) Керування даними про здоров'я і спосіб життя пацієнта.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3) Керування даними про пройдені аналізах і обстеженнях пацієнта.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4) Керування даними про хвороби\превентивні заходи.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5) Запит на пошук відхилень від норми в аналізах \ обстеженнях пацієнта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6) Запит на пошук </a:t>
            </a:r>
            <a:r>
              <a:rPr lang="uk-UA" dirty="0" err="1"/>
              <a:t>схильностей</a:t>
            </a:r>
            <a:r>
              <a:rPr lang="uk-UA" dirty="0"/>
              <a:t> до </a:t>
            </a:r>
            <a:r>
              <a:rPr lang="uk-UA" dirty="0" err="1"/>
              <a:t>хвороб</a:t>
            </a:r>
            <a:r>
              <a:rPr lang="uk-UA" dirty="0"/>
              <a:t> у пацієнта.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7) Запит на пошук превентивних заходів для поліпшення стану пацієнта.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8) Запит на пошук кращих аналізів \ обстежень з урахуванням страховок і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платоспроможності пацієнта.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uk-UA" dirty="0"/>
              <a:t>9) Запит на пошук кращих страховок з урахуванням платоспроможності пацієнта.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2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Функціональні та багатозначні залежності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97280" y="1499388"/>
            <a:ext cx="10115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Функціональна залежність (ФЗ) –</a:t>
            </a:r>
            <a:r>
              <a:rPr lang="en-US" dirty="0" smtClean="0"/>
              <a:t> </a:t>
            </a:r>
            <a:r>
              <a:rPr lang="ru-RU" dirty="0" err="1"/>
              <a:t>Функціональна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взаємозв'язок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атрибутами.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атрибутом </a:t>
            </a:r>
            <a:r>
              <a:rPr lang="ru-RU" dirty="0" err="1"/>
              <a:t>первинного</a:t>
            </a:r>
            <a:r>
              <a:rPr lang="ru-RU" dirty="0"/>
              <a:t> та </a:t>
            </a:r>
            <a:r>
              <a:rPr lang="ru-RU" dirty="0" err="1"/>
              <a:t>неключового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r>
              <a:rPr lang="ru-RU" dirty="0"/>
              <a:t> у </a:t>
            </a:r>
            <a:r>
              <a:rPr lang="ru-RU" dirty="0" err="1"/>
              <a:t>таблиці</a:t>
            </a:r>
            <a:r>
              <a:rPr lang="ru-RU" dirty="0"/>
              <a:t>.</a:t>
            </a:r>
            <a:endParaRPr lang="uk-UA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 smtClean="0"/>
              <a:t>Багатозначна залежність (БЗ) – </a:t>
            </a:r>
            <a:r>
              <a:rPr lang="ru-RU" dirty="0" err="1" smtClean="0"/>
              <a:t>виникає</a:t>
            </a:r>
            <a:r>
              <a:rPr lang="ru-RU" dirty="0" smtClean="0"/>
              <a:t> </a:t>
            </a:r>
            <a:r>
              <a:rPr lang="ru-RU" dirty="0" err="1" smtClean="0"/>
              <a:t>тоді</a:t>
            </a:r>
            <a:r>
              <a:rPr lang="ru-RU" dirty="0" smtClean="0"/>
              <a:t>, </a:t>
            </a:r>
            <a:r>
              <a:rPr lang="ru-RU" dirty="0"/>
              <a:t>коли два </a:t>
            </a:r>
            <a:r>
              <a:rPr lang="ru-RU" dirty="0" err="1"/>
              <a:t>атрибути</a:t>
            </a:r>
            <a:r>
              <a:rPr lang="ru-RU" dirty="0"/>
              <a:t> в </a:t>
            </a:r>
            <a:r>
              <a:rPr lang="ru-RU" dirty="0" err="1"/>
              <a:t>таблиці</a:t>
            </a:r>
            <a:r>
              <a:rPr lang="ru-RU" dirty="0"/>
              <a:t> не </a:t>
            </a:r>
            <a:r>
              <a:rPr lang="ru-RU" dirty="0" err="1"/>
              <a:t>залежать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одного, але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залежать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третього</a:t>
            </a:r>
            <a:r>
              <a:rPr lang="ru-RU" dirty="0"/>
              <a:t> атрибута.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4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Частина діаграми </a:t>
            </a:r>
            <a:r>
              <a:rPr lang="ru-RU" dirty="0"/>
              <a:t>«</a:t>
            </a:r>
            <a:r>
              <a:rPr lang="ru-RU" dirty="0" err="1"/>
              <a:t>сутність-зв</a:t>
            </a:r>
            <a:r>
              <a:rPr lang="en-US" dirty="0"/>
              <a:t>’</a:t>
            </a:r>
            <a:r>
              <a:rPr lang="ru-RU" dirty="0" err="1"/>
              <a:t>язок</a:t>
            </a:r>
            <a:r>
              <a:rPr lang="ru-RU" dirty="0"/>
              <a:t>»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09" y="2296436"/>
            <a:ext cx="5383034" cy="3025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1927104"/>
            <a:ext cx="5204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Представлена частина </a:t>
            </a:r>
            <a:r>
              <a:rPr lang="ru-RU" dirty="0" err="1" smtClean="0"/>
              <a:t>діаграми</a:t>
            </a:r>
            <a:r>
              <a:rPr lang="ru-RU" dirty="0" smtClean="0"/>
              <a:t> «</a:t>
            </a:r>
            <a:r>
              <a:rPr lang="ru-RU" dirty="0" err="1" smtClean="0"/>
              <a:t>сутність-зв</a:t>
            </a:r>
            <a:r>
              <a:rPr lang="en-US" dirty="0"/>
              <a:t>’</a:t>
            </a:r>
            <a:r>
              <a:rPr lang="ru-RU" dirty="0" err="1" smtClean="0"/>
              <a:t>язок</a:t>
            </a:r>
            <a:r>
              <a:rPr lang="ru-RU" dirty="0" smtClean="0"/>
              <a:t>»,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відображає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 </a:t>
            </a:r>
            <a:r>
              <a:rPr lang="ru-RU" dirty="0" err="1" smtClean="0"/>
              <a:t>користувача</a:t>
            </a:r>
            <a:r>
              <a:rPr lang="ru-RU" dirty="0" smtClean="0"/>
              <a:t> </a:t>
            </a:r>
            <a:r>
              <a:rPr lang="ru-RU" dirty="0" err="1" smtClean="0"/>
              <a:t>запитувати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выдповыдно</a:t>
            </a:r>
            <a:r>
              <a:rPr lang="ru-RU" dirty="0" smtClean="0"/>
              <a:t> </a:t>
            </a:r>
            <a:r>
              <a:rPr lang="ru-RU" dirty="0" err="1" smtClean="0"/>
              <a:t>частині</a:t>
            </a:r>
            <a:r>
              <a:rPr lang="ru-RU" dirty="0" smtClean="0"/>
              <a:t> </a:t>
            </a:r>
            <a:r>
              <a:rPr lang="ru-RU" dirty="0" err="1" smtClean="0"/>
              <a:t>бізнес-процесів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3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224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Діаграма класів </a:t>
            </a:r>
            <a:r>
              <a:rPr lang="en-US" dirty="0" smtClean="0"/>
              <a:t>UML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403A-74B6-4036-B228-FA7695A12A3B}" type="slidenum">
              <a:rPr lang="en-GB" smtClean="0"/>
              <a:t>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97280" y="1927104"/>
            <a:ext cx="43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Представлена частина </a:t>
            </a:r>
            <a:r>
              <a:rPr lang="ru-RU" dirty="0" err="1" smtClean="0"/>
              <a:t>діаграми</a:t>
            </a:r>
            <a:r>
              <a:rPr lang="ru-RU" dirty="0" smtClean="0"/>
              <a:t> </a:t>
            </a:r>
            <a:r>
              <a:rPr lang="uk-UA" dirty="0" smtClean="0"/>
              <a:t>класів </a:t>
            </a:r>
            <a:r>
              <a:rPr lang="en-US" dirty="0" smtClean="0"/>
              <a:t>UML, </a:t>
            </a:r>
            <a:r>
              <a:rPr lang="ru-RU" dirty="0" err="1" smtClean="0"/>
              <a:t>що</a:t>
            </a:r>
            <a:r>
              <a:rPr lang="ru-RU" dirty="0" smtClean="0"/>
              <a:t> показу</a:t>
            </a:r>
            <a:r>
              <a:rPr lang="uk-UA" dirty="0" smtClean="0"/>
              <a:t>є основні таблиці </a:t>
            </a:r>
            <a:r>
              <a:rPr lang="uk-UA" dirty="0" err="1" smtClean="0"/>
              <a:t>розробленної</a:t>
            </a:r>
            <a:r>
              <a:rPr lang="uk-UA" dirty="0" smtClean="0"/>
              <a:t> БД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33" y="1522506"/>
            <a:ext cx="4015547" cy="457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622</Words>
  <Application>Microsoft Office PowerPoint</Application>
  <PresentationFormat>Widescreen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 3</vt:lpstr>
      <vt:lpstr>Retrospect</vt:lpstr>
      <vt:lpstr>PowerPoint Presentation</vt:lpstr>
      <vt:lpstr>Поставлені задачі</vt:lpstr>
      <vt:lpstr>Мета</vt:lpstr>
      <vt:lpstr>Актуальність</vt:lpstr>
      <vt:lpstr>Теоретичні відомості</vt:lpstr>
      <vt:lpstr>Бізнес процеси</vt:lpstr>
      <vt:lpstr>Функціональні та багатозначні залежності</vt:lpstr>
      <vt:lpstr>Частина діаграми «сутність-зв’язок»</vt:lpstr>
      <vt:lpstr>Діаграма класів UML</vt:lpstr>
      <vt:lpstr>Висновки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Pogrebenko</dc:creator>
  <cp:lastModifiedBy>Vasily Pogrebenko</cp:lastModifiedBy>
  <cp:revision>43</cp:revision>
  <dcterms:created xsi:type="dcterms:W3CDTF">2020-09-09T19:58:53Z</dcterms:created>
  <dcterms:modified xsi:type="dcterms:W3CDTF">2021-01-08T19:04:12Z</dcterms:modified>
</cp:coreProperties>
</file>