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39" r:id="rId3"/>
    <p:sldId id="263" r:id="rId4"/>
    <p:sldId id="341" r:id="rId5"/>
    <p:sldId id="336" r:id="rId6"/>
    <p:sldId id="337" r:id="rId7"/>
    <p:sldId id="330" r:id="rId8"/>
    <p:sldId id="331" r:id="rId9"/>
    <p:sldId id="332" r:id="rId10"/>
    <p:sldId id="338" r:id="rId11"/>
    <p:sldId id="333" r:id="rId12"/>
    <p:sldId id="340" r:id="rId13"/>
    <p:sldId id="334" r:id="rId14"/>
    <p:sldId id="25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xo 2" panose="020B0604020202020204" charset="-52"/>
      <p:regular r:id="rId22"/>
      <p:bold r:id="rId23"/>
      <p:italic r:id="rId24"/>
      <p:boldItalic r:id="rId25"/>
    </p:embeddedFont>
  </p:embeddedFontLst>
  <p:defaultTextStyle>
    <a:defPPr>
      <a:defRPr lang="uk-UA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152" y="4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9FDC-E846-4261-BDBF-D5240B5564BA}" type="datetimeFigureOut">
              <a:rPr lang="uk-UA" smtClean="0"/>
              <a:pPr/>
              <a:t>05.01.2024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5443C-C74D-48D4-86F7-7D5DFD042C4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767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B2F75-EF3E-4691-8386-55267039DD56}" type="datetimeFigureOut">
              <a:rPr lang="uk-UA" smtClean="0"/>
              <a:pPr/>
              <a:t>05.01.2024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A9E3-5CE7-4B54-B336-C7CFBF9DDC9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29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КПИ\works\_ДНВР\Брендбук КПИ\Ресурс 3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13" y="1282727"/>
            <a:ext cx="4531775" cy="2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6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D0114C3-B8CB-41F7-B04D-BDF53C237570}"/>
              </a:ext>
            </a:extLst>
          </p:cNvPr>
          <p:cNvSpPr/>
          <p:nvPr userDrawn="1"/>
        </p:nvSpPr>
        <p:spPr>
          <a:xfrm>
            <a:off x="0" y="4611943"/>
            <a:ext cx="9144000" cy="531557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4" y="1040328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підзаголовок  або приберіть його</a:t>
            </a:r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2" y="1494332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слайду або вставте нове текстове поле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8" y="4676873"/>
            <a:ext cx="297696" cy="398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15EB4B-6CCC-4BD0-82C7-3B4BE67B3336}"/>
              </a:ext>
            </a:extLst>
          </p:cNvPr>
          <p:cNvSpPr txBox="1"/>
          <p:nvPr userDrawn="1"/>
        </p:nvSpPr>
        <p:spPr>
          <a:xfrm>
            <a:off x="672641" y="4714417"/>
            <a:ext cx="3213860" cy="32316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</a:t>
            </a:r>
            <a:b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</a:br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«Київський політехнічний інститут імені Ігоря Сікорського»</a:t>
            </a:r>
            <a:endParaRPr lang="uk-UA" sz="800" dirty="0"/>
          </a:p>
        </p:txBody>
      </p:sp>
    </p:spTree>
    <p:extLst>
      <p:ext uri="{BB962C8B-B14F-4D97-AF65-F5344CB8AC3E}">
        <p14:creationId xmlns:p14="http://schemas.microsoft.com/office/powerpoint/2010/main" val="287574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D0114C3-B8CB-41F7-B04D-BDF53C237570}"/>
              </a:ext>
            </a:extLst>
          </p:cNvPr>
          <p:cNvSpPr/>
          <p:nvPr userDrawn="1"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3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4" y="1040328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підзаголовок  або приберіть його</a:t>
            </a:r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2" y="1494332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слайду або вставте нове текстове поле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5EB4B-6CCC-4BD0-82C7-3B4BE67B3336}"/>
              </a:ext>
            </a:extLst>
          </p:cNvPr>
          <p:cNvSpPr txBox="1"/>
          <p:nvPr userDrawn="1"/>
        </p:nvSpPr>
        <p:spPr>
          <a:xfrm>
            <a:off x="921410" y="4818324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 «Київський 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876A61-F7D5-4266-8A3C-CCEB68924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6" y="4431571"/>
            <a:ext cx="483610" cy="6469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7609B2-75EE-43E9-961C-472E6BC6DA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" y="4479309"/>
            <a:ext cx="377149" cy="5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38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D0114C3-B8CB-41F7-B04D-BDF53C237570}"/>
              </a:ext>
            </a:extLst>
          </p:cNvPr>
          <p:cNvSpPr/>
          <p:nvPr userDrawn="1"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3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4" y="1040328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підзаголовок  або приберіть його</a:t>
            </a:r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2" y="1494332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слайду або вставте нове текстове поле</a:t>
            </a:r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8211852" y="4425177"/>
            <a:ext cx="483610" cy="646966"/>
            <a:chOff x="8296291" y="4126103"/>
            <a:chExt cx="662832" cy="88672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6876A61-F7D5-4266-8A3C-CCEB68924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91" y="4126103"/>
              <a:ext cx="662832" cy="88672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7609B2-75EE-43E9-961C-472E6BC6D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248" y="4191533"/>
              <a:ext cx="516917" cy="7558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15EB4B-6CCC-4BD0-82C7-3B4BE67B3336}"/>
              </a:ext>
            </a:extLst>
          </p:cNvPr>
          <p:cNvSpPr txBox="1"/>
          <p:nvPr userDrawn="1"/>
        </p:nvSpPr>
        <p:spPr>
          <a:xfrm>
            <a:off x="346529" y="4835698"/>
            <a:ext cx="7288391" cy="2154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 «Київський 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220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42" y="4189155"/>
            <a:ext cx="615078" cy="822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4A52D9-717C-47D9-A6A0-08FC2D02D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7" y="4534779"/>
            <a:ext cx="296688" cy="43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27870-0C84-4FEB-AF83-6CCC33FC83AA}"/>
              </a:ext>
            </a:extLst>
          </p:cNvPr>
          <p:cNvSpPr txBox="1"/>
          <p:nvPr userDrawn="1"/>
        </p:nvSpPr>
        <p:spPr>
          <a:xfrm>
            <a:off x="571075" y="4578573"/>
            <a:ext cx="348917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rgbClr val="1B3A6E"/>
                </a:solidFill>
                <a:latin typeface="Exo 2" panose="00000500000000000000" pitchFamily="2" charset="-52"/>
              </a:rPr>
              <a:t>Національний технічний університет України</a:t>
            </a:r>
            <a:br>
              <a:rPr lang="en-US" sz="900" b="1" dirty="0">
                <a:solidFill>
                  <a:srgbClr val="1B3A6E"/>
                </a:solidFill>
                <a:latin typeface="Exo 2" panose="00000500000000000000" pitchFamily="2" charset="-52"/>
              </a:rPr>
            </a:br>
            <a:r>
              <a:rPr lang="uk-UA" sz="900" b="1" dirty="0">
                <a:solidFill>
                  <a:srgbClr val="1B3A6E"/>
                </a:solidFill>
                <a:latin typeface="Exo 2" panose="00000500000000000000" pitchFamily="2" charset="-52"/>
              </a:rPr>
              <a:t>«Київський політехнічний інститут імені Ігоря Сікорського»</a:t>
            </a:r>
            <a:endParaRPr lang="uk-UA" sz="900" b="1" dirty="0">
              <a:solidFill>
                <a:srgbClr val="1B3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3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4" y="1040328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підзаголовок  або приберіть його</a:t>
            </a:r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2" y="1494332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слайду або вставте нове текстове поле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4A52D9-717C-47D9-A6A0-08FC2D02D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0" y="4341801"/>
            <a:ext cx="393100" cy="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8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(варіант 6)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3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4" y="1040328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підзаголовок  або приберіть його</a:t>
            </a:r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2" y="1494332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/>
              <a:t>Відредагуйте текст слайду або вставте нове текстове поле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48" y="4341801"/>
            <a:ext cx="429679" cy="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92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2279328-FA53-4D7A-BCE9-0334972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0E75DA-89FC-4BF8-99EC-C09167CF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22F5604-C4CE-44B9-9888-FDA854F3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E5DB-DAD9-4015-9815-37961B3C6DF5}" type="datetime1">
              <a:rPr lang="uk-UA" smtClean="0"/>
              <a:pPr/>
              <a:t>05.01.2024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D278C2-61B1-4305-BBB1-9BC8412C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D1C5CEF-D24A-455A-864A-81B0C32B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5B78-055B-44A9-8427-3B63AE59F7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3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3" r:id="rId3"/>
    <p:sldLayoutId id="2147483672" r:id="rId4"/>
    <p:sldLayoutId id="2147483671" r:id="rId5"/>
    <p:sldLayoutId id="2147483674" r:id="rId6"/>
    <p:sldLayoutId id="2147483675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kpi.ua/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96;p4">
            <a:extLst>
              <a:ext uri="{FF2B5EF4-FFF2-40B4-BE49-F238E27FC236}">
                <a16:creationId xmlns:a16="http://schemas.microsoft.com/office/drawing/2014/main" id="{1BE31FD1-C274-43BD-967D-77D7FA4D71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510750" cy="15169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4A7A50-CA42-448E-AEAD-0DBB68146F24}"/>
              </a:ext>
            </a:extLst>
          </p:cNvPr>
          <p:cNvSpPr/>
          <p:nvPr/>
        </p:nvSpPr>
        <p:spPr>
          <a:xfrm>
            <a:off x="1042822" y="1106759"/>
            <a:ext cx="70583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Система вибору вибіркових дисциплін в рамках кафедри та інтеграція її </a:t>
            </a:r>
          </a:p>
          <a:p>
            <a:pPr algn="ctr"/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у університетську систему.</a:t>
            </a:r>
          </a:p>
          <a:p>
            <a:pPr algn="ct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Back End 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розробка бізнес-логіки додатку, підходи до розширення функціоналу </a:t>
            </a:r>
          </a:p>
          <a:p>
            <a:pPr algn="ctr"/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існуючої системи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9684" y="133815"/>
            <a:ext cx="65180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uk-UA" altLang="ru-RU" b="1" dirty="0">
                <a:solidFill>
                  <a:srgbClr val="002060"/>
                </a:solidFill>
                <a:latin typeface="+mn-lt"/>
              </a:rPr>
              <a:t>НАЦІОНАЛЬНИЙ ТЕХНІЧНИЙ УНІВЕРСИТЕТ УКРАЇНИ</a:t>
            </a: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uk-UA" altLang="ru-RU" b="1" dirty="0">
                <a:solidFill>
                  <a:srgbClr val="002060"/>
                </a:solidFill>
                <a:latin typeface="+mn-lt"/>
              </a:rPr>
              <a:t>«</a:t>
            </a:r>
            <a:r>
              <a:rPr lang="uk-UA" altLang="ru-RU" b="1">
                <a:solidFill>
                  <a:srgbClr val="002060"/>
                </a:solidFill>
                <a:latin typeface="+mn-lt"/>
              </a:rPr>
              <a:t>КИЇВСЬКИЙ  ПОЛІТЕХНІЧНИЙ ІНСТИТУТ  ІМЕНІ  ІГОРЯ  СІКОРСЬКОГО</a:t>
            </a:r>
            <a:r>
              <a:rPr lang="uk-UA" altLang="ru-RU" b="1" dirty="0">
                <a:solidFill>
                  <a:srgbClr val="002060"/>
                </a:solidFill>
                <a:latin typeface="+mn-lt"/>
              </a:rPr>
              <a:t>»</a:t>
            </a:r>
            <a:r>
              <a:rPr lang="uk-UA" altLang="ru-RU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" name="Рисунок 9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14" y="163087"/>
            <a:ext cx="9620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1761892" y="576552"/>
            <a:ext cx="6043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600" dirty="0">
                <a:solidFill>
                  <a:srgbClr val="002060"/>
                </a:solidFill>
              </a:rPr>
              <a:t>Кафедра Інженерії програмного забезпечення в енергетиці</a:t>
            </a:r>
          </a:p>
        </p:txBody>
      </p:sp>
      <p:sp>
        <p:nvSpPr>
          <p:cNvPr id="9" name="Текст 2047"/>
          <p:cNvSpPr>
            <a:spLocks noGrp="1"/>
          </p:cNvSpPr>
          <p:nvPr>
            <p:ph type="body" sz="quarter" idx="13"/>
          </p:nvPr>
        </p:nvSpPr>
        <p:spPr>
          <a:xfrm>
            <a:off x="4685847" y="3574626"/>
            <a:ext cx="4197029" cy="7883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Виконав: студент магістерського рівня 2-го року навчання, групи ТВ-22мп </a:t>
            </a:r>
          </a:p>
          <a:p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Погребенко Василь Олександрович</a:t>
            </a:r>
          </a:p>
          <a:p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Керівник: професор, </a:t>
            </a:r>
            <a:r>
              <a:rPr lang="uk-UA" sz="1200" dirty="0" err="1">
                <a:latin typeface="Arial" panose="020B0604020202020204" pitchFamily="34" charset="0"/>
                <a:cs typeface="Arial" panose="020B0604020202020204" pitchFamily="34" charset="0"/>
              </a:rPr>
              <a:t>д.т.н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sz="1200" dirty="0" err="1">
                <a:latin typeface="Arial" panose="020B0604020202020204" pitchFamily="34" charset="0"/>
                <a:cs typeface="Arial" panose="020B0604020202020204" pitchFamily="34" charset="0"/>
              </a:rPr>
              <a:t>Сігайов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 Андрій Олександрович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56125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Результати роботи </a:t>
            </a:r>
            <a:r>
              <a:rPr lang="en-US" dirty="0" err="1"/>
              <a:t>injector’a</a:t>
            </a: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DD76E-9EFA-4329-BB30-A9C988CC0704}"/>
              </a:ext>
            </a:extLst>
          </p:cNvPr>
          <p:cNvSpPr txBox="1"/>
          <p:nvPr/>
        </p:nvSpPr>
        <p:spPr>
          <a:xfrm>
            <a:off x="328415" y="838762"/>
            <a:ext cx="801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dirty="0"/>
              <a:t>У результаті роботи </a:t>
            </a:r>
            <a:r>
              <a:rPr lang="en-US" dirty="0" err="1"/>
              <a:t>injector’a</a:t>
            </a:r>
            <a:r>
              <a:rPr lang="uk-UA" dirty="0"/>
              <a:t> можна побачити нові, додаткові налаштування у кожного з </a:t>
            </a:r>
            <a:r>
              <a:rPr lang="en-US" dirty="0"/>
              <a:t>pod</a:t>
            </a:r>
            <a:r>
              <a:rPr lang="uk-UA" dirty="0"/>
              <a:t>’</a:t>
            </a:r>
            <a:r>
              <a:rPr lang="uk-UA" dirty="0" err="1"/>
              <a:t>ів</a:t>
            </a:r>
            <a:r>
              <a:rPr lang="uk-UA" dirty="0"/>
              <a:t>, за допомогою яких буде досягнута мета цієї роботи</a:t>
            </a:r>
            <a:r>
              <a:rPr lang="uk-UA" sz="1400" dirty="0"/>
              <a:t>. </a:t>
            </a:r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1443A5-B146-4358-92C7-1B943526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3" y="2871636"/>
            <a:ext cx="2363115" cy="83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7FAA61-E7AB-4677-B3C8-CF1BA7FC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87" y="2871636"/>
            <a:ext cx="2477415" cy="83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9FF37C-C4F4-4321-A882-10D7441A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851" y="1560023"/>
            <a:ext cx="4519944" cy="431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80D979-E6CB-4AC2-9855-665E68878042}"/>
              </a:ext>
            </a:extLst>
          </p:cNvPr>
          <p:cNvSpPr txBox="1"/>
          <p:nvPr/>
        </p:nvSpPr>
        <p:spPr>
          <a:xfrm>
            <a:off x="2140851" y="1988509"/>
            <a:ext cx="439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/>
              <a:t>Рисунок 11</a:t>
            </a:r>
            <a:r>
              <a:rPr lang="en-GB" dirty="0"/>
              <a:t> –</a:t>
            </a:r>
            <a:r>
              <a:rPr lang="uk-UA" dirty="0"/>
              <a:t> Запит для отримання налаштувань </a:t>
            </a:r>
            <a:r>
              <a:rPr lang="en-GB" dirty="0"/>
              <a:t>pod</a:t>
            </a:r>
            <a:r>
              <a:rPr lang="uk-UA" dirty="0"/>
              <a:t>’у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F7147-C119-42CF-956B-2131F372C63C}"/>
              </a:ext>
            </a:extLst>
          </p:cNvPr>
          <p:cNvSpPr txBox="1"/>
          <p:nvPr/>
        </p:nvSpPr>
        <p:spPr>
          <a:xfrm>
            <a:off x="332556" y="3707318"/>
            <a:ext cx="4104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/>
              <a:t>Рисунок 12</a:t>
            </a:r>
            <a:r>
              <a:rPr lang="en-GB" dirty="0"/>
              <a:t> –</a:t>
            </a:r>
            <a:r>
              <a:rPr lang="uk-UA" dirty="0"/>
              <a:t> </a:t>
            </a:r>
            <a:r>
              <a:rPr lang="en-US" dirty="0"/>
              <a:t>affinity </a:t>
            </a:r>
            <a:r>
              <a:rPr lang="uk-UA" dirty="0"/>
              <a:t>налаштування </a:t>
            </a:r>
            <a:r>
              <a:rPr lang="en-GB" dirty="0"/>
              <a:t>pod</a:t>
            </a:r>
            <a:r>
              <a:rPr lang="uk-UA" dirty="0"/>
              <a:t>’у, що були додані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09196-7E67-4356-81BB-9F4CFFAD7D55}"/>
              </a:ext>
            </a:extLst>
          </p:cNvPr>
          <p:cNvSpPr txBox="1"/>
          <p:nvPr/>
        </p:nvSpPr>
        <p:spPr>
          <a:xfrm>
            <a:off x="4706896" y="3707318"/>
            <a:ext cx="419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/>
              <a:t>Рисунок 13</a:t>
            </a:r>
            <a:r>
              <a:rPr lang="en-GB" dirty="0"/>
              <a:t> –</a:t>
            </a:r>
            <a:r>
              <a:rPr lang="uk-UA" dirty="0"/>
              <a:t> </a:t>
            </a:r>
            <a:r>
              <a:rPr lang="en-US" dirty="0"/>
              <a:t>topology </a:t>
            </a:r>
            <a:r>
              <a:rPr lang="uk-UA" dirty="0"/>
              <a:t>налаштування </a:t>
            </a:r>
            <a:r>
              <a:rPr lang="en-GB" dirty="0"/>
              <a:t>pod</a:t>
            </a:r>
            <a:r>
              <a:rPr lang="uk-UA" dirty="0"/>
              <a:t>’у , що були додані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45BF1-ECBD-42A8-9CA7-E27D508B6F4D}"/>
              </a:ext>
            </a:extLst>
          </p:cNvPr>
          <p:cNvSpPr txBox="1"/>
          <p:nvPr/>
        </p:nvSpPr>
        <p:spPr>
          <a:xfrm>
            <a:off x="8519160" y="4733619"/>
            <a:ext cx="6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8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ПОТЕНЦІАЛ ДЛЯ РОЗШИРЕННЯ</a:t>
            </a: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DD76E-9EFA-4329-BB30-A9C988CC0704}"/>
              </a:ext>
            </a:extLst>
          </p:cNvPr>
          <p:cNvSpPr txBox="1"/>
          <p:nvPr/>
        </p:nvSpPr>
        <p:spPr>
          <a:xfrm>
            <a:off x="328415" y="838762"/>
            <a:ext cx="8015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dirty="0"/>
              <a:t>Окрім того, задані конфігурації дозволяють нам, при необхідності, продовжити роботу у цьому напрямі. Таким чином, наприклад,  </a:t>
            </a:r>
            <a:r>
              <a:rPr lang="en-US" sz="1400" dirty="0"/>
              <a:t>injector</a:t>
            </a:r>
            <a:r>
              <a:rPr lang="uk-UA" sz="1400" dirty="0"/>
              <a:t> може додати </a:t>
            </a:r>
            <a:r>
              <a:rPr lang="en-GB" sz="1400" dirty="0"/>
              <a:t>sidecar, </a:t>
            </a:r>
            <a:r>
              <a:rPr lang="uk-UA" sz="1400" dirty="0"/>
              <a:t>що буде перехоплювати запити до БД, та проводити задані дії над запитом, аналогічно до принципу роботи реверс проксі. </a:t>
            </a:r>
            <a:r>
              <a:rPr lang="uk-UA" dirty="0"/>
              <a:t>В результаті</a:t>
            </a:r>
            <a:r>
              <a:rPr lang="uk-UA" sz="1400" dirty="0"/>
              <a:t>, можна ізолювати програмістів від необхідності роботи з чутливими обліковими даними БД, перехоплювати підозрілі запити, тощо.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75B34D-B90D-4B55-98D9-D8BD609E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80" y="2108054"/>
            <a:ext cx="5050154" cy="1854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E8B7F-CF05-4FC3-94BB-9C2C2F55F95D}"/>
              </a:ext>
            </a:extLst>
          </p:cNvPr>
          <p:cNvSpPr txBox="1"/>
          <p:nvPr/>
        </p:nvSpPr>
        <p:spPr>
          <a:xfrm>
            <a:off x="1967069" y="3996961"/>
            <a:ext cx="4738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Рисунок 14</a:t>
            </a:r>
            <a:r>
              <a:rPr lang="en-GB" dirty="0"/>
              <a:t> –</a:t>
            </a:r>
            <a:r>
              <a:rPr lang="uk-UA" dirty="0"/>
              <a:t> Схема роботи запропонованого </a:t>
            </a:r>
            <a:r>
              <a:rPr lang="en-GB" dirty="0"/>
              <a:t>sidecar</a:t>
            </a:r>
            <a:r>
              <a:rPr lang="uk-UA" dirty="0"/>
              <a:t>’у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4E8D-944B-4FD1-A3B3-3EC46094A24E}"/>
              </a:ext>
            </a:extLst>
          </p:cNvPr>
          <p:cNvSpPr txBox="1"/>
          <p:nvPr/>
        </p:nvSpPr>
        <p:spPr>
          <a:xfrm>
            <a:off x="8519160" y="4733619"/>
            <a:ext cx="6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ВИКОРИСТАНІ Засоби розробки</a:t>
            </a:r>
            <a:endParaRPr lang="ru-UA" dirty="0"/>
          </a:p>
          <a:p>
            <a:endParaRPr lang="ru-UA" dirty="0"/>
          </a:p>
        </p:txBody>
      </p:sp>
      <p:pic>
        <p:nvPicPr>
          <p:cNvPr id="7" name="Picture 6" descr="Setup a Kubernetes GKE Cluster using Rancher | by Sean Alborough | Medium">
            <a:extLst>
              <a:ext uri="{FF2B5EF4-FFF2-40B4-BE49-F238E27FC236}">
                <a16:creationId xmlns:a16="http://schemas.microsoft.com/office/drawing/2014/main" id="{CCEF4A46-23BD-47D1-A9F7-1D72FAFD36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95" y="1466746"/>
            <a:ext cx="2609759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12 Steps to Enabling Audit in PostgreSQL | Official Pythian®® Blog">
            <a:extLst>
              <a:ext uri="{FF2B5EF4-FFF2-40B4-BE49-F238E27FC236}">
                <a16:creationId xmlns:a16="http://schemas.microsoft.com/office/drawing/2014/main" id="{852C78FF-6935-4624-BA4C-2F3F03CFC22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 t="24614" r="13390" b="24725"/>
          <a:stretch/>
        </p:blipFill>
        <p:spPr bwMode="auto">
          <a:xfrm>
            <a:off x="5112290" y="1535008"/>
            <a:ext cx="2517140" cy="981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Learn Golang in one blog. Go is a simple, fast, and concurrent… | by Sameer  Kashyap | Nerd For Tech | Medium">
            <a:extLst>
              <a:ext uri="{FF2B5EF4-FFF2-40B4-BE49-F238E27FC236}">
                <a16:creationId xmlns:a16="http://schemas.microsoft.com/office/drawing/2014/main" id="{95AEB8CB-96AF-4777-BC3D-CB59AFCCF29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2" y="3055923"/>
            <a:ext cx="1382850" cy="70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GoLand by JetBrains: More than just a Go IDE">
            <a:extLst>
              <a:ext uri="{FF2B5EF4-FFF2-40B4-BE49-F238E27FC236}">
                <a16:creationId xmlns:a16="http://schemas.microsoft.com/office/drawing/2014/main" id="{3FA86C95-762A-41F4-818E-28B7741DF35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20" y="3135116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F2DC3-C625-4794-B976-99C3EEC3DBA7}"/>
              </a:ext>
            </a:extLst>
          </p:cNvPr>
          <p:cNvSpPr txBox="1"/>
          <p:nvPr/>
        </p:nvSpPr>
        <p:spPr>
          <a:xfrm>
            <a:off x="911095" y="2617924"/>
            <a:ext cx="2609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Рисунок 15</a:t>
            </a:r>
            <a:r>
              <a:rPr lang="en-GB" dirty="0"/>
              <a:t> –</a:t>
            </a:r>
            <a:r>
              <a:rPr lang="uk-UA" dirty="0"/>
              <a:t> </a:t>
            </a:r>
            <a:r>
              <a:rPr lang="uk-UA" dirty="0">
                <a:cs typeface="Times New Roman"/>
              </a:rPr>
              <a:t>Емблема </a:t>
            </a:r>
            <a:r>
              <a:rPr lang="en-US" dirty="0">
                <a:cs typeface="Times New Roman"/>
              </a:rPr>
              <a:t>GKE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35A32-05E4-4830-B8EB-350E74D1FAD0}"/>
              </a:ext>
            </a:extLst>
          </p:cNvPr>
          <p:cNvSpPr txBox="1"/>
          <p:nvPr/>
        </p:nvSpPr>
        <p:spPr>
          <a:xfrm>
            <a:off x="489321" y="3762950"/>
            <a:ext cx="3453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/>
              <a:t>Рисунок 17</a:t>
            </a:r>
            <a:r>
              <a:rPr lang="en-GB" dirty="0"/>
              <a:t> –</a:t>
            </a:r>
            <a:r>
              <a:rPr lang="uk-UA" dirty="0"/>
              <a:t> </a:t>
            </a:r>
            <a:r>
              <a:rPr lang="uk-UA" dirty="0">
                <a:cs typeface="Times New Roman"/>
              </a:rPr>
              <a:t>Емблема</a:t>
            </a:r>
            <a:r>
              <a:rPr lang="en-US" dirty="0">
                <a:cs typeface="Times New Roman"/>
              </a:rPr>
              <a:t> </a:t>
            </a:r>
            <a:r>
              <a:rPr lang="uk-UA" dirty="0">
                <a:cs typeface="Times New Roman"/>
              </a:rPr>
              <a:t>мови програмування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golang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5331-FD76-4E4F-9E42-538DA5153404}"/>
              </a:ext>
            </a:extLst>
          </p:cNvPr>
          <p:cNvSpPr txBox="1"/>
          <p:nvPr/>
        </p:nvSpPr>
        <p:spPr>
          <a:xfrm>
            <a:off x="4883722" y="3870671"/>
            <a:ext cx="297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Рисунок 18</a:t>
            </a:r>
            <a:r>
              <a:rPr lang="en-GB" dirty="0"/>
              <a:t> –</a:t>
            </a:r>
            <a:r>
              <a:rPr lang="uk-UA" dirty="0"/>
              <a:t> Емблема</a:t>
            </a:r>
            <a:r>
              <a:rPr lang="en-GB" dirty="0"/>
              <a:t> IDE </a:t>
            </a:r>
            <a:r>
              <a:rPr lang="en-GB" dirty="0" err="1"/>
              <a:t>Goland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8B5AC-D3A8-4CD5-993E-F12E0164AA01}"/>
              </a:ext>
            </a:extLst>
          </p:cNvPr>
          <p:cNvSpPr txBox="1"/>
          <p:nvPr/>
        </p:nvSpPr>
        <p:spPr>
          <a:xfrm>
            <a:off x="4699919" y="2624919"/>
            <a:ext cx="3075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Рисунок 16</a:t>
            </a:r>
            <a:r>
              <a:rPr lang="en-GB" dirty="0"/>
              <a:t> –</a:t>
            </a:r>
            <a:r>
              <a:rPr lang="uk-UA" dirty="0"/>
              <a:t> </a:t>
            </a:r>
            <a:r>
              <a:rPr lang="uk-UA" dirty="0">
                <a:cs typeface="Times New Roman"/>
              </a:rPr>
              <a:t>Емблема</a:t>
            </a:r>
            <a:r>
              <a:rPr lang="en-US" dirty="0">
                <a:cs typeface="Times New Roman"/>
              </a:rPr>
              <a:t> PostgreSQL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B2A36-3CAA-4467-A8C1-4ED5C6AE55A1}"/>
              </a:ext>
            </a:extLst>
          </p:cNvPr>
          <p:cNvSpPr txBox="1"/>
          <p:nvPr/>
        </p:nvSpPr>
        <p:spPr>
          <a:xfrm>
            <a:off x="328415" y="838762"/>
            <a:ext cx="80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dirty="0"/>
              <a:t>Нижче наведені одні з основних засобів розробки, що використовувались під час роботи.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90E5F-788B-45F8-8495-F7F765656C37}"/>
              </a:ext>
            </a:extLst>
          </p:cNvPr>
          <p:cNvSpPr txBox="1"/>
          <p:nvPr/>
        </p:nvSpPr>
        <p:spPr>
          <a:xfrm>
            <a:off x="8519160" y="4733619"/>
            <a:ext cx="6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ru-UA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AAE43E6A-1505-4EB3-B140-4E0AA435FCEE}"/>
              </a:ext>
            </a:extLst>
          </p:cNvPr>
          <p:cNvSpPr txBox="1">
            <a:spLocks/>
          </p:cNvSpPr>
          <p:nvPr/>
        </p:nvSpPr>
        <p:spPr>
          <a:xfrm>
            <a:off x="328415" y="933450"/>
            <a:ext cx="8025010" cy="31527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/>
                </a:solidFill>
                <a:latin typeface="Exo 2" panose="00000500000000000000" pitchFamily="2" charset="-52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dirty="0">
                <a:latin typeface="+mn-lt"/>
                <a:ea typeface="Times New Roman"/>
                <a:cs typeface="Times New Roman"/>
                <a:sym typeface="Times New Roman"/>
              </a:rPr>
              <a:t>У ході роботи було досягнуто наступних результатів:</a:t>
            </a:r>
            <a:endParaRPr lang="uk-UA" dirty="0"/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uk-UA" dirty="0"/>
              <a:t>проаналізовано функціональну структуру сучасних аналогічних систем, виявлено їх недоліки та сфери, які потребують покращення</a:t>
            </a:r>
            <a:r>
              <a:rPr lang="en-US" dirty="0"/>
              <a:t>;</a:t>
            </a:r>
            <a:endParaRPr lang="uk-UA" dirty="0"/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uk-UA" dirty="0">
                <a:latin typeface="Exo 2" panose="00000500000000000000" pitchFamily="2" charset="-52"/>
              </a:rPr>
              <a:t>проаналізовано методи за допомогою яких можливе розширення функціоналу та забезпечення якості роботи сервісу</a:t>
            </a:r>
            <a:r>
              <a:rPr lang="en-US" dirty="0">
                <a:latin typeface="Exo 2" panose="00000500000000000000" pitchFamily="2" charset="-52"/>
              </a:rPr>
              <a:t>;</a:t>
            </a:r>
            <a:endParaRPr lang="uk-UA" dirty="0">
              <a:latin typeface="Exo 2" panose="00000500000000000000" pitchFamily="2" charset="-52"/>
            </a:endParaRPr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uk-UA" dirty="0"/>
              <a:t>спроектовано та розроблено програмне забезпечення, що буде забезпечувати сервіс такими параметрами як: доступність, безпека, швидкість, надійність. </a:t>
            </a:r>
            <a:endParaRPr lang="uk-UA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uk-UA" dirty="0"/>
              <a:t>У результаті було розроблено та застосовано </a:t>
            </a:r>
            <a:r>
              <a:rPr lang="en-GB" dirty="0"/>
              <a:t>injector</a:t>
            </a:r>
            <a:r>
              <a:rPr lang="uk-UA" dirty="0"/>
              <a:t>, що</a:t>
            </a:r>
            <a:r>
              <a:rPr lang="en-GB" dirty="0"/>
              <a:t> </a:t>
            </a:r>
            <a:r>
              <a:rPr lang="uk-UA" dirty="0"/>
              <a:t>ефективно запобігає концентрації ресурсів у єдиній зоні чи на одній </a:t>
            </a:r>
            <a:r>
              <a:rPr lang="en-GB" dirty="0"/>
              <a:t>node</a:t>
            </a:r>
            <a:r>
              <a:rPr lang="uk-UA" dirty="0"/>
              <a:t>’і, уникаючи ризик створення </a:t>
            </a:r>
            <a:r>
              <a:rPr lang="en-GB" dirty="0"/>
              <a:t>Single Point Of Failure. </a:t>
            </a:r>
            <a:r>
              <a:rPr lang="uk-UA" dirty="0"/>
              <a:t>Такий підхід може використовуватись не тільки у поточній системі, а і у багатьох інших, покращуючи та доповнюючи їх. </a:t>
            </a:r>
          </a:p>
          <a:p>
            <a:pPr algn="just"/>
            <a:r>
              <a:rPr lang="uk-UA" dirty="0"/>
              <a:t>Окрім того, було запропоноване подальше використання </a:t>
            </a:r>
            <a:r>
              <a:rPr lang="en-GB" dirty="0"/>
              <a:t>sidecar’</a:t>
            </a:r>
            <a:r>
              <a:rPr lang="uk-UA" dirty="0" err="1"/>
              <a:t>ів</a:t>
            </a:r>
            <a:r>
              <a:rPr lang="uk-UA" dirty="0"/>
              <a:t> за допомогою наведеної методики, що може забезпечити ще більшу ізоляцію та безпеку для системи.</a:t>
            </a:r>
          </a:p>
          <a:p>
            <a:pPr algn="just"/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A1CA7-374A-4069-8517-5E2B69190904}"/>
              </a:ext>
            </a:extLst>
          </p:cNvPr>
          <p:cNvSpPr txBox="1"/>
          <p:nvPr/>
        </p:nvSpPr>
        <p:spPr>
          <a:xfrm>
            <a:off x="8519160" y="4733619"/>
            <a:ext cx="6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3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12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801DCDB-8FB3-DD40-B3AC-51B3E2FE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415" y="323254"/>
            <a:ext cx="8671206" cy="706245"/>
          </a:xfrm>
        </p:spPr>
        <p:txBody>
          <a:bodyPr/>
          <a:lstStyle/>
          <a:p>
            <a:r>
              <a:rPr lang="uk-UA" dirty="0"/>
              <a:t>Актуальність теми дослідження </a:t>
            </a:r>
            <a:endParaRPr lang="uk-UA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1D8FD-E070-493E-BD2F-E1C820E0E4F5}"/>
              </a:ext>
            </a:extLst>
          </p:cNvPr>
          <p:cNvSpPr txBox="1"/>
          <p:nvPr/>
        </p:nvSpPr>
        <p:spPr>
          <a:xfrm>
            <a:off x="328415" y="873516"/>
            <a:ext cx="485100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Низька зацікавленість та вмотивованість студентів – проблема, що шкодить навчальному процесу та погіршує рівень підготовки спеціалістів. </a:t>
            </a:r>
          </a:p>
          <a:p>
            <a:pPr marL="176213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Однією з причин цього є негнучка система навчання, де студенти не можуть обрати дисципліни, що їх насправді цікавлять. </a:t>
            </a:r>
          </a:p>
          <a:p>
            <a:pPr marL="176213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Наявні аналоги сервісів вибіркових дисциплін, нажаль, не надають необхідні послуги у належній якості, що зменшує позитивний ефект від вибіркових дисциплін. </a:t>
            </a:r>
          </a:p>
          <a:p>
            <a:pPr marL="176213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Таким чином, актуальність теми дослідження зумовлена необхідністю розробки системи вибору вибіркових дисциплін, а саме розробкою необхідних розширень для її стабільної та якісної роботи.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9D60F-EE98-418E-9513-C56328353B8A}"/>
              </a:ext>
            </a:extLst>
          </p:cNvPr>
          <p:cNvSpPr txBox="1"/>
          <p:nvPr/>
        </p:nvSpPr>
        <p:spPr>
          <a:xfrm>
            <a:off x="8578832" y="4733619"/>
            <a:ext cx="56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/13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C8A6F-B675-4DCC-AF7A-7E8E248CEB12}"/>
              </a:ext>
            </a:extLst>
          </p:cNvPr>
          <p:cNvSpPr txBox="1"/>
          <p:nvPr/>
        </p:nvSpPr>
        <p:spPr>
          <a:xfrm>
            <a:off x="5564775" y="2846901"/>
            <a:ext cx="3091153" cy="134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1 </a:t>
            </a:r>
            <a:r>
              <a:rPr lang="uk-UA" dirty="0">
                <a:cs typeface="Times New Roman"/>
              </a:rPr>
              <a:t>– Результати опитування магістрів ОПП ІПЗЕ</a:t>
            </a:r>
            <a:r>
              <a:rPr lang="en-US" dirty="0">
                <a:cs typeface="Times New Roman"/>
              </a:rPr>
              <a:t>: </a:t>
            </a:r>
            <a:r>
              <a:rPr lang="uk-UA" dirty="0">
                <a:cs typeface="Times New Roman"/>
              </a:rPr>
              <a:t>«Чи задоволені Ви практичною складовою при навчанні?»</a:t>
            </a:r>
            <a:endParaRPr lang="en-GB" dirty="0"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C988F-1664-4F07-84CB-95473480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09" y="873516"/>
            <a:ext cx="2337084" cy="19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801DCDB-8FB3-DD40-B3AC-51B3E2FE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415" y="323254"/>
            <a:ext cx="7764025" cy="706245"/>
          </a:xfrm>
        </p:spPr>
        <p:txBody>
          <a:bodyPr/>
          <a:lstStyle/>
          <a:p>
            <a:r>
              <a:rPr lang="uk-UA" dirty="0"/>
              <a:t>Мета, об’єкт та предмет дослідження</a:t>
            </a:r>
            <a:endParaRPr lang="ru-RU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64489-338E-234F-AAA4-228BEE8DFD5E}"/>
              </a:ext>
            </a:extLst>
          </p:cNvPr>
          <p:cNvSpPr txBox="1"/>
          <p:nvPr/>
        </p:nvSpPr>
        <p:spPr>
          <a:xfrm>
            <a:off x="328415" y="1029499"/>
            <a:ext cx="794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UA" b="1" dirty="0"/>
              <a:t>Об</a:t>
            </a:r>
            <a:r>
              <a:rPr lang="uk-UA" b="1" dirty="0"/>
              <a:t>’</a:t>
            </a:r>
            <a:r>
              <a:rPr lang="ru-UA" b="1" dirty="0"/>
              <a:t>єкт дослідження</a:t>
            </a:r>
            <a:r>
              <a:rPr lang="ru-UA" dirty="0"/>
              <a:t>: </a:t>
            </a:r>
            <a:r>
              <a:rPr lang="uk-UA" dirty="0"/>
              <a:t>комп’ютерні інформаційні системи для вибору вибіркових дисциплін.</a:t>
            </a:r>
            <a:endParaRPr lang="en-GB" dirty="0"/>
          </a:p>
          <a:p>
            <a:pPr algn="just"/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FE337-3046-4141-9638-674F9C587975}"/>
              </a:ext>
            </a:extLst>
          </p:cNvPr>
          <p:cNvSpPr txBox="1"/>
          <p:nvPr/>
        </p:nvSpPr>
        <p:spPr>
          <a:xfrm>
            <a:off x="328415" y="1397394"/>
            <a:ext cx="794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UA" b="1" dirty="0"/>
              <a:t>Предмет дослідження</a:t>
            </a:r>
            <a:r>
              <a:rPr lang="ru-UA" dirty="0"/>
              <a:t>:  </a:t>
            </a:r>
            <a:r>
              <a:rPr lang="uk-UA" dirty="0"/>
              <a:t>підходи до розширення функціоналу та забезпечення якості роботи системи вибору вибіркових дисциплін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1D8FD-E070-493E-BD2F-E1C820E0E4F5}"/>
              </a:ext>
            </a:extLst>
          </p:cNvPr>
          <p:cNvSpPr txBox="1"/>
          <p:nvPr/>
        </p:nvSpPr>
        <p:spPr>
          <a:xfrm>
            <a:off x="328415" y="1921413"/>
            <a:ext cx="794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Мета: </a:t>
            </a:r>
            <a:r>
              <a:rPr lang="uk-UA" dirty="0"/>
              <a:t>розробка методів покращення та розширення системи вибору вибіркових дисциплін, а саме забезпечення системі таких якостей як: безпека, доступність, швидкість роботи, і т. д.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9D60F-EE98-418E-9513-C56328353B8A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5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801DCDB-8FB3-DD40-B3AC-51B3E2FE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415" y="323254"/>
            <a:ext cx="7764025" cy="706245"/>
          </a:xfrm>
        </p:spPr>
        <p:txBody>
          <a:bodyPr/>
          <a:lstStyle/>
          <a:p>
            <a:r>
              <a:rPr lang="ru-RU" dirty="0"/>
              <a:t>Задача </a:t>
            </a:r>
            <a:r>
              <a:rPr lang="uk-UA" dirty="0"/>
              <a:t>ПОКРАЩЕННЯ системи вибору вибіркових дисциплін</a:t>
            </a:r>
            <a:endParaRPr lang="ru-RU" dirty="0">
              <a:effectLst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EE83A-DD25-BD45-84EA-BE8042727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415" y="1029499"/>
            <a:ext cx="7922957" cy="2142117"/>
          </a:xfrm>
        </p:spPr>
        <p:txBody>
          <a:bodyPr>
            <a:normAutofit/>
          </a:bodyPr>
          <a:lstStyle/>
          <a:p>
            <a:pPr marL="228600" lvl="0" indent="-228600" algn="just">
              <a:lnSpc>
                <a:spcPct val="134000"/>
              </a:lnSpc>
              <a:spcBef>
                <a:spcPts val="600"/>
              </a:spcBef>
              <a:buClr>
                <a:schemeClr val="dk1"/>
              </a:buClr>
              <a:buSzPts val="2200"/>
            </a:pPr>
            <a:r>
              <a:rPr lang="uk-UA" b="1" dirty="0">
                <a:latin typeface="+mn-lt"/>
                <a:ea typeface="Times New Roman"/>
                <a:cs typeface="Times New Roman"/>
                <a:sym typeface="Times New Roman"/>
              </a:rPr>
              <a:t>Задачі</a:t>
            </a:r>
            <a:r>
              <a:rPr lang="uk-UA" dirty="0">
                <a:latin typeface="+mn-lt"/>
                <a:ea typeface="Times New Roman"/>
                <a:cs typeface="Times New Roman"/>
                <a:sym typeface="Times New Roman"/>
              </a:rPr>
              <a:t>, які потрібно розв’язати для досягнення мети:</a:t>
            </a:r>
            <a:endParaRPr lang="uk-UA" dirty="0">
              <a:latin typeface="+mn-lt"/>
              <a:ea typeface="Calibri"/>
              <a:cs typeface="Calibri"/>
              <a:sym typeface="Calibri"/>
            </a:endParaRPr>
          </a:p>
          <a:p>
            <a:pPr marL="268288" lvl="0" indent="-268288" fontAlgn="base">
              <a:buFont typeface="Arial" panose="020B0604020202020204" pitchFamily="34" charset="0"/>
              <a:buChar char="•"/>
            </a:pPr>
            <a:r>
              <a:rPr lang="uk-UA" dirty="0"/>
              <a:t>проаналізувати функціональну структуру сучасних аналогічних систем;</a:t>
            </a:r>
            <a:endParaRPr lang="en-GB" dirty="0"/>
          </a:p>
          <a:p>
            <a:pPr marL="268288" lvl="0" indent="-268288" fontAlgn="base">
              <a:buFont typeface="Arial" panose="020B0604020202020204" pitchFamily="34" charset="0"/>
              <a:buChar char="•"/>
            </a:pPr>
            <a:r>
              <a:rPr lang="uk-UA" dirty="0"/>
              <a:t>проаналізувати методи для розширення функціоналу та забезпечення якості роботи сервісу</a:t>
            </a:r>
            <a:r>
              <a:rPr lang="en-US" dirty="0"/>
              <a:t>;</a:t>
            </a:r>
            <a:endParaRPr lang="en-GB" dirty="0"/>
          </a:p>
          <a:p>
            <a:pPr marL="265176" indent="-265176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uk-UA" dirty="0"/>
              <a:t>спроектувати та розробити програмне забезпечення, що буде забезпечувати сервіс такими параметрами як: доступність, безпека, швидкість, надійність.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8D0218-E023-4D2B-8CDE-E110B90F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29" y="2700211"/>
            <a:ext cx="2997926" cy="1413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E6A40-B3A5-4E6C-8D3C-EF48534D39D7}"/>
              </a:ext>
            </a:extLst>
          </p:cNvPr>
          <p:cNvSpPr txBox="1"/>
          <p:nvPr/>
        </p:nvSpPr>
        <p:spPr>
          <a:xfrm>
            <a:off x="2289829" y="3877861"/>
            <a:ext cx="4000125" cy="69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2 </a:t>
            </a:r>
            <a:r>
              <a:rPr lang="uk-UA" dirty="0">
                <a:cs typeface="Times New Roman"/>
              </a:rPr>
              <a:t>– Деякі з основних характеристик сервісу та їх взаємовідносини</a:t>
            </a:r>
            <a:endParaRPr lang="en-GB" dirty="0"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470C8-452E-4B49-9475-32E1BAE07BC4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Аналіз </a:t>
            </a:r>
            <a:r>
              <a:rPr lang="ru-UA" dirty="0"/>
              <a:t>Існуюч</a:t>
            </a:r>
            <a:r>
              <a:rPr lang="uk-UA" dirty="0" err="1"/>
              <a:t>их</a:t>
            </a:r>
            <a:r>
              <a:rPr lang="ru-UA" dirty="0"/>
              <a:t> аналог</a:t>
            </a:r>
            <a:r>
              <a:rPr lang="uk-UA" dirty="0" err="1"/>
              <a:t>ів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A421A-54EF-4531-AECE-D1924BF12685}"/>
              </a:ext>
            </a:extLst>
          </p:cNvPr>
          <p:cNvSpPr txBox="1"/>
          <p:nvPr/>
        </p:nvSpPr>
        <p:spPr>
          <a:xfrm>
            <a:off x="328415" y="819251"/>
            <a:ext cx="7939285" cy="14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spcAft>
                <a:spcPts val="800"/>
              </a:spcAft>
            </a:pPr>
            <a:r>
              <a:rPr lang="uk-UA" dirty="0"/>
              <a:t>При загальному огляді схожих систем можна виділити такі недоліки як: </a:t>
            </a:r>
            <a:r>
              <a:rPr lang="uk-UA" dirty="0">
                <a:latin typeface="Exo 2" panose="00000500000000000000" pitchFamily="2" charset="-52"/>
              </a:rPr>
              <a:t>висока вартість ліцензії, потреба в адаптації під структуру університету, головний акцент зосереджений на загальному управлінні студентами, а не на вибіркових дисциплінах, складнощі з впровадженням, налаштуванням та підтримкою. </a:t>
            </a:r>
          </a:p>
          <a:p>
            <a:pPr marL="6350" indent="-6350" algn="just">
              <a:spcAft>
                <a:spcPts val="800"/>
              </a:spcAft>
            </a:pPr>
            <a:r>
              <a:rPr lang="uk-UA" dirty="0"/>
              <a:t>Як наслідок, хоч і існує достатньо велика кількість готових рішень, знайти ідеальне під конкретний заклад може бути проблематично.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63D10-EF33-40EC-8A64-78D8790301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92" y="2355215"/>
            <a:ext cx="1266336" cy="46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op 5 Alternatives to Blackbaud Student Information System (December 2023)  - SaaSworthy.com">
            <a:extLst>
              <a:ext uri="{FF2B5EF4-FFF2-40B4-BE49-F238E27FC236}">
                <a16:creationId xmlns:a16="http://schemas.microsoft.com/office/drawing/2014/main" id="{4753C794-2FCB-4A2B-B112-C0D0155C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09" y="3314530"/>
            <a:ext cx="611302" cy="6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4E13C-46D3-48D7-B4EF-E465955A2C60}"/>
              </a:ext>
            </a:extLst>
          </p:cNvPr>
          <p:cNvSpPr txBox="1"/>
          <p:nvPr/>
        </p:nvSpPr>
        <p:spPr>
          <a:xfrm>
            <a:off x="4996784" y="3794839"/>
            <a:ext cx="3357154" cy="69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5 </a:t>
            </a:r>
            <a:r>
              <a:rPr lang="uk-UA" dirty="0">
                <a:cs typeface="Times New Roman"/>
              </a:rPr>
              <a:t>– Емблема </a:t>
            </a:r>
            <a:r>
              <a:rPr lang="uk-UA" dirty="0" err="1">
                <a:cs typeface="Times New Roman"/>
              </a:rPr>
              <a:t>Student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Information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Systems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by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Blackbaud</a:t>
            </a:r>
            <a:r>
              <a:rPr lang="uk-UA" dirty="0">
                <a:cs typeface="Times New Roman"/>
              </a:rPr>
              <a:t> </a:t>
            </a:r>
            <a:endParaRPr lang="en-GB" dirty="0"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6DD1-D03B-4D73-AB0B-4DA45F29E71B}"/>
              </a:ext>
            </a:extLst>
          </p:cNvPr>
          <p:cNvSpPr txBox="1"/>
          <p:nvPr/>
        </p:nvSpPr>
        <p:spPr>
          <a:xfrm>
            <a:off x="4346906" y="2737107"/>
            <a:ext cx="4656908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4 </a:t>
            </a:r>
            <a:r>
              <a:rPr lang="uk-UA" dirty="0">
                <a:cs typeface="Times New Roman"/>
              </a:rPr>
              <a:t>– Емблема </a:t>
            </a:r>
            <a:r>
              <a:rPr lang="uk-UA" dirty="0" err="1">
                <a:cs typeface="Times New Roman"/>
              </a:rPr>
              <a:t>Banner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by</a:t>
            </a:r>
            <a:r>
              <a:rPr lang="uk-UA" dirty="0">
                <a:cs typeface="Times New Roman"/>
              </a:rPr>
              <a:t> </a:t>
            </a:r>
            <a:r>
              <a:rPr lang="uk-UA" dirty="0" err="1">
                <a:cs typeface="Times New Roman"/>
              </a:rPr>
              <a:t>Ellucian</a:t>
            </a:r>
            <a:endParaRPr lang="en-GB" dirty="0"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7CBAD-8CDA-4CBE-B466-7645CEAD8E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29597" y="2357585"/>
            <a:ext cx="2583888" cy="1755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1ED3C6-6BD6-4084-BEE2-BC77E898FC57}"/>
              </a:ext>
            </a:extLst>
          </p:cNvPr>
          <p:cNvSpPr txBox="1"/>
          <p:nvPr/>
        </p:nvSpPr>
        <p:spPr>
          <a:xfrm>
            <a:off x="-6913" y="4113132"/>
            <a:ext cx="4656908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3 </a:t>
            </a:r>
            <a:r>
              <a:rPr lang="uk-UA" dirty="0">
                <a:cs typeface="Times New Roman"/>
              </a:rPr>
              <a:t>– Головна сторінка </a:t>
            </a:r>
            <a:r>
              <a:rPr lang="uk-UA" dirty="0"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https://my.kpi.ua/</a:t>
            </a:r>
            <a:endParaRPr lang="en-GB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411E8-69A9-48AC-9B0D-A2298E2E0F7D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8072635" cy="706245"/>
          </a:xfrm>
        </p:spPr>
        <p:txBody>
          <a:bodyPr/>
          <a:lstStyle/>
          <a:p>
            <a:r>
              <a:rPr lang="uk-UA" dirty="0"/>
              <a:t>СПОСОБИ РОЗШИРЕННЯ ФУНКЦІОНАЛУ СИСТЕМИ</a:t>
            </a:r>
            <a:endParaRPr lang="ru-UA" dirty="0"/>
          </a:p>
        </p:txBody>
      </p:sp>
      <p:pic>
        <p:nvPicPr>
          <p:cNvPr id="4" name="Picture 3" descr="The dark side of Kubernetes admission webhooks | Cisco Tech Blog">
            <a:extLst>
              <a:ext uri="{FF2B5EF4-FFF2-40B4-BE49-F238E27FC236}">
                <a16:creationId xmlns:a16="http://schemas.microsoft.com/office/drawing/2014/main" id="{536A0AB2-B716-4945-BF3A-9D793F951B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73" y="1700814"/>
            <a:ext cx="5014915" cy="2090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2BF2C-114C-4638-A3FD-C024F67AF57D}"/>
              </a:ext>
            </a:extLst>
          </p:cNvPr>
          <p:cNvSpPr txBox="1"/>
          <p:nvPr/>
        </p:nvSpPr>
        <p:spPr>
          <a:xfrm>
            <a:off x="2200273" y="3783068"/>
            <a:ext cx="4572000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Рисунок 6 – Схема життєвого циклу запиту до API </a:t>
            </a:r>
            <a:r>
              <a:rPr lang="uk-UA" dirty="0" err="1"/>
              <a:t>Kubernetes</a:t>
            </a:r>
            <a:r>
              <a:rPr lang="uk-UA" dirty="0"/>
              <a:t>, де видно принцип роботи </a:t>
            </a:r>
            <a:r>
              <a:rPr lang="uk-UA" dirty="0" err="1"/>
              <a:t>webhook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7EA0C-462D-46E8-94EE-7CFBD046AE1D}"/>
              </a:ext>
            </a:extLst>
          </p:cNvPr>
          <p:cNvSpPr txBox="1"/>
          <p:nvPr/>
        </p:nvSpPr>
        <p:spPr>
          <a:xfrm>
            <a:off x="328414" y="767889"/>
            <a:ext cx="7967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Дуже гнучким інструментом, що дозволяє легко додавати функціонал до системи, є </a:t>
            </a:r>
            <a:r>
              <a:rPr lang="en-US" dirty="0"/>
              <a:t>w</a:t>
            </a:r>
            <a:r>
              <a:rPr lang="uk-UA" dirty="0" err="1"/>
              <a:t>ebhook</a:t>
            </a:r>
            <a:r>
              <a:rPr lang="uk-UA" dirty="0"/>
              <a:t>  –  спосіб для додатків ефективно отримувати автоматичні повідомлення про нові події в системі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B425-0CF2-4B3B-B742-3D2EC9B072E6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 err="1"/>
              <a:t>РОЗГОРТка</a:t>
            </a:r>
            <a:r>
              <a:rPr lang="uk-UA" dirty="0"/>
              <a:t> КЛАСТЕРУ</a:t>
            </a:r>
            <a:endParaRPr lang="ru-UA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27F524DA-647A-43F0-B82E-BC78322E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33" y="1809527"/>
            <a:ext cx="4676851" cy="1881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9AA3E7-E997-4BDB-88F5-11B3732E0BAE}"/>
              </a:ext>
            </a:extLst>
          </p:cNvPr>
          <p:cNvSpPr txBox="1"/>
          <p:nvPr/>
        </p:nvSpPr>
        <p:spPr>
          <a:xfrm>
            <a:off x="2776274" y="376937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Рисунок 7</a:t>
            </a:r>
            <a:r>
              <a:rPr lang="en-GB" dirty="0"/>
              <a:t> -</a:t>
            </a:r>
            <a:r>
              <a:rPr lang="uk-UA" dirty="0"/>
              <a:t> Розгорнутий кластер у </a:t>
            </a:r>
            <a:r>
              <a:rPr lang="en-GB" dirty="0"/>
              <a:t>GKE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DD76E-9EFA-4329-BB30-A9C988CC0704}"/>
              </a:ext>
            </a:extLst>
          </p:cNvPr>
          <p:cNvSpPr txBox="1"/>
          <p:nvPr/>
        </p:nvSpPr>
        <p:spPr>
          <a:xfrm>
            <a:off x="328415" y="838762"/>
            <a:ext cx="801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На рис. 5 зображено кластер </a:t>
            </a:r>
            <a:r>
              <a:rPr lang="en-US" dirty="0"/>
              <a:t>GKE, </a:t>
            </a:r>
            <a:r>
              <a:rPr lang="uk-UA" dirty="0"/>
              <a:t>на якому розгорнуто додаток. Серед тих, що потрапили на скріншот, є: </a:t>
            </a:r>
            <a:r>
              <a:rPr lang="en-US" dirty="0" err="1"/>
              <a:t>postgres</a:t>
            </a:r>
            <a:r>
              <a:rPr lang="ru-RU" dirty="0"/>
              <a:t>-</a:t>
            </a:r>
            <a:r>
              <a:rPr lang="uk-UA" dirty="0"/>
              <a:t>оператор, менеджер сертифікатів, </a:t>
            </a:r>
            <a:r>
              <a:rPr lang="en-GB" dirty="0"/>
              <a:t>frontend</a:t>
            </a:r>
            <a:r>
              <a:rPr lang="ru-RU" dirty="0"/>
              <a:t>-с</a:t>
            </a:r>
            <a:r>
              <a:rPr lang="uk-UA" dirty="0" err="1"/>
              <a:t>ервіс</a:t>
            </a:r>
            <a:r>
              <a:rPr lang="uk-UA" dirty="0"/>
              <a:t>, та </a:t>
            </a:r>
            <a:r>
              <a:rPr lang="en-US" dirty="0"/>
              <a:t>hook injector</a:t>
            </a:r>
            <a:r>
              <a:rPr lang="uk-UA" dirty="0"/>
              <a:t>, що буде додавати </a:t>
            </a:r>
            <a:r>
              <a:rPr lang="en-US" dirty="0"/>
              <a:t>affinity</a:t>
            </a:r>
            <a:r>
              <a:rPr lang="uk-UA" dirty="0"/>
              <a:t> і </a:t>
            </a:r>
            <a:r>
              <a:rPr lang="en-US" dirty="0"/>
              <a:t>topology </a:t>
            </a:r>
            <a:r>
              <a:rPr lang="uk-UA" dirty="0"/>
              <a:t>налаштування до подів.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0EA71-5D0A-4D6E-9D32-C2B477468A25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НАПИСАННЯ ПРОЕКТУ </a:t>
            </a:r>
            <a:r>
              <a:rPr lang="en-US" dirty="0" err="1"/>
              <a:t>injector’a</a:t>
            </a: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DD76E-9EFA-4329-BB30-A9C988CC0704}"/>
              </a:ext>
            </a:extLst>
          </p:cNvPr>
          <p:cNvSpPr txBox="1"/>
          <p:nvPr/>
        </p:nvSpPr>
        <p:spPr>
          <a:xfrm>
            <a:off x="328415" y="838762"/>
            <a:ext cx="8015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dirty="0"/>
              <a:t>Нижче наведено проект </a:t>
            </a:r>
            <a:r>
              <a:rPr lang="en-US" sz="1400" dirty="0" err="1"/>
              <a:t>injector’a</a:t>
            </a:r>
            <a:r>
              <a:rPr lang="ru-RU" sz="1400" dirty="0"/>
              <a:t>, </a:t>
            </a:r>
            <a:r>
              <a:rPr lang="uk-UA" sz="1400" dirty="0"/>
              <a:t>та частину </a:t>
            </a:r>
            <a:r>
              <a:rPr lang="en-US" sz="1400" dirty="0"/>
              <a:t>deployment</a:t>
            </a:r>
            <a:r>
              <a:rPr lang="uk-UA" sz="1400" dirty="0"/>
              <a:t> файлів для інфраструктури.</a:t>
            </a:r>
          </a:p>
          <a:p>
            <a:pPr algn="just"/>
            <a:r>
              <a:rPr lang="en-US" sz="1400" dirty="0"/>
              <a:t>Injector</a:t>
            </a:r>
            <a:r>
              <a:rPr lang="uk-UA" sz="1400" dirty="0"/>
              <a:t>, кожен раз, коли створюється чи оновлюється </a:t>
            </a:r>
            <a:r>
              <a:rPr lang="en-GB" sz="1400" dirty="0"/>
              <a:t>pod</a:t>
            </a:r>
            <a:r>
              <a:rPr lang="uk-UA" sz="1400" dirty="0"/>
              <a:t>,</a:t>
            </a:r>
            <a:r>
              <a:rPr lang="ru-RU" sz="1400" dirty="0"/>
              <a:t> </a:t>
            </a:r>
            <a:r>
              <a:rPr lang="uk-UA" sz="1400" dirty="0"/>
              <a:t>буде додавати спеціальну конфігурацію до </a:t>
            </a:r>
            <a:r>
              <a:rPr lang="en-US" sz="1400" dirty="0"/>
              <a:t>deployment’</a:t>
            </a:r>
            <a:r>
              <a:rPr lang="ru-RU" sz="1400" dirty="0"/>
              <a:t>у.</a:t>
            </a:r>
            <a:r>
              <a:rPr lang="uk-UA" dirty="0"/>
              <a:t> Ця конфігурація дозволить</a:t>
            </a:r>
            <a:r>
              <a:rPr lang="uk-UA" sz="1400" dirty="0"/>
              <a:t> уникнути такого випадку, коли </a:t>
            </a:r>
            <a:r>
              <a:rPr lang="en-GB" sz="1400" dirty="0"/>
              <a:t>pod’</a:t>
            </a:r>
            <a:r>
              <a:rPr lang="uk-UA" sz="1400" dirty="0"/>
              <a:t>и будуть стартувати на одних </a:t>
            </a:r>
            <a:r>
              <a:rPr lang="en-US" sz="1400" dirty="0"/>
              <a:t>node</a:t>
            </a:r>
            <a:r>
              <a:rPr lang="uk-UA" sz="1400" dirty="0"/>
              <a:t>’</a:t>
            </a:r>
            <a:r>
              <a:rPr lang="ru-RU" sz="1400" dirty="0"/>
              <a:t>ах </a:t>
            </a:r>
            <a:r>
              <a:rPr lang="uk-UA" sz="1400" dirty="0"/>
              <a:t>чи в одній зоні. Ця опція, за необхідністю, може бути вимкнута адміністратором</a:t>
            </a:r>
            <a:r>
              <a:rPr lang="uk-UA" dirty="0"/>
              <a:t>.</a:t>
            </a:r>
            <a:r>
              <a:rPr lang="uk-UA" sz="1400" dirty="0"/>
              <a:t> </a:t>
            </a:r>
            <a:endParaRPr lang="uk-UA" dirty="0"/>
          </a:p>
          <a:p>
            <a:pPr algn="just"/>
            <a:r>
              <a:rPr lang="uk-UA" sz="1400" dirty="0"/>
              <a:t>Таким чином, буде </a:t>
            </a:r>
            <a:r>
              <a:rPr lang="uk-UA" sz="1400" dirty="0" err="1"/>
              <a:t>уникнено</a:t>
            </a:r>
            <a:r>
              <a:rPr lang="uk-UA" sz="1400" dirty="0"/>
              <a:t> створення </a:t>
            </a:r>
            <a:r>
              <a:rPr lang="en-GB" sz="1400" dirty="0"/>
              <a:t>Single Point Of Failure</a:t>
            </a:r>
            <a:r>
              <a:rPr lang="uk-UA" sz="1400" dirty="0"/>
              <a:t>.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20E03-8B28-4E8A-8447-C406D060BC75}"/>
              </a:ext>
            </a:extLst>
          </p:cNvPr>
          <p:cNvSpPr txBox="1"/>
          <p:nvPr/>
        </p:nvSpPr>
        <p:spPr>
          <a:xfrm>
            <a:off x="1214101" y="4061325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Рисунок 8</a:t>
            </a:r>
            <a:r>
              <a:rPr lang="en-GB" dirty="0"/>
              <a:t> –</a:t>
            </a:r>
            <a:r>
              <a:rPr lang="uk-UA" dirty="0"/>
              <a:t> Проект </a:t>
            </a:r>
            <a:r>
              <a:rPr lang="en-US" dirty="0" err="1"/>
              <a:t>injector’a</a:t>
            </a:r>
            <a:endParaRPr lang="en-GB" dirty="0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A264EAFA-799A-4357-9D71-5900D5E2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2" y="2313392"/>
            <a:ext cx="2824247" cy="1747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4312F-2F3E-4BB3-B51B-EC006778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29" y="2308833"/>
            <a:ext cx="3427891" cy="17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C23AD1-7394-429B-83E5-55AD2EE9C19B}"/>
              </a:ext>
            </a:extLst>
          </p:cNvPr>
          <p:cNvSpPr txBox="1"/>
          <p:nvPr/>
        </p:nvSpPr>
        <p:spPr>
          <a:xfrm>
            <a:off x="4730177" y="4061325"/>
            <a:ext cx="380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Рисунок 9</a:t>
            </a:r>
            <a:r>
              <a:rPr lang="en-GB" dirty="0"/>
              <a:t> –</a:t>
            </a:r>
            <a:r>
              <a:rPr lang="uk-UA" dirty="0"/>
              <a:t> Частина загальних </a:t>
            </a:r>
            <a:r>
              <a:rPr lang="en-US" dirty="0"/>
              <a:t>deployment </a:t>
            </a:r>
            <a:r>
              <a:rPr lang="uk-UA" dirty="0"/>
              <a:t>файлів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8CE68-C8D5-40BD-B13A-4E6B32944C98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9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EB312D-45BB-E747-967D-169B77C84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/>
              <a:t>Процес роботи </a:t>
            </a:r>
            <a:r>
              <a:rPr lang="en-US" dirty="0" err="1"/>
              <a:t>injector’a</a:t>
            </a: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DD76E-9EFA-4329-BB30-A9C988CC0704}"/>
              </a:ext>
            </a:extLst>
          </p:cNvPr>
          <p:cNvSpPr txBox="1"/>
          <p:nvPr/>
        </p:nvSpPr>
        <p:spPr>
          <a:xfrm>
            <a:off x="328415" y="838762"/>
            <a:ext cx="801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dirty="0"/>
              <a:t>Нижче зображено процес автоматичного розширення </a:t>
            </a:r>
            <a:r>
              <a:rPr lang="en-US" sz="1400" dirty="0"/>
              <a:t>deployment’</a:t>
            </a:r>
            <a:r>
              <a:rPr lang="ru-RU" sz="1400" dirty="0"/>
              <a:t>у </a:t>
            </a:r>
            <a:r>
              <a:rPr lang="uk-UA" sz="1400" dirty="0"/>
              <a:t>необхідними налаштуваннями під час роботи </a:t>
            </a:r>
            <a:r>
              <a:rPr lang="en-US" dirty="0" err="1"/>
              <a:t>injector’a</a:t>
            </a:r>
            <a:r>
              <a:rPr lang="uk-UA" sz="1400" dirty="0"/>
              <a:t>. 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6C1D4-8B79-4F17-BAFE-6B2C35AC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2" y="1773607"/>
            <a:ext cx="8015485" cy="12050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DE3CBD-7C20-477D-88ED-5BC68698FBA8}"/>
              </a:ext>
            </a:extLst>
          </p:cNvPr>
          <p:cNvSpPr txBox="1"/>
          <p:nvPr/>
        </p:nvSpPr>
        <p:spPr>
          <a:xfrm>
            <a:off x="1505267" y="3071328"/>
            <a:ext cx="6133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/>
              <a:t>Рисунок 10</a:t>
            </a:r>
            <a:r>
              <a:rPr lang="en-GB" dirty="0"/>
              <a:t> –</a:t>
            </a:r>
            <a:r>
              <a:rPr lang="uk-UA" dirty="0"/>
              <a:t> Повідомлення з </a:t>
            </a:r>
            <a:r>
              <a:rPr lang="uk-UA" dirty="0" err="1"/>
              <a:t>логу</a:t>
            </a:r>
            <a:r>
              <a:rPr lang="uk-UA" dirty="0"/>
              <a:t> </a:t>
            </a:r>
            <a:r>
              <a:rPr lang="en-US" dirty="0" err="1"/>
              <a:t>injector’a</a:t>
            </a:r>
            <a:r>
              <a:rPr lang="uk-UA" dirty="0"/>
              <a:t> про успішний запис додаткових налаштувань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EBD1C-E78A-49EA-BD2D-5F46B219AED4}"/>
              </a:ext>
            </a:extLst>
          </p:cNvPr>
          <p:cNvSpPr txBox="1"/>
          <p:nvPr/>
        </p:nvSpPr>
        <p:spPr>
          <a:xfrm>
            <a:off x="8586452" y="4733619"/>
            <a:ext cx="5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9/13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7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ПІ Презентація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8119</TotalTime>
  <Words>968</Words>
  <Application>Microsoft Office PowerPoint</Application>
  <PresentationFormat>On-screen Show (16:9)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Exo 2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Vasily Pogrebenko</cp:lastModifiedBy>
  <cp:revision>207</cp:revision>
  <dcterms:created xsi:type="dcterms:W3CDTF">2020-04-02T13:49:33Z</dcterms:created>
  <dcterms:modified xsi:type="dcterms:W3CDTF">2024-01-05T17:25:48Z</dcterms:modified>
</cp:coreProperties>
</file>