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2" r:id="rId7"/>
    <p:sldId id="263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40dev.com/twitter-api-programming-tu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A041-99F0-E540-8329-EC01121F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97906"/>
            <a:ext cx="7766936" cy="1646302"/>
          </a:xfr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Tweets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A9A93-502B-2642-92A6-5095357E8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Team1</a:t>
            </a:r>
          </a:p>
          <a:p>
            <a:r>
              <a:rPr lang="en-US" altLang="zh-CN" dirty="0" err="1"/>
              <a:t>ZheLiu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JingZhou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4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671767"/>
            <a:ext cx="3212727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67" dirty="0"/>
              <a:t>1.</a:t>
            </a:r>
            <a:r>
              <a:rPr spc="-67" dirty="0"/>
              <a:t>Use</a:t>
            </a:r>
            <a:r>
              <a:rPr spc="-180" dirty="0"/>
              <a:t> </a:t>
            </a:r>
            <a:r>
              <a:rPr spc="-6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517500"/>
            <a:ext cx="10264987" cy="3764877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66406" indent="-549473">
              <a:spcBef>
                <a:spcPts val="92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User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will</a:t>
            </a:r>
            <a:r>
              <a:rPr sz="3200" spc="-9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input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93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7" dirty="0">
                <a:solidFill>
                  <a:srgbClr val="616161"/>
                </a:solidFill>
                <a:latin typeface="Arial"/>
                <a:cs typeface="Arial"/>
              </a:rPr>
              <a:t>A</a:t>
            </a:r>
            <a:r>
              <a:rPr sz="2400" spc="-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or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Nothing</a:t>
            </a:r>
            <a:endParaRPr sz="2400" dirty="0">
              <a:latin typeface="Arial"/>
              <a:cs typeface="Arial"/>
            </a:endParaRPr>
          </a:p>
          <a:p>
            <a:pPr marL="566406" indent="-549473">
              <a:spcBef>
                <a:spcPts val="387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User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will</a:t>
            </a:r>
            <a:r>
              <a:rPr sz="3200" spc="-9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get</a:t>
            </a:r>
            <a:endParaRPr sz="3200" dirty="0">
              <a:latin typeface="Arial"/>
              <a:cs typeface="Arial"/>
            </a:endParaRPr>
          </a:p>
          <a:p>
            <a:pPr marL="1175991" marR="6773" lvl="1" indent="-488514">
              <a:lnSpc>
                <a:spcPct val="114599"/>
              </a:lnSpc>
              <a:spcBef>
                <a:spcPts val="173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7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result </a:t>
            </a: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such </a:t>
            </a:r>
            <a:r>
              <a:rPr sz="2400" spc="-80" dirty="0">
                <a:solidFill>
                  <a:srgbClr val="616161"/>
                </a:solidFill>
                <a:latin typeface="Arial"/>
                <a:cs typeface="Arial"/>
              </a:rPr>
              <a:t>as </a:t>
            </a:r>
            <a:r>
              <a:rPr sz="2400" spc="-73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bar chart 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represent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sentiments</a:t>
            </a:r>
            <a:r>
              <a:rPr sz="2400" spc="-2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616161"/>
                </a:solidFill>
                <a:latin typeface="Arial"/>
                <a:cs typeface="Arial"/>
              </a:rPr>
              <a:t>of  </a:t>
            </a:r>
            <a:r>
              <a:rPr sz="2400" spc="7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that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keyword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at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that</a:t>
            </a:r>
            <a:r>
              <a:rPr sz="2400" spc="-4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zh-CN" altLang="en-US" sz="2400" spc="-4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7" dirty="0">
                <a:solidFill>
                  <a:srgbClr val="616161"/>
                </a:solidFill>
                <a:latin typeface="Arial"/>
                <a:cs typeface="Arial"/>
              </a:rPr>
              <a:t>date</a:t>
            </a:r>
            <a:endParaRPr lang="en-US" sz="2400" spc="7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175991" marR="6773" lvl="1" indent="-488514">
              <a:lnSpc>
                <a:spcPct val="114599"/>
              </a:lnSpc>
              <a:spcBef>
                <a:spcPts val="173"/>
              </a:spcBef>
              <a:buChar char="○"/>
              <a:tabLst>
                <a:tab pos="1175991" algn="l"/>
                <a:tab pos="1176837" algn="l"/>
              </a:tabLst>
            </a:pPr>
            <a:r>
              <a:rPr lang="en-US" sz="2400" spc="-27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lang="en-US" sz="2400" spc="-20" dirty="0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lang="en-US" sz="2400" spc="-13" dirty="0">
                <a:solidFill>
                  <a:srgbClr val="616161"/>
                </a:solidFill>
                <a:latin typeface="Arial"/>
                <a:cs typeface="Arial"/>
              </a:rPr>
              <a:t>result </a:t>
            </a:r>
            <a:r>
              <a:rPr lang="en-US" sz="2400" spc="-33" dirty="0">
                <a:solidFill>
                  <a:srgbClr val="616161"/>
                </a:solidFill>
                <a:latin typeface="Arial"/>
                <a:cs typeface="Arial"/>
              </a:rPr>
              <a:t>such </a:t>
            </a:r>
            <a:r>
              <a:rPr lang="en-US" sz="2400" spc="-80" dirty="0">
                <a:solidFill>
                  <a:srgbClr val="616161"/>
                </a:solidFill>
                <a:latin typeface="Arial"/>
                <a:cs typeface="Arial"/>
              </a:rPr>
              <a:t>as </a:t>
            </a:r>
            <a:r>
              <a:rPr lang="en-US" sz="2400" spc="-73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lang="en-US" sz="2400" spc="-13" dirty="0">
                <a:solidFill>
                  <a:srgbClr val="616161"/>
                </a:solidFill>
                <a:latin typeface="Arial"/>
                <a:cs typeface="Arial"/>
              </a:rPr>
              <a:t>bar chart </a:t>
            </a:r>
            <a:r>
              <a:rPr lang="en-US" sz="2400" dirty="0">
                <a:solidFill>
                  <a:srgbClr val="616161"/>
                </a:solidFill>
                <a:latin typeface="Arial"/>
                <a:cs typeface="Arial"/>
              </a:rPr>
              <a:t>represent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top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hashtags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at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that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moment</a:t>
            </a:r>
            <a:endParaRPr lang="en-US" sz="2400" spc="7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175991" marR="6773" lvl="1" indent="-488514">
              <a:lnSpc>
                <a:spcPct val="114599"/>
              </a:lnSpc>
              <a:spcBef>
                <a:spcPts val="173"/>
              </a:spcBef>
              <a:buChar char="○"/>
              <a:tabLst>
                <a:tab pos="1175991" algn="l"/>
                <a:tab pos="1176837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4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8" y="671767"/>
            <a:ext cx="3611560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20" dirty="0"/>
              <a:t>2.</a:t>
            </a:r>
            <a:r>
              <a:rPr spc="2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517499"/>
            <a:ext cx="9240520" cy="4570482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66406" indent="-549473">
              <a:spcBef>
                <a:spcPts val="92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93" dirty="0">
                <a:solidFill>
                  <a:srgbClr val="616161"/>
                </a:solidFill>
                <a:latin typeface="Arial"/>
                <a:cs typeface="Arial"/>
              </a:rPr>
              <a:t>Parse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tweets(JSON</a:t>
            </a: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53" dirty="0">
                <a:solidFill>
                  <a:srgbClr val="616161"/>
                </a:solidFill>
                <a:latin typeface="Arial"/>
                <a:cs typeface="Arial"/>
              </a:rPr>
              <a:t>format)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93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Text</a:t>
            </a:r>
            <a:r>
              <a:rPr sz="2400" spc="-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field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User</a:t>
            </a:r>
            <a:r>
              <a:rPr sz="2400" spc="-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field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Created_at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field </a:t>
            </a:r>
            <a:r>
              <a:rPr sz="2400" spc="-80" dirty="0">
                <a:solidFill>
                  <a:srgbClr val="616161"/>
                </a:solidFill>
                <a:latin typeface="Arial"/>
                <a:cs typeface="Arial"/>
              </a:rPr>
              <a:t>-</a:t>
            </a:r>
            <a:r>
              <a:rPr sz="2400" spc="-16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Date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Location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field </a:t>
            </a: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and</a:t>
            </a:r>
            <a:r>
              <a:rPr sz="2400" spc="-16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 marL="566406" indent="-549473">
              <a:spcBef>
                <a:spcPts val="387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Clean 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break </a:t>
            </a:r>
            <a:r>
              <a:rPr sz="3200" spc="27" dirty="0">
                <a:solidFill>
                  <a:srgbClr val="616161"/>
                </a:solidFill>
                <a:latin typeface="Arial"/>
                <a:cs typeface="Arial"/>
              </a:rPr>
              <a:t>down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the text field into</a:t>
            </a:r>
            <a:r>
              <a:rPr sz="3200" spc="-5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words</a:t>
            </a:r>
            <a:endParaRPr sz="3200" dirty="0">
              <a:latin typeface="Arial"/>
              <a:cs typeface="Arial"/>
            </a:endParaRPr>
          </a:p>
          <a:p>
            <a:pPr marL="566406" indent="-549473">
              <a:spcBef>
                <a:spcPts val="56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Filter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by</a:t>
            </a:r>
            <a:r>
              <a:rPr sz="3200" spc="-28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  <a:endParaRPr sz="3200" dirty="0">
              <a:latin typeface="Arial"/>
              <a:cs typeface="Arial"/>
            </a:endParaRPr>
          </a:p>
          <a:p>
            <a:pPr marL="566406" indent="-549473">
              <a:spcBef>
                <a:spcPts val="56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Identify 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and </a:t>
            </a:r>
            <a:r>
              <a:rPr sz="3200" spc="-40" dirty="0">
                <a:solidFill>
                  <a:srgbClr val="616161"/>
                </a:solidFill>
                <a:latin typeface="Arial"/>
                <a:cs typeface="Arial"/>
              </a:rPr>
              <a:t>mark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3200" spc="33" dirty="0">
                <a:solidFill>
                  <a:srgbClr val="616161"/>
                </a:solidFill>
                <a:latin typeface="Arial"/>
                <a:cs typeface="Arial"/>
              </a:rPr>
              <a:t>word</a:t>
            </a:r>
            <a:r>
              <a:rPr sz="3200" spc="-29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sentiment</a:t>
            </a:r>
            <a:endParaRPr sz="3200" dirty="0">
              <a:latin typeface="Arial"/>
              <a:cs typeface="Arial"/>
            </a:endParaRPr>
          </a:p>
          <a:p>
            <a:pPr marL="566406" indent="-549473">
              <a:spcBef>
                <a:spcPts val="56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27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using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Apache</a:t>
            </a:r>
            <a:r>
              <a:rPr sz="3200" spc="-16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Zeppelin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6163" y="1739834"/>
            <a:ext cx="5976423" cy="200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2306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4175765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60" dirty="0"/>
              <a:t>3.</a:t>
            </a:r>
            <a:r>
              <a:rPr spc="-60" dirty="0"/>
              <a:t>Data</a:t>
            </a:r>
            <a:r>
              <a:rPr spc="-193" dirty="0"/>
              <a:t> </a:t>
            </a:r>
            <a:r>
              <a:rPr spc="-33"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69" y="1731975"/>
            <a:ext cx="11025293" cy="39331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marR="490208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Tweets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Search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API: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based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on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certain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parameters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keyword, 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language,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location,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etc </a:t>
            </a: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can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be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set </a:t>
            </a:r>
            <a:r>
              <a:rPr sz="3200" spc="47" dirty="0">
                <a:solidFill>
                  <a:srgbClr val="616161"/>
                </a:solidFill>
                <a:latin typeface="Arial"/>
                <a:cs typeface="Arial"/>
              </a:rPr>
              <a:t>to</a:t>
            </a:r>
            <a:r>
              <a:rPr sz="3200" spc="-612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define </a:t>
            </a: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what 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data </a:t>
            </a:r>
            <a:r>
              <a:rPr sz="3200" spc="47" dirty="0">
                <a:solidFill>
                  <a:srgbClr val="616161"/>
                </a:solidFill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request</a:t>
            </a:r>
            <a:endParaRPr sz="3200" dirty="0">
              <a:latin typeface="Arial"/>
              <a:cs typeface="Arial"/>
            </a:endParaRPr>
          </a:p>
          <a:p>
            <a:pPr marL="566406" marR="434329" indent="-549473">
              <a:lnSpc>
                <a:spcPct val="114599"/>
              </a:lnSpc>
              <a:buChar char="●"/>
              <a:tabLst>
                <a:tab pos="566406" algn="l"/>
                <a:tab pos="567252" algn="l"/>
              </a:tabLst>
            </a:pPr>
            <a:r>
              <a:rPr lang="en-US" sz="3200" spc="-20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Streaming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API: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53" dirty="0">
                <a:solidFill>
                  <a:srgbClr val="616161"/>
                </a:solidFill>
                <a:latin typeface="Arial"/>
                <a:cs typeface="Arial"/>
              </a:rPr>
              <a:t>Data </a:t>
            </a:r>
            <a:r>
              <a:rPr sz="3200" spc="-67" dirty="0">
                <a:solidFill>
                  <a:srgbClr val="616161"/>
                </a:solidFill>
                <a:latin typeface="Arial"/>
                <a:cs typeface="Arial"/>
              </a:rPr>
              <a:t>size: 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more</a:t>
            </a:r>
            <a:r>
              <a:rPr lang="zh-CN" altLang="en-US"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than</a:t>
            </a: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100,000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tweets</a:t>
            </a:r>
            <a:endParaRPr sz="3200" dirty="0">
              <a:latin typeface="Arial"/>
              <a:cs typeface="Arial"/>
            </a:endParaRPr>
          </a:p>
          <a:p>
            <a:pPr marL="566406" marR="6773" indent="-549473">
              <a:lnSpc>
                <a:spcPct val="114599"/>
              </a:lnSpc>
              <a:buChar char="●"/>
              <a:tabLst>
                <a:tab pos="566406" algn="l"/>
                <a:tab pos="567252" algn="l"/>
              </a:tabLst>
            </a:pPr>
            <a:r>
              <a:rPr sz="3200" spc="-20" dirty="0">
                <a:solidFill>
                  <a:srgbClr val="616161"/>
                </a:solidFill>
                <a:latin typeface="Arial"/>
                <a:cs typeface="Arial"/>
                <a:hlinkClick r:id="rId2"/>
              </a:rPr>
              <a:t>Reference:http://140dev.com/twitter-api-programming-tutor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ials/aggregating-tweets-search-api-vs-streaming-api/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54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6D08-9971-7143-B8C3-9348BBBF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Milestones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A1843-AB40-A849-86BE-67A341CC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CE484-1C41-6D48-AA7D-1AB91F97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957"/>
            <a:ext cx="12192000" cy="366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3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941897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40" dirty="0"/>
              <a:t>5.</a:t>
            </a:r>
            <a:r>
              <a:rPr lang="zh-CN" altLang="en-US" spc="-40" dirty="0"/>
              <a:t> </a:t>
            </a:r>
            <a:r>
              <a:rPr spc="-40" dirty="0"/>
              <a:t>Programming </a:t>
            </a:r>
            <a:r>
              <a:rPr spc="-7" dirty="0"/>
              <a:t>in </a:t>
            </a:r>
            <a:r>
              <a:rPr spc="-107" dirty="0"/>
              <a:t>Scala </a:t>
            </a:r>
            <a:r>
              <a:rPr spc="-20" dirty="0"/>
              <a:t>and </a:t>
            </a:r>
            <a:r>
              <a:rPr spc="33" dirty="0"/>
              <a:t>code</a:t>
            </a:r>
            <a:r>
              <a:rPr spc="-320" dirty="0"/>
              <a:t> </a:t>
            </a:r>
            <a:r>
              <a:rPr spc="7" dirty="0"/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517499"/>
            <a:ext cx="10619740" cy="4149854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66406" indent="-549473">
              <a:spcBef>
                <a:spcPts val="92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Most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part </a:t>
            </a:r>
            <a:r>
              <a:rPr sz="3200" spc="33" dirty="0">
                <a:solidFill>
                  <a:srgbClr val="616161"/>
                </a:solidFill>
                <a:latin typeface="Arial"/>
                <a:cs typeface="Arial"/>
              </a:rPr>
              <a:t>of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project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will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be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programed </a:t>
            </a: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in</a:t>
            </a:r>
            <a:r>
              <a:rPr sz="3200" spc="-6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67" dirty="0">
                <a:solidFill>
                  <a:srgbClr val="616161"/>
                </a:solidFill>
                <a:latin typeface="Arial"/>
                <a:cs typeface="Arial"/>
              </a:rPr>
              <a:t>scala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including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93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47" dirty="0">
                <a:solidFill>
                  <a:srgbClr val="616161"/>
                </a:solidFill>
                <a:latin typeface="Arial"/>
                <a:cs typeface="Arial"/>
              </a:rPr>
              <a:t>Parsing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Cleaning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Filtering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Identifying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Calculating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lang="en-US" sz="2400" dirty="0">
                <a:solidFill>
                  <a:srgbClr val="61616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nit test</a:t>
            </a:r>
            <a:endParaRPr sz="2400" dirty="0">
              <a:latin typeface="Arial"/>
              <a:cs typeface="Arial"/>
            </a:endParaRPr>
          </a:p>
          <a:p>
            <a:pPr marL="566406" indent="-549473">
              <a:spcBef>
                <a:spcPts val="387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Code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repository </a:t>
            </a:r>
            <a:r>
              <a:rPr sz="3200" spc="-107" dirty="0">
                <a:solidFill>
                  <a:srgbClr val="616161"/>
                </a:solidFill>
                <a:latin typeface="Arial"/>
                <a:cs typeface="Arial"/>
              </a:rPr>
              <a:t>-</a:t>
            </a:r>
            <a:r>
              <a:rPr sz="3200" spc="-20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GitHub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93"/>
              </a:spcBef>
              <a:buClr>
                <a:srgbClr val="616161"/>
              </a:buClr>
              <a:buChar char="○"/>
              <a:tabLst>
                <a:tab pos="1175991" algn="l"/>
                <a:tab pos="1176837" algn="l"/>
              </a:tabLst>
            </a:pPr>
            <a:r>
              <a:rPr lang="en-US" sz="2400" spc="-27" dirty="0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https://</a:t>
            </a:r>
            <a:r>
              <a:rPr lang="en-US" sz="2400" spc="-27" dirty="0" err="1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github.com</a:t>
            </a:r>
            <a:r>
              <a:rPr lang="en-US" sz="2400" spc="-27" dirty="0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/</a:t>
            </a:r>
            <a:r>
              <a:rPr lang="en-US" sz="2400" spc="-27" dirty="0" err="1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PoiBilibili</a:t>
            </a:r>
            <a:r>
              <a:rPr lang="en-US" sz="2400" spc="-27" dirty="0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/CSYE7200_FinalProject</a:t>
            </a:r>
            <a:endParaRPr sz="32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81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497343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7" dirty="0"/>
              <a:t>6.</a:t>
            </a:r>
            <a:r>
              <a:rPr lang="zh-CN" altLang="en-US" spc="-7" dirty="0"/>
              <a:t> </a:t>
            </a:r>
            <a:r>
              <a:rPr spc="-7" dirty="0"/>
              <a:t>Acceptance</a:t>
            </a:r>
            <a:r>
              <a:rPr spc="-173" dirty="0"/>
              <a:t> </a:t>
            </a:r>
            <a:r>
              <a:rPr spc="-7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452590"/>
            <a:ext cx="11076093" cy="31451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marR="1672125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Verify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analysis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results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test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3200" spc="-33" dirty="0">
                <a:solidFill>
                  <a:srgbClr val="616161"/>
                </a:solidFill>
                <a:latin typeface="Arial"/>
                <a:cs typeface="Arial"/>
              </a:rPr>
              <a:t>(created</a:t>
            </a:r>
            <a:r>
              <a:rPr sz="3200" spc="-37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by 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ourselves).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87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The accuracy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should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reach</a:t>
            </a:r>
            <a:r>
              <a:rPr sz="2400" spc="-1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16161"/>
                </a:solidFill>
                <a:latin typeface="Arial"/>
                <a:cs typeface="Arial"/>
              </a:rPr>
              <a:t>90%</a:t>
            </a:r>
            <a:endParaRPr sz="2400" dirty="0">
              <a:latin typeface="Arial"/>
              <a:cs typeface="Arial"/>
            </a:endParaRPr>
          </a:p>
          <a:p>
            <a:pPr marL="566406" marR="6773" indent="-549473">
              <a:lnSpc>
                <a:spcPts val="4400"/>
              </a:lnSpc>
              <a:spcBef>
                <a:spcPts val="7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Verify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analysis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results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input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“</a:t>
            </a:r>
            <a:r>
              <a:rPr lang="en-US" altLang="zh-CN" sz="3200" spc="40" dirty="0">
                <a:solidFill>
                  <a:srgbClr val="616161"/>
                </a:solidFill>
                <a:latin typeface="Arial"/>
                <a:cs typeface="Arial"/>
              </a:rPr>
              <a:t>APPLE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” </a:t>
            </a:r>
            <a:r>
              <a:rPr sz="3200" spc="-53" dirty="0">
                <a:solidFill>
                  <a:srgbClr val="616161"/>
                </a:solidFill>
                <a:latin typeface="Arial"/>
                <a:cs typeface="Arial"/>
              </a:rPr>
              <a:t>is </a:t>
            </a:r>
            <a:r>
              <a:rPr sz="3200" spc="73" dirty="0">
                <a:solidFill>
                  <a:srgbClr val="616161"/>
                </a:solidFill>
                <a:latin typeface="Arial"/>
                <a:cs typeface="Arial"/>
              </a:rPr>
              <a:t>“bad”</a:t>
            </a:r>
            <a:r>
              <a:rPr sz="3200" spc="-58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on </a:t>
            </a:r>
            <a:r>
              <a:rPr sz="3200" spc="-93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certain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date </a:t>
            </a: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(check </a:t>
            </a:r>
            <a:r>
              <a:rPr sz="3200" spc="-33" dirty="0">
                <a:solidFill>
                  <a:srgbClr val="616161"/>
                </a:solidFill>
                <a:latin typeface="Arial"/>
                <a:cs typeface="Arial"/>
              </a:rPr>
              <a:t>against </a:t>
            </a:r>
            <a:r>
              <a:rPr lang="en-US" altLang="zh-CN" sz="3200" dirty="0">
                <a:solidFill>
                  <a:srgbClr val="616161"/>
                </a:solidFill>
                <a:latin typeface="Arial"/>
                <a:cs typeface="Arial"/>
              </a:rPr>
              <a:t>stock</a:t>
            </a:r>
            <a:r>
              <a:rPr lang="zh-CN" altLang="en-US" sz="32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616161"/>
                </a:solidFill>
                <a:latin typeface="Arial"/>
                <a:cs typeface="Arial"/>
              </a:rPr>
              <a:t>market</a:t>
            </a:r>
            <a:r>
              <a:rPr sz="3200" spc="-40" dirty="0">
                <a:solidFill>
                  <a:srgbClr val="616161"/>
                </a:solidFill>
                <a:latin typeface="Arial"/>
                <a:cs typeface="Arial"/>
              </a:rPr>
              <a:t>).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347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The accuracy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should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above</a:t>
            </a:r>
            <a:r>
              <a:rPr lang="zh-CN" altLang="en-US" sz="24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6</a:t>
            </a:r>
            <a:r>
              <a:rPr sz="2400" spc="-120" dirty="0">
                <a:solidFill>
                  <a:srgbClr val="616161"/>
                </a:solidFill>
                <a:latin typeface="Arial"/>
                <a:cs typeface="Arial"/>
              </a:rPr>
              <a:t>0%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06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683101"/>
            <a:ext cx="5148531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87" dirty="0"/>
              <a:t>7.</a:t>
            </a:r>
            <a:r>
              <a:rPr lang="zh-CN" altLang="en-US" spc="-87" dirty="0"/>
              <a:t> </a:t>
            </a:r>
            <a:r>
              <a:rPr spc="-87" dirty="0"/>
              <a:t>Goals </a:t>
            </a:r>
            <a:r>
              <a:rPr spc="33" dirty="0"/>
              <a:t>of </a:t>
            </a:r>
            <a:r>
              <a:rPr spc="20" dirty="0"/>
              <a:t>the</a:t>
            </a:r>
            <a:r>
              <a:rPr spc="-233" dirty="0"/>
              <a:t> </a:t>
            </a:r>
            <a:r>
              <a:rPr spc="20" dirty="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8919" y="1859119"/>
            <a:ext cx="11462224" cy="23745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02812" marR="6773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603658" algn="l"/>
                <a:tab pos="604505" algn="l"/>
              </a:tabLst>
            </a:pPr>
            <a:r>
              <a:rPr sz="2400" spc="-67" dirty="0"/>
              <a:t>Process </a:t>
            </a:r>
            <a:r>
              <a:rPr sz="2400" dirty="0"/>
              <a:t>Twitter </a:t>
            </a:r>
            <a:r>
              <a:rPr sz="2400" spc="-33" dirty="0"/>
              <a:t>datasets </a:t>
            </a:r>
            <a:r>
              <a:rPr sz="2400" spc="47" dirty="0"/>
              <a:t>to </a:t>
            </a:r>
            <a:r>
              <a:rPr sz="2400" spc="-7" dirty="0"/>
              <a:t>extract </a:t>
            </a:r>
            <a:r>
              <a:rPr sz="2400" spc="-13" dirty="0"/>
              <a:t>meaningful</a:t>
            </a:r>
            <a:r>
              <a:rPr sz="2400" spc="-327" dirty="0"/>
              <a:t> </a:t>
            </a:r>
            <a:r>
              <a:rPr sz="2400" spc="-60" dirty="0"/>
              <a:t>analysis </a:t>
            </a:r>
            <a:r>
              <a:rPr sz="2400" spc="13" dirty="0"/>
              <a:t>by </a:t>
            </a:r>
            <a:r>
              <a:rPr sz="2400" spc="7" dirty="0"/>
              <a:t>performing</a:t>
            </a:r>
            <a:r>
              <a:rPr lang="zh-CN" altLang="en-US" sz="2400" spc="7" dirty="0"/>
              <a:t> </a:t>
            </a:r>
            <a:r>
              <a:rPr lang="en-US" sz="2400" dirty="0"/>
              <a:t>Machine Learning</a:t>
            </a:r>
            <a:r>
              <a:rPr lang="en-US" altLang="zh-CN" sz="2400" dirty="0"/>
              <a:t>.</a:t>
            </a:r>
          </a:p>
          <a:p>
            <a:pPr marL="53339" marR="6773" indent="0">
              <a:lnSpc>
                <a:spcPct val="114599"/>
              </a:lnSpc>
              <a:spcBef>
                <a:spcPts val="133"/>
              </a:spcBef>
              <a:buNone/>
              <a:tabLst>
                <a:tab pos="603658" algn="l"/>
                <a:tab pos="604505" algn="l"/>
              </a:tabLst>
            </a:pPr>
            <a:endParaRPr sz="2400" spc="-53" dirty="0"/>
          </a:p>
          <a:p>
            <a:pPr marL="602812" marR="273465" indent="-549473">
              <a:lnSpc>
                <a:spcPct val="114599"/>
              </a:lnSpc>
              <a:buChar char="●"/>
              <a:tabLst>
                <a:tab pos="603658" algn="l"/>
                <a:tab pos="604505" algn="l"/>
              </a:tabLst>
            </a:pPr>
            <a:r>
              <a:rPr sz="2400" spc="-73" dirty="0"/>
              <a:t>In </a:t>
            </a:r>
            <a:r>
              <a:rPr sz="2400" spc="-20" dirty="0"/>
              <a:t>this </a:t>
            </a:r>
            <a:r>
              <a:rPr sz="2400" dirty="0"/>
              <a:t>project, </a:t>
            </a:r>
            <a:r>
              <a:rPr sz="2400" spc="27" dirty="0"/>
              <a:t>we </a:t>
            </a:r>
            <a:r>
              <a:rPr sz="2400" spc="-7" dirty="0"/>
              <a:t>utilize information </a:t>
            </a:r>
            <a:r>
              <a:rPr sz="2400" spc="-27" dirty="0"/>
              <a:t>available </a:t>
            </a:r>
            <a:r>
              <a:rPr sz="2400" spc="13" dirty="0"/>
              <a:t>through</a:t>
            </a:r>
            <a:r>
              <a:rPr sz="2400" spc="-393" dirty="0"/>
              <a:t> </a:t>
            </a:r>
            <a:r>
              <a:rPr sz="2400" spc="20" dirty="0"/>
              <a:t>the </a:t>
            </a:r>
            <a:r>
              <a:rPr sz="2400" dirty="0"/>
              <a:t>Twitter </a:t>
            </a:r>
            <a:r>
              <a:rPr sz="2400" spc="-140" dirty="0"/>
              <a:t>API </a:t>
            </a:r>
            <a:endParaRPr lang="en-US" sz="2400" spc="-140" dirty="0"/>
          </a:p>
          <a:p>
            <a:pPr marL="53339" marR="273465" indent="0">
              <a:lnSpc>
                <a:spcPct val="114599"/>
              </a:lnSpc>
              <a:buNone/>
              <a:tabLst>
                <a:tab pos="603658" algn="l"/>
                <a:tab pos="604505" algn="l"/>
              </a:tabLst>
            </a:pPr>
            <a:r>
              <a:rPr lang="zh-CN" altLang="en-US" sz="2400" spc="-140" dirty="0"/>
              <a:t>          </a:t>
            </a:r>
            <a:r>
              <a:rPr sz="2400" spc="47" dirty="0"/>
              <a:t>to </a:t>
            </a:r>
            <a:r>
              <a:rPr sz="2400" dirty="0"/>
              <a:t>gather </a:t>
            </a:r>
            <a:r>
              <a:rPr sz="2400" spc="-7" dirty="0"/>
              <a:t>information </a:t>
            </a:r>
            <a:r>
              <a:rPr sz="2400" spc="7" dirty="0"/>
              <a:t>about </a:t>
            </a:r>
            <a:r>
              <a:rPr sz="2400" spc="20" dirty="0"/>
              <a:t>the </a:t>
            </a:r>
            <a:r>
              <a:rPr sz="2400" spc="7" dirty="0"/>
              <a:t>tweets </a:t>
            </a:r>
            <a:r>
              <a:rPr sz="2400" spc="-20" dirty="0"/>
              <a:t>and  </a:t>
            </a:r>
            <a:r>
              <a:rPr sz="2400" spc="7" dirty="0"/>
              <a:t>their</a:t>
            </a:r>
            <a:r>
              <a:rPr sz="2400" spc="-73" dirty="0"/>
              <a:t> </a:t>
            </a:r>
            <a:r>
              <a:rPr sz="2400" spc="-47" dirty="0"/>
              <a:t>users</a:t>
            </a:r>
            <a:r>
              <a:rPr lang="en-US" altLang="zh-CN" sz="2400" spc="-47" dirty="0"/>
              <a:t>.</a:t>
            </a:r>
            <a:endParaRPr sz="2400" spc="-47" dirty="0"/>
          </a:p>
        </p:txBody>
      </p:sp>
    </p:spTree>
    <p:extLst>
      <p:ext uri="{BB962C8B-B14F-4D97-AF65-F5344CB8AC3E}">
        <p14:creationId xmlns:p14="http://schemas.microsoft.com/office/powerpoint/2010/main" val="211051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EDA4-ECEA-A54C-BF01-5ED3D9EA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59482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6700" spc="-50" dirty="0">
                <a:solidFill>
                  <a:schemeClr val="tx2"/>
                </a:solidFill>
                <a:latin typeface="Arial"/>
                <a:cs typeface="Arial"/>
              </a:rPr>
              <a:t>Thank</a:t>
            </a:r>
            <a:r>
              <a:rPr lang="en-US" sz="6700" spc="-14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6700" spc="-45" dirty="0">
                <a:solidFill>
                  <a:schemeClr val="tx2"/>
                </a:solidFill>
                <a:latin typeface="Arial"/>
                <a:cs typeface="Arial"/>
              </a:rPr>
              <a:t>you!</a:t>
            </a:r>
            <a:br>
              <a:rPr lang="en-US" sz="4400" dirty="0">
                <a:solidFill>
                  <a:schemeClr val="tx2"/>
                </a:solidFill>
                <a:latin typeface="Arial"/>
                <a:cs typeface="Arial"/>
              </a:rPr>
            </a:b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657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296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Facet</vt:lpstr>
      <vt:lpstr>Data Analysis on Tweets</vt:lpstr>
      <vt:lpstr>1.Use case</vt:lpstr>
      <vt:lpstr>2.Methodology</vt:lpstr>
      <vt:lpstr>3.Data sources</vt:lpstr>
      <vt:lpstr>4. Milestones</vt:lpstr>
      <vt:lpstr>5. Programming in Scala and code repository</vt:lpstr>
      <vt:lpstr>6. Acceptance criteria</vt:lpstr>
      <vt:lpstr>7. Goals of the project</vt:lpstr>
      <vt:lpstr>Thank you!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Tweets</dc:title>
  <dc:creator>青 毅</dc:creator>
  <cp:lastModifiedBy>青 毅</cp:lastModifiedBy>
  <cp:revision>17</cp:revision>
  <dcterms:created xsi:type="dcterms:W3CDTF">2019-03-17T22:39:27Z</dcterms:created>
  <dcterms:modified xsi:type="dcterms:W3CDTF">2019-03-18T15:09:37Z</dcterms:modified>
</cp:coreProperties>
</file>