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40dev.com/twitter-api-programming-tu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041-99F0-E540-8329-EC01121F5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97906"/>
            <a:ext cx="7766936" cy="1646302"/>
          </a:xfrm>
        </p:spPr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Tweets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A9A93-502B-2642-92A6-5095357E8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Team1</a:t>
            </a:r>
          </a:p>
          <a:p>
            <a:r>
              <a:rPr lang="en-US" altLang="zh-CN" dirty="0" err="1"/>
              <a:t>ZheLiu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JingZhou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83101"/>
            <a:ext cx="514853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87" dirty="0"/>
              <a:t>1.</a:t>
            </a:r>
            <a:r>
              <a:rPr lang="zh-CN" altLang="en-US" spc="-87" dirty="0"/>
              <a:t> </a:t>
            </a:r>
            <a:r>
              <a:rPr spc="-87" dirty="0"/>
              <a:t>Goals </a:t>
            </a:r>
            <a:r>
              <a:rPr spc="33" dirty="0"/>
              <a:t>of </a:t>
            </a:r>
            <a:r>
              <a:rPr spc="20" dirty="0"/>
              <a:t>the</a:t>
            </a:r>
            <a:r>
              <a:rPr spc="-233" dirty="0"/>
              <a:t> </a:t>
            </a:r>
            <a:r>
              <a:rPr spc="2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8919" y="1859119"/>
            <a:ext cx="11462224" cy="23745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02812" marR="6773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603658" algn="l"/>
                <a:tab pos="604505" algn="l"/>
              </a:tabLst>
            </a:pPr>
            <a:r>
              <a:rPr sz="2400" spc="-67" dirty="0"/>
              <a:t>Process </a:t>
            </a:r>
            <a:r>
              <a:rPr sz="2400" dirty="0"/>
              <a:t>Twitter </a:t>
            </a:r>
            <a:r>
              <a:rPr sz="2400" spc="-33" dirty="0"/>
              <a:t>datasets </a:t>
            </a:r>
            <a:r>
              <a:rPr sz="2400" spc="47" dirty="0"/>
              <a:t>to </a:t>
            </a:r>
            <a:r>
              <a:rPr sz="2400" spc="-7" dirty="0"/>
              <a:t>extract </a:t>
            </a:r>
            <a:r>
              <a:rPr sz="2400" spc="-13" dirty="0"/>
              <a:t>meaningful</a:t>
            </a:r>
            <a:r>
              <a:rPr sz="2400" spc="-327" dirty="0"/>
              <a:t> </a:t>
            </a:r>
            <a:r>
              <a:rPr sz="2400" spc="-60" dirty="0"/>
              <a:t>analysis </a:t>
            </a:r>
            <a:r>
              <a:rPr sz="2400" spc="13" dirty="0"/>
              <a:t>by </a:t>
            </a:r>
            <a:r>
              <a:rPr sz="2400" spc="7" dirty="0"/>
              <a:t>performing</a:t>
            </a:r>
            <a:r>
              <a:rPr lang="zh-CN" altLang="en-US" sz="2400" spc="7" dirty="0"/>
              <a:t> </a:t>
            </a:r>
            <a:r>
              <a:rPr lang="en-US" sz="2400" dirty="0"/>
              <a:t>Machine Learning</a:t>
            </a:r>
            <a:r>
              <a:rPr lang="en-US" altLang="zh-CN" sz="2400" dirty="0"/>
              <a:t>.</a:t>
            </a:r>
          </a:p>
          <a:p>
            <a:pPr marL="53339" marR="6773" indent="0">
              <a:lnSpc>
                <a:spcPct val="114599"/>
              </a:lnSpc>
              <a:spcBef>
                <a:spcPts val="133"/>
              </a:spcBef>
              <a:buNone/>
              <a:tabLst>
                <a:tab pos="603658" algn="l"/>
                <a:tab pos="604505" algn="l"/>
              </a:tabLst>
            </a:pPr>
            <a:endParaRPr sz="2400" spc="-53" dirty="0"/>
          </a:p>
          <a:p>
            <a:pPr marL="602812" marR="273465" indent="-549473">
              <a:lnSpc>
                <a:spcPct val="114599"/>
              </a:lnSpc>
              <a:buChar char="●"/>
              <a:tabLst>
                <a:tab pos="603658" algn="l"/>
                <a:tab pos="604505" algn="l"/>
              </a:tabLst>
            </a:pPr>
            <a:r>
              <a:rPr sz="2400" spc="-73" dirty="0"/>
              <a:t>In </a:t>
            </a:r>
            <a:r>
              <a:rPr sz="2400" spc="-20" dirty="0"/>
              <a:t>this </a:t>
            </a:r>
            <a:r>
              <a:rPr sz="2400" dirty="0"/>
              <a:t>project, </a:t>
            </a:r>
            <a:r>
              <a:rPr sz="2400" spc="27" dirty="0"/>
              <a:t>we </a:t>
            </a:r>
            <a:r>
              <a:rPr sz="2400" spc="-7" dirty="0"/>
              <a:t>utilize information </a:t>
            </a:r>
            <a:r>
              <a:rPr sz="2400" spc="-27" dirty="0"/>
              <a:t>available </a:t>
            </a:r>
            <a:r>
              <a:rPr sz="2400" spc="13" dirty="0"/>
              <a:t>through</a:t>
            </a:r>
            <a:r>
              <a:rPr sz="2400" spc="-393" dirty="0"/>
              <a:t> </a:t>
            </a:r>
            <a:r>
              <a:rPr sz="2400" spc="20" dirty="0"/>
              <a:t>the </a:t>
            </a:r>
            <a:r>
              <a:rPr sz="2400" dirty="0"/>
              <a:t>Twitter </a:t>
            </a:r>
            <a:r>
              <a:rPr sz="2400" spc="-140" dirty="0"/>
              <a:t>API </a:t>
            </a:r>
            <a:endParaRPr lang="en-US" sz="2400" spc="-140" dirty="0"/>
          </a:p>
          <a:p>
            <a:pPr marL="53339" marR="273465" indent="0">
              <a:lnSpc>
                <a:spcPct val="114599"/>
              </a:lnSpc>
              <a:buNone/>
              <a:tabLst>
                <a:tab pos="603658" algn="l"/>
                <a:tab pos="604505" algn="l"/>
              </a:tabLst>
            </a:pPr>
            <a:r>
              <a:rPr lang="zh-CN" altLang="en-US" sz="2400" spc="-140" dirty="0"/>
              <a:t>          </a:t>
            </a:r>
            <a:r>
              <a:rPr sz="2400" spc="47" dirty="0"/>
              <a:t>to </a:t>
            </a:r>
            <a:r>
              <a:rPr sz="2400" dirty="0"/>
              <a:t>gather </a:t>
            </a:r>
            <a:r>
              <a:rPr sz="2400" spc="-7" dirty="0"/>
              <a:t>information </a:t>
            </a:r>
            <a:r>
              <a:rPr sz="2400" spc="7" dirty="0"/>
              <a:t>about </a:t>
            </a:r>
            <a:r>
              <a:rPr sz="2400" spc="20" dirty="0"/>
              <a:t>the </a:t>
            </a:r>
            <a:r>
              <a:rPr sz="2400" spc="7" dirty="0"/>
              <a:t>tweets </a:t>
            </a:r>
            <a:r>
              <a:rPr sz="2400" spc="-20" dirty="0"/>
              <a:t>and  </a:t>
            </a:r>
            <a:r>
              <a:rPr sz="2400" spc="7" dirty="0"/>
              <a:t>their</a:t>
            </a:r>
            <a:r>
              <a:rPr sz="2400" spc="-73" dirty="0"/>
              <a:t> </a:t>
            </a:r>
            <a:r>
              <a:rPr sz="2400" spc="-47" dirty="0"/>
              <a:t>users</a:t>
            </a:r>
            <a:r>
              <a:rPr lang="en-US" altLang="zh-CN" sz="2400" spc="-47" dirty="0"/>
              <a:t>.</a:t>
            </a:r>
            <a:endParaRPr sz="2400" spc="-47" dirty="0"/>
          </a:p>
        </p:txBody>
      </p:sp>
    </p:spTree>
    <p:extLst>
      <p:ext uri="{BB962C8B-B14F-4D97-AF65-F5344CB8AC3E}">
        <p14:creationId xmlns:p14="http://schemas.microsoft.com/office/powerpoint/2010/main" val="211051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671767"/>
            <a:ext cx="321272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7" dirty="0"/>
              <a:t>2.</a:t>
            </a:r>
            <a:r>
              <a:rPr spc="-67" dirty="0"/>
              <a:t>Use</a:t>
            </a:r>
            <a:r>
              <a:rPr spc="-180" dirty="0"/>
              <a:t> </a:t>
            </a:r>
            <a:r>
              <a:rPr spc="-6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500"/>
            <a:ext cx="10264987" cy="3764877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or</a:t>
            </a:r>
            <a:r>
              <a:rPr lang="zh-CN" altLang="en-US" sz="24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13" dirty="0">
                <a:solidFill>
                  <a:srgbClr val="616161"/>
                </a:solidFill>
                <a:latin typeface="Arial"/>
                <a:cs typeface="Arial"/>
              </a:rPr>
              <a:t>Nothing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User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</a:t>
            </a: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get</a:t>
            </a:r>
            <a:endParaRPr sz="3200" dirty="0"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7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sz="2400" spc="-7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represent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sentiments</a:t>
            </a:r>
            <a:r>
              <a:rPr sz="2400" spc="-2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616161"/>
                </a:solidFill>
                <a:latin typeface="Arial"/>
                <a:cs typeface="Arial"/>
              </a:rPr>
              <a:t>of  </a:t>
            </a:r>
            <a:r>
              <a:rPr sz="24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th</a:t>
            </a:r>
            <a:r>
              <a:rPr lang="en-US" altLang="zh-CN" sz="2400" spc="-7" dirty="0">
                <a:solidFill>
                  <a:srgbClr val="616161"/>
                </a:solidFill>
                <a:latin typeface="Arial"/>
                <a:cs typeface="Arial"/>
              </a:rPr>
              <a:t>ose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r>
              <a:rPr lang="en-US" altLang="zh-CN" sz="2400" spc="13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at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sz="2400" spc="-4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zh-CN" altLang="en-US" sz="2400" spc="-4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7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lang="en-US" sz="24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2400" spc="-20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result </a:t>
            </a: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such </a:t>
            </a:r>
            <a:r>
              <a:rPr lang="en-US" sz="2400" spc="-80" dirty="0">
                <a:solidFill>
                  <a:srgbClr val="616161"/>
                </a:solidFill>
                <a:latin typeface="Arial"/>
                <a:cs typeface="Arial"/>
              </a:rPr>
              <a:t>as </a:t>
            </a:r>
            <a:r>
              <a:rPr lang="en-US" sz="2400" spc="-7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2400" spc="-13" dirty="0">
                <a:solidFill>
                  <a:srgbClr val="616161"/>
                </a:solidFill>
                <a:latin typeface="Arial"/>
                <a:cs typeface="Arial"/>
              </a:rPr>
              <a:t>bar chart </a:t>
            </a:r>
            <a:r>
              <a:rPr lang="en-US" sz="2400" dirty="0">
                <a:solidFill>
                  <a:srgbClr val="616161"/>
                </a:solidFill>
                <a:latin typeface="Arial"/>
                <a:cs typeface="Arial"/>
              </a:rPr>
              <a:t>represent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top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hashtags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at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that</a:t>
            </a:r>
            <a:r>
              <a:rPr lang="zh-CN" altLang="en-US" sz="24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616161"/>
                </a:solidFill>
                <a:latin typeface="Arial"/>
                <a:cs typeface="Arial"/>
              </a:rPr>
              <a:t>moment</a:t>
            </a:r>
            <a:endParaRPr lang="en-US" sz="24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marR="6773" lvl="1" indent="-488514">
              <a:lnSpc>
                <a:spcPct val="114599"/>
              </a:lnSpc>
              <a:spcBef>
                <a:spcPts val="173"/>
              </a:spcBef>
              <a:buChar char="○"/>
              <a:tabLst>
                <a:tab pos="1175991" algn="l"/>
                <a:tab pos="1176837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42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8" y="671767"/>
            <a:ext cx="3611560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20" dirty="0"/>
              <a:t>3.</a:t>
            </a:r>
            <a:r>
              <a:rPr spc="2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9240520" cy="5062924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93" dirty="0">
                <a:solidFill>
                  <a:srgbClr val="616161"/>
                </a:solidFill>
                <a:latin typeface="Arial"/>
                <a:cs typeface="Arial"/>
              </a:rPr>
              <a:t>Parse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tweets(JSON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format)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Text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User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Created_at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2400" spc="-80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24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Date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Location </a:t>
            </a:r>
            <a:r>
              <a:rPr sz="2400" spc="13" dirty="0">
                <a:solidFill>
                  <a:srgbClr val="616161"/>
                </a:solidFill>
                <a:latin typeface="Arial"/>
                <a:cs typeface="Arial"/>
              </a:rPr>
              <a:t>field </a:t>
            </a:r>
            <a:r>
              <a:rPr sz="2400" spc="-13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sz="24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Clean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break </a:t>
            </a:r>
            <a:r>
              <a:rPr sz="3200" spc="27" dirty="0">
                <a:solidFill>
                  <a:srgbClr val="616161"/>
                </a:solidFill>
                <a:latin typeface="Arial"/>
                <a:cs typeface="Arial"/>
              </a:rPr>
              <a:t>down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text field into</a:t>
            </a:r>
            <a:r>
              <a:rPr sz="3200" spc="-56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words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Filter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</a:t>
            </a:r>
            <a:r>
              <a:rPr sz="3200" spc="-28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keyword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Identify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and 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mark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sz="3200" spc="33" dirty="0">
                <a:solidFill>
                  <a:srgbClr val="616161"/>
                </a:solidFill>
                <a:latin typeface="Arial"/>
                <a:cs typeface="Arial"/>
              </a:rPr>
              <a:t>word</a:t>
            </a:r>
            <a:r>
              <a:rPr sz="3200" spc="-29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sentiment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using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Stanford</a:t>
            </a:r>
            <a:r>
              <a:rPr lang="zh-CN" altLang="en-US"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13" dirty="0">
                <a:solidFill>
                  <a:srgbClr val="616161"/>
                </a:solidFill>
                <a:latin typeface="Arial"/>
                <a:cs typeface="Arial"/>
              </a:rPr>
              <a:t>NLP</a:t>
            </a:r>
            <a:endParaRPr sz="3200" dirty="0">
              <a:latin typeface="Arial"/>
              <a:cs typeface="Arial"/>
            </a:endParaRPr>
          </a:p>
          <a:p>
            <a:pPr marL="566406" indent="-549473">
              <a:spcBef>
                <a:spcPts val="56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Visualization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using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Apache</a:t>
            </a:r>
            <a:r>
              <a:rPr sz="3200" spc="-16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Zeppelin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6163" y="1739834"/>
            <a:ext cx="5976423" cy="200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230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17576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60" dirty="0"/>
              <a:t>4.</a:t>
            </a:r>
            <a:r>
              <a:rPr spc="-60" dirty="0"/>
              <a:t>Data</a:t>
            </a:r>
            <a:r>
              <a:rPr spc="-193" dirty="0"/>
              <a:t> </a:t>
            </a:r>
            <a:r>
              <a:rPr spc="-33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14" y="1323413"/>
            <a:ext cx="11025293" cy="50657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490208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Search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API: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based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parameters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keyword, 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language,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location,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etc </a:t>
            </a:r>
            <a:r>
              <a:rPr sz="3200" spc="-47" dirty="0">
                <a:solidFill>
                  <a:srgbClr val="616161"/>
                </a:solidFill>
                <a:latin typeface="Arial"/>
                <a:cs typeface="Arial"/>
              </a:rPr>
              <a:t>can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set </a:t>
            </a:r>
            <a:r>
              <a:rPr sz="3200" spc="47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sz="3200" spc="-612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define 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what </a:t>
            </a:r>
            <a:r>
              <a:rPr sz="3200" spc="-20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3200" spc="47" dirty="0">
                <a:solidFill>
                  <a:srgbClr val="616161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request</a:t>
            </a:r>
            <a:endParaRPr sz="3200" dirty="0">
              <a:latin typeface="Arial"/>
              <a:cs typeface="Arial"/>
            </a:endParaRPr>
          </a:p>
          <a:p>
            <a:pPr marL="566406" marR="434329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lang="en-US" sz="3200" spc="-20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Streaming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20" dirty="0">
                <a:solidFill>
                  <a:srgbClr val="616161"/>
                </a:solidFill>
                <a:latin typeface="Arial"/>
                <a:cs typeface="Arial"/>
              </a:rPr>
              <a:t>API:</a:t>
            </a:r>
            <a:r>
              <a:rPr lang="zh-CN" altLang="en-US" sz="32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Data </a:t>
            </a:r>
            <a:r>
              <a:rPr sz="3200" spc="-67" dirty="0">
                <a:solidFill>
                  <a:srgbClr val="616161"/>
                </a:solidFill>
                <a:latin typeface="Arial"/>
                <a:cs typeface="Arial"/>
              </a:rPr>
              <a:t>size: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more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100,000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endParaRPr lang="en-US" sz="3200" spc="7" dirty="0">
              <a:solidFill>
                <a:srgbClr val="616161"/>
              </a:solidFill>
              <a:latin typeface="Arial"/>
              <a:cs typeface="Arial"/>
            </a:endParaRPr>
          </a:p>
          <a:p>
            <a:pPr marL="566406" marR="434329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lang="en-US" sz="3200" spc="7" dirty="0">
                <a:solidFill>
                  <a:srgbClr val="616161"/>
                </a:solidFill>
                <a:latin typeface="Arial"/>
                <a:cs typeface="Arial"/>
              </a:rPr>
              <a:t>S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tore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and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renew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tweets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to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reduce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the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3200" spc="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7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endParaRPr sz="3200" dirty="0">
              <a:latin typeface="Arial"/>
              <a:cs typeface="Arial"/>
            </a:endParaRPr>
          </a:p>
          <a:p>
            <a:pPr marL="566406" marR="6773" indent="-549473">
              <a:lnSpc>
                <a:spcPct val="114599"/>
              </a:lnSpc>
              <a:buChar char="●"/>
              <a:tabLst>
                <a:tab pos="566406" algn="l"/>
                <a:tab pos="567252" algn="l"/>
              </a:tabLst>
            </a:pPr>
            <a:r>
              <a:rPr sz="3200" spc="-20" dirty="0">
                <a:solidFill>
                  <a:srgbClr val="616161"/>
                </a:solidFill>
                <a:latin typeface="Arial"/>
                <a:cs typeface="Arial"/>
                <a:hlinkClick r:id="rId2"/>
              </a:rPr>
              <a:t>Reference:http://140dev.com/twitter-api-programming-tutor </a:t>
            </a:r>
            <a:r>
              <a:rPr sz="3200" spc="-1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ials/aggregating-tweets-search-api-vs-streaming-api/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54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6D08-9971-7143-B8C3-9348BBBF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A1843-AB40-A849-86BE-67A341C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CE484-1C41-6D48-AA7D-1AB91F97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957"/>
            <a:ext cx="12192000" cy="36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3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941897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40" dirty="0"/>
              <a:t>6.</a:t>
            </a:r>
            <a:r>
              <a:rPr lang="zh-CN" altLang="en-US" spc="-40" dirty="0"/>
              <a:t> </a:t>
            </a:r>
            <a:r>
              <a:rPr spc="-40" dirty="0"/>
              <a:t>Programming </a:t>
            </a:r>
            <a:r>
              <a:rPr spc="-7" dirty="0"/>
              <a:t>in </a:t>
            </a:r>
            <a:r>
              <a:rPr spc="-107" dirty="0"/>
              <a:t>Scala </a:t>
            </a:r>
            <a:r>
              <a:rPr spc="-20" dirty="0"/>
              <a:t>and </a:t>
            </a:r>
            <a:r>
              <a:rPr spc="33" dirty="0"/>
              <a:t>code</a:t>
            </a:r>
            <a:r>
              <a:rPr spc="-320" dirty="0"/>
              <a:t> </a:t>
            </a:r>
            <a:r>
              <a:rPr spc="7"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517499"/>
            <a:ext cx="10619740" cy="4149854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566406" indent="-549473">
              <a:spcBef>
                <a:spcPts val="920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Most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part </a:t>
            </a:r>
            <a:r>
              <a:rPr sz="3200" spc="33" dirty="0">
                <a:solidFill>
                  <a:srgbClr val="616161"/>
                </a:solidFill>
                <a:latin typeface="Arial"/>
                <a:cs typeface="Arial"/>
              </a:rPr>
              <a:t>of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project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will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be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programed </a:t>
            </a: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in</a:t>
            </a:r>
            <a:r>
              <a:rPr sz="3200" spc="-60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67" dirty="0">
                <a:solidFill>
                  <a:srgbClr val="616161"/>
                </a:solidFill>
                <a:latin typeface="Arial"/>
                <a:cs typeface="Arial"/>
              </a:rPr>
              <a:t>scala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including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47" dirty="0">
                <a:solidFill>
                  <a:srgbClr val="616161"/>
                </a:solidFill>
                <a:latin typeface="Arial"/>
                <a:cs typeface="Arial"/>
              </a:rPr>
              <a:t>Parsing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Cleaning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Filtering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Identifying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Calculating</a:t>
            </a:r>
            <a:endParaRPr sz="2400" dirty="0">
              <a:latin typeface="Arial"/>
              <a:cs typeface="Arial"/>
            </a:endParaRPr>
          </a:p>
          <a:p>
            <a:pPr marL="1175991" lvl="1" indent="-488514">
              <a:spcBef>
                <a:spcPts val="420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dirty="0">
                <a:solidFill>
                  <a:srgbClr val="616161"/>
                </a:solidFill>
                <a:latin typeface="Arial"/>
                <a:cs typeface="Arial"/>
              </a:rPr>
              <a:t>u</a:t>
            </a:r>
            <a:r>
              <a:rPr sz="2400" dirty="0">
                <a:solidFill>
                  <a:srgbClr val="616161"/>
                </a:solidFill>
                <a:latin typeface="Arial"/>
                <a:cs typeface="Arial"/>
              </a:rPr>
              <a:t>nit test</a:t>
            </a:r>
            <a:endParaRPr sz="2400" dirty="0">
              <a:latin typeface="Arial"/>
              <a:cs typeface="Arial"/>
            </a:endParaRPr>
          </a:p>
          <a:p>
            <a:pPr marL="566406" indent="-549473">
              <a:spcBef>
                <a:spcPts val="387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Code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repository </a:t>
            </a:r>
            <a:r>
              <a:rPr sz="3200" spc="-107" dirty="0">
                <a:solidFill>
                  <a:srgbClr val="616161"/>
                </a:solidFill>
                <a:latin typeface="Arial"/>
                <a:cs typeface="Arial"/>
              </a:rPr>
              <a:t>-</a:t>
            </a:r>
            <a:r>
              <a:rPr sz="3200" spc="-20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GitHub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93"/>
              </a:spcBef>
              <a:buClr>
                <a:srgbClr val="616161"/>
              </a:buClr>
              <a:buChar char="○"/>
              <a:tabLst>
                <a:tab pos="1175991" algn="l"/>
                <a:tab pos="1176837" algn="l"/>
              </a:tabLst>
            </a:pP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2400" spc="-27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github.com</a:t>
            </a: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</a:t>
            </a:r>
            <a:r>
              <a:rPr lang="en-US" sz="2400" spc="-27" dirty="0" err="1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PoiBilibili</a:t>
            </a:r>
            <a:r>
              <a:rPr lang="en-US" sz="2400" spc="-27" dirty="0">
                <a:solidFill>
                  <a:schemeClr val="tx2"/>
                </a:solidFill>
                <a:uFill>
                  <a:solidFill>
                    <a:srgbClr val="FF5252"/>
                  </a:solidFill>
                </a:uFill>
                <a:latin typeface="Arial"/>
                <a:cs typeface="Arial"/>
              </a:rPr>
              <a:t>/CSYE7200_FinalProject</a:t>
            </a:r>
            <a:endParaRPr sz="32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81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7" y="671767"/>
            <a:ext cx="497343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zh-CN" spc="-7"/>
              <a:t>7.</a:t>
            </a:r>
            <a:r>
              <a:rPr lang="zh-CN" altLang="en-US" spc="-7" dirty="0"/>
              <a:t> </a:t>
            </a:r>
            <a:r>
              <a:rPr spc="-7" dirty="0"/>
              <a:t>Acceptance</a:t>
            </a:r>
            <a:r>
              <a:rPr spc="-173" dirty="0"/>
              <a:t> </a:t>
            </a:r>
            <a:r>
              <a:rPr spc="-7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299" y="1452590"/>
            <a:ext cx="11076093" cy="4945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marR="1672125" indent="-549473">
              <a:lnSpc>
                <a:spcPct val="114599"/>
              </a:lnSpc>
              <a:spcBef>
                <a:spcPts val="13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dirty="0">
                <a:solidFill>
                  <a:srgbClr val="616161"/>
                </a:solidFill>
                <a:latin typeface="Arial"/>
                <a:cs typeface="Arial"/>
              </a:rPr>
              <a:t>test </a:t>
            </a:r>
            <a:r>
              <a:rPr sz="3200" spc="7" dirty="0">
                <a:solidFill>
                  <a:srgbClr val="616161"/>
                </a:solidFill>
                <a:latin typeface="Arial"/>
                <a:cs typeface="Arial"/>
              </a:rPr>
              <a:t>tweets </a:t>
            </a:r>
            <a:r>
              <a:rPr sz="3200" spc="-33" dirty="0">
                <a:solidFill>
                  <a:srgbClr val="616161"/>
                </a:solidFill>
                <a:latin typeface="Arial"/>
                <a:cs typeface="Arial"/>
              </a:rPr>
              <a:t>(created</a:t>
            </a:r>
            <a:r>
              <a:rPr sz="3200" spc="-37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by 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ourselves).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58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sz="2400" spc="-20" dirty="0">
                <a:solidFill>
                  <a:srgbClr val="616161"/>
                </a:solidFill>
                <a:latin typeface="Arial"/>
                <a:cs typeface="Arial"/>
              </a:rPr>
              <a:t>reach</a:t>
            </a:r>
            <a:r>
              <a:rPr sz="2400" spc="-14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616161"/>
                </a:solidFill>
                <a:latin typeface="Arial"/>
                <a:cs typeface="Arial"/>
              </a:rPr>
              <a:t>90%</a:t>
            </a:r>
            <a:endParaRPr sz="2400" dirty="0"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sz="3200" spc="-7" dirty="0">
                <a:solidFill>
                  <a:srgbClr val="616161"/>
                </a:solidFill>
                <a:latin typeface="Arial"/>
                <a:cs typeface="Arial"/>
              </a:rPr>
              <a:t>Verify </a:t>
            </a:r>
            <a:r>
              <a:rPr sz="3200" spc="-60" dirty="0">
                <a:solidFill>
                  <a:srgbClr val="616161"/>
                </a:solidFill>
                <a:latin typeface="Arial"/>
                <a:cs typeface="Arial"/>
              </a:rPr>
              <a:t>analysis </a:t>
            </a:r>
            <a:r>
              <a:rPr sz="3200" spc="-27" dirty="0">
                <a:solidFill>
                  <a:srgbClr val="616161"/>
                </a:solidFill>
                <a:latin typeface="Arial"/>
                <a:cs typeface="Arial"/>
              </a:rPr>
              <a:t>results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 dirty="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sz="3200" spc="40" dirty="0">
                <a:solidFill>
                  <a:srgbClr val="616161"/>
                </a:solidFill>
                <a:latin typeface="Arial"/>
                <a:cs typeface="Arial"/>
              </a:rPr>
              <a:t>” </a:t>
            </a:r>
            <a:r>
              <a:rPr sz="3200" spc="-53" dirty="0">
                <a:solidFill>
                  <a:srgbClr val="616161"/>
                </a:solidFill>
                <a:latin typeface="Arial"/>
                <a:cs typeface="Arial"/>
              </a:rPr>
              <a:t>is </a:t>
            </a:r>
            <a:r>
              <a:rPr sz="3200" spc="73" dirty="0">
                <a:solidFill>
                  <a:srgbClr val="616161"/>
                </a:solidFill>
                <a:latin typeface="Arial"/>
                <a:cs typeface="Arial"/>
              </a:rPr>
              <a:t>“bad”</a:t>
            </a:r>
            <a:r>
              <a:rPr sz="3200" spc="-58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on </a:t>
            </a:r>
            <a:r>
              <a:rPr lang="en-US" sz="3200" spc="-93" dirty="0">
                <a:solidFill>
                  <a:srgbClr val="616161"/>
                </a:solidFill>
                <a:latin typeface="Arial"/>
                <a:cs typeface="Arial"/>
              </a:rPr>
              <a:t>a </a:t>
            </a:r>
            <a:r>
              <a:rPr lang="en-US" sz="3200" spc="-13" dirty="0">
                <a:solidFill>
                  <a:srgbClr val="616161"/>
                </a:solidFill>
                <a:latin typeface="Arial"/>
                <a:cs typeface="Arial"/>
              </a:rPr>
              <a:t>certain </a:t>
            </a:r>
            <a:r>
              <a:rPr lang="en-US" sz="3200" spc="7" dirty="0">
                <a:solidFill>
                  <a:srgbClr val="616161"/>
                </a:solidFill>
                <a:latin typeface="Arial"/>
                <a:cs typeface="Arial"/>
              </a:rPr>
              <a:t>date </a:t>
            </a:r>
            <a:r>
              <a:rPr lang="en-US" sz="3200" spc="-47" dirty="0">
                <a:solidFill>
                  <a:srgbClr val="616161"/>
                </a:solidFill>
                <a:latin typeface="Arial"/>
                <a:cs typeface="Arial"/>
              </a:rPr>
              <a:t>(check </a:t>
            </a:r>
            <a:r>
              <a:rPr lang="en-US" sz="3200" spc="-33" dirty="0">
                <a:solidFill>
                  <a:srgbClr val="616161"/>
                </a:solidFill>
                <a:latin typeface="Arial"/>
                <a:cs typeface="Arial"/>
              </a:rPr>
              <a:t>against </a:t>
            </a:r>
            <a:r>
              <a:rPr lang="en-US" altLang="zh-CN" sz="3200" dirty="0">
                <a:solidFill>
                  <a:srgbClr val="616161"/>
                </a:solidFill>
                <a:latin typeface="Arial"/>
                <a:cs typeface="Arial"/>
              </a:rPr>
              <a:t>stock market</a:t>
            </a:r>
            <a:r>
              <a:rPr lang="en-US" sz="3200" spc="-40" dirty="0">
                <a:solidFill>
                  <a:srgbClr val="616161"/>
                </a:solidFill>
                <a:latin typeface="Arial"/>
                <a:cs typeface="Arial"/>
              </a:rPr>
              <a:t>)</a:t>
            </a:r>
            <a:r>
              <a:rPr sz="3200" spc="-40" dirty="0">
                <a:solidFill>
                  <a:srgbClr val="616161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sz="2400" spc="-33" dirty="0">
                <a:solidFill>
                  <a:srgbClr val="616161"/>
                </a:solidFill>
                <a:latin typeface="Arial"/>
                <a:cs typeface="Arial"/>
              </a:rPr>
              <a:t>The accuracy </a:t>
            </a:r>
            <a:r>
              <a:rPr sz="2400" spc="-7" dirty="0">
                <a:solidFill>
                  <a:srgbClr val="616161"/>
                </a:solidFill>
                <a:latin typeface="Arial"/>
                <a:cs typeface="Arial"/>
              </a:rPr>
              <a:t>should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above</a:t>
            </a:r>
            <a:r>
              <a:rPr lang="zh-CN" altLang="en-US" sz="2400" spc="-20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6</a:t>
            </a:r>
            <a:r>
              <a:rPr sz="2400" spc="-120" dirty="0">
                <a:solidFill>
                  <a:srgbClr val="616161"/>
                </a:solidFill>
                <a:latin typeface="Arial"/>
                <a:cs typeface="Arial"/>
              </a:rPr>
              <a:t>0%</a:t>
            </a: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566406" marR="6773" indent="-549473">
              <a:lnSpc>
                <a:spcPts val="4400"/>
              </a:lnSpc>
              <a:spcBef>
                <a:spcPts val="73"/>
              </a:spcBef>
              <a:buChar char="●"/>
              <a:tabLst>
                <a:tab pos="566406" algn="l"/>
                <a:tab pos="567252" algn="l"/>
              </a:tabLst>
            </a:pPr>
            <a:r>
              <a:rPr lang="en-US" sz="3200" spc="-7" dirty="0">
                <a:solidFill>
                  <a:srgbClr val="616161"/>
                </a:solidFill>
                <a:latin typeface="Arial"/>
                <a:cs typeface="Arial"/>
              </a:rPr>
              <a:t>R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esponse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3200" spc="-7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3200" spc="-7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with </a:t>
            </a:r>
            <a:r>
              <a:rPr lang="en-US" sz="3200" spc="13" dirty="0">
                <a:solidFill>
                  <a:srgbClr val="616161"/>
                </a:solidFill>
                <a:latin typeface="Arial"/>
                <a:cs typeface="Arial"/>
              </a:rPr>
              <a:t>input </a:t>
            </a:r>
            <a:r>
              <a:rPr lang="en-US" sz="3200" spc="20" dirty="0">
                <a:solidFill>
                  <a:srgbClr val="616161"/>
                </a:solidFill>
                <a:latin typeface="Arial"/>
                <a:cs typeface="Arial"/>
              </a:rPr>
              <a:t>like </a:t>
            </a:r>
            <a:r>
              <a:rPr lang="en-US" sz="3200" spc="40" dirty="0">
                <a:solidFill>
                  <a:srgbClr val="616161"/>
                </a:solidFill>
                <a:latin typeface="Arial"/>
                <a:cs typeface="Arial"/>
              </a:rPr>
              <a:t>“</a:t>
            </a:r>
            <a:r>
              <a:rPr lang="en-US" altLang="zh-CN" sz="3200" spc="40">
                <a:solidFill>
                  <a:srgbClr val="616161"/>
                </a:solidFill>
                <a:latin typeface="Arial"/>
                <a:cs typeface="Arial"/>
              </a:rPr>
              <a:t>APPLE</a:t>
            </a:r>
            <a:r>
              <a:rPr lang="en-US" sz="3200" spc="40">
                <a:solidFill>
                  <a:srgbClr val="616161"/>
                </a:solidFill>
                <a:latin typeface="Arial"/>
                <a:cs typeface="Arial"/>
              </a:rPr>
              <a:t>”</a:t>
            </a:r>
            <a:endParaRPr lang="en-US" sz="3200" dirty="0"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r>
              <a:rPr lang="en-US" sz="2400" spc="-33" dirty="0">
                <a:solidFill>
                  <a:srgbClr val="616161"/>
                </a:solidFill>
                <a:latin typeface="Arial"/>
                <a:cs typeface="Arial"/>
              </a:rPr>
              <a:t>The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response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time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should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less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than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33" dirty="0">
                <a:solidFill>
                  <a:srgbClr val="616161"/>
                </a:solidFill>
                <a:latin typeface="Arial"/>
                <a:cs typeface="Arial"/>
              </a:rPr>
              <a:t>30</a:t>
            </a:r>
            <a:r>
              <a:rPr lang="zh-CN" altLang="en-US" sz="2400" spc="-33" dirty="0">
                <a:solidFill>
                  <a:srgbClr val="616161"/>
                </a:solidFill>
                <a:latin typeface="Arial"/>
                <a:cs typeface="Arial"/>
              </a:rPr>
              <a:t> </a:t>
            </a:r>
            <a:r>
              <a:rPr lang="en-US" altLang="zh-CN" sz="2400" spc="-20" dirty="0">
                <a:solidFill>
                  <a:srgbClr val="616161"/>
                </a:solidFill>
                <a:latin typeface="Arial"/>
                <a:cs typeface="Arial"/>
              </a:rPr>
              <a:t>seconds</a:t>
            </a: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687477" lvl="1">
              <a:spcBef>
                <a:spcPts val="347"/>
              </a:spcBef>
              <a:tabLst>
                <a:tab pos="1175991" algn="l"/>
                <a:tab pos="1176837" algn="l"/>
              </a:tabLst>
            </a:pPr>
            <a:endParaRPr lang="en-US" sz="2400" spc="-120" dirty="0">
              <a:solidFill>
                <a:srgbClr val="616161"/>
              </a:solidFill>
              <a:latin typeface="Arial"/>
              <a:cs typeface="Arial"/>
            </a:endParaRPr>
          </a:p>
          <a:p>
            <a:pPr marL="1175991" lvl="1" indent="-488514">
              <a:spcBef>
                <a:spcPts val="347"/>
              </a:spcBef>
              <a:buChar char="○"/>
              <a:tabLst>
                <a:tab pos="1175991" algn="l"/>
                <a:tab pos="1176837" algn="l"/>
              </a:tabLst>
            </a:pPr>
            <a:endParaRPr lang="en-US" sz="2400" b="1" spc="-120" dirty="0">
              <a:solidFill>
                <a:srgbClr val="61616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0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DA4-ECEA-A54C-BF01-5ED3D9EA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59482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700" spc="-50" dirty="0">
                <a:solidFill>
                  <a:schemeClr val="tx2"/>
                </a:solidFill>
                <a:latin typeface="Arial"/>
                <a:cs typeface="Arial"/>
              </a:rPr>
              <a:t>Thank</a:t>
            </a:r>
            <a:r>
              <a:rPr lang="en-US" sz="6700" spc="-14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6700" spc="-45" dirty="0">
                <a:solidFill>
                  <a:schemeClr val="tx2"/>
                </a:solidFill>
                <a:latin typeface="Arial"/>
                <a:cs typeface="Arial"/>
              </a:rPr>
              <a:t>you!</a:t>
            </a:r>
            <a:br>
              <a:rPr lang="en-US" sz="4400" dirty="0">
                <a:solidFill>
                  <a:schemeClr val="tx2"/>
                </a:solidFill>
                <a:latin typeface="Arial"/>
                <a:cs typeface="Arial"/>
              </a:rPr>
            </a:b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657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681</TotalTime>
  <Words>328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方正姚体</vt:lpstr>
      <vt:lpstr>华文新魏</vt:lpstr>
      <vt:lpstr>Arial</vt:lpstr>
      <vt:lpstr>Trebuchet MS</vt:lpstr>
      <vt:lpstr>Wingdings 3</vt:lpstr>
      <vt:lpstr>Facet</vt:lpstr>
      <vt:lpstr>Data Analysis on Tweets</vt:lpstr>
      <vt:lpstr>1. Goals of the project</vt:lpstr>
      <vt:lpstr>2.Use case</vt:lpstr>
      <vt:lpstr>3.Methodology</vt:lpstr>
      <vt:lpstr>4.Data sources</vt:lpstr>
      <vt:lpstr>5. Milestones</vt:lpstr>
      <vt:lpstr>6. Programming in Scala and code repository</vt:lpstr>
      <vt:lpstr>7. Acceptance criteria</vt:lpstr>
      <vt:lpstr>Thank you!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Tweets</dc:title>
  <dc:creator>青 毅</dc:creator>
  <cp:lastModifiedBy>青 毅</cp:lastModifiedBy>
  <cp:revision>22</cp:revision>
  <dcterms:created xsi:type="dcterms:W3CDTF">2019-03-17T22:39:27Z</dcterms:created>
  <dcterms:modified xsi:type="dcterms:W3CDTF">2019-03-21T13:04:05Z</dcterms:modified>
</cp:coreProperties>
</file>