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7556500" cx="134334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0">
          <p15:clr>
            <a:srgbClr val="000000"/>
          </p15:clr>
        </p15:guide>
        <p15:guide id="2" pos="423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338EA7-3C44-40B5-9037-E5B6168EDA15}">
  <a:tblStyle styleId="{2F338EA7-3C44-40B5-9037-E5B6168ED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0" orient="horz"/>
        <p:guide pos="42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d069c0027_0_3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d069c0027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d069c0027_0_11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d069c0027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d069c0027_0_25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d069c0027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e7af61b45_0_3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e7af61b45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d5d750a18_3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2d5d750a18_3_3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d5d750a18_3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2d5d750a18_3_22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d5d750a18_3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2d5d750a18_3_9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d5d750a18_3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d5d750a18_3_15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916551" y="1883878"/>
            <a:ext cx="11586329" cy="3143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916551" y="5056909"/>
            <a:ext cx="11586329" cy="165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644"/>
              <a:buNone/>
              <a:defRPr sz="264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2204"/>
              <a:buNone/>
              <a:defRPr sz="220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983"/>
              <a:buNone/>
              <a:defRPr sz="198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1679178" y="1236678"/>
            <a:ext cx="10075069" cy="2630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1679178" y="3968912"/>
            <a:ext cx="10075069" cy="1824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/>
            </a:lvl1pPr>
            <a:lvl2pPr lvl="1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/>
            </a:lvl2pPr>
            <a:lvl3pPr lvl="2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/>
            </a:lvl3pPr>
            <a:lvl4pPr lvl="3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4pPr>
            <a:lvl5pPr lvl="4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7859694" y="2155915"/>
            <a:ext cx="6403784" cy="2896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1982570" y="-656708"/>
            <a:ext cx="6403784" cy="852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4319588" y="-1384301"/>
            <a:ext cx="4794250" cy="1158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5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6"/>
              <a:buChar char="•"/>
              <a:defRPr sz="3525"/>
            </a:lvl1pPr>
            <a:lvl2pPr indent="-424497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3085"/>
              <a:buChar char="•"/>
              <a:defRPr sz="3085"/>
            </a:lvl2pPr>
            <a:lvl3pPr indent="-396494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4"/>
              <a:buChar char="•"/>
              <a:defRPr sz="2644"/>
            </a:lvl3pPr>
            <a:lvl4pPr indent="-368554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4pPr>
            <a:lvl5pPr indent="-368554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5pPr>
            <a:lvl6pPr indent="-368554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6pPr>
            <a:lvl7pPr indent="-368554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7pPr>
            <a:lvl8pPr indent="-368553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8pPr>
            <a:lvl9pPr indent="-368553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925298" y="402314"/>
            <a:ext cx="11586329" cy="146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925298" y="1852393"/>
            <a:ext cx="5682968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925298" y="2760222"/>
            <a:ext cx="5682968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6800672" y="1852393"/>
            <a:ext cx="5710955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6800672" y="2760222"/>
            <a:ext cx="5710955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923548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6800671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2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2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2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2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603375" y="7018337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783300" y="2961825"/>
            <a:ext cx="8459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600"/>
              <a:t>“Wpływ rodzaju maski ochronnej na pracę serca podczas wykonywania wysiłku fizycznego na podstawie badania elektrokardiograficznego.”</a:t>
            </a:r>
            <a:endParaRPr sz="1600"/>
          </a:p>
        </p:txBody>
      </p:sp>
      <p:sp>
        <p:nvSpPr>
          <p:cNvPr id="86" name="Google Shape;86;p13"/>
          <p:cNvSpPr txBox="1"/>
          <p:nvPr/>
        </p:nvSpPr>
        <p:spPr>
          <a:xfrm>
            <a:off x="4953000" y="4835525"/>
            <a:ext cx="611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 realizowany w ramach przedmiotu </a:t>
            </a:r>
            <a:r>
              <a:rPr lang="en-US" sz="1900"/>
              <a:t>E</a:t>
            </a: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lektroniczna </a:t>
            </a:r>
            <a:r>
              <a:rPr lang="en-US" sz="1900"/>
              <a:t>A</a:t>
            </a: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paratura </a:t>
            </a:r>
            <a:r>
              <a:rPr lang="en-US" sz="1900"/>
              <a:t>M</a:t>
            </a: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edyczna.</a:t>
            </a:r>
            <a:endParaRPr sz="1500"/>
          </a:p>
        </p:txBody>
      </p:sp>
      <p:sp>
        <p:nvSpPr>
          <p:cNvPr id="87" name="Google Shape;87;p13"/>
          <p:cNvSpPr txBox="1"/>
          <p:nvPr/>
        </p:nvSpPr>
        <p:spPr>
          <a:xfrm>
            <a:off x="558800" y="5159375"/>
            <a:ext cx="208915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Michał Bożyk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Paweł Grzywa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Wiktoria Kowalska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Gabriela Piwar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79412" y="1114425"/>
            <a:ext cx="604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800" u="none">
                <a:solidFill>
                  <a:srgbClr val="000000"/>
                </a:solidFill>
              </a:rPr>
              <a:t>Akademia Górniczo-Hutnicza w Krakowie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800" u="none">
                <a:solidFill>
                  <a:srgbClr val="000000"/>
                </a:solidFill>
              </a:rPr>
              <a:t>Wydział </a:t>
            </a:r>
            <a:r>
              <a:rPr lang="en-US" sz="1800"/>
              <a:t>Elektrotechniki, Automatyki, </a:t>
            </a:r>
            <a:r>
              <a:rPr i="0" lang="en-US" sz="1800" u="none">
                <a:solidFill>
                  <a:srgbClr val="000000"/>
                </a:solidFill>
              </a:rPr>
              <a:t>Informatyki                            i Inżynierii Biomedycznej.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0748962" y="6345237"/>
            <a:ext cx="29527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Kraków dn. 25.05.2022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1747837" y="7018337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523875" y="1185862"/>
            <a:ext cx="44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/>
              <a:t>Wyniki i dyskusja</a:t>
            </a:r>
            <a:endParaRPr sz="3000"/>
          </a:p>
        </p:txBody>
      </p:sp>
      <p:graphicFrame>
        <p:nvGraphicFramePr>
          <p:cNvPr id="182" name="Google Shape;182;p22"/>
          <p:cNvGraphicFramePr/>
          <p:nvPr/>
        </p:nvGraphicFramePr>
        <p:xfrm>
          <a:off x="3022588" y="194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{2F338EA7-3C44-40B5-9037-E5B6168EDA15}</a:tableStyleId>
              </a:tblPr>
              <a:tblGrid>
                <a:gridCol w="1178550"/>
                <a:gridCol w="1288275"/>
                <a:gridCol w="1247100"/>
                <a:gridCol w="1219700"/>
                <a:gridCol w="1228275"/>
                <a:gridCol w="909400"/>
              </a:tblGrid>
              <a:tr h="68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Sygnał EKG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Rzeczywista liczba załamków R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Algorytm Pan-Tompkinsa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Algorytm Hamiltona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Algorytm Christova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Algorytm Engelse’ego-Zeelenberga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przed wysiłkiem fizycznym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podczas wysiłku fizycznego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 wysiłku fizycznym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2"/>
          <p:cNvGraphicFramePr/>
          <p:nvPr/>
        </p:nvGraphicFramePr>
        <p:xfrm>
          <a:off x="3022663" y="441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{2F338EA7-3C44-40B5-9037-E5B6168EDA15}</a:tableStyleId>
              </a:tblPr>
              <a:tblGrid>
                <a:gridCol w="1178475"/>
                <a:gridCol w="1219725"/>
                <a:gridCol w="1315650"/>
                <a:gridCol w="1219700"/>
                <a:gridCol w="1228275"/>
                <a:gridCol w="909475"/>
              </a:tblGrid>
              <a:tr h="81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Sygnał EKG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Średni dystans pomiędzy załamkami[ms]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Algorytm Pan-Tompkinsa[ms]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Algorytm Hamiltona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[ms]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Algorytm Christova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[ms]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Algorytm Engelse’ego-Zeelenberga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[ms]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przed wysiłkiem fizycznym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podczas wysiłku fizycznego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 wysiłku fizycznym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22"/>
          <p:cNvSpPr txBox="1"/>
          <p:nvPr/>
        </p:nvSpPr>
        <p:spPr>
          <a:xfrm>
            <a:off x="3102775" y="6646850"/>
            <a:ext cx="722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Tabela 1. Zestawienie otrzymanych wyników.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523875" y="1185862"/>
            <a:ext cx="44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Wyniki</a:t>
            </a:r>
            <a:endParaRPr sz="3000"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425" y="1659988"/>
            <a:ext cx="5471985" cy="423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810" y="1659988"/>
            <a:ext cx="5430489" cy="42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745250" y="5896500"/>
            <a:ext cx="5098500" cy="46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Wykres 2. Tętno podczas wysiłku.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7800900" y="5896500"/>
            <a:ext cx="5098500" cy="46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Wykres 3. Tętno podczas odpoczywania.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656800" y="4725350"/>
            <a:ext cx="4058400" cy="46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Wykres 4. Tętno spoczynkowe.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523875" y="1185862"/>
            <a:ext cx="44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Wyniki i dyskusja</a:t>
            </a:r>
            <a:endParaRPr sz="300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251" y="1966800"/>
            <a:ext cx="4041043" cy="25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6025" y="1974800"/>
            <a:ext cx="4058550" cy="262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801" y="1937506"/>
            <a:ext cx="4058550" cy="263487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5138575" y="4725356"/>
            <a:ext cx="3772200" cy="46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Wykres 5. Tętno po wysiłku.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910775" y="4725350"/>
            <a:ext cx="4195500" cy="5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Wykres 6. Tętno po odpoczynku.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753625" y="5519700"/>
            <a:ext cx="12037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Średnie wartości tętna dla każdego z pomiarów były najwyższe dla maseczki FFP2, a najniższe dla pomiaru bez maseczki i dla maseczki chirurgicznej.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523875" y="1185862"/>
            <a:ext cx="44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Wyniki i </a:t>
            </a:r>
            <a:r>
              <a:rPr lang="en-US" sz="3000"/>
              <a:t>d</a:t>
            </a: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yskusja</a:t>
            </a:r>
            <a:endParaRPr sz="3000"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823950"/>
            <a:ext cx="4210152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031" y="1823950"/>
            <a:ext cx="4210152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44163" y="1823950"/>
            <a:ext cx="4231758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902425" y="4705006"/>
            <a:ext cx="3772200" cy="46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Wykres 4. Wzrost tętna podczas wysiłku.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5097850" y="4705006"/>
            <a:ext cx="3772200" cy="46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Wykres 5. Spadek tętna podczas relaksu.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9089075" y="4662250"/>
            <a:ext cx="4195500" cy="5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Wykres 6. Różnica pomiędzy tętnem po relaksie a tętnem spoczynkowym.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606325" y="5851725"/>
            <a:ext cx="12220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Zarówno średni wzrost tętna podczas wysiłku, jak i jego spadek podczas odpoczynku był zbliżony dla wszystkich pomiarów, jednak najmniej korzystnie wypadł dla pomiaru bez maseczki.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1747837" y="7018337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523875" y="1185862"/>
            <a:ext cx="44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Podsumowanie</a:t>
            </a:r>
            <a:endParaRPr sz="1600"/>
          </a:p>
        </p:txBody>
      </p:sp>
      <p:sp>
        <p:nvSpPr>
          <p:cNvPr id="224" name="Google Shape;224;p26"/>
          <p:cNvSpPr/>
          <p:nvPr/>
        </p:nvSpPr>
        <p:spPr>
          <a:xfrm>
            <a:off x="2015075" y="1993150"/>
            <a:ext cx="3767400" cy="1445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Największy wzrost tętna spoczynkowego dla maseczek materiałowych i maseczek typu FFP2.</a:t>
            </a:r>
            <a:endParaRPr sz="2000"/>
          </a:p>
        </p:txBody>
      </p:sp>
      <p:sp>
        <p:nvSpPr>
          <p:cNvPr id="225" name="Google Shape;225;p26"/>
          <p:cNvSpPr/>
          <p:nvPr/>
        </p:nvSpPr>
        <p:spPr>
          <a:xfrm>
            <a:off x="7622225" y="1993150"/>
            <a:ext cx="3898800" cy="1445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Wzrost tętna i jego spadek w trakcie trwania wysiłku fizycznego porównywalny dla pomiarów w maseczce oraz bez maseczki.</a:t>
            </a:r>
            <a:endParaRPr sz="1800"/>
          </a:p>
        </p:txBody>
      </p:sp>
      <p:sp>
        <p:nvSpPr>
          <p:cNvPr id="226" name="Google Shape;226;p26"/>
          <p:cNvSpPr/>
          <p:nvPr/>
        </p:nvSpPr>
        <p:spPr>
          <a:xfrm>
            <a:off x="4394875" y="4139650"/>
            <a:ext cx="4643700" cy="2174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N</a:t>
            </a:r>
            <a:r>
              <a:rPr lang="en-US" sz="1900"/>
              <a:t>ajlepsze rezultaty dla maseczki chirurgicznej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Najgorsze rezultaty dla maseczki typu FFP2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/>
          <p:nvPr/>
        </p:nvSpPr>
        <p:spPr>
          <a:xfrm>
            <a:off x="4745425" y="3132100"/>
            <a:ext cx="3942600" cy="152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Perspektywy rozwoju i kontynuacji projektu</a:t>
            </a:r>
            <a:r>
              <a:rPr lang="en-US" sz="30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1898075" y="1905525"/>
            <a:ext cx="2606400" cy="985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Zwiększenie liczebności grupy badawczej </a:t>
            </a:r>
            <a:endParaRPr sz="1700"/>
          </a:p>
        </p:txBody>
      </p:sp>
      <p:sp>
        <p:nvSpPr>
          <p:cNvPr id="233" name="Google Shape;233;p27"/>
          <p:cNvSpPr/>
          <p:nvPr/>
        </p:nvSpPr>
        <p:spPr>
          <a:xfrm>
            <a:off x="5343400" y="1204750"/>
            <a:ext cx="2606400" cy="985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Zróżnicowanie grupy badawczej </a:t>
            </a:r>
            <a:endParaRPr sz="1800"/>
          </a:p>
        </p:txBody>
      </p:sp>
      <p:sp>
        <p:nvSpPr>
          <p:cNvPr id="234" name="Google Shape;234;p27"/>
          <p:cNvSpPr/>
          <p:nvPr/>
        </p:nvSpPr>
        <p:spPr>
          <a:xfrm>
            <a:off x="8928975" y="1905525"/>
            <a:ext cx="2606400" cy="985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Zwiększenie czasu wykonywanych pomiarów</a:t>
            </a:r>
            <a:endParaRPr sz="1600"/>
          </a:p>
        </p:txBody>
      </p:sp>
      <p:sp>
        <p:nvSpPr>
          <p:cNvPr id="235" name="Google Shape;235;p27"/>
          <p:cNvSpPr/>
          <p:nvPr/>
        </p:nvSpPr>
        <p:spPr>
          <a:xfrm>
            <a:off x="1898075" y="4991075"/>
            <a:ext cx="2606400" cy="985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Rozbudowanie projektu o dodanie kolejnych urządzeń pomiarowych </a:t>
            </a:r>
            <a:endParaRPr sz="1600"/>
          </a:p>
        </p:txBody>
      </p:sp>
      <p:sp>
        <p:nvSpPr>
          <p:cNvPr id="236" name="Google Shape;236;p27"/>
          <p:cNvSpPr/>
          <p:nvPr/>
        </p:nvSpPr>
        <p:spPr>
          <a:xfrm>
            <a:off x="5413513" y="5596150"/>
            <a:ext cx="2606400" cy="985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Użycie metody 12-odprowadzeniowej dla sygnału EKG</a:t>
            </a:r>
            <a:endParaRPr sz="1600"/>
          </a:p>
        </p:txBody>
      </p:sp>
      <p:sp>
        <p:nvSpPr>
          <p:cNvPr id="237" name="Google Shape;237;p27"/>
          <p:cNvSpPr/>
          <p:nvPr/>
        </p:nvSpPr>
        <p:spPr>
          <a:xfrm>
            <a:off x="8928975" y="4991075"/>
            <a:ext cx="2606400" cy="985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Zróżnicowanie wykonywanych ćwiczeń wysiłkowych </a:t>
            </a:r>
            <a:endParaRPr sz="1600"/>
          </a:p>
        </p:txBody>
      </p:sp>
      <p:sp>
        <p:nvSpPr>
          <p:cNvPr id="238" name="Google Shape;238;p27"/>
          <p:cNvSpPr/>
          <p:nvPr/>
        </p:nvSpPr>
        <p:spPr>
          <a:xfrm>
            <a:off x="6556225" y="2485975"/>
            <a:ext cx="321000" cy="35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 rot="2902254">
            <a:off x="8898889" y="3061558"/>
            <a:ext cx="321087" cy="35041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 rot="7591636">
            <a:off x="8898901" y="4462384"/>
            <a:ext cx="321066" cy="35046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 rot="-2922800">
            <a:off x="4213520" y="3061601"/>
            <a:ext cx="320993" cy="35034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 rot="-8100000">
            <a:off x="4347398" y="4578411"/>
            <a:ext cx="321168" cy="35044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 rot="10800000">
            <a:off x="6556226" y="4950031"/>
            <a:ext cx="321000" cy="35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/>
        </p:nvSpPr>
        <p:spPr>
          <a:xfrm>
            <a:off x="1747837" y="7018337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4087824" y="3454400"/>
            <a:ext cx="52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Dziękujemy za uwagę!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1896850" y="3606488"/>
            <a:ext cx="9991500" cy="154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Nasze badania miały na celu określenie, czy noszona maska ma rzeczywisty wpływ na szybsze osłabienie, podczas wykonywania czynności zmęczeniowych.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896850" y="1900575"/>
            <a:ext cx="9991500" cy="154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Założeniem naszego projektu była analiza sygnałów EKG  pozyskanych podczas zmęczenia osoby badanej dla różnych rodzajów maseczek.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747837" y="7018337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23875" y="1185862"/>
            <a:ext cx="36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3000" u="none">
                <a:solidFill>
                  <a:srgbClr val="000000"/>
                </a:solidFill>
              </a:rPr>
              <a:t>Cel projektu</a:t>
            </a:r>
            <a:endParaRPr sz="1600"/>
          </a:p>
        </p:txBody>
      </p:sp>
      <p:sp>
        <p:nvSpPr>
          <p:cNvPr id="98" name="Google Shape;98;p14"/>
          <p:cNvSpPr/>
          <p:nvPr/>
        </p:nvSpPr>
        <p:spPr>
          <a:xfrm>
            <a:off x="1896850" y="5312425"/>
            <a:ext cx="9991500" cy="1545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Słowa kluczowe:</a:t>
            </a:r>
            <a:r>
              <a:rPr lang="en-US" sz="2200">
                <a:solidFill>
                  <a:schemeClr val="dk1"/>
                </a:solidFill>
              </a:rPr>
              <a:t> mask, breathing, fatigue, ECG, sport performance, COVID-19, N95 mask, Surgical masks, Exercise capacity, face masks.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1747837" y="7018337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23875" y="1185850"/>
            <a:ext cx="36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Wstęp teoretyczny</a:t>
            </a:r>
            <a:endParaRPr sz="3000"/>
          </a:p>
        </p:txBody>
      </p:sp>
      <p:sp>
        <p:nvSpPr>
          <p:cNvPr id="105" name="Google Shape;105;p15"/>
          <p:cNvSpPr txBox="1"/>
          <p:nvPr/>
        </p:nvSpPr>
        <p:spPr>
          <a:xfrm>
            <a:off x="1364500" y="1819350"/>
            <a:ext cx="353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Czym jest zmęczenie?</a:t>
            </a:r>
            <a:endParaRPr sz="2300"/>
          </a:p>
        </p:txBody>
      </p:sp>
      <p:sp>
        <p:nvSpPr>
          <p:cNvPr id="106" name="Google Shape;106;p15"/>
          <p:cNvSpPr txBox="1"/>
          <p:nvPr/>
        </p:nvSpPr>
        <p:spPr>
          <a:xfrm>
            <a:off x="2153125" y="2607425"/>
            <a:ext cx="9461100" cy="1339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Zmęczenie możemy określać jako zjawisko przemijającego stanu obniżonej zdolności do pracy. Efekt długu tlenowego jest głównym powodem istnienia zmęczenia </a:t>
            </a:r>
            <a:r>
              <a:rPr lang="en-US" sz="2500">
                <a:solidFill>
                  <a:schemeClr val="dk1"/>
                </a:solidFill>
              </a:rPr>
              <a:t>obwodowego</a:t>
            </a:r>
            <a:r>
              <a:rPr lang="en-US" sz="2500">
                <a:solidFill>
                  <a:schemeClr val="dk1"/>
                </a:solidFill>
              </a:rPr>
              <a:t> (mięśniowego).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106425" y="4195900"/>
            <a:ext cx="5693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Reakcja organizmu na zmęczenie: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Wzrost szybkości oddechu,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Pobudzenie większej ilości receptorów mięśniowych,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716725" y="4688500"/>
            <a:ext cx="6210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Wydzielanie hormonów takich jak adrenalina, noradrenalina i kortyzol,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Zwiększenie intensywności pracy serca.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002775" y="4195900"/>
            <a:ext cx="11427900" cy="19074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1747837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23875" y="1185850"/>
            <a:ext cx="36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Wstęp teoretyczny</a:t>
            </a:r>
            <a:endParaRPr sz="3000"/>
          </a:p>
        </p:txBody>
      </p:sp>
      <p:sp>
        <p:nvSpPr>
          <p:cNvPr id="116" name="Google Shape;116;p16"/>
          <p:cNvSpPr txBox="1"/>
          <p:nvPr/>
        </p:nvSpPr>
        <p:spPr>
          <a:xfrm>
            <a:off x="1364500" y="1819350"/>
            <a:ext cx="353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Podstawy techniki EKG.</a:t>
            </a:r>
            <a:endParaRPr sz="2300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531" y="2409875"/>
            <a:ext cx="5109794" cy="34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8034525" y="5820450"/>
            <a:ext cx="457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Rys. 1. Fragment krzywej EKG </a:t>
            </a:r>
            <a:endParaRPr sz="1600">
              <a:solidFill>
                <a:schemeClr val="dk1"/>
              </a:solidFill>
            </a:endParaRPr>
          </a:p>
          <a:p>
            <a:pPr indent="0" lvl="0" marL="2286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666666"/>
                </a:solidFill>
              </a:rPr>
              <a:t>(źródło: www.mp.pl)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001700" y="2763825"/>
            <a:ext cx="62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133425" y="2763825"/>
            <a:ext cx="6454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Elektrokardiografia</a:t>
            </a:r>
            <a:r>
              <a:rPr lang="en-US" sz="2200">
                <a:solidFill>
                  <a:schemeClr val="dk1"/>
                </a:solidFill>
              </a:rPr>
              <a:t> - nieinwazyjne badanie pracy serca.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Rejestracja różnicy potencjałów (napięć) pomiędzy dwoma elektrodami.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Krzywa EKG zbudowana jest z szeregu powtarzających się części.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1747837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23875" y="1185850"/>
            <a:ext cx="437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000"/>
              <a:t>Przegląd literaturowy</a:t>
            </a:r>
            <a:endParaRPr sz="3000"/>
          </a:p>
        </p:txBody>
      </p:sp>
      <p:sp>
        <p:nvSpPr>
          <p:cNvPr id="127" name="Google Shape;127;p17"/>
          <p:cNvSpPr txBox="1"/>
          <p:nvPr/>
        </p:nvSpPr>
        <p:spPr>
          <a:xfrm>
            <a:off x="1364500" y="1819350"/>
            <a:ext cx="353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28" name="Google Shape;128;p17"/>
          <p:cNvSpPr txBox="1"/>
          <p:nvPr/>
        </p:nvSpPr>
        <p:spPr>
          <a:xfrm>
            <a:off x="679025" y="2528475"/>
            <a:ext cx="77973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Charakterystyka przeglądu literaturowego:</a:t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Artykuły naukowe z lat 2020-2022,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Tematyka skupiająca się na badaniu </a:t>
            </a:r>
            <a:r>
              <a:rPr lang="en-US" sz="2300"/>
              <a:t>wydolności</a:t>
            </a:r>
            <a:r>
              <a:rPr lang="en-US" sz="2300"/>
              <a:t> wysiłkowej przy </a:t>
            </a:r>
            <a:r>
              <a:rPr lang="en-US" sz="2300"/>
              <a:t>założonych</a:t>
            </a:r>
            <a:r>
              <a:rPr lang="en-US" sz="2300"/>
              <a:t> różnych rodzajów masek,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Badanie EKG połączone z badaniem spirometrycznym, 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Różnorodność wykonywanych badań,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Badania pochodzące z różnych ośrodków naukowych.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9625" y="1949350"/>
            <a:ext cx="3185625" cy="42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9439688" y="6178675"/>
            <a:ext cx="296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Zdjęcie 1. Układ pomiarowy do badania spirometrycznego z założoną maseczką chirurgiczną.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1747837" y="7018337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23875" y="1185850"/>
            <a:ext cx="455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Użyte metody analizy</a:t>
            </a:r>
            <a:endParaRPr sz="3000"/>
          </a:p>
        </p:txBody>
      </p:sp>
      <p:sp>
        <p:nvSpPr>
          <p:cNvPr id="137" name="Google Shape;137;p18"/>
          <p:cNvSpPr txBox="1"/>
          <p:nvPr/>
        </p:nvSpPr>
        <p:spPr>
          <a:xfrm>
            <a:off x="932575" y="2002275"/>
            <a:ext cx="392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US" sz="2200"/>
              <a:t>Detekcja zespołów QRS</a:t>
            </a:r>
            <a:endParaRPr sz="2200"/>
          </a:p>
        </p:txBody>
      </p:sp>
      <p:sp>
        <p:nvSpPr>
          <p:cNvPr id="138" name="Google Shape;138;p18"/>
          <p:cNvSpPr txBox="1"/>
          <p:nvPr/>
        </p:nvSpPr>
        <p:spPr>
          <a:xfrm>
            <a:off x="523875" y="2484450"/>
            <a:ext cx="5249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algorytm Pan-Tompkinsa,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algorytm Hamiltona,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algorytm Christova,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algorytm Engelse’ego-Zeelenberga.</a:t>
            </a:r>
            <a:endParaRPr sz="2200"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51808" l="25844" r="21540" t="38516"/>
          <a:stretch/>
        </p:blipFill>
        <p:spPr>
          <a:xfrm>
            <a:off x="6082450" y="2083875"/>
            <a:ext cx="7350974" cy="7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88777" l="1399" r="50188" t="1083"/>
          <a:stretch/>
        </p:blipFill>
        <p:spPr>
          <a:xfrm>
            <a:off x="5994613" y="2907775"/>
            <a:ext cx="7245202" cy="85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5">
            <a:alphaModFix/>
          </a:blip>
          <a:srcRect b="39293" l="0" r="0" t="8682"/>
          <a:stretch/>
        </p:blipFill>
        <p:spPr>
          <a:xfrm>
            <a:off x="5994625" y="3824775"/>
            <a:ext cx="5608511" cy="7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875825" y="4929050"/>
            <a:ext cx="4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951563" y="4117525"/>
            <a:ext cx="392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US" sz="2200"/>
              <a:t>Analiza tętna w czasie</a:t>
            </a:r>
            <a:endParaRPr sz="2200"/>
          </a:p>
        </p:txBody>
      </p:sp>
      <p:sp>
        <p:nvSpPr>
          <p:cNvPr id="144" name="Google Shape;144;p18"/>
          <p:cNvSpPr txBox="1"/>
          <p:nvPr/>
        </p:nvSpPr>
        <p:spPr>
          <a:xfrm>
            <a:off x="523875" y="4751388"/>
            <a:ext cx="11047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filtr pasmowoprzepustowy (częstotliwości odcięcia 5 i 15 Hz),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funkcja numpy.find_peaks,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eliminacja wartości odstających,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wygładzenie danych przedstawionych na wykresach za pomocą średniej kroczącej.</a:t>
            </a:r>
            <a:endParaRPr sz="2200"/>
          </a:p>
        </p:txBody>
      </p:sp>
      <p:sp>
        <p:nvSpPr>
          <p:cNvPr id="145" name="Google Shape;145;p18"/>
          <p:cNvSpPr txBox="1"/>
          <p:nvPr/>
        </p:nvSpPr>
        <p:spPr>
          <a:xfrm>
            <a:off x="4595600" y="4648675"/>
            <a:ext cx="715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Rys. 2. Schemat metod analizy.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747837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23875" y="1185850"/>
            <a:ext cx="609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Plan e</a:t>
            </a:r>
            <a:r>
              <a:rPr lang="en-US" sz="3000">
                <a:solidFill>
                  <a:schemeClr val="dk1"/>
                </a:solidFill>
              </a:rPr>
              <a:t>ksperymentu pomiarowego</a:t>
            </a:r>
            <a:endParaRPr sz="3000"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1137" y="2357637"/>
            <a:ext cx="3895725" cy="320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8488688" y="5858875"/>
            <a:ext cx="414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Rys. 3. Schemat  przyklejenia elektrod aparatu pomiarowego.</a:t>
            </a:r>
            <a:endParaRPr sz="1600"/>
          </a:p>
        </p:txBody>
      </p:sp>
      <p:sp>
        <p:nvSpPr>
          <p:cNvPr id="154" name="Google Shape;154;p19"/>
          <p:cNvSpPr txBox="1"/>
          <p:nvPr/>
        </p:nvSpPr>
        <p:spPr>
          <a:xfrm>
            <a:off x="983375" y="2473975"/>
            <a:ext cx="64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844825" y="2142150"/>
            <a:ext cx="77664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Eksperyment przeprowadzono dla czterech ochotników. Analiza sygnału EKG.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Pomiar dla trzech masek: chirurgicznej, materiałowej </a:t>
            </a:r>
            <a:br>
              <a:rPr lang="en-US" sz="2200">
                <a:solidFill>
                  <a:schemeClr val="dk1"/>
                </a:solidFill>
              </a:rPr>
            </a:br>
            <a:r>
              <a:rPr lang="en-US" sz="2200">
                <a:solidFill>
                  <a:schemeClr val="dk1"/>
                </a:solidFill>
              </a:rPr>
              <a:t>i z filtrem FFP2 + pomiar zerowy bez maski.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Badanie podzielone na trzy etapy:</a:t>
            </a:r>
            <a:endParaRPr sz="2200">
              <a:solidFill>
                <a:schemeClr val="dk1"/>
              </a:solidFill>
            </a:endParaRPr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przed wysiłkiem - pomiar w pozycji leżącej przez 1 min,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podczas wysiłku - pomiar podczas serii przysiadów trwającej 1 min,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po wysiłku - pomiar w pozycji leżącej przez 2 min.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1747837" y="7018337"/>
            <a:ext cx="18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23875" y="1185850"/>
            <a:ext cx="609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Aparatura</a:t>
            </a:r>
            <a:r>
              <a:rPr lang="en-US" sz="3000">
                <a:solidFill>
                  <a:schemeClr val="dk1"/>
                </a:solidFill>
              </a:rPr>
              <a:t> pomiarowa</a:t>
            </a:r>
            <a:endParaRPr sz="3000"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2550" y="2028887"/>
            <a:ext cx="5040312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672875" y="2637275"/>
            <a:ext cx="6531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System Revitus - trzy elektrody, możliwy pomiar online: 2-kanałowy EKG i 3-kanałowy ACC.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Stanowisko komputerowe z o</a:t>
            </a:r>
            <a:r>
              <a:rPr lang="en-US" sz="2200"/>
              <a:t>programowaniem</a:t>
            </a:r>
            <a:r>
              <a:rPr lang="en-US" sz="2200"/>
              <a:t> w środowisku LabView do wizualizacji sygnału w czasie rzeczywistym.</a:t>
            </a:r>
            <a:endParaRPr sz="2200"/>
          </a:p>
        </p:txBody>
      </p:sp>
      <p:sp>
        <p:nvSpPr>
          <p:cNvPr id="164" name="Google Shape;164;p20"/>
          <p:cNvSpPr txBox="1"/>
          <p:nvPr/>
        </p:nvSpPr>
        <p:spPr>
          <a:xfrm>
            <a:off x="7722550" y="6002600"/>
            <a:ext cx="541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Zdjęcie 2.  Aparatu Revitus dostępny w laboratorium.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1747837" y="7018337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523875" y="1185862"/>
            <a:ext cx="44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3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Wyniki i dyskusja</a:t>
            </a:r>
            <a:endParaRPr sz="3000"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2350"/>
            <a:ext cx="5970337" cy="19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41500"/>
            <a:ext cx="5970400" cy="19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3350" y="1892350"/>
            <a:ext cx="5970400" cy="19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3362" y="3841500"/>
            <a:ext cx="5970385" cy="19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663462" y="5927075"/>
            <a:ext cx="6106500" cy="46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Wykres 1. Porównanie skuteczności detektorów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