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7556500" cx="106807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0">
          <p15:clr>
            <a:srgbClr val="000000"/>
          </p15:clr>
        </p15:guide>
        <p15:guide id="2" pos="336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C98BB9-3AB3-4FC8-A005-0223DC2C8B21}">
  <a:tblStyle styleId="{4BC98BB9-3AB3-4FC8-A005-0223DC2C8B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48188D0-4155-4DC3-848A-1CEC6A368DC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0" orient="horz"/>
        <p:guide pos="33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2e478fdaf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32e478fdaf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2e478fdaf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Najistotniejsza</a:t>
            </a:r>
            <a:r>
              <a:rPr lang="en-US"/>
              <a:t> dla nas była metryka Recall, ponieważ mówi ona ile zdjęć zostało poprawnie sklasyfikowane. W przypadku diagnozy zmian chorobowych </a:t>
            </a:r>
            <a:r>
              <a:rPr lang="en-US"/>
              <a:t>wykrywanie</a:t>
            </a:r>
            <a:r>
              <a:rPr lang="en-US"/>
              <a:t> przypadków chorych jest najważniejsze.</a:t>
            </a:r>
            <a:endParaRPr/>
          </a:p>
        </p:txBody>
      </p:sp>
      <p:sp>
        <p:nvSpPr>
          <p:cNvPr id="222" name="Google Shape;222;g132e478fdaf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2e478fdaf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Macierze pomyłek przedstawiają konkretną liczbę przypisanych przypadków. Dlatego dla zbioru chorego jest ich więcej, gdyż w wykorzystanym zbiorze testowym </a:t>
            </a:r>
            <a:r>
              <a:rPr lang="en-US"/>
              <a:t>oryginalny</a:t>
            </a:r>
            <a:r>
              <a:rPr lang="en-US"/>
              <a:t> podział był 234/390. Tak jak było </a:t>
            </a:r>
            <a:r>
              <a:rPr lang="en-US"/>
              <a:t>wcześniej</a:t>
            </a:r>
            <a:r>
              <a:rPr lang="en-US"/>
              <a:t> wspomniane, sieć DenseNet121 miała najlepsze parametry, co tym bardziej widać na macierzy pomyłek. Spośród wszystkich algorytmów to ona </a:t>
            </a:r>
            <a:r>
              <a:rPr lang="en-US"/>
              <a:t>poprawnie</a:t>
            </a:r>
            <a:r>
              <a:rPr lang="en-US"/>
              <a:t> </a:t>
            </a:r>
            <a:r>
              <a:rPr lang="en-US"/>
              <a:t>zaklasyfikowała</a:t>
            </a:r>
            <a:r>
              <a:rPr lang="en-US"/>
              <a:t> </a:t>
            </a:r>
            <a:r>
              <a:rPr lang="en-US"/>
              <a:t>najwięcej</a:t>
            </a:r>
            <a:r>
              <a:rPr lang="en-US"/>
              <a:t> </a:t>
            </a:r>
            <a:r>
              <a:rPr lang="en-US"/>
              <a:t>przypadków</a:t>
            </a:r>
            <a:r>
              <a:rPr lang="en-US"/>
              <a:t> chorych. Co ciekawe, możemy zauważyć też, że sieć EfficientNet z jakiegoś powodu klasyfikowała większość przypadków jako chore, a InceptionV3 jako zdrowe.</a:t>
            </a:r>
            <a:endParaRPr/>
          </a:p>
        </p:txBody>
      </p:sp>
      <p:sp>
        <p:nvSpPr>
          <p:cNvPr id="235" name="Google Shape;235;g132e478fdaf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2e478fdaf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Wykresy nie różnią sie wiele od siebie, ale nadal </a:t>
            </a:r>
            <a:r>
              <a:rPr lang="en-US"/>
              <a:t>widać</a:t>
            </a:r>
            <a:r>
              <a:rPr lang="en-US"/>
              <a:t> że wykres dla InceptionV3 jest kiepski idk</a:t>
            </a:r>
            <a:endParaRPr/>
          </a:p>
        </p:txBody>
      </p:sp>
      <p:sp>
        <p:nvSpPr>
          <p:cNvPr id="255" name="Google Shape;255;g132e478fdaf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2e478fdaf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32e478fda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2e478fdaf_1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32e478fdaf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2e478fdaf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32e478fdaf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2e478fdaf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32e478fdaf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5ec341db9_3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5ec341db9_3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2e478fdaf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32e478fdaf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2e478fdaf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32e478fdaf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2e478fdaf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32e478fdaf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2e478fdaf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32e478fdaf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801687" y="2184400"/>
            <a:ext cx="9085262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 rot="5400000">
            <a:off x="5726113" y="2562226"/>
            <a:ext cx="6051550" cy="227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 rot="5400000">
            <a:off x="1107281" y="365920"/>
            <a:ext cx="6051550" cy="66627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 rot="5400000">
            <a:off x="3074987" y="-88900"/>
            <a:ext cx="4538662" cy="9085262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/>
          <p:nvPr>
            <p:ph idx="2" type="pic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4318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/>
            </a:lvl1pPr>
            <a:lvl2pPr indent="-4064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3" type="body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21"/>
          <p:cNvSpPr txBox="1"/>
          <p:nvPr>
            <p:ph idx="4" type="body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 rot="5400000">
            <a:off x="5592763" y="2452688"/>
            <a:ext cx="6403975" cy="230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 rot="5400000">
            <a:off x="911226" y="225425"/>
            <a:ext cx="6403975" cy="67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801688" y="2184400"/>
            <a:ext cx="4465637" cy="45386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2" type="body"/>
          </p:nvPr>
        </p:nvSpPr>
        <p:spPr>
          <a:xfrm>
            <a:off x="5419725" y="2184400"/>
            <a:ext cx="4467225" cy="45386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subTitle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 rot="5400000">
            <a:off x="2943226" y="-196849"/>
            <a:ext cx="4794250" cy="921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/>
          <p:nvPr>
            <p:ph idx="2" type="pic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3" type="body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4" type="body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5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801687" y="2184400"/>
            <a:ext cx="9085262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/>
        </p:nvSpPr>
        <p:spPr>
          <a:xfrm>
            <a:off x="1867500" y="2240950"/>
            <a:ext cx="7235700" cy="23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Klasyfikacja zmian chorobowych wywołanych przez zapalenie płuc na obrazach rentgenowskich klatki piersiowej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Projekt realizowany w ramach przedmiotu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Techniki Obrazowania Medycznego</a:t>
            </a:r>
            <a:endParaRPr sz="3300"/>
          </a:p>
        </p:txBody>
      </p:sp>
      <p:sp>
        <p:nvSpPr>
          <p:cNvPr id="110" name="Google Shape;110;p25"/>
          <p:cNvSpPr txBox="1"/>
          <p:nvPr/>
        </p:nvSpPr>
        <p:spPr>
          <a:xfrm>
            <a:off x="7946300" y="866850"/>
            <a:ext cx="249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Kraków dn. 22.06.2022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3659053" y="5920600"/>
            <a:ext cx="45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Akademia Górniczo-Hutnicza im. Stanisława Staszica w Krakowie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AGH University of Science and Technology</a:t>
            </a:r>
            <a:endParaRPr/>
          </a:p>
        </p:txBody>
      </p:sp>
      <p:sp>
        <p:nvSpPr>
          <p:cNvPr id="112" name="Google Shape;112;p25"/>
          <p:cNvSpPr txBox="1"/>
          <p:nvPr>
            <p:ph idx="12" type="sldNum"/>
          </p:nvPr>
        </p:nvSpPr>
        <p:spPr>
          <a:xfrm>
            <a:off x="10173012" y="6920887"/>
            <a:ext cx="344400" cy="325500"/>
          </a:xfrm>
          <a:prstGeom prst="rect">
            <a:avLst/>
          </a:prstGeom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25"/>
          <p:cNvSpPr txBox="1"/>
          <p:nvPr/>
        </p:nvSpPr>
        <p:spPr>
          <a:xfrm>
            <a:off x="606550" y="5335600"/>
            <a:ext cx="2782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Gabriela Piwar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Weronika Patuszyńska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Wiktoria Kowalska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Olivia Ślusarz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/>
        </p:nvSpPr>
        <p:spPr>
          <a:xfrm>
            <a:off x="1092200" y="7018337"/>
            <a:ext cx="18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2376350" y="840400"/>
            <a:ext cx="6057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/>
              <a:t>Algorytmy</a:t>
            </a:r>
            <a:endParaRPr b="1" sz="2300"/>
          </a:p>
        </p:txBody>
      </p:sp>
      <p:sp>
        <p:nvSpPr>
          <p:cNvPr id="218" name="Google Shape;218;p34"/>
          <p:cNvSpPr txBox="1"/>
          <p:nvPr/>
        </p:nvSpPr>
        <p:spPr>
          <a:xfrm>
            <a:off x="1027700" y="1838350"/>
            <a:ext cx="86253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Dokonano implementacji sieci konwolucyjnej, która składała się z 24 warstw.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Wykonana sieć składa się z gotowych, dostępnych modeli sieci, tj.: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DenseNet121 - która, nie sumuje poprzednich warstw ale je ze sobą łączy i używa jako dane wejściowe,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VGG16 - posiada 16 warstw splotowych i nadaje się do ekstrahowania cech,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ResNet50 - używana do klasyfikacji obrazów, lokalizacji obiektów i wykrywania obiektów,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InceptionV3 - używana do analizy obrazów i wykrywania obiektów,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EfficientNetB1 - używana do klasyfikacji obrazów, wydajna obliczeniowo.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Przetrenowane sieci dopasowano do naszych danych, tak aby </a:t>
            </a:r>
            <a:r>
              <a:rPr lang="en-US" sz="1600">
                <a:solidFill>
                  <a:schemeClr val="dk1"/>
                </a:solidFill>
              </a:rPr>
              <a:t>zwracały</a:t>
            </a:r>
            <a:r>
              <a:rPr lang="en-US" sz="1600">
                <a:solidFill>
                  <a:schemeClr val="dk1"/>
                </a:solidFill>
              </a:rPr>
              <a:t> dwie klasy zdjęcia z chorymi płucami oraz zdjęcia zdrowych płuc.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10173012" y="6920887"/>
            <a:ext cx="344400" cy="325500"/>
          </a:xfrm>
          <a:prstGeom prst="rect">
            <a:avLst/>
          </a:prstGeom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/>
        </p:nvSpPr>
        <p:spPr>
          <a:xfrm>
            <a:off x="1092200" y="7018337"/>
            <a:ext cx="18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2545125" y="808950"/>
            <a:ext cx="6057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/>
              <a:t>Ewaluacja wyników - metryki</a:t>
            </a:r>
            <a:endParaRPr b="1" sz="2300"/>
          </a:p>
        </p:txBody>
      </p:sp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10173012" y="6920887"/>
            <a:ext cx="344400" cy="325500"/>
          </a:xfrm>
          <a:prstGeom prst="rect">
            <a:avLst/>
          </a:prstGeom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7" name="Google Shape;227;p35"/>
          <p:cNvGraphicFramePr/>
          <p:nvPr/>
        </p:nvGraphicFramePr>
        <p:xfrm>
          <a:off x="435925" y="1972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{4BC98BB9-3AB3-4FC8-A005-0223DC2C8B21}</a:tableStyleId>
              </a:tblPr>
              <a:tblGrid>
                <a:gridCol w="1155025"/>
                <a:gridCol w="1024250"/>
                <a:gridCol w="991575"/>
                <a:gridCol w="904425"/>
                <a:gridCol w="948000"/>
                <a:gridCol w="991575"/>
              </a:tblGrid>
              <a:tr h="3246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 sieci konwolucyjnej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Wybrane parametry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 hMerge="1"/>
                <a:tc hMerge="1"/>
                <a:tc hMerge="1"/>
                <a:tc hMerge="1"/>
              </a:tr>
              <a:tr h="529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</a:tr>
              <a:tr h="54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Implementacja własna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0,85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0,91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0,86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0,88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0,89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54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Bazująca na DenseNet121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0,84</a:t>
                      </a:r>
                      <a:endParaRPr sz="17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0,95</a:t>
                      </a:r>
                      <a:endParaRPr sz="17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0,83</a:t>
                      </a:r>
                      <a:endParaRPr sz="17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0,89</a:t>
                      </a:r>
                      <a:endParaRPr sz="17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0,92</a:t>
                      </a:r>
                      <a:endParaRPr sz="17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</a:tr>
              <a:tr h="54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Bazująca na VGG16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0,76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0,91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0,76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0,83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0,86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</a:tr>
              <a:tr h="54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Bazująca na ResNet50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0,82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0,89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0,84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0,86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0,84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</a:tr>
              <a:tr h="54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Bazująca na InceptionV3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0,68</a:t>
                      </a:r>
                      <a:endParaRPr sz="17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0,96</a:t>
                      </a:r>
                      <a:endParaRPr sz="17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0,67</a:t>
                      </a:r>
                      <a:endParaRPr sz="17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0,79</a:t>
                      </a:r>
                      <a:endParaRPr sz="17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0,61</a:t>
                      </a:r>
                      <a:endParaRPr sz="17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</a:tr>
              <a:tr h="54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Bazująca na EfficientNetB1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0,78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0,93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0,77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0,84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0,86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228" name="Google Shape;228;p35"/>
          <p:cNvSpPr txBox="1"/>
          <p:nvPr/>
        </p:nvSpPr>
        <p:spPr>
          <a:xfrm>
            <a:off x="6798900" y="2273100"/>
            <a:ext cx="3501600" cy="16281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Najlepsze wyniki : DenseNet121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⬆</a:t>
            </a:r>
            <a:r>
              <a:rPr lang="en-US" sz="1700"/>
              <a:t> Accuracy 84%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⬆</a:t>
            </a:r>
            <a:r>
              <a:rPr lang="en-US" sz="1700"/>
              <a:t> Recall 95%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⬆</a:t>
            </a:r>
            <a:r>
              <a:rPr lang="en-US" sz="1700"/>
              <a:t> AUC 92%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29" name="Google Shape;229;p35"/>
          <p:cNvSpPr txBox="1"/>
          <p:nvPr/>
        </p:nvSpPr>
        <p:spPr>
          <a:xfrm>
            <a:off x="6798900" y="4116150"/>
            <a:ext cx="3501600" cy="16281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Najgorsze wyniki : InceptionV3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⬇</a:t>
            </a:r>
            <a:r>
              <a:rPr lang="en-US" sz="1700"/>
              <a:t> Accuracy 68%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⬆</a:t>
            </a:r>
            <a:r>
              <a:rPr lang="en-US" sz="1700"/>
              <a:t> Recall 96%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⬇</a:t>
            </a:r>
            <a:r>
              <a:rPr lang="en-US" sz="1700"/>
              <a:t> AUC 61% </a:t>
            </a:r>
            <a:endParaRPr sz="1700"/>
          </a:p>
        </p:txBody>
      </p:sp>
      <p:sp>
        <p:nvSpPr>
          <p:cNvPr id="230" name="Google Shape;230;p35"/>
          <p:cNvSpPr txBox="1"/>
          <p:nvPr/>
        </p:nvSpPr>
        <p:spPr>
          <a:xfrm>
            <a:off x="414850" y="1541875"/>
            <a:ext cx="605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Tabela wartości metryk dla zbioru testowego</a:t>
            </a:r>
            <a:endParaRPr sz="1600"/>
          </a:p>
        </p:txBody>
      </p:sp>
      <p:sp>
        <p:nvSpPr>
          <p:cNvPr id="231" name="Google Shape;231;p35"/>
          <p:cNvSpPr/>
          <p:nvPr/>
        </p:nvSpPr>
        <p:spPr>
          <a:xfrm>
            <a:off x="1687175" y="3452750"/>
            <a:ext cx="4621800" cy="3714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5"/>
          <p:cNvSpPr/>
          <p:nvPr/>
        </p:nvSpPr>
        <p:spPr>
          <a:xfrm>
            <a:off x="1687175" y="5087825"/>
            <a:ext cx="4621800" cy="3714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/>
          <p:nvPr/>
        </p:nvSpPr>
        <p:spPr>
          <a:xfrm>
            <a:off x="3847000" y="1436625"/>
            <a:ext cx="3041100" cy="25542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1092200" y="7018337"/>
            <a:ext cx="18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2545125" y="808950"/>
            <a:ext cx="6057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/>
              <a:t>Ewaluacja wyników - macierze pomyłek </a:t>
            </a:r>
            <a:endParaRPr b="1" sz="2300"/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10173012" y="6920887"/>
            <a:ext cx="344400" cy="325500"/>
          </a:xfrm>
          <a:prstGeom prst="rect">
            <a:avLst/>
          </a:prstGeom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825" y="1679338"/>
            <a:ext cx="2571750" cy="1905000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42" name="Google Shape;24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5850" y="1686475"/>
            <a:ext cx="26574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3550" y="1650763"/>
            <a:ext cx="25527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475" y="4146288"/>
            <a:ext cx="27051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9163" y="4141525"/>
            <a:ext cx="279082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80675" y="4127225"/>
            <a:ext cx="283845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/>
        </p:nvSpPr>
        <p:spPr>
          <a:xfrm>
            <a:off x="1335850" y="3638675"/>
            <a:ext cx="18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Własna sieć</a:t>
            </a:r>
            <a:endParaRPr/>
          </a:p>
        </p:txBody>
      </p:sp>
      <p:sp>
        <p:nvSpPr>
          <p:cNvPr id="248" name="Google Shape;248;p36"/>
          <p:cNvSpPr txBox="1"/>
          <p:nvPr/>
        </p:nvSpPr>
        <p:spPr>
          <a:xfrm>
            <a:off x="4508850" y="3578150"/>
            <a:ext cx="1854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DenseNet121</a:t>
            </a:r>
            <a:endParaRPr/>
          </a:p>
        </p:txBody>
      </p:sp>
      <p:sp>
        <p:nvSpPr>
          <p:cNvPr id="249" name="Google Shape;249;p36"/>
          <p:cNvSpPr txBox="1"/>
          <p:nvPr/>
        </p:nvSpPr>
        <p:spPr>
          <a:xfrm>
            <a:off x="7781550" y="3669975"/>
            <a:ext cx="18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VGG16</a:t>
            </a:r>
            <a:endParaRPr/>
          </a:p>
        </p:txBody>
      </p:sp>
      <p:sp>
        <p:nvSpPr>
          <p:cNvPr id="250" name="Google Shape;250;p36"/>
          <p:cNvSpPr txBox="1"/>
          <p:nvPr/>
        </p:nvSpPr>
        <p:spPr>
          <a:xfrm>
            <a:off x="1274675" y="6215875"/>
            <a:ext cx="18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ResNet50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4508850" y="6172300"/>
            <a:ext cx="18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InceptionV3</a:t>
            </a:r>
            <a:endParaRPr/>
          </a:p>
        </p:txBody>
      </p:sp>
      <p:sp>
        <p:nvSpPr>
          <p:cNvPr id="252" name="Google Shape;252;p36"/>
          <p:cNvSpPr txBox="1"/>
          <p:nvPr/>
        </p:nvSpPr>
        <p:spPr>
          <a:xfrm>
            <a:off x="7830050" y="6127475"/>
            <a:ext cx="18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EfficientNetB1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1092200" y="7018337"/>
            <a:ext cx="18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2545125" y="808950"/>
            <a:ext cx="6057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/>
              <a:t>Ewaluacja wyników - wykresy ROC</a:t>
            </a:r>
            <a:endParaRPr b="1" sz="2300"/>
          </a:p>
        </p:txBody>
      </p:sp>
      <p:sp>
        <p:nvSpPr>
          <p:cNvPr id="259" name="Google Shape;259;p37"/>
          <p:cNvSpPr txBox="1"/>
          <p:nvPr/>
        </p:nvSpPr>
        <p:spPr>
          <a:xfrm>
            <a:off x="1970400" y="1822625"/>
            <a:ext cx="73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10173012" y="6920887"/>
            <a:ext cx="344400" cy="325500"/>
          </a:xfrm>
          <a:prstGeom prst="rect">
            <a:avLst/>
          </a:prstGeom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166" y="1213775"/>
            <a:ext cx="6248349" cy="436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2" name="Google Shape;262;p37"/>
          <p:cNvGraphicFramePr/>
          <p:nvPr/>
        </p:nvGraphicFramePr>
        <p:xfrm>
          <a:off x="1003525" y="544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{948188D0-4155-4DC3-848A-1CEC6A368DCB}</a:tableStyleId>
              </a:tblPr>
              <a:tblGrid>
                <a:gridCol w="1253675"/>
                <a:gridCol w="1253675"/>
                <a:gridCol w="1253675"/>
                <a:gridCol w="1253675"/>
                <a:gridCol w="1253675"/>
                <a:gridCol w="1253675"/>
                <a:gridCol w="1253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 sieci konwolucyjnej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Implementacja własna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Bazująca na DenseNet121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Bazująca na VGG16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Bazująca na ResNet50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Bazująca na InceptionV3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Bazująca na EfficientNetB1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/>
          <p:nvPr/>
        </p:nvSpPr>
        <p:spPr>
          <a:xfrm>
            <a:off x="4593713" y="5552475"/>
            <a:ext cx="1949400" cy="831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8"/>
          <p:cNvSpPr/>
          <p:nvPr/>
        </p:nvSpPr>
        <p:spPr>
          <a:xfrm>
            <a:off x="6923400" y="5111275"/>
            <a:ext cx="1949400" cy="757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8"/>
          <p:cNvSpPr/>
          <p:nvPr/>
        </p:nvSpPr>
        <p:spPr>
          <a:xfrm>
            <a:off x="2264050" y="5119825"/>
            <a:ext cx="1949400" cy="709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8"/>
          <p:cNvSpPr/>
          <p:nvPr/>
        </p:nvSpPr>
        <p:spPr>
          <a:xfrm>
            <a:off x="1610475" y="2962675"/>
            <a:ext cx="3619800" cy="1095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8"/>
          <p:cNvSpPr/>
          <p:nvPr/>
        </p:nvSpPr>
        <p:spPr>
          <a:xfrm>
            <a:off x="5975700" y="2979525"/>
            <a:ext cx="3619800" cy="1095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8"/>
          <p:cNvSpPr/>
          <p:nvPr/>
        </p:nvSpPr>
        <p:spPr>
          <a:xfrm>
            <a:off x="5975700" y="1700125"/>
            <a:ext cx="3619800" cy="1095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8"/>
          <p:cNvSpPr/>
          <p:nvPr/>
        </p:nvSpPr>
        <p:spPr>
          <a:xfrm>
            <a:off x="1610475" y="1666425"/>
            <a:ext cx="3619800" cy="1095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8"/>
          <p:cNvSpPr txBox="1"/>
          <p:nvPr/>
        </p:nvSpPr>
        <p:spPr>
          <a:xfrm>
            <a:off x="1092200" y="7018337"/>
            <a:ext cx="18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2495875" y="808925"/>
            <a:ext cx="6057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/>
              <a:t>Podsumowanie i wnioski</a:t>
            </a:r>
            <a:endParaRPr b="1" sz="2300"/>
          </a:p>
        </p:txBody>
      </p:sp>
      <p:sp>
        <p:nvSpPr>
          <p:cNvPr id="276" name="Google Shape;276;p38"/>
          <p:cNvSpPr txBox="1"/>
          <p:nvPr>
            <p:ph idx="12" type="sldNum"/>
          </p:nvPr>
        </p:nvSpPr>
        <p:spPr>
          <a:xfrm>
            <a:off x="10173012" y="6920887"/>
            <a:ext cx="344400" cy="325500"/>
          </a:xfrm>
          <a:prstGeom prst="rect">
            <a:avLst/>
          </a:prstGeom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38"/>
          <p:cNvSpPr txBox="1"/>
          <p:nvPr/>
        </p:nvSpPr>
        <p:spPr>
          <a:xfrm>
            <a:off x="1699875" y="1775625"/>
            <a:ext cx="344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Osiągnięcia</a:t>
            </a:r>
            <a:r>
              <a:rPr lang="en-US" sz="1500"/>
              <a:t> w dziedzinie diagnostyki zapalenia płuc za pomocą uczenia maszynowego ciągle rozwijane.</a:t>
            </a:r>
            <a:endParaRPr sz="1500"/>
          </a:p>
        </p:txBody>
      </p:sp>
      <p:sp>
        <p:nvSpPr>
          <p:cNvPr id="278" name="Google Shape;278;p38"/>
          <p:cNvSpPr txBox="1"/>
          <p:nvPr/>
        </p:nvSpPr>
        <p:spPr>
          <a:xfrm>
            <a:off x="5756850" y="1942800"/>
            <a:ext cx="36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8"/>
          <p:cNvSpPr txBox="1"/>
          <p:nvPr/>
        </p:nvSpPr>
        <p:spPr>
          <a:xfrm>
            <a:off x="5975700" y="1809325"/>
            <a:ext cx="3619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Spośród wykorzystanych sieci najlepiej poradziła sobie przetrenowana sieć DenseNet121, a najgorzej InceptionV3</a:t>
            </a:r>
            <a:endParaRPr sz="1500"/>
          </a:p>
        </p:txBody>
      </p:sp>
      <p:sp>
        <p:nvSpPr>
          <p:cNvPr id="280" name="Google Shape;280;p38"/>
          <p:cNvSpPr txBox="1"/>
          <p:nvPr/>
        </p:nvSpPr>
        <p:spPr>
          <a:xfrm>
            <a:off x="1610475" y="3071863"/>
            <a:ext cx="3619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Metryki sieci własnej implementacji na </a:t>
            </a:r>
            <a:r>
              <a:rPr lang="en-US" sz="1500"/>
              <a:t>porównywalnych</a:t>
            </a:r>
            <a:r>
              <a:rPr lang="en-US" sz="1500"/>
              <a:t> </a:t>
            </a:r>
            <a:r>
              <a:rPr lang="en-US" sz="1500"/>
              <a:t>wartościach</a:t>
            </a:r>
            <a:r>
              <a:rPr lang="en-US" sz="1500"/>
              <a:t> co sieci przetrenowanych. </a:t>
            </a:r>
            <a:endParaRPr sz="1500"/>
          </a:p>
        </p:txBody>
      </p:sp>
      <p:sp>
        <p:nvSpPr>
          <p:cNvPr id="281" name="Google Shape;281;p38"/>
          <p:cNvSpPr txBox="1"/>
          <p:nvPr/>
        </p:nvSpPr>
        <p:spPr>
          <a:xfrm>
            <a:off x="6154650" y="3088713"/>
            <a:ext cx="326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Proponowane modele są obiecujące pod względem możliwości ML, jednak wymagają udoskonalenia. </a:t>
            </a:r>
            <a:endParaRPr sz="1500"/>
          </a:p>
        </p:txBody>
      </p:sp>
      <p:sp>
        <p:nvSpPr>
          <p:cNvPr id="282" name="Google Shape;282;p38"/>
          <p:cNvSpPr txBox="1"/>
          <p:nvPr/>
        </p:nvSpPr>
        <p:spPr>
          <a:xfrm>
            <a:off x="4544325" y="4368125"/>
            <a:ext cx="206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Kierunki rozwoju</a:t>
            </a:r>
            <a:endParaRPr b="1" i="1" sz="1800"/>
          </a:p>
        </p:txBody>
      </p:sp>
      <p:sp>
        <p:nvSpPr>
          <p:cNvPr id="283" name="Google Shape;283;p38"/>
          <p:cNvSpPr txBox="1"/>
          <p:nvPr/>
        </p:nvSpPr>
        <p:spPr>
          <a:xfrm>
            <a:off x="2338600" y="5160450"/>
            <a:ext cx="18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Zwiększenie zbioru danych.</a:t>
            </a:r>
            <a:endParaRPr sz="1500"/>
          </a:p>
        </p:txBody>
      </p:sp>
      <p:sp>
        <p:nvSpPr>
          <p:cNvPr id="284" name="Google Shape;284;p38"/>
          <p:cNvSpPr txBox="1"/>
          <p:nvPr/>
        </p:nvSpPr>
        <p:spPr>
          <a:xfrm>
            <a:off x="4660413" y="5552475"/>
            <a:ext cx="1871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Lepsze dopasowanie do klasyfikacji </a:t>
            </a:r>
            <a:r>
              <a:rPr lang="en-US" sz="1500"/>
              <a:t>zdjęć.</a:t>
            </a:r>
            <a:endParaRPr sz="1500"/>
          </a:p>
        </p:txBody>
      </p:sp>
      <p:sp>
        <p:nvSpPr>
          <p:cNvPr id="285" name="Google Shape;285;p38"/>
          <p:cNvSpPr txBox="1"/>
          <p:nvPr/>
        </p:nvSpPr>
        <p:spPr>
          <a:xfrm>
            <a:off x="6865350" y="5166775"/>
            <a:ext cx="206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Lepsze sposoby równoważenia zbioru</a:t>
            </a:r>
            <a:endParaRPr sz="1500"/>
          </a:p>
        </p:txBody>
      </p:sp>
      <p:sp>
        <p:nvSpPr>
          <p:cNvPr id="286" name="Google Shape;286;p38"/>
          <p:cNvSpPr/>
          <p:nvPr/>
        </p:nvSpPr>
        <p:spPr>
          <a:xfrm rot="9301847">
            <a:off x="4059495" y="4729444"/>
            <a:ext cx="501029" cy="19448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 flipH="1" rot="-9301847">
            <a:off x="6631445" y="4729444"/>
            <a:ext cx="501029" cy="19448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8"/>
          <p:cNvSpPr/>
          <p:nvPr/>
        </p:nvSpPr>
        <p:spPr>
          <a:xfrm rot="5393824">
            <a:off x="5345484" y="5093808"/>
            <a:ext cx="501001" cy="19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/>
        </p:nvSpPr>
        <p:spPr>
          <a:xfrm>
            <a:off x="1092200" y="7018337"/>
            <a:ext cx="18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2456450" y="3301475"/>
            <a:ext cx="6057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Dziękujemy za uwagę!</a:t>
            </a:r>
            <a:endParaRPr b="1" sz="3500"/>
          </a:p>
        </p:txBody>
      </p:sp>
      <p:sp>
        <p:nvSpPr>
          <p:cNvPr id="295" name="Google Shape;295;p39"/>
          <p:cNvSpPr txBox="1"/>
          <p:nvPr/>
        </p:nvSpPr>
        <p:spPr>
          <a:xfrm>
            <a:off x="1970400" y="1822625"/>
            <a:ext cx="73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6" name="Google Shape;296;p39"/>
          <p:cNvSpPr txBox="1"/>
          <p:nvPr>
            <p:ph idx="12" type="sldNum"/>
          </p:nvPr>
        </p:nvSpPr>
        <p:spPr>
          <a:xfrm>
            <a:off x="10173012" y="6920887"/>
            <a:ext cx="344400" cy="325500"/>
          </a:xfrm>
          <a:prstGeom prst="rect">
            <a:avLst/>
          </a:prstGeom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/>
          <p:nvPr/>
        </p:nvSpPr>
        <p:spPr>
          <a:xfrm>
            <a:off x="1232150" y="2160175"/>
            <a:ext cx="8216400" cy="3016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1092200" y="7018337"/>
            <a:ext cx="180022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2311850" y="1115575"/>
            <a:ext cx="605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Cel projektu</a:t>
            </a:r>
            <a:endParaRPr b="1" sz="3000"/>
          </a:p>
        </p:txBody>
      </p:sp>
      <p:sp>
        <p:nvSpPr>
          <p:cNvPr id="121" name="Google Shape;121;p26"/>
          <p:cNvSpPr txBox="1"/>
          <p:nvPr/>
        </p:nvSpPr>
        <p:spPr>
          <a:xfrm>
            <a:off x="1648100" y="2454500"/>
            <a:ext cx="73845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3300"/>
              <a:t>Zapoznanie się z zagadnieniami klasyfikacji obrazów</a:t>
            </a:r>
            <a:r>
              <a:rPr baseline="30000" lang="en-US" sz="3300"/>
              <a:t> </a:t>
            </a:r>
            <a:r>
              <a:rPr baseline="30000" lang="en-US" sz="3300"/>
              <a:t>medycznych oraz implementacja algorytmu do rozpoznawania zdjęć RTG klatki piersiowej osób chorych i zdrowych. Realizacja problemu z użyciem różnych konwolucyjnych sieci neuronowych oraz porównanie ich działania.</a:t>
            </a:r>
            <a:endParaRPr baseline="30000" sz="3300"/>
          </a:p>
        </p:txBody>
      </p:sp>
      <p:sp>
        <p:nvSpPr>
          <p:cNvPr id="122" name="Google Shape;122;p26"/>
          <p:cNvSpPr txBox="1"/>
          <p:nvPr>
            <p:ph idx="12" type="sldNum"/>
          </p:nvPr>
        </p:nvSpPr>
        <p:spPr>
          <a:xfrm>
            <a:off x="10173012" y="6920887"/>
            <a:ext cx="344400" cy="325500"/>
          </a:xfrm>
          <a:prstGeom prst="rect">
            <a:avLst/>
          </a:prstGeom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/>
        </p:nvSpPr>
        <p:spPr>
          <a:xfrm>
            <a:off x="1092200" y="7018337"/>
            <a:ext cx="18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2530800" y="640175"/>
            <a:ext cx="6057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/>
              <a:t>Wprowadzenie</a:t>
            </a:r>
            <a:endParaRPr b="1" sz="2300"/>
          </a:p>
        </p:txBody>
      </p:sp>
      <p:sp>
        <p:nvSpPr>
          <p:cNvPr id="129" name="Google Shape;129;p27"/>
          <p:cNvSpPr txBox="1"/>
          <p:nvPr>
            <p:ph idx="12" type="sldNum"/>
          </p:nvPr>
        </p:nvSpPr>
        <p:spPr>
          <a:xfrm>
            <a:off x="10173012" y="6920887"/>
            <a:ext cx="344400" cy="325500"/>
          </a:xfrm>
          <a:prstGeom prst="rect">
            <a:avLst/>
          </a:prstGeom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0" name="Google Shape;130;p27"/>
          <p:cNvPicPr preferRelativeResize="0"/>
          <p:nvPr/>
        </p:nvPicPr>
        <p:blipFill rotWithShape="1">
          <a:blip r:embed="rId3">
            <a:alphaModFix/>
          </a:blip>
          <a:srcRect b="498" l="0" r="0" t="1682"/>
          <a:stretch/>
        </p:blipFill>
        <p:spPr>
          <a:xfrm>
            <a:off x="1980350" y="1146000"/>
            <a:ext cx="3610275" cy="577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 rotWithShape="1">
          <a:blip r:embed="rId4">
            <a:alphaModFix/>
          </a:blip>
          <a:srcRect b="2190" l="0" r="1224" t="0"/>
          <a:stretch/>
        </p:blipFill>
        <p:spPr>
          <a:xfrm>
            <a:off x="5836175" y="1146000"/>
            <a:ext cx="3405100" cy="57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/>
        </p:nvSpPr>
        <p:spPr>
          <a:xfrm>
            <a:off x="1092200" y="7018337"/>
            <a:ext cx="18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8"/>
          <p:cNvSpPr txBox="1"/>
          <p:nvPr/>
        </p:nvSpPr>
        <p:spPr>
          <a:xfrm>
            <a:off x="2545125" y="808950"/>
            <a:ext cx="6057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10173012" y="6920887"/>
            <a:ext cx="344400" cy="325500"/>
          </a:xfrm>
          <a:prstGeom prst="rect">
            <a:avLst/>
          </a:prstGeom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3958550" y="3030275"/>
            <a:ext cx="2763600" cy="1380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ZAPALENIE PŁUC U DZIECI </a:t>
            </a:r>
            <a:endParaRPr b="1" sz="1800"/>
          </a:p>
        </p:txBody>
      </p:sp>
      <p:sp>
        <p:nvSpPr>
          <p:cNvPr id="140" name="Google Shape;140;p28"/>
          <p:cNvSpPr/>
          <p:nvPr/>
        </p:nvSpPr>
        <p:spPr>
          <a:xfrm>
            <a:off x="4050950" y="5258825"/>
            <a:ext cx="2578800" cy="12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Powikłania: ropniak opłucnej. ropień płuc, martwiczne zapalenie płuc</a:t>
            </a:r>
            <a:endParaRPr/>
          </a:p>
        </p:txBody>
      </p:sp>
      <p:sp>
        <p:nvSpPr>
          <p:cNvPr id="141" name="Google Shape;141;p28"/>
          <p:cNvSpPr/>
          <p:nvPr/>
        </p:nvSpPr>
        <p:spPr>
          <a:xfrm>
            <a:off x="1472150" y="1507425"/>
            <a:ext cx="2578800" cy="12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Objawy: kaszel, świszczący oddech, ból w klatce piersiowej, duszności </a:t>
            </a:r>
            <a:endParaRPr sz="1500"/>
          </a:p>
        </p:txBody>
      </p:sp>
      <p:sp>
        <p:nvSpPr>
          <p:cNvPr id="142" name="Google Shape;142;p28"/>
          <p:cNvSpPr/>
          <p:nvPr/>
        </p:nvSpPr>
        <p:spPr>
          <a:xfrm>
            <a:off x="6722150" y="1507425"/>
            <a:ext cx="2578800" cy="12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Czynniki etiologiczne</a:t>
            </a:r>
            <a:r>
              <a:rPr lang="en-US" sz="1600"/>
              <a:t>: wirusy, bakterie, grzyby, alergie</a:t>
            </a:r>
            <a:r>
              <a:rPr lang="en-US" sz="1500"/>
              <a:t> </a:t>
            </a:r>
            <a:endParaRPr sz="1500"/>
          </a:p>
        </p:txBody>
      </p:sp>
      <p:sp>
        <p:nvSpPr>
          <p:cNvPr id="143" name="Google Shape;143;p28"/>
          <p:cNvSpPr/>
          <p:nvPr/>
        </p:nvSpPr>
        <p:spPr>
          <a:xfrm>
            <a:off x="702950" y="4056725"/>
            <a:ext cx="2578800" cy="12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 2019 roku zapalenie płuc spowodowało śmierć ponad 740 tyś. dzieci. </a:t>
            </a:r>
            <a:endParaRPr/>
          </a:p>
        </p:txBody>
      </p:sp>
      <p:sp>
        <p:nvSpPr>
          <p:cNvPr id="144" name="Google Shape;144;p28"/>
          <p:cNvSpPr/>
          <p:nvPr/>
        </p:nvSpPr>
        <p:spPr>
          <a:xfrm>
            <a:off x="7398950" y="4056725"/>
            <a:ext cx="2578800" cy="12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Rozpoznanie: zdjęcie RTG klatki piersiowej</a:t>
            </a:r>
            <a:endParaRPr sz="1600"/>
          </a:p>
        </p:txBody>
      </p:sp>
      <p:sp>
        <p:nvSpPr>
          <p:cNvPr id="145" name="Google Shape;145;p28"/>
          <p:cNvSpPr/>
          <p:nvPr/>
        </p:nvSpPr>
        <p:spPr>
          <a:xfrm>
            <a:off x="5168150" y="4671800"/>
            <a:ext cx="344400" cy="32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/>
          <p:nvPr/>
        </p:nvSpPr>
        <p:spPr>
          <a:xfrm rot="-2884915">
            <a:off x="6884972" y="4124789"/>
            <a:ext cx="351162" cy="376249"/>
          </a:xfrm>
          <a:prstGeom prst="downArrow">
            <a:avLst>
              <a:gd fmla="val 57894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"/>
          <p:cNvSpPr/>
          <p:nvPr/>
        </p:nvSpPr>
        <p:spPr>
          <a:xfrm rot="2702077">
            <a:off x="3444599" y="4124758"/>
            <a:ext cx="351079" cy="376322"/>
          </a:xfrm>
          <a:prstGeom prst="downArrow">
            <a:avLst>
              <a:gd fmla="val 57894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"/>
          <p:cNvSpPr/>
          <p:nvPr/>
        </p:nvSpPr>
        <p:spPr>
          <a:xfrm rot="7777422">
            <a:off x="3444678" y="2776369"/>
            <a:ext cx="350925" cy="376316"/>
          </a:xfrm>
          <a:prstGeom prst="downArrow">
            <a:avLst>
              <a:gd fmla="val 57894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/>
          <p:nvPr/>
        </p:nvSpPr>
        <p:spPr>
          <a:xfrm rot="-8430852">
            <a:off x="6883093" y="2776317"/>
            <a:ext cx="351006" cy="376398"/>
          </a:xfrm>
          <a:prstGeom prst="downArrow">
            <a:avLst>
              <a:gd fmla="val 57894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 txBox="1"/>
          <p:nvPr/>
        </p:nvSpPr>
        <p:spPr>
          <a:xfrm>
            <a:off x="2926275" y="724975"/>
            <a:ext cx="5294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Zapalenie płuc u dzieci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2730800" y="3395000"/>
            <a:ext cx="5219100" cy="766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SIEĆ KONWOLUCYJNA </a:t>
            </a:r>
            <a:endParaRPr b="1" sz="2400"/>
          </a:p>
        </p:txBody>
      </p:sp>
      <p:sp>
        <p:nvSpPr>
          <p:cNvPr id="157" name="Google Shape;157;p29"/>
          <p:cNvSpPr/>
          <p:nvPr/>
        </p:nvSpPr>
        <p:spPr>
          <a:xfrm>
            <a:off x="762900" y="1413775"/>
            <a:ext cx="2825400" cy="1400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Klasa sztucznych sieci neuronowych stosowana do analizy obrazów wizualnych. </a:t>
            </a:r>
            <a:endParaRPr sz="1600"/>
          </a:p>
        </p:txBody>
      </p:sp>
      <p:sp>
        <p:nvSpPr>
          <p:cNvPr id="158" name="Google Shape;158;p29"/>
          <p:cNvSpPr/>
          <p:nvPr/>
        </p:nvSpPr>
        <p:spPr>
          <a:xfrm>
            <a:off x="7158100" y="4780750"/>
            <a:ext cx="2825400" cy="1491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Składa się z: warstwy wejściowej, warstw ukrytych i warstwy wyjściowej. </a:t>
            </a:r>
            <a:endParaRPr sz="1600"/>
          </a:p>
        </p:txBody>
      </p:sp>
      <p:sp>
        <p:nvSpPr>
          <p:cNvPr id="159" name="Google Shape;159;p29"/>
          <p:cNvSpPr/>
          <p:nvPr/>
        </p:nvSpPr>
        <p:spPr>
          <a:xfrm>
            <a:off x="7223800" y="1375050"/>
            <a:ext cx="2825400" cy="1400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W </a:t>
            </a:r>
            <a:r>
              <a:rPr lang="en-US" sz="1600"/>
              <a:t>co najmniej</a:t>
            </a:r>
            <a:r>
              <a:rPr lang="en-US" sz="1600"/>
              <a:t> jednej warstwie stosowany splot zamiast ogólnego mnożenia macierzy. </a:t>
            </a:r>
            <a:endParaRPr sz="1600"/>
          </a:p>
        </p:txBody>
      </p:sp>
      <p:sp>
        <p:nvSpPr>
          <p:cNvPr id="160" name="Google Shape;160;p29"/>
          <p:cNvSpPr/>
          <p:nvPr/>
        </p:nvSpPr>
        <p:spPr>
          <a:xfrm>
            <a:off x="3861950" y="1323175"/>
            <a:ext cx="3088200" cy="1491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Uregulowana</a:t>
            </a:r>
            <a:r>
              <a:rPr lang="en-US" sz="1600"/>
              <a:t> wersja perceptronów wielowarstwowych oznaczająca się w pełni </a:t>
            </a:r>
            <a:r>
              <a:rPr lang="en-US" sz="1600"/>
              <a:t>połączoną</a:t>
            </a:r>
            <a:r>
              <a:rPr lang="en-US" sz="1600"/>
              <a:t> sieć.</a:t>
            </a:r>
            <a:endParaRPr sz="1600"/>
          </a:p>
        </p:txBody>
      </p:sp>
      <p:sp>
        <p:nvSpPr>
          <p:cNvPr id="161" name="Google Shape;161;p29"/>
          <p:cNvSpPr/>
          <p:nvPr/>
        </p:nvSpPr>
        <p:spPr>
          <a:xfrm>
            <a:off x="3852350" y="4608725"/>
            <a:ext cx="2976000" cy="1852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Głębokie</a:t>
            </a:r>
            <a:r>
              <a:rPr lang="en-US" sz="1600"/>
              <a:t> sieci konwolucyjne stopniowo filtrują poszczególne części danych uczących i wyostrzają ich ważne cechy w procesie dyskryminacji. </a:t>
            </a:r>
            <a:endParaRPr sz="1600"/>
          </a:p>
        </p:txBody>
      </p:sp>
      <p:sp>
        <p:nvSpPr>
          <p:cNvPr id="162" name="Google Shape;162;p29"/>
          <p:cNvSpPr/>
          <p:nvPr/>
        </p:nvSpPr>
        <p:spPr>
          <a:xfrm>
            <a:off x="697200" y="4789325"/>
            <a:ext cx="2825400" cy="1491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W każdej konwolucji wyróżniamy ilość parametrów w danej warstwie.  </a:t>
            </a:r>
            <a:endParaRPr sz="1600"/>
          </a:p>
        </p:txBody>
      </p:sp>
      <p:sp>
        <p:nvSpPr>
          <p:cNvPr id="163" name="Google Shape;163;p29"/>
          <p:cNvSpPr/>
          <p:nvPr/>
        </p:nvSpPr>
        <p:spPr>
          <a:xfrm>
            <a:off x="5147175" y="2935000"/>
            <a:ext cx="344400" cy="325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 rot="-10797005">
            <a:off x="5168143" y="4222370"/>
            <a:ext cx="344400" cy="325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 rot="2700000">
            <a:off x="7773692" y="2922674"/>
            <a:ext cx="344502" cy="32541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/>
          <p:nvPr/>
        </p:nvSpPr>
        <p:spPr>
          <a:xfrm rot="-2116942">
            <a:off x="2522874" y="2941933"/>
            <a:ext cx="344352" cy="32562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 rot="7527735">
            <a:off x="7773747" y="4308372"/>
            <a:ext cx="344384" cy="325482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/>
          <p:nvPr/>
        </p:nvSpPr>
        <p:spPr>
          <a:xfrm rot="-8100000">
            <a:off x="2523126" y="4312501"/>
            <a:ext cx="344078" cy="32583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1945400" y="663850"/>
            <a:ext cx="6921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Sieć konwolucyjna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1092200" y="7018337"/>
            <a:ext cx="18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1153250" y="830850"/>
            <a:ext cx="8374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/>
              <a:t>Środowisko pracy</a:t>
            </a:r>
            <a:endParaRPr b="1" sz="2300"/>
          </a:p>
        </p:txBody>
      </p:sp>
      <p:sp>
        <p:nvSpPr>
          <p:cNvPr id="176" name="Google Shape;176;p30"/>
          <p:cNvSpPr txBox="1"/>
          <p:nvPr/>
        </p:nvSpPr>
        <p:spPr>
          <a:xfrm>
            <a:off x="1153250" y="1823900"/>
            <a:ext cx="83742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Projekt został zrealizowany w języku programistycznym Python 3.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Środowiskiem wykorzystywanym przy tworzeniu projektu było Google Colab, czyli środowisko Jupyter dostarczane i obsługiwane przez Google.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Podczas realizacji projektu posłużono się odpowiednimi bibliotekami:</a:t>
            </a:r>
            <a:endParaRPr sz="1800"/>
          </a:p>
          <a:p>
            <a:pPr indent="-3429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NumPy,</a:t>
            </a:r>
            <a:endParaRPr sz="1800"/>
          </a:p>
          <a:p>
            <a:pPr indent="-3429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MatPlotLib,</a:t>
            </a:r>
            <a:endParaRPr sz="1800"/>
          </a:p>
          <a:p>
            <a:pPr indent="-3429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Sklearn,</a:t>
            </a:r>
            <a:endParaRPr sz="1800"/>
          </a:p>
          <a:p>
            <a:pPr indent="-3429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TensorFlow,</a:t>
            </a:r>
            <a:endParaRPr sz="1800"/>
          </a:p>
          <a:p>
            <a:pPr indent="-3429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US" sz="1800"/>
              <a:t>Keras.</a:t>
            </a:r>
            <a:endParaRPr sz="1800"/>
          </a:p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10173012" y="6920887"/>
            <a:ext cx="344400" cy="325500"/>
          </a:xfrm>
          <a:prstGeom prst="rect">
            <a:avLst/>
          </a:prstGeom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1092200" y="7018337"/>
            <a:ext cx="18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2545125" y="711850"/>
            <a:ext cx="6057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/>
              <a:t>Zbiór danych - opis</a:t>
            </a:r>
            <a:endParaRPr b="1" sz="2300"/>
          </a:p>
        </p:txBody>
      </p:sp>
      <p:sp>
        <p:nvSpPr>
          <p:cNvPr id="184" name="Google Shape;184;p31"/>
          <p:cNvSpPr txBox="1"/>
          <p:nvPr/>
        </p:nvSpPr>
        <p:spPr>
          <a:xfrm>
            <a:off x="1740075" y="1250650"/>
            <a:ext cx="7667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Zbiór danych pozyskany został ze strony Kaggle, przedstawiał on zdjęcia RTG klatki piersiowej 5-letnich dzieci ze szpitala w Chinach.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Zbiór zawierał 5856 zdjęć, które następnie podzielono na trzy zbiory: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treningowy - 3110 zdjęć z zapaleniem płuc, 1082 zdjęcia zdrowych płuc,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testowy - 390 zdjęć z zapaleniem płuc, 234 zdjęcia zdrowych płuc,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walidacyjny - 773 zdjęcia z zapaleniem płuc, 267 zdjęć zdrowych płuc.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10173012" y="6920887"/>
            <a:ext cx="344400" cy="325500"/>
          </a:xfrm>
          <a:prstGeom prst="rect">
            <a:avLst/>
          </a:prstGeom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225" y="3129400"/>
            <a:ext cx="3568950" cy="310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075" y="3129425"/>
            <a:ext cx="3385466" cy="310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/>
        </p:nvSpPr>
        <p:spPr>
          <a:xfrm>
            <a:off x="2120000" y="6426100"/>
            <a:ext cx="26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Zdjęcie RTG zdrowych płuc.</a:t>
            </a:r>
            <a:endParaRPr/>
          </a:p>
        </p:txBody>
      </p:sp>
      <p:sp>
        <p:nvSpPr>
          <p:cNvPr id="189" name="Google Shape;189;p31"/>
          <p:cNvSpPr txBox="1"/>
          <p:nvPr/>
        </p:nvSpPr>
        <p:spPr>
          <a:xfrm>
            <a:off x="6270600" y="6426088"/>
            <a:ext cx="27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Zd</a:t>
            </a:r>
            <a:r>
              <a:rPr lang="en-US"/>
              <a:t>ję</a:t>
            </a:r>
            <a:r>
              <a:rPr lang="en-US"/>
              <a:t>cie RTG płuc ze zmianami.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/>
        </p:nvSpPr>
        <p:spPr>
          <a:xfrm>
            <a:off x="1092200" y="7018337"/>
            <a:ext cx="18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2545125" y="808950"/>
            <a:ext cx="6057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/>
              <a:t>Zbiór danych - preprocessing</a:t>
            </a:r>
            <a:endParaRPr b="1" sz="2300"/>
          </a:p>
        </p:txBody>
      </p:sp>
      <p:sp>
        <p:nvSpPr>
          <p:cNvPr id="196" name="Google Shape;196;p32"/>
          <p:cNvSpPr txBox="1"/>
          <p:nvPr/>
        </p:nvSpPr>
        <p:spPr>
          <a:xfrm>
            <a:off x="1377800" y="2168675"/>
            <a:ext cx="7925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Zmodyfikowano obrazy w taki sposób, aby przystosować je do treningu konwencjonalnej sieci neuronowej. Użyto funkcji ImageDataGenerator z biblioteki TensorFlow, która przetwarza i powiększa dane.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Transformacje jakich dokonano z użyciem ImageDataGenerator to: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rotacja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losowe przesunięcie w poziomie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ścinanie obrazu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normalizacja: średnia = 0, odchylenie = 1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nadanie wymiarów (180,180,3) - aby generowane były wartości we wszystkich trzech kanałach.</a:t>
            </a:r>
            <a:endParaRPr sz="1800"/>
          </a:p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10173012" y="6920887"/>
            <a:ext cx="344400" cy="325500"/>
          </a:xfrm>
          <a:prstGeom prst="rect">
            <a:avLst/>
          </a:prstGeom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/>
        </p:nvSpPr>
        <p:spPr>
          <a:xfrm>
            <a:off x="1092200" y="7018337"/>
            <a:ext cx="18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2545125" y="808950"/>
            <a:ext cx="6057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/>
              <a:t>Zbiór danych - preprocessing</a:t>
            </a:r>
            <a:endParaRPr b="1" sz="2300"/>
          </a:p>
        </p:txBody>
      </p:sp>
      <p:sp>
        <p:nvSpPr>
          <p:cNvPr id="204" name="Google Shape;204;p33"/>
          <p:cNvSpPr txBox="1"/>
          <p:nvPr>
            <p:ph idx="12" type="sldNum"/>
          </p:nvPr>
        </p:nvSpPr>
        <p:spPr>
          <a:xfrm>
            <a:off x="10173012" y="6920887"/>
            <a:ext cx="344400" cy="325500"/>
          </a:xfrm>
          <a:prstGeom prst="rect">
            <a:avLst/>
          </a:prstGeom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 rotWithShape="1">
          <a:blip r:embed="rId3">
            <a:alphaModFix/>
          </a:blip>
          <a:srcRect b="-1840" l="0" r="0" t="7473"/>
          <a:stretch/>
        </p:blipFill>
        <p:spPr>
          <a:xfrm>
            <a:off x="1416823" y="2237452"/>
            <a:ext cx="3172973" cy="22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600" y="4471150"/>
            <a:ext cx="3645201" cy="2312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2700" y="2158713"/>
            <a:ext cx="2684950" cy="219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0034" y="4437475"/>
            <a:ext cx="3530016" cy="23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/>
          <p:nvPr/>
        </p:nvSpPr>
        <p:spPr>
          <a:xfrm>
            <a:off x="4968800" y="3227250"/>
            <a:ext cx="1287600" cy="111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1830075" y="1640375"/>
            <a:ext cx="21843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Przed transformacją</a:t>
            </a:r>
            <a:endParaRPr/>
          </a:p>
        </p:txBody>
      </p:sp>
      <p:sp>
        <p:nvSpPr>
          <p:cNvPr id="211" name="Google Shape;211;p33"/>
          <p:cNvSpPr txBox="1"/>
          <p:nvPr/>
        </p:nvSpPr>
        <p:spPr>
          <a:xfrm>
            <a:off x="7054674" y="1640375"/>
            <a:ext cx="1859700" cy="40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 transformacji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