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8" autoAdjust="0"/>
  </p:normalViewPr>
  <p:slideViewPr>
    <p:cSldViewPr>
      <p:cViewPr varScale="1">
        <p:scale>
          <a:sx n="69" d="100"/>
          <a:sy n="69" d="100"/>
        </p:scale>
        <p:origin x="18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13-Feb-23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172B-AACB-4B2D-911B-F80014857DDE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9650-4393-4934-88EF-277AB16AA064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29D3-51AF-4323-8A2A-B5DC9BBFDDCE}" type="datetime1">
              <a:rPr lang="en-US" smtClean="0"/>
              <a:t>13-Feb-23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B5E4-8669-4217-838C-A0C879A76739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CF02-0BDC-4B43-9B90-1DC706E37DD8}" type="datetime1">
              <a:rPr lang="en-US" smtClean="0"/>
              <a:t>13-Feb-23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35C7-3E46-43DE-B6E1-8786CD9253A2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hieu.nguyenvan@phenikaa-uni.edu.v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TRÌNH </a:t>
            </a: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CHO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TRÍ TUỆ NHÂN TẠO</a:t>
            </a: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endParaRPr lang="en-US" sz="4800" dirty="0" smtClean="0">
              <a:solidFill>
                <a:srgbClr val="56247C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056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Thông</a:t>
            </a:r>
            <a:r>
              <a:rPr spc="-15" dirty="0"/>
              <a:t> </a:t>
            </a:r>
            <a:r>
              <a:rPr dirty="0"/>
              <a:t>tin</a:t>
            </a:r>
            <a:r>
              <a:rPr spc="-15" dirty="0"/>
              <a:t> </a:t>
            </a:r>
            <a:r>
              <a:rPr dirty="0"/>
              <a:t>chung</a:t>
            </a:r>
            <a:r>
              <a:rPr spc="-15" dirty="0"/>
              <a:t> </a:t>
            </a:r>
            <a:r>
              <a:rPr dirty="0"/>
              <a:t>về</a:t>
            </a:r>
            <a:r>
              <a:rPr spc="-35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58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35" dirty="0"/>
              <a:t> </a:t>
            </a:r>
            <a:r>
              <a:rPr sz="3600" spc="-5" dirty="0"/>
              <a:t>thiệu</a:t>
            </a:r>
            <a:r>
              <a:rPr sz="3600" spc="-25" dirty="0"/>
              <a:t> </a:t>
            </a:r>
            <a:r>
              <a:rPr sz="3600" dirty="0"/>
              <a:t>môn</a:t>
            </a:r>
            <a:r>
              <a:rPr sz="3600" spc="-30" dirty="0"/>
              <a:t> </a:t>
            </a:r>
            <a:r>
              <a:rPr sz="3600" dirty="0"/>
              <a:t>học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04860" cy="569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90" dirty="0">
                <a:latin typeface="Calibri"/>
                <a:cs typeface="Calibri"/>
              </a:rPr>
              <a:t>Tên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môn: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Lập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trình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cho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trí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tuệ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nhân</a:t>
            </a:r>
            <a:r>
              <a:rPr lang="en-US" sz="2000" spc="-10" dirty="0" smtClean="0"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latin typeface="Calibri"/>
                <a:cs typeface="Calibri"/>
              </a:rPr>
              <a:t>tạo</a:t>
            </a:r>
            <a:endParaRPr lang="en-US" sz="2000" spc="25" dirty="0" smtClean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 err="1" smtClean="0">
                <a:latin typeface="Calibri"/>
                <a:cs typeface="Calibri"/>
              </a:rPr>
              <a:t>Số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tín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chỉ: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2</a:t>
            </a:r>
            <a:r>
              <a:rPr sz="2000" spc="10" dirty="0" smtClean="0">
                <a:latin typeface="Calibri"/>
                <a:cs typeface="Calibri"/>
              </a:rPr>
              <a:t> </a:t>
            </a:r>
            <a:endParaRPr lang="en-US" sz="2000" spc="10" dirty="0" smtClean="0">
              <a:latin typeface="Calibri"/>
              <a:cs typeface="Calibri"/>
            </a:endParaRPr>
          </a:p>
          <a:p>
            <a:pPr marL="74422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10" dirty="0" smtClean="0">
                <a:latin typeface="Calibri"/>
                <a:cs typeface="Calibri"/>
              </a:rPr>
              <a:t>5 </a:t>
            </a:r>
            <a:r>
              <a:rPr lang="en-US" sz="2000" spc="10" dirty="0" err="1" smtClean="0">
                <a:latin typeface="Calibri"/>
                <a:cs typeface="Calibri"/>
              </a:rPr>
              <a:t>buổi</a:t>
            </a:r>
            <a:r>
              <a:rPr lang="en-US" sz="2000" spc="10" dirty="0" smtClean="0">
                <a:latin typeface="Calibri"/>
                <a:cs typeface="Calibri"/>
              </a:rPr>
              <a:t> </a:t>
            </a:r>
            <a:r>
              <a:rPr lang="en-US" sz="2000" spc="10" dirty="0" err="1" smtClean="0">
                <a:latin typeface="Calibri"/>
                <a:cs typeface="Calibri"/>
              </a:rPr>
              <a:t>lý</a:t>
            </a:r>
            <a:r>
              <a:rPr lang="en-US" sz="2000" spc="10" dirty="0" smtClean="0">
                <a:latin typeface="Calibri"/>
                <a:cs typeface="Calibri"/>
              </a:rPr>
              <a:t> </a:t>
            </a:r>
            <a:r>
              <a:rPr lang="en-US" sz="2000" spc="10" dirty="0" err="1" smtClean="0">
                <a:latin typeface="Calibri"/>
                <a:cs typeface="Calibri"/>
              </a:rPr>
              <a:t>thuyết</a:t>
            </a:r>
            <a:r>
              <a:rPr lang="en-US" sz="2000" spc="10" dirty="0" smtClean="0">
                <a:latin typeface="Calibri"/>
                <a:cs typeface="Calibri"/>
              </a:rPr>
              <a:t> - </a:t>
            </a:r>
            <a:r>
              <a:rPr lang="en-US" sz="2000" spc="-5" dirty="0" smtClean="0">
                <a:latin typeface="Calibri"/>
                <a:cs typeface="Calibri"/>
              </a:rPr>
              <a:t>15</a:t>
            </a:r>
            <a:r>
              <a:rPr sz="2000" spc="20" dirty="0" smtClean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tiết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 err="1" smtClean="0">
                <a:latin typeface="Calibri"/>
                <a:cs typeface="Calibri"/>
              </a:rPr>
              <a:t>học</a:t>
            </a:r>
            <a:endParaRPr lang="en-US" sz="2000" spc="-5" dirty="0">
              <a:latin typeface="Calibri"/>
              <a:cs typeface="Calibri"/>
            </a:endParaRPr>
          </a:p>
          <a:p>
            <a:pPr marL="74422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10 </a:t>
            </a:r>
            <a:r>
              <a:rPr lang="en-US" sz="2000" spc="-5" dirty="0" err="1" smtClean="0">
                <a:latin typeface="Calibri"/>
                <a:cs typeface="Calibri"/>
              </a:rPr>
              <a:t>buổi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thực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hành</a:t>
            </a:r>
            <a:r>
              <a:rPr lang="en-US" sz="2000" spc="-5" dirty="0" smtClean="0">
                <a:latin typeface="Calibri"/>
                <a:cs typeface="Calibri"/>
              </a:rPr>
              <a:t> -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5" dirty="0" smtClean="0">
                <a:latin typeface="Calibri"/>
                <a:cs typeface="Calibri"/>
              </a:rPr>
              <a:t>30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tiết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học</a:t>
            </a:r>
            <a:endParaRPr sz="20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Nội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chính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44220" marR="14604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spc="-5" dirty="0" err="1" smtClean="0">
                <a:latin typeface="Calibri"/>
                <a:cs typeface="Calibri"/>
              </a:rPr>
              <a:t>Các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khái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niệm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cơ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bản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về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phân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tích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dữ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liệu</a:t>
            </a:r>
            <a:endParaRPr lang="en-US" sz="2000" spc="-5" dirty="0" smtClean="0">
              <a:latin typeface="Calibri"/>
              <a:cs typeface="Calibri"/>
            </a:endParaRPr>
          </a:p>
          <a:p>
            <a:pPr marL="744220" marR="14604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spc="-5" dirty="0" err="1" smtClean="0">
                <a:latin typeface="Calibri"/>
                <a:cs typeface="Calibri"/>
              </a:rPr>
              <a:t>Các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khái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niệm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cơ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bản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về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ngôn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ngữ </a:t>
            </a:r>
            <a:r>
              <a:rPr sz="2000" dirty="0">
                <a:latin typeface="Calibri"/>
                <a:cs typeface="Calibri"/>
              </a:rPr>
              <a:t>lập trình python </a:t>
            </a:r>
            <a:endParaRPr lang="en-US" sz="2000" dirty="0" smtClean="0">
              <a:latin typeface="Calibri"/>
              <a:cs typeface="Calibri"/>
            </a:endParaRPr>
          </a:p>
          <a:p>
            <a:pPr marL="1201420" marR="14604" lvl="2" indent="-274955"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 err="1" smtClean="0">
                <a:latin typeface="Calibri"/>
                <a:cs typeface="Calibri"/>
              </a:rPr>
              <a:t>kiểu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dữ </a:t>
            </a:r>
            <a:r>
              <a:rPr sz="2000" dirty="0">
                <a:latin typeface="Calibri"/>
                <a:cs typeface="Calibri"/>
              </a:rPr>
              <a:t>liệu, </a:t>
            </a:r>
            <a:r>
              <a:rPr sz="2000" spc="-5" dirty="0">
                <a:latin typeface="Calibri"/>
                <a:cs typeface="Calibri"/>
              </a:rPr>
              <a:t>phép </a:t>
            </a:r>
            <a:r>
              <a:rPr sz="2000" spc="-10" dirty="0">
                <a:latin typeface="Calibri"/>
                <a:cs typeface="Calibri"/>
              </a:rPr>
              <a:t>toán, </a:t>
            </a:r>
            <a:r>
              <a:rPr sz="2000" spc="-5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biểu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thức,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rẽ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nhánh,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lặp, </a:t>
            </a:r>
            <a:r>
              <a:rPr sz="2000" spc="-5" dirty="0" err="1">
                <a:latin typeface="Calibri"/>
                <a:cs typeface="Calibri"/>
              </a:rPr>
              <a:t>hàm</a:t>
            </a:r>
            <a:r>
              <a:rPr sz="2000" spc="-5" dirty="0" smtClean="0">
                <a:latin typeface="Calibri"/>
                <a:cs typeface="Calibri"/>
              </a:rPr>
              <a:t>,...</a:t>
            </a:r>
            <a:endParaRPr lang="en-US" sz="2000" dirty="0">
              <a:latin typeface="Calibri"/>
              <a:cs typeface="Calibri"/>
            </a:endParaRPr>
          </a:p>
          <a:p>
            <a:pPr marL="1201420" marR="14604" lvl="2" indent="-274955"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spc="-5" dirty="0" err="1" smtClean="0">
                <a:latin typeface="Calibri"/>
                <a:cs typeface="Calibri"/>
              </a:rPr>
              <a:t>Các</a:t>
            </a:r>
            <a:r>
              <a:rPr sz="2000" spc="-3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kiểu</a:t>
            </a:r>
            <a:r>
              <a:rPr sz="2000" spc="-5" dirty="0">
                <a:latin typeface="Calibri"/>
                <a:cs typeface="Calibri"/>
              </a:rPr>
              <a:t> dữ</a:t>
            </a:r>
            <a:r>
              <a:rPr sz="2000" dirty="0">
                <a:latin typeface="Calibri"/>
                <a:cs typeface="Calibri"/>
              </a:rPr>
              <a:t> liệu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đặc</a:t>
            </a:r>
            <a:r>
              <a:rPr sz="2000" spc="-5" dirty="0">
                <a:latin typeface="Calibri"/>
                <a:cs typeface="Calibri"/>
              </a:rPr>
              <a:t> trưng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của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(string,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tuple,</a:t>
            </a:r>
            <a:r>
              <a:rPr sz="2000" spc="-5" dirty="0">
                <a:latin typeface="Calibri"/>
                <a:cs typeface="Calibri"/>
              </a:rPr>
              <a:t> list</a:t>
            </a:r>
            <a:r>
              <a:rPr sz="2000" spc="-5" dirty="0" smtClean="0">
                <a:latin typeface="Calibri"/>
                <a:cs typeface="Calibri"/>
              </a:rPr>
              <a:t>,...</a:t>
            </a:r>
            <a:r>
              <a:rPr lang="en-US" sz="2000" spc="-5" dirty="0" smtClean="0">
                <a:latin typeface="Calibri"/>
                <a:cs typeface="Calibri"/>
              </a:rPr>
              <a:t>)</a:t>
            </a: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spc="-5" dirty="0" err="1" smtClean="0">
                <a:latin typeface="Calibri"/>
                <a:cs typeface="Calibri"/>
              </a:rPr>
              <a:t>Cơ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bản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về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thư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viện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Numpy</a:t>
            </a:r>
            <a:endParaRPr lang="en-US" sz="2000" spc="-5" dirty="0" smtClean="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spc="-5" dirty="0" err="1" smtClean="0">
                <a:latin typeface="Calibri"/>
                <a:cs typeface="Calibri"/>
              </a:rPr>
              <a:t>Cơ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bản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về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thư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viện</a:t>
            </a:r>
            <a:r>
              <a:rPr lang="en-US" sz="2000" spc="-5" dirty="0" smtClean="0">
                <a:latin typeface="Calibri"/>
                <a:cs typeface="Calibri"/>
              </a:rPr>
              <a:t> Pandas </a:t>
            </a:r>
            <a:r>
              <a:rPr lang="en-US" sz="2000" spc="-5" dirty="0" err="1" smtClean="0">
                <a:latin typeface="Calibri"/>
                <a:cs typeface="Calibri"/>
              </a:rPr>
              <a:t>và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các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loại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dữ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liệu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thường</a:t>
            </a:r>
            <a:r>
              <a:rPr lang="en-US" sz="2000" spc="-5" dirty="0" smtClean="0">
                <a:latin typeface="Calibri"/>
                <a:cs typeface="Calibri"/>
              </a:rPr>
              <a:t> dung (Excel, </a:t>
            </a:r>
            <a:r>
              <a:rPr lang="en-US" sz="2000" spc="-5" dirty="0" err="1" smtClean="0">
                <a:latin typeface="Calibri"/>
                <a:cs typeface="Calibri"/>
              </a:rPr>
              <a:t>Json</a:t>
            </a:r>
            <a:r>
              <a:rPr lang="en-US" sz="2000" spc="-5" dirty="0" smtClean="0">
                <a:latin typeface="Calibri"/>
                <a:cs typeface="Calibri"/>
              </a:rPr>
              <a:t>, …)</a:t>
            </a: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spc="-5" dirty="0" err="1" smtClean="0">
                <a:latin typeface="Calibri"/>
                <a:cs typeface="Calibri"/>
              </a:rPr>
              <a:t>Cơ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bản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về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thư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viện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Matplotlib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và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các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loại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đồ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thị</a:t>
            </a:r>
            <a:r>
              <a:rPr lang="en-US" sz="2000" spc="-5" dirty="0" smtClean="0">
                <a:latin typeface="Calibri"/>
                <a:cs typeface="Calibri"/>
              </a:rPr>
              <a:t> (line, bar, scatter,…)</a:t>
            </a: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spc="-5" dirty="0" err="1" smtClean="0">
                <a:latin typeface="Calibri"/>
                <a:cs typeface="Calibri"/>
              </a:rPr>
              <a:t>Cơ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bản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về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thư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viện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Scikit</a:t>
            </a:r>
            <a:r>
              <a:rPr lang="en-US" sz="2000" spc="-5" dirty="0" smtClean="0">
                <a:latin typeface="Calibri"/>
                <a:cs typeface="Calibri"/>
              </a:rPr>
              <a:t>-learn </a:t>
            </a:r>
            <a:r>
              <a:rPr lang="en-US" sz="2000" spc="-5" dirty="0" err="1" smtClean="0">
                <a:latin typeface="Calibri"/>
                <a:cs typeface="Calibri"/>
              </a:rPr>
              <a:t>và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các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mô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hình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học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máy</a:t>
            </a:r>
            <a:r>
              <a:rPr lang="en-US" sz="2000" spc="-5" dirty="0" smtClean="0">
                <a:latin typeface="Calibri"/>
                <a:cs typeface="Calibri"/>
              </a:rPr>
              <a:t> (Linear Regression, KNN,…)</a:t>
            </a: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 err="1" smtClean="0">
                <a:latin typeface="Calibri"/>
                <a:cs typeface="Calibri"/>
              </a:rPr>
              <a:t>Giảng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viên: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35" dirty="0" smtClean="0">
                <a:latin typeface="Calibri"/>
                <a:cs typeface="Calibri"/>
              </a:rPr>
              <a:t>Nguyễn Văn Thiệu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sz="2000" spc="1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khoa</a:t>
            </a:r>
            <a:r>
              <a:rPr sz="2000" dirty="0">
                <a:latin typeface="Calibri"/>
                <a:cs typeface="Calibri"/>
              </a:rPr>
              <a:t> CNTT</a:t>
            </a: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Email:</a:t>
            </a:r>
            <a:r>
              <a:rPr sz="2000" spc="-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lang="en-US" sz="2000" u="heavy" spc="-15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thieu.nguyenvan@phenikaa-uni.edu.vn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16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Tài</a:t>
            </a:r>
            <a:r>
              <a:rPr sz="3600" spc="-20" dirty="0"/>
              <a:t> </a:t>
            </a:r>
            <a:r>
              <a:rPr sz="3600" spc="-5" dirty="0"/>
              <a:t>liệu </a:t>
            </a:r>
            <a:r>
              <a:rPr sz="3600" dirty="0"/>
              <a:t>môn</a:t>
            </a:r>
            <a:r>
              <a:rPr sz="3600" spc="-15" dirty="0"/>
              <a:t> </a:t>
            </a:r>
            <a:r>
              <a:rPr sz="3600" dirty="0"/>
              <a:t>học</a:t>
            </a:r>
            <a:r>
              <a:rPr sz="3600" spc="-10" dirty="0"/>
              <a:t> </a:t>
            </a:r>
            <a:r>
              <a:rPr sz="3600" dirty="0"/>
              <a:t>và</a:t>
            </a:r>
            <a:r>
              <a:rPr sz="3600" spc="-10" dirty="0"/>
              <a:t> </a:t>
            </a:r>
            <a:r>
              <a:rPr sz="3600" dirty="0"/>
              <a:t>phần</a:t>
            </a:r>
            <a:r>
              <a:rPr sz="3600" spc="-15" dirty="0"/>
              <a:t> </a:t>
            </a:r>
            <a:r>
              <a:rPr sz="3600" dirty="0"/>
              <a:t>mềm</a:t>
            </a:r>
            <a:r>
              <a:rPr sz="3600" spc="-15" dirty="0"/>
              <a:t> </a:t>
            </a:r>
            <a:r>
              <a:rPr sz="3600" dirty="0"/>
              <a:t>học</a:t>
            </a:r>
            <a:r>
              <a:rPr sz="3600" spc="-10" dirty="0"/>
              <a:t> </a:t>
            </a:r>
            <a:r>
              <a:rPr sz="3600" dirty="0"/>
              <a:t>tập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74405" cy="431464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200" spc="-75" dirty="0">
                <a:latin typeface="Calibri"/>
                <a:cs typeface="Calibri"/>
              </a:rPr>
              <a:t>Tài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liệu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chính: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bài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giảng </a:t>
            </a:r>
            <a:r>
              <a:rPr sz="2200" spc="-5" dirty="0" err="1">
                <a:latin typeface="Calibri"/>
                <a:cs typeface="Calibri"/>
              </a:rPr>
              <a:t>của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gi</a:t>
            </a:r>
            <a:r>
              <a:rPr lang="en-US" sz="2200" spc="-5" dirty="0" err="1" smtClean="0">
                <a:latin typeface="Calibri"/>
                <a:cs typeface="Calibri"/>
              </a:rPr>
              <a:t>ảng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viên</a:t>
            </a:r>
            <a:endParaRPr sz="22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200" dirty="0">
                <a:cs typeface="Calibri"/>
              </a:rPr>
              <a:t>Chris </a:t>
            </a:r>
            <a:r>
              <a:rPr lang="en-US" sz="2200" dirty="0" err="1" smtClean="0">
                <a:cs typeface="Calibri"/>
              </a:rPr>
              <a:t>Albon</a:t>
            </a:r>
            <a:r>
              <a:rPr lang="en-US" sz="2200" dirty="0" smtClean="0">
                <a:cs typeface="Calibri"/>
              </a:rPr>
              <a:t> (2018), Machine </a:t>
            </a:r>
            <a:r>
              <a:rPr lang="en-US" sz="2200" dirty="0">
                <a:cs typeface="Calibri"/>
              </a:rPr>
              <a:t>Learning with Python Cookbook, O'Reilly Media, Inc.</a:t>
            </a:r>
            <a:endParaRPr sz="2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Phần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mềm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học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tập: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python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3.x</a:t>
            </a:r>
            <a:endParaRPr sz="2200" dirty="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200" spc="-50" dirty="0" err="1" smtClean="0">
                <a:latin typeface="Calibri"/>
                <a:cs typeface="Calibri"/>
              </a:rPr>
              <a:t>Bất</a:t>
            </a:r>
            <a:r>
              <a:rPr lang="en-US" sz="2200" spc="-50" dirty="0" smtClean="0">
                <a:latin typeface="Calibri"/>
                <a:cs typeface="Calibri"/>
              </a:rPr>
              <a:t> </a:t>
            </a:r>
            <a:r>
              <a:rPr lang="en-US" sz="2200" spc="-50" dirty="0" err="1" smtClean="0">
                <a:latin typeface="Calibri"/>
                <a:cs typeface="Calibri"/>
              </a:rPr>
              <a:t>cứ</a:t>
            </a:r>
            <a:r>
              <a:rPr lang="en-US" sz="2200" spc="-50" dirty="0" smtClean="0">
                <a:latin typeface="Calibri"/>
                <a:cs typeface="Calibri"/>
              </a:rPr>
              <a:t> editor </a:t>
            </a:r>
            <a:r>
              <a:rPr lang="en-US" sz="2200" spc="-50" dirty="0" err="1" smtClean="0">
                <a:latin typeface="Calibri"/>
                <a:cs typeface="Calibri"/>
              </a:rPr>
              <a:t>nào</a:t>
            </a:r>
            <a:r>
              <a:rPr lang="en-US" sz="2200" spc="-50" dirty="0" smtClean="0">
                <a:latin typeface="Calibri"/>
                <a:cs typeface="Calibri"/>
              </a:rPr>
              <a:t> </a:t>
            </a:r>
            <a:r>
              <a:rPr lang="en-US" sz="2200" spc="-50" dirty="0" err="1" smtClean="0">
                <a:latin typeface="Calibri"/>
                <a:cs typeface="Calibri"/>
              </a:rPr>
              <a:t>hỗ</a:t>
            </a:r>
            <a:r>
              <a:rPr lang="en-US" sz="2200" spc="-50" dirty="0" smtClean="0">
                <a:latin typeface="Calibri"/>
                <a:cs typeface="Calibri"/>
              </a:rPr>
              <a:t> </a:t>
            </a:r>
            <a:r>
              <a:rPr lang="en-US" sz="2200" spc="-50" dirty="0" err="1" smtClean="0">
                <a:latin typeface="Calibri"/>
                <a:cs typeface="Calibri"/>
              </a:rPr>
              <a:t>trợ</a:t>
            </a:r>
            <a:r>
              <a:rPr lang="en-US" sz="2200" spc="-50" dirty="0" smtClean="0">
                <a:latin typeface="Calibri"/>
                <a:cs typeface="Calibri"/>
              </a:rPr>
              <a:t> Python </a:t>
            </a:r>
            <a:r>
              <a:rPr lang="en-US" sz="2200" spc="-50" dirty="0" err="1" smtClean="0">
                <a:latin typeface="Calibri"/>
                <a:cs typeface="Calibri"/>
              </a:rPr>
              <a:t>ví</a:t>
            </a:r>
            <a:r>
              <a:rPr lang="en-US" sz="2200" spc="-50" dirty="0" smtClean="0">
                <a:latin typeface="Calibri"/>
                <a:cs typeface="Calibri"/>
              </a:rPr>
              <a:t> </a:t>
            </a:r>
            <a:r>
              <a:rPr lang="en-US" sz="2200" spc="-50" dirty="0" err="1" smtClean="0">
                <a:latin typeface="Calibri"/>
                <a:cs typeface="Calibri"/>
              </a:rPr>
              <a:t>dụ</a:t>
            </a:r>
            <a:r>
              <a:rPr lang="en-US" sz="2200" spc="-50" dirty="0" smtClean="0">
                <a:latin typeface="Calibri"/>
                <a:cs typeface="Calibri"/>
              </a:rPr>
              <a:t>: </a:t>
            </a:r>
            <a:r>
              <a:rPr lang="en-US" sz="2200" spc="-50" dirty="0" err="1" smtClean="0">
                <a:latin typeface="Calibri"/>
                <a:cs typeface="Calibri"/>
              </a:rPr>
              <a:t>Pycharm</a:t>
            </a:r>
            <a:r>
              <a:rPr lang="en-US" sz="2200" spc="-50" dirty="0" smtClean="0">
                <a:latin typeface="Calibri"/>
                <a:cs typeface="Calibri"/>
              </a:rPr>
              <a:t>, Spider,…</a:t>
            </a: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200" spc="-50" dirty="0" err="1" smtClean="0">
                <a:latin typeface="Calibri"/>
                <a:cs typeface="Calibri"/>
              </a:rPr>
              <a:t>Hoặc</a:t>
            </a:r>
            <a:r>
              <a:rPr lang="en-US" sz="2200" spc="-50" dirty="0" smtClean="0">
                <a:latin typeface="Calibri"/>
                <a:cs typeface="Calibri"/>
              </a:rPr>
              <a:t> dung </a:t>
            </a:r>
            <a:r>
              <a:rPr lang="en-US" sz="2200" spc="-50" dirty="0" err="1" smtClean="0">
                <a:latin typeface="Calibri"/>
                <a:cs typeface="Calibri"/>
              </a:rPr>
              <a:t>các</a:t>
            </a:r>
            <a:r>
              <a:rPr lang="en-US" sz="2200" spc="-50" dirty="0" smtClean="0">
                <a:latin typeface="Calibri"/>
                <a:cs typeface="Calibri"/>
              </a:rPr>
              <a:t> </a:t>
            </a:r>
            <a:r>
              <a:rPr lang="en-US" sz="2200" spc="-50" dirty="0" err="1" smtClean="0">
                <a:latin typeface="Calibri"/>
                <a:cs typeface="Calibri"/>
              </a:rPr>
              <a:t>công</a:t>
            </a:r>
            <a:r>
              <a:rPr lang="en-US" sz="2200" spc="-50" dirty="0" smtClean="0">
                <a:latin typeface="Calibri"/>
                <a:cs typeface="Calibri"/>
              </a:rPr>
              <a:t> </a:t>
            </a:r>
            <a:r>
              <a:rPr lang="en-US" sz="2200" spc="-50" dirty="0" err="1" smtClean="0">
                <a:latin typeface="Calibri"/>
                <a:cs typeface="Calibri"/>
              </a:rPr>
              <a:t>cụ</a:t>
            </a:r>
            <a:r>
              <a:rPr lang="en-US" sz="2200" spc="-50" dirty="0" smtClean="0">
                <a:latin typeface="Calibri"/>
                <a:cs typeface="Calibri"/>
              </a:rPr>
              <a:t> online </a:t>
            </a:r>
            <a:r>
              <a:rPr lang="en-US" sz="2200" spc="-50" dirty="0" err="1" smtClean="0">
                <a:latin typeface="Calibri"/>
                <a:cs typeface="Calibri"/>
              </a:rPr>
              <a:t>như</a:t>
            </a:r>
            <a:r>
              <a:rPr lang="en-US" sz="2200" spc="-50" dirty="0" smtClean="0">
                <a:latin typeface="Calibri"/>
                <a:cs typeface="Calibri"/>
              </a:rPr>
              <a:t>: Google </a:t>
            </a:r>
            <a:r>
              <a:rPr lang="en-US" sz="2200" spc="-50" dirty="0" err="1" smtClean="0">
                <a:latin typeface="Calibri"/>
                <a:cs typeface="Calibri"/>
              </a:rPr>
              <a:t>Colab</a:t>
            </a:r>
            <a:r>
              <a:rPr lang="en-US" sz="2200" spc="-50" dirty="0" smtClean="0">
                <a:latin typeface="Calibri"/>
                <a:cs typeface="Calibri"/>
              </a:rPr>
              <a:t>, </a:t>
            </a:r>
            <a:r>
              <a:rPr lang="en-US" sz="2200" spc="-50" dirty="0" err="1" smtClean="0">
                <a:latin typeface="Calibri"/>
                <a:cs typeface="Calibri"/>
              </a:rPr>
              <a:t>Jupyter</a:t>
            </a:r>
            <a:r>
              <a:rPr lang="en-US" sz="2200" spc="-50" dirty="0" smtClean="0">
                <a:latin typeface="Calibri"/>
                <a:cs typeface="Calibri"/>
              </a:rPr>
              <a:t> Notebook,…</a:t>
            </a: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200" dirty="0" err="1" smtClean="0">
                <a:latin typeface="Calibri"/>
                <a:cs typeface="Calibri"/>
              </a:rPr>
              <a:t>Bài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giảng,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bài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tập,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mã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nguồn,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điểm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số,…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được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 err="1">
                <a:latin typeface="Calibri"/>
                <a:cs typeface="Calibri"/>
              </a:rPr>
              <a:t>đưa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lên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website Canvas</a:t>
            </a:r>
            <a:endParaRPr sz="22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200" dirty="0">
                <a:latin typeface="Calibri"/>
                <a:cs typeface="Calibri"/>
              </a:rPr>
              <a:t>Bài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giảng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và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bài</a:t>
            </a:r>
            <a:r>
              <a:rPr sz="2200" spc="-10" dirty="0">
                <a:latin typeface="Calibri"/>
                <a:cs typeface="Calibri"/>
              </a:rPr>
              <a:t> tập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được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đưa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lên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trước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giờ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học</a:t>
            </a:r>
            <a:endParaRPr sz="2200" dirty="0">
              <a:latin typeface="Calibri"/>
              <a:cs typeface="Calibri"/>
            </a:endParaRPr>
          </a:p>
          <a:p>
            <a:pPr marL="744220" marR="46990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200" spc="-40" dirty="0">
                <a:latin typeface="Calibri"/>
                <a:cs typeface="Calibri"/>
              </a:rPr>
              <a:t>Trong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giờ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thực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hành,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sinh viên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vào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website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lấy </a:t>
            </a:r>
            <a:r>
              <a:rPr sz="2200" spc="-5" dirty="0">
                <a:latin typeface="Calibri"/>
                <a:cs typeface="Calibri"/>
              </a:rPr>
              <a:t>bài </a:t>
            </a:r>
            <a:r>
              <a:rPr sz="2200" spc="-10" dirty="0">
                <a:latin typeface="Calibri"/>
                <a:cs typeface="Calibri"/>
              </a:rPr>
              <a:t>tập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về</a:t>
            </a:r>
            <a:r>
              <a:rPr sz="2200" dirty="0">
                <a:latin typeface="Calibri"/>
                <a:cs typeface="Calibri"/>
              </a:rPr>
              <a:t> để </a:t>
            </a:r>
            <a:r>
              <a:rPr sz="2200" spc="-5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làm,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giáo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viên </a:t>
            </a:r>
            <a:r>
              <a:rPr sz="2200" spc="-5" dirty="0">
                <a:latin typeface="Calibri"/>
                <a:cs typeface="Calibri"/>
              </a:rPr>
              <a:t>sẽ </a:t>
            </a:r>
            <a:r>
              <a:rPr sz="2200" dirty="0">
                <a:latin typeface="Calibri"/>
                <a:cs typeface="Calibri"/>
              </a:rPr>
              <a:t>không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gửi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lớp</a:t>
            </a: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200" dirty="0">
                <a:latin typeface="Calibri"/>
                <a:cs typeface="Calibri"/>
              </a:rPr>
              <a:t>Điểm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quá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trình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cũng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được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công </a:t>
            </a:r>
            <a:r>
              <a:rPr sz="2200" spc="-5" dirty="0">
                <a:latin typeface="Calibri"/>
                <a:cs typeface="Calibri"/>
              </a:rPr>
              <a:t>bố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trên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website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415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Phần</a:t>
            </a:r>
            <a:r>
              <a:rPr sz="3600" spc="-40" dirty="0"/>
              <a:t> </a:t>
            </a:r>
            <a:r>
              <a:rPr sz="3600" dirty="0"/>
              <a:t>mềm</a:t>
            </a:r>
            <a:r>
              <a:rPr sz="3600" spc="-35" dirty="0"/>
              <a:t> </a:t>
            </a:r>
            <a:r>
              <a:rPr sz="3600" dirty="0"/>
              <a:t>học</a:t>
            </a:r>
            <a:r>
              <a:rPr sz="3600" spc="-3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816290" y="970343"/>
            <a:ext cx="5499735" cy="3102610"/>
            <a:chOff x="1816290" y="970343"/>
            <a:chExt cx="5499735" cy="3102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5751" y="979931"/>
              <a:ext cx="5480304" cy="30830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21052" y="975105"/>
              <a:ext cx="5490210" cy="3093085"/>
            </a:xfrm>
            <a:custGeom>
              <a:avLst/>
              <a:gdLst/>
              <a:ahLst/>
              <a:cxnLst/>
              <a:rect l="l" t="t" r="r" b="b"/>
              <a:pathLst>
                <a:path w="5490209" h="3093085">
                  <a:moveTo>
                    <a:pt x="0" y="3092577"/>
                  </a:moveTo>
                  <a:lnTo>
                    <a:pt x="5489829" y="3092577"/>
                  </a:lnTo>
                  <a:lnTo>
                    <a:pt x="5489829" y="0"/>
                  </a:lnTo>
                  <a:lnTo>
                    <a:pt x="0" y="0"/>
                  </a:lnTo>
                  <a:lnTo>
                    <a:pt x="0" y="3092577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60714" y="4134230"/>
            <a:ext cx="4810760" cy="2367915"/>
            <a:chOff x="2160714" y="4134230"/>
            <a:chExt cx="4810760" cy="2367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5" y="4143755"/>
              <a:ext cx="4791456" cy="23484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65476" y="4138993"/>
              <a:ext cx="4801235" cy="2358390"/>
            </a:xfrm>
            <a:custGeom>
              <a:avLst/>
              <a:gdLst/>
              <a:ahLst/>
              <a:cxnLst/>
              <a:rect l="l" t="t" r="r" b="b"/>
              <a:pathLst>
                <a:path w="4801234" h="2358390">
                  <a:moveTo>
                    <a:pt x="0" y="2358009"/>
                  </a:moveTo>
                  <a:lnTo>
                    <a:pt x="4800981" y="2358009"/>
                  </a:lnTo>
                  <a:lnTo>
                    <a:pt x="4800981" y="0"/>
                  </a:lnTo>
                  <a:lnTo>
                    <a:pt x="0" y="0"/>
                  </a:lnTo>
                  <a:lnTo>
                    <a:pt x="0" y="2358009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358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Kiến</a:t>
            </a:r>
            <a:r>
              <a:rPr sz="3600" spc="-40" dirty="0"/>
              <a:t> </a:t>
            </a:r>
            <a:r>
              <a:rPr sz="3600" dirty="0"/>
              <a:t>thức</a:t>
            </a:r>
            <a:r>
              <a:rPr sz="3600" spc="-30" dirty="0"/>
              <a:t> </a:t>
            </a:r>
            <a:r>
              <a:rPr sz="3600" dirty="0"/>
              <a:t>yêu</a:t>
            </a:r>
            <a:r>
              <a:rPr sz="3600" spc="-30" dirty="0"/>
              <a:t> </a:t>
            </a:r>
            <a:r>
              <a:rPr sz="3600" dirty="0"/>
              <a:t>cầu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72170" cy="5057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2827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Đã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biết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sử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đó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(C/C++,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C#,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Pascal,…)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20" dirty="0">
                <a:latin typeface="Calibri"/>
                <a:cs typeface="Calibri"/>
              </a:rPr>
              <a:t>Vì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chúng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 </a:t>
            </a:r>
            <a:r>
              <a:rPr sz="2400" spc="-10" dirty="0">
                <a:latin typeface="Calibri"/>
                <a:cs typeface="Calibri"/>
              </a:rPr>
              <a:t>học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nhanh,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 </a:t>
            </a:r>
            <a:r>
              <a:rPr sz="2400" dirty="0">
                <a:latin typeface="Calibri"/>
                <a:cs typeface="Calibri"/>
              </a:rPr>
              <a:t>kiến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được</a:t>
            </a:r>
            <a:r>
              <a:rPr sz="2400" dirty="0">
                <a:latin typeface="Calibri"/>
                <a:cs typeface="Calibri"/>
              </a:rPr>
              <a:t> tức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5" dirty="0">
                <a:latin typeface="Calibri"/>
                <a:cs typeface="Calibri"/>
              </a:rPr>
              <a:t>viết chương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15" dirty="0">
                <a:latin typeface="Calibri"/>
                <a:cs typeface="Calibri"/>
              </a:rPr>
              <a:t> 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ngôn </a:t>
            </a:r>
            <a:r>
              <a:rPr sz="2400" spc="-5" dirty="0">
                <a:latin typeface="Calibri"/>
                <a:cs typeface="Calibri"/>
              </a:rPr>
              <a:t>ngữ </a:t>
            </a:r>
            <a:r>
              <a:rPr sz="2400" dirty="0">
                <a:latin typeface="Calibri"/>
                <a:cs typeface="Calibri"/>
              </a:rPr>
              <a:t>đó</a:t>
            </a: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 kiến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niệm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 err="1" smtClean="0">
                <a:latin typeface="Calibri"/>
                <a:cs typeface="Calibri"/>
              </a:rPr>
              <a:t>Biết</a:t>
            </a:r>
            <a:r>
              <a:rPr sz="2800" spc="-20" dirty="0" smtClean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sử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US" sz="2800" spc="-10" dirty="0" smtClean="0">
                <a:latin typeface="Calibri"/>
                <a:cs typeface="Calibri"/>
              </a:rPr>
              <a:t>email, </a:t>
            </a:r>
            <a:r>
              <a:rPr lang="en-US" sz="2800" spc="-10" dirty="0" err="1" smtClean="0">
                <a:latin typeface="Calibri"/>
                <a:cs typeface="Calibri"/>
              </a:rPr>
              <a:t>github</a:t>
            </a:r>
            <a:endParaRPr sz="2800" dirty="0">
              <a:latin typeface="Calibri"/>
              <a:cs typeface="Calibri"/>
            </a:endParaRPr>
          </a:p>
          <a:p>
            <a:pPr marL="744220" marR="252095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Nộp bài </a:t>
            </a:r>
            <a:r>
              <a:rPr sz="2400" spc="-10" dirty="0" err="1">
                <a:latin typeface="Calibri"/>
                <a:cs typeface="Calibri"/>
              </a:rPr>
              <a:t>tập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15" dirty="0" err="1" smtClean="0">
                <a:latin typeface="Calibri"/>
                <a:cs typeface="Calibri"/>
              </a:rPr>
              <a:t>bằng</a:t>
            </a:r>
            <a:r>
              <a:rPr lang="en-US" sz="2400" spc="-15" dirty="0" smtClean="0">
                <a:latin typeface="Calibri"/>
                <a:cs typeface="Calibri"/>
              </a:rPr>
              <a:t> google </a:t>
            </a:r>
            <a:r>
              <a:rPr lang="en-US" sz="2400" spc="-15" dirty="0" err="1" smtClean="0">
                <a:latin typeface="Calibri"/>
                <a:cs typeface="Calibri"/>
              </a:rPr>
              <a:t>colab</a:t>
            </a:r>
            <a:r>
              <a:rPr lang="en-US" sz="2400" spc="-15" dirty="0" smtClean="0">
                <a:latin typeface="Calibri"/>
                <a:cs typeface="Calibri"/>
              </a:rPr>
              <a:t> </a:t>
            </a:r>
            <a:r>
              <a:rPr lang="en-US" sz="2400" spc="-15" dirty="0" err="1" smtClean="0">
                <a:latin typeface="Calibri"/>
                <a:cs typeface="Calibri"/>
              </a:rPr>
              <a:t>hoặc</a:t>
            </a:r>
            <a:r>
              <a:rPr lang="en-US" sz="2400" spc="-15" dirty="0" smtClean="0">
                <a:latin typeface="Calibri"/>
                <a:cs typeface="Calibri"/>
              </a:rPr>
              <a:t> </a:t>
            </a:r>
            <a:r>
              <a:rPr lang="en-US" sz="2400" spc="-15" dirty="0" err="1" smtClean="0">
                <a:latin typeface="Calibri"/>
                <a:cs typeface="Calibri"/>
              </a:rPr>
              <a:t>trên</a:t>
            </a:r>
            <a:r>
              <a:rPr lang="en-US" sz="2400" spc="-15" dirty="0" smtClean="0">
                <a:latin typeface="Calibri"/>
                <a:cs typeface="Calibri"/>
              </a:rPr>
              <a:t> </a:t>
            </a:r>
            <a:r>
              <a:rPr lang="en-US" sz="2400" spc="-15" dirty="0" err="1" smtClean="0">
                <a:latin typeface="Calibri"/>
                <a:cs typeface="Calibri"/>
              </a:rPr>
              <a:t>github</a:t>
            </a:r>
            <a:r>
              <a:rPr sz="2400" dirty="0" smtClean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cần </a:t>
            </a:r>
            <a:r>
              <a:rPr sz="2400" dirty="0">
                <a:latin typeface="Calibri"/>
                <a:cs typeface="Calibri"/>
              </a:rPr>
              <a:t>ghi </a:t>
            </a:r>
            <a:r>
              <a:rPr sz="2400" spc="-20" dirty="0">
                <a:latin typeface="Calibri"/>
                <a:cs typeface="Calibri"/>
              </a:rPr>
              <a:t>rõ </a:t>
            </a:r>
            <a:r>
              <a:rPr sz="2400" spc="-10" dirty="0">
                <a:latin typeface="Calibri"/>
                <a:cs typeface="Calibri"/>
              </a:rPr>
              <a:t>tên </a:t>
            </a:r>
            <a:r>
              <a:rPr sz="2400" spc="-5" dirty="0">
                <a:latin typeface="Calibri"/>
                <a:cs typeface="Calibri"/>
              </a:rPr>
              <a:t>sinh viên,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bài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bài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nào,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buổi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bài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mấy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thầy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r>
              <a:rPr sz="2400" spc="-5" dirty="0">
                <a:latin typeface="Calibri"/>
                <a:cs typeface="Calibri"/>
              </a:rPr>
              <a:t> hỏi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vấn</a:t>
            </a:r>
            <a:r>
              <a:rPr sz="2400" dirty="0">
                <a:latin typeface="Calibri"/>
                <a:cs typeface="Calibri"/>
              </a:rPr>
              <a:t> đề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môn</a:t>
            </a:r>
            <a:r>
              <a:rPr sz="2400" spc="-5" dirty="0">
                <a:latin typeface="Calibri"/>
                <a:cs typeface="Calibri"/>
              </a:rPr>
              <a:t> học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7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Chú</a:t>
            </a:r>
            <a:r>
              <a:rPr sz="280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ý:</a:t>
            </a:r>
            <a:r>
              <a:rPr sz="280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copy bài</a:t>
            </a:r>
            <a:r>
              <a:rPr sz="2800" spc="1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của bạn</a:t>
            </a:r>
            <a:r>
              <a:rPr sz="280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khác</a:t>
            </a:r>
            <a:r>
              <a:rPr sz="2800" spc="1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để</a:t>
            </a:r>
            <a:r>
              <a:rPr sz="280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Sitka Display"/>
                <a:cs typeface="Sitka Display"/>
              </a:rPr>
              <a:t>nộp</a:t>
            </a:r>
            <a:r>
              <a:rPr sz="280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itka Display"/>
                <a:cs typeface="Sitka Display"/>
              </a:rPr>
              <a:t>sẽ </a:t>
            </a:r>
            <a:r>
              <a:rPr sz="2800" spc="-5" dirty="0" err="1">
                <a:solidFill>
                  <a:srgbClr val="FF0000"/>
                </a:solidFill>
                <a:latin typeface="Sitka Display"/>
                <a:cs typeface="Sitka Display"/>
              </a:rPr>
              <a:t>bị</a:t>
            </a:r>
            <a:r>
              <a:rPr sz="2800" spc="10" dirty="0">
                <a:solidFill>
                  <a:srgbClr val="FF0000"/>
                </a:solidFill>
                <a:latin typeface="Sitka Display"/>
                <a:cs typeface="Sitka Display"/>
              </a:rPr>
              <a:t> </a:t>
            </a:r>
            <a:r>
              <a:rPr lang="en-US" sz="2800" spc="-10" dirty="0" smtClean="0">
                <a:solidFill>
                  <a:srgbClr val="FF0000"/>
                </a:solidFill>
                <a:latin typeface="Sitka Display"/>
                <a:cs typeface="Sitka Display"/>
              </a:rPr>
              <a:t>0 </a:t>
            </a:r>
            <a:r>
              <a:rPr lang="en-US" sz="2800" spc="-10" dirty="0" err="1" smtClean="0">
                <a:solidFill>
                  <a:srgbClr val="FF0000"/>
                </a:solidFill>
                <a:latin typeface="Sitka Display"/>
                <a:cs typeface="Sitka Display"/>
              </a:rPr>
              <a:t>điểm</a:t>
            </a:r>
            <a:endParaRPr sz="2800" dirty="0">
              <a:latin typeface="Sitka Display"/>
              <a:cs typeface="Sitka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13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Đánh</a:t>
            </a:r>
            <a:r>
              <a:rPr sz="3600" spc="-40" dirty="0"/>
              <a:t> </a:t>
            </a:r>
            <a:r>
              <a:rPr sz="3600" dirty="0"/>
              <a:t>giá</a:t>
            </a:r>
            <a:r>
              <a:rPr sz="3600" spc="-30" dirty="0"/>
              <a:t> </a:t>
            </a:r>
            <a:r>
              <a:rPr sz="3600" dirty="0"/>
              <a:t>kết</a:t>
            </a:r>
            <a:r>
              <a:rPr sz="3600" spc="-30" dirty="0"/>
              <a:t> </a:t>
            </a:r>
            <a:r>
              <a:rPr sz="3600" dirty="0"/>
              <a:t>quả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5662930" cy="3617016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Điểm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môn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học:</a:t>
            </a:r>
            <a:endParaRPr sz="20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dirty="0" err="1" smtClean="0">
                <a:latin typeface="Calibri"/>
                <a:cs typeface="Calibri"/>
              </a:rPr>
              <a:t>Điểm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chuyên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cần</a:t>
            </a:r>
            <a:r>
              <a:rPr lang="en-US" sz="2000" dirty="0" smtClean="0">
                <a:latin typeface="Calibri"/>
                <a:cs typeface="Calibri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latin typeface="Calibri"/>
                <a:cs typeface="Calibri"/>
              </a:rPr>
              <a:t>10%</a:t>
            </a:r>
          </a:p>
          <a:p>
            <a:pPr marL="1201420" lvl="2" indent="-274955"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dirty="0" err="1" smtClean="0">
                <a:cs typeface="Calibri"/>
              </a:rPr>
              <a:t>Điểm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danh</a:t>
            </a:r>
            <a:r>
              <a:rPr lang="en-US" sz="2000" dirty="0" smtClean="0">
                <a:cs typeface="Calibri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cs typeface="Calibri"/>
              </a:rPr>
              <a:t>50%</a:t>
            </a:r>
          </a:p>
          <a:p>
            <a:pPr marL="1201420" lvl="2" indent="-274955"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dirty="0" err="1">
                <a:cs typeface="Calibri"/>
              </a:rPr>
              <a:t>Điểm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gọi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chữa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bài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tập</a:t>
            </a:r>
            <a:r>
              <a:rPr lang="en-US" sz="2000" dirty="0" smtClean="0">
                <a:cs typeface="Calibri"/>
              </a:rPr>
              <a:t>, </a:t>
            </a:r>
            <a:r>
              <a:rPr lang="en-US" sz="2000" dirty="0" err="1" smtClean="0">
                <a:cs typeface="Calibri"/>
              </a:rPr>
              <a:t>xung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phong</a:t>
            </a:r>
            <a:r>
              <a:rPr lang="en-US" sz="2000" dirty="0" smtClean="0">
                <a:cs typeface="Calibri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cs typeface="Calibri"/>
              </a:rPr>
              <a:t>50%</a:t>
            </a:r>
            <a:endParaRPr lang="en-US" sz="2000" b="1" dirty="0" smtClean="0">
              <a:solidFill>
                <a:srgbClr val="0070C0"/>
              </a:solidFill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 err="1" smtClean="0">
                <a:latin typeface="Calibri"/>
                <a:cs typeface="Calibri"/>
              </a:rPr>
              <a:t>Điểm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giữa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kì</a:t>
            </a:r>
            <a:r>
              <a:rPr sz="2000" dirty="0" smtClean="0">
                <a:latin typeface="Calibri"/>
                <a:cs typeface="Calibri"/>
              </a:rPr>
              <a:t>: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0%</a:t>
            </a:r>
            <a:endParaRPr lang="en-US" sz="2000" b="1" spc="-5" dirty="0" smtClean="0">
              <a:solidFill>
                <a:srgbClr val="006FC0"/>
              </a:solidFill>
              <a:latin typeface="Calibri"/>
              <a:cs typeface="Calibri"/>
            </a:endParaRPr>
          </a:p>
          <a:p>
            <a:pPr marL="1201420" lvl="2" indent="-274955"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dirty="0" err="1" smtClean="0">
                <a:cs typeface="Calibri"/>
              </a:rPr>
              <a:t>Điểm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làm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bài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tập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hàng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tuần</a:t>
            </a:r>
            <a:r>
              <a:rPr lang="en-US" sz="2000" dirty="0">
                <a:cs typeface="Calibri"/>
              </a:rPr>
              <a:t>: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50%</a:t>
            </a:r>
            <a:endParaRPr lang="en-US" sz="2000" dirty="0">
              <a:cs typeface="Calibri"/>
            </a:endParaRPr>
          </a:p>
          <a:p>
            <a:pPr marL="1201420" lvl="2" indent="-274955"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dirty="0" err="1" smtClean="0">
                <a:latin typeface="Calibri"/>
                <a:cs typeface="Calibri"/>
              </a:rPr>
              <a:t>Điểm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làm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bài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thi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giữa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kì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trên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colab</a:t>
            </a:r>
            <a:r>
              <a:rPr lang="en-US" sz="2000" dirty="0" smtClean="0">
                <a:cs typeface="Calibri"/>
              </a:rPr>
              <a:t>:</a:t>
            </a:r>
            <a:r>
              <a:rPr lang="en-US" sz="2000" spc="-20" dirty="0" smtClean="0">
                <a:cs typeface="Calibri"/>
              </a:rPr>
              <a:t> </a:t>
            </a:r>
            <a:r>
              <a:rPr lang="en-US" sz="2000" b="1" spc="-5" dirty="0" smtClean="0">
                <a:solidFill>
                  <a:srgbClr val="006FC0"/>
                </a:solidFill>
                <a:cs typeface="Calibri"/>
              </a:rPr>
              <a:t>50%</a:t>
            </a:r>
            <a:endParaRPr sz="2000" dirty="0" smtClean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 err="1" smtClean="0">
                <a:latin typeface="Calibri"/>
                <a:cs typeface="Calibri"/>
              </a:rPr>
              <a:t>Điểm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cuối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kỳ: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50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%</a:t>
            </a:r>
            <a:endParaRPr lang="en-US" sz="2000" b="1" spc="-10" dirty="0" smtClean="0">
              <a:solidFill>
                <a:srgbClr val="006FC0"/>
              </a:solidFill>
              <a:latin typeface="Calibri"/>
              <a:cs typeface="Calibri"/>
            </a:endParaRPr>
          </a:p>
          <a:p>
            <a:pPr marL="1201420" lvl="2" indent="-274955"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Bài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lớn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có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báo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cáo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và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bảo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vệ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</a:p>
          <a:p>
            <a:pPr marL="1201420" lvl="2" indent="-274955"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en-US" sz="2000" b="1" spc="-10" dirty="0" err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hóm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2 </a:t>
            </a:r>
            <a:r>
              <a:rPr lang="en-US"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người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44095" y="1116647"/>
            <a:ext cx="3050540" cy="3765550"/>
            <a:chOff x="5844095" y="1116647"/>
            <a:chExt cx="3050540" cy="3765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684" y="1126236"/>
              <a:ext cx="3031236" cy="37459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48858" y="1121410"/>
              <a:ext cx="3041015" cy="3756025"/>
            </a:xfrm>
            <a:custGeom>
              <a:avLst/>
              <a:gdLst/>
              <a:ahLst/>
              <a:cxnLst/>
              <a:rect l="l" t="t" r="r" b="b"/>
              <a:pathLst>
                <a:path w="3041015" h="3756025">
                  <a:moveTo>
                    <a:pt x="0" y="3755516"/>
                  </a:moveTo>
                  <a:lnTo>
                    <a:pt x="3040761" y="3755516"/>
                  </a:lnTo>
                  <a:lnTo>
                    <a:pt x="3040761" y="0"/>
                  </a:lnTo>
                  <a:lnTo>
                    <a:pt x="0" y="0"/>
                  </a:lnTo>
                  <a:lnTo>
                    <a:pt x="0" y="3755516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8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Mục</a:t>
            </a:r>
            <a:r>
              <a:rPr sz="3600" spc="-25" dirty="0"/>
              <a:t> </a:t>
            </a:r>
            <a:r>
              <a:rPr sz="3600" dirty="0"/>
              <a:t>tiêu</a:t>
            </a:r>
            <a:r>
              <a:rPr sz="3600" spc="-20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môn</a:t>
            </a:r>
            <a:r>
              <a:rPr sz="3600" spc="-15" dirty="0"/>
              <a:t> </a:t>
            </a:r>
            <a:r>
              <a:rPr sz="3600" dirty="0"/>
              <a:t>học</a:t>
            </a:r>
            <a:r>
              <a:rPr sz="3600" spc="-20" dirty="0"/>
              <a:t> </a:t>
            </a:r>
            <a:r>
              <a:rPr sz="3600" dirty="0"/>
              <a:t>này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164830" cy="250132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800" spc="-10" dirty="0" err="1" smtClean="0">
                <a:latin typeface="Calibri"/>
                <a:cs typeface="Calibri"/>
              </a:rPr>
              <a:t>Biết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lập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trình</a:t>
            </a:r>
            <a:r>
              <a:rPr lang="en-US" sz="2800" spc="-10" dirty="0" smtClean="0">
                <a:latin typeface="Calibri"/>
                <a:cs typeface="Calibri"/>
              </a:rPr>
              <a:t> Python</a:t>
            </a:r>
          </a:p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800" spc="-10" dirty="0" err="1" smtClean="0">
                <a:latin typeface="Calibri"/>
                <a:cs typeface="Calibri"/>
              </a:rPr>
              <a:t>Biết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sử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dụng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các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thư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viện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phân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tích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dữ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liệu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của</a:t>
            </a:r>
            <a:r>
              <a:rPr lang="en-US" sz="2800" spc="-10" dirty="0" smtClean="0">
                <a:latin typeface="Calibri"/>
                <a:cs typeface="Calibri"/>
              </a:rPr>
              <a:t> python </a:t>
            </a:r>
            <a:r>
              <a:rPr lang="en-US" sz="2800" spc="-10" dirty="0" err="1" smtClean="0">
                <a:latin typeface="Calibri"/>
                <a:cs typeface="Calibri"/>
              </a:rPr>
              <a:t>như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numpy</a:t>
            </a:r>
            <a:r>
              <a:rPr lang="en-US" sz="2800" spc="-10" dirty="0" smtClean="0">
                <a:latin typeface="Calibri"/>
                <a:cs typeface="Calibri"/>
              </a:rPr>
              <a:t>, pandas, </a:t>
            </a:r>
            <a:r>
              <a:rPr lang="en-US" sz="2800" spc="-10" dirty="0" err="1" smtClean="0">
                <a:latin typeface="Calibri"/>
                <a:cs typeface="Calibri"/>
              </a:rPr>
              <a:t>matplotlib</a:t>
            </a:r>
            <a:r>
              <a:rPr lang="en-US" sz="2800" spc="-10" dirty="0" smtClean="0">
                <a:latin typeface="Calibri"/>
                <a:cs typeface="Calibri"/>
              </a:rPr>
              <a:t>, </a:t>
            </a:r>
            <a:r>
              <a:rPr lang="en-US" sz="2800" spc="-10" dirty="0" err="1" smtClean="0">
                <a:latin typeface="Calibri"/>
                <a:cs typeface="Calibri"/>
              </a:rPr>
              <a:t>scikit</a:t>
            </a:r>
            <a:r>
              <a:rPr lang="en-US" sz="2800" spc="-10" dirty="0" smtClean="0">
                <a:latin typeface="Calibri"/>
                <a:cs typeface="Calibri"/>
              </a:rPr>
              <a:t>-learn.</a:t>
            </a:r>
          </a:p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800" spc="-10" dirty="0" err="1" smtClean="0">
                <a:latin typeface="Calibri"/>
                <a:cs typeface="Calibri"/>
              </a:rPr>
              <a:t>Biết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các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xử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lý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các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loại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dữ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liệu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dạng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số</a:t>
            </a:r>
            <a:r>
              <a:rPr lang="en-US" sz="2800" spc="-10" dirty="0" smtClean="0">
                <a:latin typeface="Calibri"/>
                <a:cs typeface="Calibri"/>
              </a:rPr>
              <a:t>, </a:t>
            </a:r>
            <a:r>
              <a:rPr lang="en-US" sz="2800" spc="-10" dirty="0" err="1" smtClean="0">
                <a:latin typeface="Calibri"/>
                <a:cs typeface="Calibri"/>
              </a:rPr>
              <a:t>chữ</a:t>
            </a:r>
            <a:r>
              <a:rPr lang="en-US" sz="2800" spc="-10" dirty="0" smtClean="0">
                <a:latin typeface="Calibri"/>
                <a:cs typeface="Calibri"/>
              </a:rPr>
              <a:t>, </a:t>
            </a:r>
            <a:r>
              <a:rPr lang="en-US" sz="2800" spc="-10" dirty="0" err="1" smtClean="0">
                <a:latin typeface="Calibri"/>
                <a:cs typeface="Calibri"/>
              </a:rPr>
              <a:t>rời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rạc</a:t>
            </a:r>
            <a:r>
              <a:rPr lang="en-US" sz="2800" spc="-10" dirty="0" smtClean="0">
                <a:latin typeface="Calibri"/>
                <a:cs typeface="Calibri"/>
              </a:rPr>
              <a:t>, </a:t>
            </a:r>
            <a:r>
              <a:rPr lang="en-US" sz="2800" spc="-10" dirty="0" err="1" smtClean="0">
                <a:latin typeface="Calibri"/>
                <a:cs typeface="Calibri"/>
              </a:rPr>
              <a:t>dạng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thời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gian</a:t>
            </a:r>
            <a:r>
              <a:rPr lang="en-US" sz="2800" spc="-10" dirty="0" smtClean="0">
                <a:latin typeface="Calibri"/>
                <a:cs typeface="Calibri"/>
              </a:rPr>
              <a:t>, </a:t>
            </a:r>
            <a:r>
              <a:rPr lang="en-US" sz="2800" spc="-10" dirty="0" err="1" smtClean="0">
                <a:latin typeface="Calibri"/>
                <a:cs typeface="Calibri"/>
              </a:rPr>
              <a:t>văn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bản</a:t>
            </a:r>
            <a:r>
              <a:rPr lang="en-US" sz="2800" spc="-10" dirty="0" smtClean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181" y="141859"/>
            <a:ext cx="213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6247C"/>
                </a:solidFill>
                <a:latin typeface="Times New Roman"/>
                <a:cs typeface="Times New Roman"/>
              </a:rPr>
              <a:t>Lời</a:t>
            </a:r>
            <a:r>
              <a:rPr sz="3600" spc="-9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6247C"/>
                </a:solidFill>
                <a:latin typeface="Times New Roman"/>
                <a:cs typeface="Times New Roman"/>
              </a:rPr>
              <a:t>khuyên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dirty="0"/>
              <a:t>ĐI</a:t>
            </a:r>
            <a:r>
              <a:rPr spc="-25" dirty="0"/>
              <a:t> </a:t>
            </a:r>
            <a:r>
              <a:rPr spc="-5" dirty="0"/>
              <a:t>HỌC</a:t>
            </a:r>
            <a:r>
              <a:rPr spc="-25" dirty="0"/>
              <a:t> </a:t>
            </a:r>
            <a:r>
              <a:rPr spc="-160" dirty="0"/>
              <a:t>ĐẦY</a:t>
            </a:r>
            <a:r>
              <a:rPr spc="-5" dirty="0"/>
              <a:t> </a:t>
            </a:r>
            <a:r>
              <a:rPr dirty="0"/>
              <a:t>ĐỦ</a:t>
            </a: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-5" dirty="0"/>
              <a:t>LÀM</a:t>
            </a:r>
            <a:r>
              <a:rPr spc="-20" dirty="0"/>
              <a:t> </a:t>
            </a:r>
            <a:r>
              <a:rPr spc="-5" dirty="0"/>
              <a:t>HẾT</a:t>
            </a:r>
            <a:r>
              <a:rPr spc="-15" dirty="0"/>
              <a:t> </a:t>
            </a:r>
            <a:r>
              <a:rPr spc="-280" dirty="0"/>
              <a:t>TẤT</a:t>
            </a:r>
            <a:r>
              <a:rPr spc="5" dirty="0"/>
              <a:t> </a:t>
            </a:r>
            <a:r>
              <a:rPr spc="-5" dirty="0"/>
              <a:t>CẢ</a:t>
            </a:r>
            <a:r>
              <a:rPr spc="-15" dirty="0"/>
              <a:t> </a:t>
            </a:r>
            <a:r>
              <a:rPr spc="-20" dirty="0"/>
              <a:t>CÁC</a:t>
            </a:r>
            <a:r>
              <a:rPr spc="-15" dirty="0"/>
              <a:t> BÀI</a:t>
            </a:r>
            <a:r>
              <a:rPr spc="-10" dirty="0"/>
              <a:t> </a:t>
            </a:r>
            <a:r>
              <a:rPr spc="-145" dirty="0"/>
              <a:t>TẬP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605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Sitka Display</vt:lpstr>
      <vt:lpstr>Times New Roman</vt:lpstr>
      <vt:lpstr>Wingdings</vt:lpstr>
      <vt:lpstr>Office Theme</vt:lpstr>
      <vt:lpstr>PowerPoint Presentation</vt:lpstr>
      <vt:lpstr>Thông tin chung về môn học</vt:lpstr>
      <vt:lpstr>Giới thiệu môn học</vt:lpstr>
      <vt:lpstr>Tài liệu môn học và phần mềm học tập</vt:lpstr>
      <vt:lpstr>Phần mềm học tập</vt:lpstr>
      <vt:lpstr>Kiến thức yêu cầu</vt:lpstr>
      <vt:lpstr>Đánh giá kết quả</vt:lpstr>
      <vt:lpstr>Mục tiêu của môn học này</vt:lpstr>
      <vt:lpstr>ĐI HỌC ĐẦY ĐỦ LÀM HẾT TẤT CẢ CÁC 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Nguyen Van Thieu</cp:lastModifiedBy>
  <cp:revision>20</cp:revision>
  <dcterms:created xsi:type="dcterms:W3CDTF">2022-08-15T01:52:21Z</dcterms:created>
  <dcterms:modified xsi:type="dcterms:W3CDTF">2023-02-13T00:11:07Z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