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48" autoAdjust="0"/>
  </p:normalViewPr>
  <p:slideViewPr>
    <p:cSldViewPr>
      <p:cViewPr varScale="1">
        <p:scale>
          <a:sx n="69" d="100"/>
          <a:sy n="69" d="100"/>
        </p:scale>
        <p:origin x="185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3813-FA2E-48FD-BAFB-D9AAED50A4BB}" type="datetimeFigureOut">
              <a:rPr lang="en-US" smtClean="0"/>
              <a:t>13-Feb-23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3AE1-6D41-40E2-BBDA-C5ECC399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KzP61Gjf0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Og847HVwRS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https://www.youtube.com/watch?v=cKzP61Gjf00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https://www.youtube.com/watch?v=Og847HVwRSI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AE1-6D41-40E2-BBDA-C5ECC399B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316" y="2182241"/>
            <a:ext cx="8151367" cy="187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9689" y="4134688"/>
            <a:ext cx="3944620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172B-AACB-4B2D-911B-F80014857DDE}" type="datetime1">
              <a:rPr lang="en-US" smtClean="0"/>
              <a:t>13-Feb-23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9650-4393-4934-88EF-277AB16AA064}" type="datetime1">
              <a:rPr lang="en-US" smtClean="0"/>
              <a:t>13-Feb-23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29D3-51AF-4323-8A2A-B5DC9BBFDDCE}" type="datetime1">
              <a:rPr lang="en-US" smtClean="0"/>
              <a:t>13-Feb-23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B5E4-8669-4217-838C-A0C879A76739}" type="datetime1">
              <a:rPr lang="en-US" smtClean="0"/>
              <a:t>13-Feb-23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ACF02-0BDC-4B43-9B90-1DC706E37DD8}" type="datetime1">
              <a:rPr lang="en-US" smtClean="0"/>
              <a:t>13-Feb-23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665" y="3754577"/>
            <a:ext cx="7395845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331" y="1957044"/>
            <a:ext cx="4605655" cy="1555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1566" y="6563055"/>
            <a:ext cx="1339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35C7-3E46-43DE-B6E1-8786CD9253A2}" type="datetime1">
              <a:rPr lang="en-US" smtClean="0"/>
              <a:t>13-Feb-23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6353" y="656305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50" Type="http://schemas.openxmlformats.org/officeDocument/2006/relationships/image" Target="../media/image56.png"/><Relationship Id="rId55" Type="http://schemas.openxmlformats.org/officeDocument/2006/relationships/image" Target="../media/image61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9" Type="http://schemas.openxmlformats.org/officeDocument/2006/relationships/image" Target="../media/image35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5" Type="http://schemas.openxmlformats.org/officeDocument/2006/relationships/image" Target="../media/image11.png"/><Relationship Id="rId61" Type="http://schemas.openxmlformats.org/officeDocument/2006/relationships/image" Target="../media/image67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56" Type="http://schemas.openxmlformats.org/officeDocument/2006/relationships/image" Target="../media/image62.png"/><Relationship Id="rId8" Type="http://schemas.openxmlformats.org/officeDocument/2006/relationships/image" Target="../media/image14.png"/><Relationship Id="rId51" Type="http://schemas.openxmlformats.org/officeDocument/2006/relationships/image" Target="../media/image57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image" Target="../media/image16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87.png"/><Relationship Id="rId26" Type="http://schemas.openxmlformats.org/officeDocument/2006/relationships/image" Target="../media/image93.png"/><Relationship Id="rId39" Type="http://schemas.openxmlformats.org/officeDocument/2006/relationships/image" Target="../media/image105.png"/><Relationship Id="rId21" Type="http://schemas.openxmlformats.org/officeDocument/2006/relationships/image" Target="../media/image89.png"/><Relationship Id="rId34" Type="http://schemas.openxmlformats.org/officeDocument/2006/relationships/image" Target="../media/image57.png"/><Relationship Id="rId42" Type="http://schemas.openxmlformats.org/officeDocument/2006/relationships/image" Target="../media/image108.png"/><Relationship Id="rId7" Type="http://schemas.openxmlformats.org/officeDocument/2006/relationships/image" Target="../media/image77.png"/><Relationship Id="rId2" Type="http://schemas.openxmlformats.org/officeDocument/2006/relationships/image" Target="../media/image8.png"/><Relationship Id="rId16" Type="http://schemas.openxmlformats.org/officeDocument/2006/relationships/image" Target="../media/image85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2.png"/><Relationship Id="rId32" Type="http://schemas.openxmlformats.org/officeDocument/2006/relationships/image" Target="../media/image99.png"/><Relationship Id="rId37" Type="http://schemas.openxmlformats.org/officeDocument/2006/relationships/image" Target="../media/image103.png"/><Relationship Id="rId40" Type="http://schemas.openxmlformats.org/officeDocument/2006/relationships/image" Target="../media/image106.png"/><Relationship Id="rId45" Type="http://schemas.openxmlformats.org/officeDocument/2006/relationships/image" Target="../media/image110.png"/><Relationship Id="rId5" Type="http://schemas.openxmlformats.org/officeDocument/2006/relationships/image" Target="../media/image75.png"/><Relationship Id="rId15" Type="http://schemas.openxmlformats.org/officeDocument/2006/relationships/image" Target="../media/image84.png"/><Relationship Id="rId23" Type="http://schemas.openxmlformats.org/officeDocument/2006/relationships/image" Target="../media/image91.png"/><Relationship Id="rId28" Type="http://schemas.openxmlformats.org/officeDocument/2006/relationships/image" Target="../media/image95.png"/><Relationship Id="rId36" Type="http://schemas.openxmlformats.org/officeDocument/2006/relationships/image" Target="../media/image102.png"/><Relationship Id="rId10" Type="http://schemas.openxmlformats.org/officeDocument/2006/relationships/image" Target="../media/image80.png"/><Relationship Id="rId19" Type="http://schemas.openxmlformats.org/officeDocument/2006/relationships/image" Target="../media/image40.png"/><Relationship Id="rId31" Type="http://schemas.openxmlformats.org/officeDocument/2006/relationships/image" Target="../media/image98.png"/><Relationship Id="rId44" Type="http://schemas.openxmlformats.org/officeDocument/2006/relationships/image" Target="../media/image1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3.png"/><Relationship Id="rId22" Type="http://schemas.openxmlformats.org/officeDocument/2006/relationships/image" Target="../media/image90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Relationship Id="rId35" Type="http://schemas.openxmlformats.org/officeDocument/2006/relationships/image" Target="../media/image101.png"/><Relationship Id="rId43" Type="http://schemas.openxmlformats.org/officeDocument/2006/relationships/image" Target="../media/image109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6.png"/><Relationship Id="rId25" Type="http://schemas.openxmlformats.org/officeDocument/2006/relationships/image" Target="../media/image53.png"/><Relationship Id="rId33" Type="http://schemas.openxmlformats.org/officeDocument/2006/relationships/image" Target="../media/image100.png"/><Relationship Id="rId38" Type="http://schemas.openxmlformats.org/officeDocument/2006/relationships/image" Target="../media/image104.png"/><Relationship Id="rId20" Type="http://schemas.openxmlformats.org/officeDocument/2006/relationships/image" Target="../media/image88.png"/><Relationship Id="rId41" Type="http://schemas.openxmlformats.org/officeDocument/2006/relationships/image" Target="../media/image107.png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26" Type="http://schemas.openxmlformats.org/officeDocument/2006/relationships/image" Target="../media/image131.png"/><Relationship Id="rId39" Type="http://schemas.openxmlformats.org/officeDocument/2006/relationships/image" Target="../media/image144.png"/><Relationship Id="rId21" Type="http://schemas.openxmlformats.org/officeDocument/2006/relationships/image" Target="../media/image127.png"/><Relationship Id="rId34" Type="http://schemas.openxmlformats.org/officeDocument/2006/relationships/image" Target="../media/image139.png"/><Relationship Id="rId42" Type="http://schemas.openxmlformats.org/officeDocument/2006/relationships/image" Target="../media/image147.png"/><Relationship Id="rId7" Type="http://schemas.openxmlformats.org/officeDocument/2006/relationships/image" Target="../media/image42.png"/><Relationship Id="rId2" Type="http://schemas.openxmlformats.org/officeDocument/2006/relationships/image" Target="../media/image111.png"/><Relationship Id="rId16" Type="http://schemas.openxmlformats.org/officeDocument/2006/relationships/image" Target="../media/image122.png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32" Type="http://schemas.openxmlformats.org/officeDocument/2006/relationships/image" Target="../media/image137.png"/><Relationship Id="rId37" Type="http://schemas.openxmlformats.org/officeDocument/2006/relationships/image" Target="../media/image142.png"/><Relationship Id="rId40" Type="http://schemas.openxmlformats.org/officeDocument/2006/relationships/image" Target="../media/image145.png"/><Relationship Id="rId45" Type="http://schemas.openxmlformats.org/officeDocument/2006/relationships/image" Target="../media/image150.png"/><Relationship Id="rId5" Type="http://schemas.openxmlformats.org/officeDocument/2006/relationships/image" Target="../media/image113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28" Type="http://schemas.openxmlformats.org/officeDocument/2006/relationships/image" Target="../media/image133.png"/><Relationship Id="rId36" Type="http://schemas.openxmlformats.org/officeDocument/2006/relationships/image" Target="../media/image141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31" Type="http://schemas.openxmlformats.org/officeDocument/2006/relationships/image" Target="../media/image136.png"/><Relationship Id="rId44" Type="http://schemas.openxmlformats.org/officeDocument/2006/relationships/image" Target="../media/image149.png"/><Relationship Id="rId4" Type="http://schemas.openxmlformats.org/officeDocument/2006/relationships/image" Target="../media/image112.png"/><Relationship Id="rId9" Type="http://schemas.openxmlformats.org/officeDocument/2006/relationships/image" Target="../media/image89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Relationship Id="rId27" Type="http://schemas.openxmlformats.org/officeDocument/2006/relationships/image" Target="../media/image132.png"/><Relationship Id="rId30" Type="http://schemas.openxmlformats.org/officeDocument/2006/relationships/image" Target="../media/image135.png"/><Relationship Id="rId35" Type="http://schemas.openxmlformats.org/officeDocument/2006/relationships/image" Target="../media/image140.png"/><Relationship Id="rId43" Type="http://schemas.openxmlformats.org/officeDocument/2006/relationships/image" Target="../media/image148.png"/><Relationship Id="rId8" Type="http://schemas.openxmlformats.org/officeDocument/2006/relationships/image" Target="../media/image115.png"/><Relationship Id="rId3" Type="http://schemas.openxmlformats.org/officeDocument/2006/relationships/image" Target="../media/image7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5" Type="http://schemas.openxmlformats.org/officeDocument/2006/relationships/image" Target="../media/image11.png"/><Relationship Id="rId33" Type="http://schemas.openxmlformats.org/officeDocument/2006/relationships/image" Target="../media/image138.png"/><Relationship Id="rId38" Type="http://schemas.openxmlformats.org/officeDocument/2006/relationships/image" Target="../media/image143.png"/><Relationship Id="rId20" Type="http://schemas.openxmlformats.org/officeDocument/2006/relationships/image" Target="../media/image126.png"/><Relationship Id="rId41" Type="http://schemas.openxmlformats.org/officeDocument/2006/relationships/image" Target="../media/image1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9" Type="http://schemas.openxmlformats.org/officeDocument/2006/relationships/image" Target="../media/image186.png"/><Relationship Id="rId21" Type="http://schemas.openxmlformats.org/officeDocument/2006/relationships/image" Target="../media/image168.png"/><Relationship Id="rId34" Type="http://schemas.openxmlformats.org/officeDocument/2006/relationships/image" Target="../media/image181.png"/><Relationship Id="rId42" Type="http://schemas.openxmlformats.org/officeDocument/2006/relationships/image" Target="../media/image189.png"/><Relationship Id="rId47" Type="http://schemas.openxmlformats.org/officeDocument/2006/relationships/image" Target="../media/image193.png"/><Relationship Id="rId50" Type="http://schemas.openxmlformats.org/officeDocument/2006/relationships/image" Target="../media/image196.png"/><Relationship Id="rId7" Type="http://schemas.openxmlformats.org/officeDocument/2006/relationships/image" Target="../media/image155.png"/><Relationship Id="rId2" Type="http://schemas.openxmlformats.org/officeDocument/2006/relationships/image" Target="../media/image151.png"/><Relationship Id="rId16" Type="http://schemas.openxmlformats.org/officeDocument/2006/relationships/image" Target="../media/image163.png"/><Relationship Id="rId29" Type="http://schemas.openxmlformats.org/officeDocument/2006/relationships/image" Target="../media/image176.png"/><Relationship Id="rId11" Type="http://schemas.openxmlformats.org/officeDocument/2006/relationships/image" Target="../media/image159.png"/><Relationship Id="rId24" Type="http://schemas.openxmlformats.org/officeDocument/2006/relationships/image" Target="../media/image171.png"/><Relationship Id="rId32" Type="http://schemas.openxmlformats.org/officeDocument/2006/relationships/image" Target="../media/image179.png"/><Relationship Id="rId37" Type="http://schemas.openxmlformats.org/officeDocument/2006/relationships/image" Target="../media/image184.png"/><Relationship Id="rId40" Type="http://schemas.openxmlformats.org/officeDocument/2006/relationships/image" Target="../media/image187.png"/><Relationship Id="rId45" Type="http://schemas.openxmlformats.org/officeDocument/2006/relationships/image" Target="../media/image137.png"/><Relationship Id="rId53" Type="http://schemas.openxmlformats.org/officeDocument/2006/relationships/image" Target="../media/image19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19" Type="http://schemas.openxmlformats.org/officeDocument/2006/relationships/image" Target="../media/image166.png"/><Relationship Id="rId31" Type="http://schemas.openxmlformats.org/officeDocument/2006/relationships/image" Target="../media/image178.png"/><Relationship Id="rId44" Type="http://schemas.openxmlformats.org/officeDocument/2006/relationships/image" Target="../media/image191.png"/><Relationship Id="rId52" Type="http://schemas.openxmlformats.org/officeDocument/2006/relationships/image" Target="../media/image19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Relationship Id="rId30" Type="http://schemas.openxmlformats.org/officeDocument/2006/relationships/image" Target="../media/image177.png"/><Relationship Id="rId35" Type="http://schemas.openxmlformats.org/officeDocument/2006/relationships/image" Target="../media/image182.png"/><Relationship Id="rId43" Type="http://schemas.openxmlformats.org/officeDocument/2006/relationships/image" Target="../media/image190.png"/><Relationship Id="rId48" Type="http://schemas.openxmlformats.org/officeDocument/2006/relationships/image" Target="../media/image194.png"/><Relationship Id="rId8" Type="http://schemas.openxmlformats.org/officeDocument/2006/relationships/image" Target="../media/image156.png"/><Relationship Id="rId51" Type="http://schemas.openxmlformats.org/officeDocument/2006/relationships/image" Target="../media/image197.png"/><Relationship Id="rId3" Type="http://schemas.openxmlformats.org/officeDocument/2006/relationships/image" Target="../media/image41.png"/><Relationship Id="rId12" Type="http://schemas.openxmlformats.org/officeDocument/2006/relationships/image" Target="../media/image160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33" Type="http://schemas.openxmlformats.org/officeDocument/2006/relationships/image" Target="../media/image180.png"/><Relationship Id="rId38" Type="http://schemas.openxmlformats.org/officeDocument/2006/relationships/image" Target="../media/image185.png"/><Relationship Id="rId46" Type="http://schemas.openxmlformats.org/officeDocument/2006/relationships/image" Target="../media/image192.png"/><Relationship Id="rId20" Type="http://schemas.openxmlformats.org/officeDocument/2006/relationships/image" Target="../media/image167.png"/><Relationship Id="rId41" Type="http://schemas.openxmlformats.org/officeDocument/2006/relationships/image" Target="../media/image188.png"/><Relationship Id="rId54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36" Type="http://schemas.openxmlformats.org/officeDocument/2006/relationships/image" Target="../media/image183.png"/><Relationship Id="rId49" Type="http://schemas.openxmlformats.org/officeDocument/2006/relationships/image" Target="../media/image19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357454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1425420"/>
            <a:ext cx="77724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56247C"/>
                </a:solidFill>
                <a:latin typeface="Times New Roman"/>
                <a:cs typeface="Times New Roman"/>
              </a:rPr>
              <a:t>LẬP</a:t>
            </a:r>
            <a:r>
              <a:rPr sz="4800" spc="-260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lang="en-US" sz="4800" smtClean="0">
                <a:solidFill>
                  <a:srgbClr val="56247C"/>
                </a:solidFill>
                <a:latin typeface="Times New Roman"/>
                <a:cs typeface="Times New Roman"/>
              </a:rPr>
              <a:t>TRÌNH </a:t>
            </a:r>
            <a:r>
              <a:rPr lang="en-US" sz="4800" smtClean="0">
                <a:solidFill>
                  <a:srgbClr val="56247C"/>
                </a:solidFill>
                <a:latin typeface="Times New Roman"/>
                <a:cs typeface="Times New Roman"/>
              </a:rPr>
              <a:t>CHO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mtClean="0">
                <a:solidFill>
                  <a:srgbClr val="56247C"/>
                </a:solidFill>
                <a:latin typeface="Times New Roman"/>
                <a:cs typeface="Times New Roman"/>
              </a:rPr>
              <a:t>TRÍ TUỆ NHÂN TẠO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913" y="3746754"/>
            <a:ext cx="681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Giảng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viên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: Nguyễn Văn Thiệu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92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Khởi</a:t>
            </a:r>
            <a:r>
              <a:rPr sz="3600" spc="-85" dirty="0"/>
              <a:t> </a:t>
            </a:r>
            <a:r>
              <a:rPr sz="3600" spc="-5" dirty="0"/>
              <a:t>chạy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7577455" cy="22650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chế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độ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thực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Chế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độ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chương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 </a:t>
            </a:r>
            <a:r>
              <a:rPr sz="2400" spc="-10" dirty="0">
                <a:latin typeface="Calibri"/>
                <a:cs typeface="Calibri"/>
              </a:rPr>
              <a:t>cần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30" dirty="0">
                <a:latin typeface="Calibri"/>
                <a:cs typeface="Calibri"/>
              </a:rPr>
              <a:t>Trình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dịch </a:t>
            </a:r>
            <a:r>
              <a:rPr sz="2200" spc="-5" dirty="0">
                <a:latin typeface="Calibri"/>
                <a:cs typeface="Calibri"/>
              </a:rPr>
              <a:t>python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sẽ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nạp,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dịch </a:t>
            </a:r>
            <a:r>
              <a:rPr sz="2200" spc="-25" dirty="0">
                <a:latin typeface="Calibri"/>
                <a:cs typeface="Calibri"/>
              </a:rPr>
              <a:t>và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chạy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chương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trình đó</a:t>
            </a:r>
            <a:endParaRPr sz="22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Chế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độ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dòng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lệnh: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gõ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chạy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Chế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thực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abc.py</a:t>
            </a:r>
            <a:r>
              <a:rPr sz="2800" spc="5" dirty="0">
                <a:latin typeface="Calibri"/>
                <a:cs typeface="Calibri"/>
              </a:rPr>
              <a:t>”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chạy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abc.py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3325367"/>
            <a:ext cx="8772144" cy="28163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92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Khởi</a:t>
            </a:r>
            <a:r>
              <a:rPr sz="3600" spc="-85" dirty="0"/>
              <a:t> </a:t>
            </a:r>
            <a:r>
              <a:rPr sz="3600" spc="-5" dirty="0"/>
              <a:t>chạy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071484" cy="21355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Chế </a:t>
            </a:r>
            <a:r>
              <a:rPr sz="2800" spc="-5" dirty="0">
                <a:latin typeface="Calibri"/>
                <a:cs typeface="Calibri"/>
              </a:rPr>
              <a:t>độ </a:t>
            </a:r>
            <a:r>
              <a:rPr sz="2800" spc="-10" dirty="0">
                <a:latin typeface="Calibri"/>
                <a:cs typeface="Calibri"/>
              </a:rPr>
              <a:t>dòng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lệnh: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5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Lúc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dịch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chờ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người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gõ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dòng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lệnh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Gõ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dòng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lệnh</a:t>
            </a:r>
            <a:r>
              <a:rPr sz="2400" spc="-5" dirty="0">
                <a:latin typeface="Calibri"/>
                <a:cs typeface="Calibri"/>
              </a:rPr>
              <a:t> nào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xong,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chạy </a:t>
            </a:r>
            <a:r>
              <a:rPr sz="2400" dirty="0">
                <a:latin typeface="Calibri"/>
                <a:cs typeface="Calibri"/>
              </a:rPr>
              <a:t>liền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dòng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đó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Chấm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dứt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chế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độ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5" dirty="0">
                <a:latin typeface="Calibri"/>
                <a:cs typeface="Calibri"/>
              </a:rPr>
              <a:t> bằng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0" dirty="0">
                <a:latin typeface="Calibri"/>
                <a:cs typeface="Calibri"/>
              </a:rPr>
              <a:t> gõ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lệnh:</a:t>
            </a:r>
            <a:r>
              <a:rPr sz="2400" spc="-15" dirty="0">
                <a:latin typeface="Calibri"/>
                <a:cs typeface="Calibri"/>
              </a:rPr>
              <a:t> “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quit()</a:t>
            </a:r>
            <a:r>
              <a:rPr sz="2400" spc="-15" dirty="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3429000"/>
            <a:ext cx="8772144" cy="24917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898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Soạn</a:t>
            </a:r>
            <a:r>
              <a:rPr sz="3600" spc="-40" dirty="0"/>
              <a:t> </a:t>
            </a:r>
            <a:r>
              <a:rPr sz="3600" dirty="0"/>
              <a:t>thảo</a:t>
            </a:r>
            <a:r>
              <a:rPr sz="3600" spc="-30" dirty="0"/>
              <a:t> </a:t>
            </a:r>
            <a:r>
              <a:rPr sz="3600" dirty="0"/>
              <a:t>mã</a:t>
            </a:r>
            <a:r>
              <a:rPr sz="3600" spc="-30" dirty="0"/>
              <a:t> </a:t>
            </a:r>
            <a:r>
              <a:rPr sz="3600" dirty="0"/>
              <a:t>python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430260" cy="56991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Làm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thế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nào</a:t>
            </a:r>
            <a:r>
              <a:rPr sz="2800" dirty="0">
                <a:latin typeface="Calibri"/>
                <a:cs typeface="Calibri"/>
              </a:rPr>
              <a:t> để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chương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.py</a:t>
            </a:r>
            <a:r>
              <a:rPr sz="2800" spc="-5" dirty="0">
                <a:latin typeface="Calibri"/>
                <a:cs typeface="Calibri"/>
              </a:rPr>
              <a:t>)?</a:t>
            </a:r>
            <a:endParaRPr sz="28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mềm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soạn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thảo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văn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thô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(txt)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kỳ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để</a:t>
            </a:r>
            <a:r>
              <a:rPr sz="2400" spc="-5" dirty="0">
                <a:latin typeface="Calibri"/>
                <a:cs typeface="Calibri"/>
              </a:rPr>
              <a:t> soạn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lưu</a:t>
            </a:r>
            <a:r>
              <a:rPr sz="2400" spc="-5" dirty="0">
                <a:latin typeface="Calibri"/>
                <a:cs typeface="Calibri"/>
              </a:rPr>
              <a:t> file</a:t>
            </a:r>
            <a:r>
              <a:rPr sz="2400" dirty="0">
                <a:latin typeface="Calibri"/>
                <a:cs typeface="Calibri"/>
              </a:rPr>
              <a:t> ở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dạng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.py </a:t>
            </a:r>
            <a:r>
              <a:rPr sz="2400" spc="-15" dirty="0">
                <a:latin typeface="Calibri"/>
                <a:cs typeface="Calibri"/>
              </a:rPr>
              <a:t>rồi </a:t>
            </a:r>
            <a:r>
              <a:rPr sz="2400" spc="-5" dirty="0">
                <a:latin typeface="Calibri"/>
                <a:cs typeface="Calibri"/>
              </a:rPr>
              <a:t>dịch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bằng python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Có</a:t>
            </a:r>
            <a:r>
              <a:rPr sz="2800" spc="-10" dirty="0">
                <a:latin typeface="Calibri"/>
                <a:cs typeface="Calibri"/>
              </a:rPr>
              <a:t> những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mềm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thích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này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IDLE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Sublime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Text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Notepad++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PyCharm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Spyder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5" dirty="0">
                <a:latin typeface="Calibri"/>
                <a:cs typeface="Calibri"/>
              </a:rPr>
              <a:t>Rodeo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287020" marR="203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Jupyter: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chạy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duyệt,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thích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thử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nghiệm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giảng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dạy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9415" y="2795016"/>
            <a:ext cx="5173980" cy="28605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847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Biên</a:t>
            </a:r>
            <a:r>
              <a:rPr sz="3600" spc="-35" dirty="0"/>
              <a:t> </a:t>
            </a:r>
            <a:r>
              <a:rPr sz="3600" dirty="0"/>
              <a:t>dịch</a:t>
            </a:r>
            <a:r>
              <a:rPr sz="3600" spc="-30" dirty="0"/>
              <a:t> </a:t>
            </a:r>
            <a:r>
              <a:rPr sz="3600" dirty="0"/>
              <a:t>mã</a:t>
            </a:r>
            <a:r>
              <a:rPr sz="3600" spc="-40" dirty="0"/>
              <a:t> </a:t>
            </a:r>
            <a:r>
              <a:rPr sz="3600" dirty="0"/>
              <a:t>python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80120" cy="405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30" dirty="0">
                <a:latin typeface="Calibri"/>
                <a:cs typeface="Calibri"/>
              </a:rPr>
              <a:t>Trường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thiết,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biên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dịch,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kết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biên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dịch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 chương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bytecode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máy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ảo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30" dirty="0">
                <a:latin typeface="Calibri"/>
                <a:cs typeface="Calibri"/>
              </a:rPr>
              <a:t>Tương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ngôn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ngữ</a:t>
            </a:r>
            <a:r>
              <a:rPr sz="2400" spc="-20" dirty="0">
                <a:latin typeface="Calibri"/>
                <a:cs typeface="Calibri"/>
              </a:rPr>
              <a:t> java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Mã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dịch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lưu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vào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-5" dirty="0">
                <a:latin typeface="Calibri"/>
                <a:cs typeface="Calibri"/>
              </a:rPr>
              <a:t> đuôi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.pyc</a:t>
            </a:r>
            <a:endParaRPr sz="2800">
              <a:latin typeface="Calibri"/>
              <a:cs typeface="Calibri"/>
            </a:endParaRPr>
          </a:p>
          <a:p>
            <a:pPr marL="287020" marR="180975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Việc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biên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dịch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lợi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điểm,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chẳng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hạn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sử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câu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lệnh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nào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đó,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thì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sử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luôn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pyc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sẵn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vì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phải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dịch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lại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đầu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0" dirty="0">
                <a:latin typeface="Calibri"/>
                <a:cs typeface="Calibri"/>
              </a:rPr>
              <a:t>Tăng</a:t>
            </a:r>
            <a:r>
              <a:rPr sz="2400" spc="-10" dirty="0">
                <a:latin typeface="Calibri"/>
                <a:cs typeface="Calibri"/>
              </a:rPr>
              <a:t> tốc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độ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chương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7660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Biến,</a:t>
            </a:r>
            <a:r>
              <a:rPr spc="-15" dirty="0"/>
              <a:t> </a:t>
            </a:r>
            <a:r>
              <a:rPr spc="-5" dirty="0"/>
              <a:t>khai</a:t>
            </a:r>
            <a:r>
              <a:rPr spc="-10" dirty="0"/>
              <a:t> </a:t>
            </a:r>
            <a:r>
              <a:rPr dirty="0"/>
              <a:t>báo</a:t>
            </a:r>
            <a:r>
              <a:rPr spc="-15" dirty="0"/>
              <a:t> </a:t>
            </a:r>
            <a:r>
              <a:rPr dirty="0"/>
              <a:t>chuỗi,</a:t>
            </a:r>
            <a:r>
              <a:rPr spc="-25" dirty="0"/>
              <a:t> </a:t>
            </a:r>
            <a:r>
              <a:rPr spc="-5" dirty="0"/>
              <a:t>khối</a:t>
            </a:r>
            <a:r>
              <a:rPr spc="-15" dirty="0"/>
              <a:t> </a:t>
            </a:r>
            <a:r>
              <a:rPr dirty="0"/>
              <a:t>lệnh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88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Biến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7444740" cy="10833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Biến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vùng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bộ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nhớ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đặt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(để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dễ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tác)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1919530"/>
            <a:ext cx="1566545" cy="736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12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+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0.1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2160" y="1919530"/>
            <a:ext cx="4223385" cy="736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biến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là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kiểu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nguyên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biến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 chuyển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sang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kiểu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thực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181" y="2659777"/>
            <a:ext cx="8302625" cy="35560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Biến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 </a:t>
            </a:r>
            <a:r>
              <a:rPr sz="2800" spc="-5" dirty="0">
                <a:latin typeface="Calibri"/>
                <a:cs typeface="Calibri"/>
              </a:rPr>
              <a:t>python: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tên,</a:t>
            </a:r>
            <a:r>
              <a:rPr sz="2400" spc="-5" dirty="0">
                <a:latin typeface="Calibri"/>
                <a:cs typeface="Calibri"/>
              </a:rPr>
              <a:t> phân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biệt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chữ</a:t>
            </a:r>
            <a:r>
              <a:rPr sz="2400" spc="-5" dirty="0">
                <a:latin typeface="Calibri"/>
                <a:cs typeface="Calibri"/>
              </a:rPr>
              <a:t> hoa/thường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Không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cần </a:t>
            </a:r>
            <a:r>
              <a:rPr sz="2400" dirty="0">
                <a:latin typeface="Calibri"/>
                <a:cs typeface="Calibri"/>
              </a:rPr>
              <a:t>khai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báo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trước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cần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đổi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Nên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gán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ngay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bắt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xuất</a:t>
            </a:r>
            <a:r>
              <a:rPr sz="2400" spc="-5" dirty="0">
                <a:latin typeface="Calibri"/>
                <a:cs typeface="Calibri"/>
              </a:rPr>
              <a:t> hiện</a:t>
            </a:r>
            <a:endParaRPr sz="24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ý: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ghi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chú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chương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 đặt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dấu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thăng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(#)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88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Biến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21065" cy="266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90" dirty="0">
                <a:latin typeface="Calibri"/>
                <a:cs typeface="Calibri"/>
              </a:rPr>
              <a:t>Tên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chứa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chữ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 hoặc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gạch </a:t>
            </a:r>
            <a:r>
              <a:rPr sz="2800" spc="-10" dirty="0">
                <a:latin typeface="Calibri"/>
                <a:cs typeface="Calibri"/>
              </a:rPr>
              <a:t>dưới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(_),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bắt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đầu 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chữ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trùng</a:t>
            </a:r>
            <a:r>
              <a:rPr sz="2400" spc="-15" dirty="0">
                <a:latin typeface="Calibri"/>
                <a:cs typeface="Calibri"/>
              </a:rPr>
              <a:t> 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khóa </a:t>
            </a:r>
            <a:r>
              <a:rPr sz="2400" spc="-15" dirty="0">
                <a:latin typeface="Calibri"/>
                <a:cs typeface="Calibri"/>
              </a:rPr>
              <a:t>(tất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nhiên)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5" dirty="0">
                <a:latin typeface="Calibri"/>
                <a:cs typeface="Calibri"/>
              </a:rPr>
              <a:t>Từ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unicode</a:t>
            </a:r>
            <a:endParaRPr sz="2400">
              <a:latin typeface="Calibri"/>
              <a:cs typeface="Calibri"/>
            </a:endParaRPr>
          </a:p>
          <a:p>
            <a:pPr marL="287020" marR="60325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85" dirty="0">
                <a:latin typeface="Calibri"/>
                <a:cs typeface="Calibri"/>
              </a:rPr>
              <a:t>Tất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mọi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đều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đối</a:t>
            </a:r>
            <a:r>
              <a:rPr sz="2800" dirty="0">
                <a:latin typeface="Calibri"/>
                <a:cs typeface="Calibri"/>
              </a:rPr>
              <a:t> tượng,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vì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thế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kiểu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vị trí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bộ </a:t>
            </a:r>
            <a:r>
              <a:rPr sz="2800" spc="-10" dirty="0">
                <a:latin typeface="Calibri"/>
                <a:cs typeface="Calibri"/>
              </a:rPr>
              <a:t>nhớ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(id)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3848100"/>
            <a:ext cx="8759952" cy="21351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81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Khai</a:t>
            </a:r>
            <a:r>
              <a:rPr sz="3600" spc="-50" dirty="0"/>
              <a:t> </a:t>
            </a:r>
            <a:r>
              <a:rPr sz="3600" dirty="0"/>
              <a:t>báo</a:t>
            </a:r>
            <a:r>
              <a:rPr sz="3600" spc="-45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23910" cy="5262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203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trọng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ngôn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chuỗi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thông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thường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name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'matt'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chuỗi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trong nó có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chứa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dấu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nháy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đơn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with_quote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"I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ain't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gonna"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chuỗi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có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nội dung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nằm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trên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nhiều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dòng</a:t>
            </a:r>
            <a:endParaRPr sz="2000">
              <a:latin typeface="Consolas"/>
              <a:cs typeface="Consolas"/>
            </a:endParaRPr>
          </a:p>
          <a:p>
            <a:pPr marL="469900" marR="4166235">
              <a:lnSpc>
                <a:spcPct val="115999"/>
              </a:lnSpc>
              <a:spcBef>
                <a:spcPts val="2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longer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"""This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string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has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multiple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lines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it"""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Nguyên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tắc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khai báo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mở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đầu </a:t>
            </a:r>
            <a:r>
              <a:rPr sz="2800" spc="-5" dirty="0">
                <a:latin typeface="Calibri"/>
                <a:cs typeface="Calibri"/>
              </a:rPr>
              <a:t>sao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kết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thúc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vậy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Nội dung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trên</a:t>
            </a:r>
            <a:r>
              <a:rPr sz="2400" dirty="0">
                <a:latin typeface="Calibri"/>
                <a:cs typeface="Calibri"/>
              </a:rPr>
              <a:t> 1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dòng: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cặp </a:t>
            </a:r>
            <a:r>
              <a:rPr sz="2400" spc="-15" dirty="0">
                <a:latin typeface="Calibri"/>
                <a:cs typeface="Calibri"/>
              </a:rPr>
              <a:t>nháy</a:t>
            </a:r>
            <a:r>
              <a:rPr sz="2400" dirty="0">
                <a:latin typeface="Calibri"/>
                <a:cs typeface="Calibri"/>
              </a:rPr>
              <a:t> đơn</a:t>
            </a:r>
            <a:r>
              <a:rPr sz="2400" spc="-5" dirty="0">
                <a:latin typeface="Calibri"/>
                <a:cs typeface="Calibri"/>
              </a:rPr>
              <a:t> (')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nháy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kép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(")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Nội dung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nằm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trên</a:t>
            </a:r>
            <a:r>
              <a:rPr sz="2400" spc="-5" dirty="0">
                <a:latin typeface="Calibri"/>
                <a:cs typeface="Calibri"/>
              </a:rPr>
              <a:t> nhiều dòng: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dấu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nháy</a:t>
            </a:r>
            <a:r>
              <a:rPr sz="2400" dirty="0">
                <a:latin typeface="Calibri"/>
                <a:cs typeface="Calibri"/>
              </a:rPr>
              <a:t> liên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tiếp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("""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''')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597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Chuỗi</a:t>
            </a:r>
            <a:r>
              <a:rPr sz="3600" spc="-30" dirty="0"/>
              <a:t> </a:t>
            </a:r>
            <a:r>
              <a:rPr sz="3600" spc="-5" dirty="0"/>
              <a:t>thoát</a:t>
            </a:r>
            <a:r>
              <a:rPr sz="3600" spc="-25" dirty="0"/>
              <a:t> </a:t>
            </a:r>
            <a:r>
              <a:rPr sz="3600" spc="-5" dirty="0"/>
              <a:t>(escape</a:t>
            </a:r>
            <a:r>
              <a:rPr sz="3600" spc="-20" dirty="0"/>
              <a:t> </a:t>
            </a:r>
            <a:r>
              <a:rPr sz="3600" spc="-5" dirty="0"/>
              <a:t>sequence)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159115" cy="1299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Escape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biệt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(không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 </a:t>
            </a:r>
            <a:r>
              <a:rPr sz="2800" spc="-5" dirty="0">
                <a:latin typeface="Calibri"/>
                <a:cs typeface="Calibri"/>
              </a:rPr>
              <a:t>theo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lối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thường)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30" dirty="0">
                <a:latin typeface="Calibri"/>
                <a:cs typeface="Calibri"/>
              </a:rPr>
              <a:t>Tương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</a:t>
            </a:r>
            <a:r>
              <a:rPr sz="2400" spc="-10" dirty="0">
                <a:latin typeface="Calibri"/>
                <a:cs typeface="Calibri"/>
              </a:rPr>
              <a:t> 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ngôn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lập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4117" y="2357627"/>
          <a:ext cx="8771890" cy="4044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Cách</a:t>
                      </a:r>
                      <a:r>
                        <a:rPr sz="2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viết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Ý</a:t>
                      </a:r>
                      <a:r>
                        <a:rPr sz="2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nghĩa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Thuật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ngữ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285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\a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tự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cảnh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báo (phát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tiếng bíp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 in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Alert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285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\b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tự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xóa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trước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(dịch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trỏ về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phía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trước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ô)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Backspace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\n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tự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dòng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mới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(dịch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con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trỏ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xuống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dòng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dưới)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Linefeed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\r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tự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trở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(dịch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con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trỏ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đầu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dòng)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Carriage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return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\t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tự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tab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(dịch con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trỏ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dấu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tab)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5" dirty="0">
                          <a:latin typeface="Calibri"/>
                          <a:cs typeface="Calibri"/>
                        </a:rPr>
                        <a:t>Tab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\\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tự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gạch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chéo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(\)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Blackslash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\'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tự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dấu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nháy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đơn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(')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Single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quote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\"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tự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dấu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nháy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kép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(")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quote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\uxxxx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tự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unicode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bất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kì có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mã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xxxx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(dạng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hex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100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Chuỗi</a:t>
            </a:r>
            <a:r>
              <a:rPr sz="3600" spc="-30" dirty="0"/>
              <a:t> </a:t>
            </a:r>
            <a:r>
              <a:rPr sz="3600" spc="-5" dirty="0"/>
              <a:t>thô</a:t>
            </a:r>
            <a:r>
              <a:rPr sz="3600" spc="-25" dirty="0"/>
              <a:t> </a:t>
            </a:r>
            <a:r>
              <a:rPr sz="3600" spc="-5" dirty="0"/>
              <a:t>(raw</a:t>
            </a:r>
            <a:r>
              <a:rPr sz="3600" spc="-30" dirty="0"/>
              <a:t> </a:t>
            </a:r>
            <a:r>
              <a:rPr sz="3600" spc="-5" dirty="0"/>
              <a:t>string)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45830" cy="23094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60" dirty="0">
                <a:latin typeface="Calibri"/>
                <a:cs typeface="Calibri"/>
              </a:rPr>
              <a:t>Vấn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đề: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dễ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nhầm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lẫn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chuỗi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dấu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gạch </a:t>
            </a:r>
            <a:r>
              <a:rPr sz="2800" spc="-5" dirty="0">
                <a:latin typeface="Calibri"/>
                <a:cs typeface="Calibri"/>
              </a:rPr>
              <a:t>chéo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(\)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Chẳng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hạn như </a:t>
            </a:r>
            <a:r>
              <a:rPr sz="2400" dirty="0">
                <a:latin typeface="Calibri"/>
                <a:cs typeface="Calibri"/>
              </a:rPr>
              <a:t>khi </a:t>
            </a:r>
            <a:r>
              <a:rPr sz="2400" spc="-5" dirty="0">
                <a:latin typeface="Calibri"/>
                <a:cs typeface="Calibri"/>
              </a:rPr>
              <a:t>viết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tên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onsolas"/>
                <a:cs typeface="Consolas"/>
              </a:rPr>
              <a:t>"c:\teamview"</a:t>
            </a:r>
            <a:endParaRPr sz="2400">
              <a:latin typeface="Consolas"/>
              <a:cs typeface="Consolas"/>
            </a:endParaRPr>
          </a:p>
          <a:p>
            <a:pPr marL="287020" marR="508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phép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bỏ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thoát</a:t>
            </a:r>
            <a:r>
              <a:rPr sz="2800" spc="-5" dirty="0">
                <a:latin typeface="Calibri"/>
                <a:cs typeface="Calibri"/>
              </a:rPr>
              <a:t> bằng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đánh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dấu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chữ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vào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trước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định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này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gọi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thô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Cú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pháp: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dirty="0">
                <a:latin typeface="Consolas"/>
                <a:cs typeface="Consolas"/>
              </a:rPr>
              <a:t>r'nội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dung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chuỗi'</a:t>
            </a:r>
            <a:endParaRPr sz="2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3380232"/>
            <a:ext cx="8770620" cy="30281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362200"/>
            <a:ext cx="680974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 smtClean="0"/>
              <a:t>Bài</a:t>
            </a:r>
            <a:r>
              <a:rPr lang="en-US" spc="-5" dirty="0" smtClean="0"/>
              <a:t> 1.2: </a:t>
            </a:r>
            <a:r>
              <a:rPr lang="en-US" spc="-5" dirty="0" err="1" smtClean="0"/>
              <a:t>Ôn</a:t>
            </a:r>
            <a:r>
              <a:rPr lang="en-US" spc="-5" dirty="0" smtClean="0"/>
              <a:t> </a:t>
            </a:r>
            <a:r>
              <a:rPr lang="en-US" spc="-5" dirty="0" err="1" smtClean="0"/>
              <a:t>tập</a:t>
            </a:r>
            <a:r>
              <a:rPr lang="en-US" spc="-5" dirty="0" smtClean="0"/>
              <a:t> </a:t>
            </a:r>
            <a:r>
              <a:rPr lang="en-US" spc="-5" dirty="0" err="1" smtClean="0"/>
              <a:t>lại</a:t>
            </a:r>
            <a:r>
              <a:rPr lang="en-US" spc="-5" dirty="0" smtClean="0"/>
              <a:t> </a:t>
            </a:r>
            <a:r>
              <a:rPr lang="en-US" spc="-5" dirty="0" err="1" smtClean="0"/>
              <a:t>ngôn</a:t>
            </a:r>
            <a:r>
              <a:rPr lang="en-US" spc="-5" dirty="0" smtClean="0"/>
              <a:t> </a:t>
            </a:r>
            <a:r>
              <a:rPr lang="en-US" spc="-5" dirty="0" err="1" smtClean="0"/>
              <a:t>ngữ</a:t>
            </a:r>
            <a:r>
              <a:rPr lang="en-US" spc="-5" dirty="0" smtClean="0"/>
              <a:t> </a:t>
            </a:r>
            <a:r>
              <a:rPr lang="en-US" spc="-5" dirty="0" err="1" smtClean="0"/>
              <a:t>lập</a:t>
            </a:r>
            <a:r>
              <a:rPr lang="en-US" spc="-5" dirty="0" smtClean="0"/>
              <a:t> </a:t>
            </a:r>
            <a:r>
              <a:rPr lang="en-US" spc="-5" dirty="0" err="1" smtClean="0"/>
              <a:t>trình</a:t>
            </a:r>
            <a:r>
              <a:rPr lang="en-US" spc="-5" dirty="0" smtClean="0"/>
              <a:t> Python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84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Khối</a:t>
            </a:r>
            <a:r>
              <a:rPr sz="3600" spc="-90" dirty="0"/>
              <a:t> </a:t>
            </a:r>
            <a:r>
              <a:rPr sz="3600" dirty="0"/>
              <a:t>lệnh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8010525" cy="51619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khoảng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trắng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phân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biệt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khối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lệnh</a:t>
            </a:r>
            <a:endParaRPr sz="2800">
              <a:latin typeface="Calibri"/>
              <a:cs typeface="Calibri"/>
            </a:endParaRPr>
          </a:p>
          <a:p>
            <a:pPr marL="469900" marR="1933575">
              <a:lnSpc>
                <a:spcPct val="117000"/>
              </a:lnSpc>
              <a:spcBef>
                <a:spcPts val="6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age = int(input("Bạn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bao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nhiêu tuổi? "))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print("Ồ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bạn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đã", age,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"tuổi rồi!")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if</a:t>
            </a:r>
            <a:r>
              <a:rPr sz="2000" spc="-4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age&gt;=18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print("Đủ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tuổi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đi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bầu")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if</a:t>
            </a:r>
            <a:r>
              <a:rPr sz="2000" spc="-7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age&gt;100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58877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print("Có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vẻ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sai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sai!")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else: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print("Nhỏ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quá")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ý: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định</a:t>
            </a:r>
            <a:r>
              <a:rPr sz="2400" spc="-5" dirty="0">
                <a:latin typeface="Calibri"/>
                <a:cs typeface="Calibri"/>
              </a:rPr>
              <a:t> 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lượng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khoảng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trắng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lệnh cùng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 sử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cùng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 khoảng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trắng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0" dirty="0">
                <a:latin typeface="Calibri"/>
                <a:cs typeface="Calibri"/>
              </a:rPr>
              <a:t> tab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đều được,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thống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nhất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6983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Nhập</a:t>
            </a:r>
            <a:r>
              <a:rPr spc="-20" dirty="0"/>
              <a:t> </a:t>
            </a:r>
            <a:r>
              <a:rPr dirty="0"/>
              <a:t>dữ</a:t>
            </a:r>
            <a:r>
              <a:rPr spc="-35" dirty="0"/>
              <a:t> </a:t>
            </a:r>
            <a:r>
              <a:rPr dirty="0"/>
              <a:t>liệu</a:t>
            </a:r>
            <a:r>
              <a:rPr spc="-10" dirty="0"/>
              <a:t> </a:t>
            </a:r>
            <a:r>
              <a:rPr dirty="0"/>
              <a:t>và</a:t>
            </a:r>
            <a:r>
              <a:rPr spc="-10" dirty="0"/>
              <a:t> </a:t>
            </a:r>
            <a:r>
              <a:rPr spc="-5" dirty="0"/>
              <a:t>xuất</a:t>
            </a:r>
            <a:r>
              <a:rPr spc="-10" dirty="0"/>
              <a:t> </a:t>
            </a:r>
            <a:r>
              <a:rPr dirty="0"/>
              <a:t>dữ</a:t>
            </a:r>
            <a:r>
              <a:rPr spc="-10" dirty="0"/>
              <a:t> </a:t>
            </a:r>
            <a:r>
              <a:rPr dirty="0"/>
              <a:t>liệu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304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Xuất</a:t>
            </a:r>
            <a:r>
              <a:rPr sz="3600" spc="-50" dirty="0"/>
              <a:t> </a:t>
            </a:r>
            <a:r>
              <a:rPr sz="3600" dirty="0"/>
              <a:t>dữ</a:t>
            </a:r>
            <a:r>
              <a:rPr sz="3600" spc="-45" dirty="0"/>
              <a:t> </a:t>
            </a:r>
            <a:r>
              <a:rPr sz="3600" dirty="0"/>
              <a:t>liệu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18209"/>
            <a:ext cx="62293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Sử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dụng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hàm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print </a:t>
            </a:r>
            <a:r>
              <a:rPr sz="2600" dirty="0">
                <a:latin typeface="Calibri"/>
                <a:cs typeface="Calibri"/>
              </a:rPr>
              <a:t>để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dữ </a:t>
            </a:r>
            <a:r>
              <a:rPr sz="2600" dirty="0">
                <a:latin typeface="Calibri"/>
                <a:cs typeface="Calibri"/>
              </a:rPr>
              <a:t>liệu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ra</a:t>
            </a:r>
            <a:r>
              <a:rPr sz="2600" dirty="0">
                <a:latin typeface="Calibri"/>
                <a:cs typeface="Calibri"/>
              </a:rPr>
              <a:t> màn </a:t>
            </a:r>
            <a:r>
              <a:rPr sz="2600" spc="-5" dirty="0">
                <a:latin typeface="Calibri"/>
                <a:cs typeface="Calibri"/>
              </a:rPr>
              <a:t>hình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1418549"/>
          <a:ext cx="5234303" cy="3831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322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print(42)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60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42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91">
                <a:tc>
                  <a:txBody>
                    <a:bodyPr/>
                    <a:lstStyle/>
                    <a:p>
                      <a:pPr marL="31750">
                        <a:lnSpc>
                          <a:spcPts val="216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65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print("a</a:t>
                      </a:r>
                      <a:r>
                        <a:rPr sz="2000" spc="-4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216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",</a:t>
                      </a:r>
                      <a:r>
                        <a:rPr sz="2000" spc="-6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61">
                <a:tc>
                  <a:txBody>
                    <a:bodyPr/>
                    <a:lstStyle/>
                    <a:p>
                      <a:pPr marL="31750">
                        <a:lnSpc>
                          <a:spcPts val="216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6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216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3.564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374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70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print("a</a:t>
                      </a:r>
                      <a:r>
                        <a:rPr sz="2000" spc="-5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217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\n",</a:t>
                      </a:r>
                      <a:r>
                        <a:rPr sz="2000" spc="-6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31750">
                        <a:lnSpc>
                          <a:spcPts val="216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5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12">
                <a:tc gridSpan="4"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3.564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3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print("a",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"b")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699">
                <a:tc>
                  <a:txBody>
                    <a:bodyPr/>
                    <a:lstStyle/>
                    <a:p>
                      <a:pPr marL="31750">
                        <a:lnSpc>
                          <a:spcPts val="216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5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374">
                <a:tc>
                  <a:txBody>
                    <a:bodyPr/>
                    <a:lstStyle/>
                    <a:p>
                      <a:pPr marL="31750">
                        <a:lnSpc>
                          <a:spcPts val="216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65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print("a",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165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"b",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165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sep="")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373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ab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31750">
                        <a:lnSpc>
                          <a:spcPts val="216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65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print(192,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165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168,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165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178,</a:t>
                      </a:r>
                      <a:r>
                        <a:rPr sz="2000" spc="-2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42,</a:t>
                      </a:r>
                      <a:r>
                        <a:rPr sz="2000" spc="-3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sep=".")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6381" y="5220954"/>
            <a:ext cx="4217035" cy="1003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192.168.178.42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ct val="106500"/>
              </a:lnSpc>
              <a:spcBef>
                <a:spcPts val="1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&gt;&gt;&gt;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print("a", "b", sep=":-)")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a:-)b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40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Nhập</a:t>
            </a:r>
            <a:r>
              <a:rPr sz="3600" spc="-50" dirty="0"/>
              <a:t> </a:t>
            </a:r>
            <a:r>
              <a:rPr sz="3600" dirty="0"/>
              <a:t>dữ</a:t>
            </a:r>
            <a:r>
              <a:rPr sz="3600" spc="-45" dirty="0"/>
              <a:t> </a:t>
            </a:r>
            <a:r>
              <a:rPr sz="3600" dirty="0"/>
              <a:t>liệu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7592059" cy="32054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nhập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bàn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phím</a:t>
            </a:r>
            <a:endParaRPr sz="2800">
              <a:latin typeface="Calibri"/>
              <a:cs typeface="Calibri"/>
            </a:endParaRPr>
          </a:p>
          <a:p>
            <a:pPr marL="469900" marR="2214880">
              <a:lnSpc>
                <a:spcPct val="116799"/>
              </a:lnSpc>
              <a:spcBef>
                <a:spcPts val="6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name =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("Tên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bạn là gì? ") 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print("Xin chào bạn " + name +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"!")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age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("Bạn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bao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nhiêu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tuổi?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")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print("Ồ,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bạn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đã " +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age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+ " tuổi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rồi!")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Có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kết</a:t>
            </a:r>
            <a:r>
              <a:rPr sz="2800" spc="-10" dirty="0">
                <a:latin typeface="Calibri"/>
                <a:cs typeface="Calibri"/>
              </a:rPr>
              <a:t> hợp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chuyển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nếu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muốn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tường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minh</a:t>
            </a:r>
            <a:endParaRPr sz="2800">
              <a:latin typeface="Calibri"/>
              <a:cs typeface="Calibri"/>
            </a:endParaRPr>
          </a:p>
          <a:p>
            <a:pPr marL="469900" marR="1524635">
              <a:lnSpc>
                <a:spcPct val="117100"/>
              </a:lnSpc>
              <a:spcBef>
                <a:spcPts val="5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age =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(input("Bạn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bao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nhiêu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tuổi?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"))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print("Ồ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bạn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đã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%d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tuổi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rồi!"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% age)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pc="-5" dirty="0"/>
              <a:t>Kiểu</a:t>
            </a:r>
            <a:r>
              <a:rPr spc="-20" dirty="0"/>
              <a:t> </a:t>
            </a:r>
            <a:r>
              <a:rPr dirty="0"/>
              <a:t>dữ</a:t>
            </a:r>
            <a:r>
              <a:rPr spc="-10" dirty="0"/>
              <a:t> </a:t>
            </a:r>
            <a:r>
              <a:rPr spc="-5" dirty="0"/>
              <a:t>liệu</a:t>
            </a:r>
            <a:r>
              <a:rPr spc="-10" dirty="0"/>
              <a:t> </a:t>
            </a:r>
            <a:r>
              <a:rPr dirty="0"/>
              <a:t>và</a:t>
            </a:r>
            <a:r>
              <a:rPr spc="-10" dirty="0"/>
              <a:t> </a:t>
            </a:r>
            <a:r>
              <a:rPr dirty="0"/>
              <a:t>phép</a:t>
            </a:r>
            <a:r>
              <a:rPr spc="-35" dirty="0"/>
              <a:t> </a:t>
            </a:r>
            <a:r>
              <a:rPr dirty="0"/>
              <a:t>toán</a:t>
            </a:r>
            <a:r>
              <a:rPr spc="-10" dirty="0"/>
              <a:t> </a:t>
            </a:r>
            <a:r>
              <a:rPr spc="-5" dirty="0"/>
              <a:t>liên </a:t>
            </a:r>
            <a:r>
              <a:rPr spc="-1185" dirty="0"/>
              <a:t> </a:t>
            </a:r>
            <a:r>
              <a:rPr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434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Kiểu</a:t>
            </a:r>
            <a:r>
              <a:rPr sz="3600" spc="-90" dirty="0"/>
              <a:t> </a:t>
            </a:r>
            <a:r>
              <a:rPr sz="3600" spc="-5" dirty="0"/>
              <a:t>số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0346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spc="-5" dirty="0">
                <a:latin typeface="Calibri"/>
                <a:cs typeface="Calibri"/>
              </a:rPr>
              <a:t> 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nguyên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 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hệ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thông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1957044"/>
          <a:ext cx="4602478" cy="1554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818">
                <a:tc>
                  <a:txBody>
                    <a:bodyPr/>
                    <a:lstStyle/>
                    <a:p>
                      <a:pPr marL="31750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400" spc="-6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1234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hệ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cơ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01">
                <a:tc>
                  <a:txBody>
                    <a:bodyPr/>
                    <a:lstStyle/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400" spc="-7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0xAF1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sz="2400" spc="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hệ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cơ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spc="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813">
                <a:tc>
                  <a:txBody>
                    <a:bodyPr/>
                    <a:lstStyle/>
                    <a:p>
                      <a:pPr marL="31750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2400" spc="-7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5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0o772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5"/>
                        </a:lnSpc>
                      </a:pPr>
                      <a:r>
                        <a:rPr sz="2400" spc="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hệ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cơ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400" spc="-7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0b1001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sz="2400" spc="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hệ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cơ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181" y="3577538"/>
            <a:ext cx="81483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phù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hợp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chuyển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nguyên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thành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ở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hệ </a:t>
            </a:r>
            <a:r>
              <a:rPr sz="2800" spc="-10" dirty="0">
                <a:latin typeface="Calibri"/>
                <a:cs typeface="Calibri"/>
              </a:rPr>
              <a:t>cơ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10,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16,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7331" y="4579058"/>
          <a:ext cx="7970517" cy="1554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K</a:t>
                      </a:r>
                      <a:r>
                        <a:rPr sz="2400" spc="-7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0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str(1234)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chuyển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thành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ở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hệ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cơ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91">
                <a:tc>
                  <a:txBody>
                    <a:bodyPr/>
                    <a:lstStyle/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L</a:t>
                      </a:r>
                      <a:r>
                        <a:rPr sz="2400" spc="-7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hex(1234)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chuyển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thành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ở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hệ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cơ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91">
                <a:tc>
                  <a:txBody>
                    <a:bodyPr/>
                    <a:lstStyle/>
                    <a:p>
                      <a:pPr marL="31750">
                        <a:lnSpc>
                          <a:spcPts val="271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2400" spc="-7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10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oct(1234)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71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1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chuyển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1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thành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1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1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ở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1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hệ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1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cơ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1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1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6">
                <a:tc>
                  <a:txBody>
                    <a:bodyPr/>
                    <a:lstStyle/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400" spc="-7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bin(1234)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chuyển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thành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ở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hệ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cơ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434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Kiểu</a:t>
            </a:r>
            <a:r>
              <a:rPr sz="3600" spc="-90" dirty="0"/>
              <a:t> </a:t>
            </a:r>
            <a:r>
              <a:rPr sz="3600" spc="-5" dirty="0"/>
              <a:t>số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7331" y="2486352"/>
          <a:ext cx="8081005" cy="72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7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0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4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0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12.34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Y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314.15279e-2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dạng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sz="2400" spc="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nguyên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spc="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phần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sz="2400" spc="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mũ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9181" y="853592"/>
            <a:ext cx="8395335" cy="412813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85" dirty="0">
                <a:latin typeface="Calibri"/>
                <a:cs typeface="Calibri"/>
              </a:rPr>
              <a:t>Từ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nguyên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giới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hạn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chữ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Số thực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(float)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thông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hoặc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khoa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học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"/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Wingdings"/>
              <a:buChar char=""/>
            </a:pPr>
            <a:endParaRPr sz="3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Python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hỗ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trợ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phức,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-5" dirty="0">
                <a:latin typeface="Calibri"/>
                <a:cs typeface="Calibri"/>
              </a:rPr>
              <a:t> chữ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 </a:t>
            </a:r>
            <a:r>
              <a:rPr sz="2800" dirty="0">
                <a:latin typeface="Calibri"/>
                <a:cs typeface="Calibri"/>
              </a:rPr>
              <a:t>đại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diện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ảo</a:t>
            </a:r>
            <a:endParaRPr sz="2800">
              <a:latin typeface="Calibri"/>
              <a:cs typeface="Calibri"/>
            </a:endParaRPr>
          </a:p>
          <a:p>
            <a:pPr marL="469900" marR="6571615">
              <a:lnSpc>
                <a:spcPct val="113700"/>
              </a:lnSpc>
              <a:spcBef>
                <a:spcPts val="5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sz="2400" spc="-4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3+4j </a:t>
            </a:r>
            <a:r>
              <a:rPr sz="2400" spc="-130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B</a:t>
            </a:r>
            <a:r>
              <a:rPr sz="2400" spc="-5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2-2j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  <a:tabLst>
                <a:tab pos="3441700" algn="l"/>
              </a:tabLst>
            </a:pP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print(A+B)	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sẽ</a:t>
            </a:r>
            <a:r>
              <a:rPr sz="24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in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ra</a:t>
            </a:r>
            <a:r>
              <a:rPr sz="24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(5+2j)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84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Phép</a:t>
            </a:r>
            <a:r>
              <a:rPr sz="3600" spc="-55" dirty="0"/>
              <a:t> </a:t>
            </a:r>
            <a:r>
              <a:rPr sz="3600" spc="-5" dirty="0"/>
              <a:t>toán</a:t>
            </a:r>
            <a:endParaRPr sz="36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173084" cy="171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hỗ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trợ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số,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sánh,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toán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 thông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thường: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+,</a:t>
            </a:r>
            <a:r>
              <a:rPr sz="2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-,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 *,</a:t>
            </a:r>
            <a:r>
              <a:rPr sz="2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%, **</a:t>
            </a:r>
            <a:endParaRPr sz="24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6078" y="2649118"/>
            <a:ext cx="2107565" cy="7969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8351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Chia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đúng</a:t>
            </a:r>
            <a:r>
              <a:rPr sz="2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(/):</a:t>
            </a:r>
            <a:endParaRPr sz="22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18351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Chia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nguyên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(//):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8841" y="2649118"/>
            <a:ext cx="795655" cy="7969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10/3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10//3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6309" y="2649118"/>
            <a:ext cx="3419475" cy="7969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2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3.3333333333333335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# 3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(nhanh hơn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phép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/)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381" y="3410770"/>
            <a:ext cx="7964805" cy="11741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560"/>
              </a:spcBef>
              <a:buFont typeface="Wingdings"/>
              <a:buChar char=""/>
              <a:tabLst>
                <a:tab pos="287020" algn="l"/>
                <a:tab pos="287655" algn="l"/>
                <a:tab pos="2298700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logic:	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and,</a:t>
            </a:r>
            <a:r>
              <a:rPr sz="24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or,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not</a:t>
            </a:r>
            <a:endParaRPr sz="2400">
              <a:latin typeface="Consolas"/>
              <a:cs typeface="Consolas"/>
            </a:endParaRPr>
          </a:p>
          <a:p>
            <a:pPr marL="652780" marR="5080" lvl="1" indent="-17081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53415" algn="l"/>
              </a:tabLst>
            </a:pPr>
            <a:r>
              <a:rPr sz="2200" dirty="0">
                <a:latin typeface="Calibri"/>
                <a:cs typeface="Calibri"/>
              </a:rPr>
              <a:t>Python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không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có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phép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xor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logic,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trường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hợp</a:t>
            </a:r>
            <a:r>
              <a:rPr sz="2200" spc="-5" dirty="0">
                <a:latin typeface="Calibri"/>
                <a:cs typeface="Calibri"/>
              </a:rPr>
              <a:t> muốn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tính</a:t>
            </a:r>
            <a:r>
              <a:rPr sz="2200" spc="-10" dirty="0">
                <a:latin typeface="Calibri"/>
                <a:cs typeface="Calibri"/>
              </a:rPr>
              <a:t> phép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xor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thì </a:t>
            </a:r>
            <a:r>
              <a:rPr sz="2200" spc="-15" dirty="0">
                <a:latin typeface="Calibri"/>
                <a:cs typeface="Calibri"/>
              </a:rPr>
              <a:t>thay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bằng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phép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sánh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khác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bool(a)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!=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bool(b)</a:t>
            </a:r>
            <a:r>
              <a:rPr sz="2200" spc="-1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381" y="4558384"/>
            <a:ext cx="3921760" cy="12750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90"/>
              </a:spcBef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sánh:</a:t>
            </a:r>
            <a:endParaRPr sz="24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-10" dirty="0">
                <a:latin typeface="Calibri"/>
                <a:cs typeface="Calibri"/>
              </a:rPr>
              <a:t> toán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bit:</a:t>
            </a:r>
            <a:endParaRPr sz="24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dirty="0">
                <a:latin typeface="Calibri"/>
                <a:cs typeface="Calibri"/>
              </a:rPr>
              <a:t>Phép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kiểm</a:t>
            </a:r>
            <a:r>
              <a:rPr sz="2400" spc="-20" dirty="0">
                <a:latin typeface="Calibri"/>
                <a:cs typeface="Calibri"/>
              </a:rPr>
              <a:t> tra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in,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0696" y="4558384"/>
            <a:ext cx="3388360" cy="12750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&lt;,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&lt;=,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&gt;,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&gt;=,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!=,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==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&amp;,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|,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 smtClean="0">
                <a:solidFill>
                  <a:srgbClr val="006FC0"/>
                </a:solidFill>
                <a:latin typeface="Consolas"/>
                <a:cs typeface="Consolas"/>
              </a:rPr>
              <a:t>^,</a:t>
            </a:r>
            <a:r>
              <a:rPr sz="2400" spc="-10" dirty="0" smtClean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&lt;&lt;,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&gt;&gt;</a:t>
            </a:r>
            <a:endParaRPr sz="2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1</a:t>
            </a:r>
            <a:r>
              <a:rPr sz="24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4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[1, 2,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3]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47332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Vài</a:t>
            </a:r>
            <a:r>
              <a:rPr spc="-25" dirty="0"/>
              <a:t> </a:t>
            </a:r>
            <a:r>
              <a:rPr dirty="0"/>
              <a:t>ví</a:t>
            </a:r>
            <a:r>
              <a:rPr spc="-35" dirty="0"/>
              <a:t> </a:t>
            </a:r>
            <a:r>
              <a:rPr dirty="0"/>
              <a:t>dụ</a:t>
            </a:r>
            <a:r>
              <a:rPr spc="-20" dirty="0"/>
              <a:t> </a:t>
            </a:r>
            <a:r>
              <a:rPr dirty="0"/>
              <a:t>minh</a:t>
            </a:r>
            <a:r>
              <a:rPr spc="-20" dirty="0"/>
              <a:t> </a:t>
            </a:r>
            <a:r>
              <a:rPr dirty="0"/>
              <a:t>họa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39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Giải</a:t>
            </a:r>
            <a:r>
              <a:rPr sz="3600" spc="-30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trình</a:t>
            </a:r>
            <a:r>
              <a:rPr sz="3600" spc="-20" dirty="0"/>
              <a:t> </a:t>
            </a:r>
            <a:r>
              <a:rPr sz="3600" dirty="0"/>
              <a:t>bậc</a:t>
            </a:r>
            <a:r>
              <a:rPr sz="3600" spc="-30" dirty="0"/>
              <a:t> </a:t>
            </a:r>
            <a:r>
              <a:rPr sz="3600" dirty="0"/>
              <a:t>2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3378200" cy="152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33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 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float(input("A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")) </a:t>
            </a:r>
            <a:r>
              <a:rPr sz="2000" spc="-109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b 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float(input("B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")) </a:t>
            </a:r>
            <a:r>
              <a:rPr sz="2000" spc="-109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c 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float(input("C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")) </a:t>
            </a:r>
            <a:r>
              <a:rPr sz="2000" spc="-109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delta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b*b-4*a*c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181" y="2741777"/>
            <a:ext cx="6021070" cy="7785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4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delta==0:</a:t>
            </a:r>
            <a:endParaRPr sz="2000">
              <a:latin typeface="Consolas"/>
              <a:cs typeface="Consolas"/>
            </a:endParaRPr>
          </a:p>
          <a:p>
            <a:pPr marL="698500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print("Nghiem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kep: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 = ",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str(-b/2/a))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3869791"/>
            <a:ext cx="5042535" cy="7785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delta&lt;0:</a:t>
            </a:r>
            <a:endParaRPr sz="2000">
              <a:latin typeface="Consolas"/>
              <a:cs typeface="Consolas"/>
            </a:endParaRPr>
          </a:p>
          <a:p>
            <a:pPr marL="698500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print("Phuong trinh vo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nghiem")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181" y="4996866"/>
            <a:ext cx="6439535" cy="11563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delta&gt;0:</a:t>
            </a:r>
            <a:endParaRPr sz="2000">
              <a:latin typeface="Consolas"/>
              <a:cs typeface="Consolas"/>
            </a:endParaRPr>
          </a:p>
          <a:p>
            <a:pPr marL="698500" marR="5080">
              <a:lnSpc>
                <a:spcPct val="123500"/>
              </a:lnSpc>
              <a:spcBef>
                <a:spcPts val="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print("X1 = " +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str((-b+delta**0.5)/2/a))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print("X2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" +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str((-b-delta**0.5)/2/a))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69309" y="946403"/>
            <a:ext cx="2854325" cy="1150620"/>
          </a:xfrm>
          <a:custGeom>
            <a:avLst/>
            <a:gdLst/>
            <a:ahLst/>
            <a:cxnLst/>
            <a:rect l="l" t="t" r="r" b="b"/>
            <a:pathLst>
              <a:path w="2854325" h="1150620">
                <a:moveTo>
                  <a:pt x="2853816" y="0"/>
                </a:moveTo>
                <a:lnTo>
                  <a:pt x="2853816" y="1150620"/>
                </a:lnTo>
              </a:path>
              <a:path w="2854325" h="1150620">
                <a:moveTo>
                  <a:pt x="2853816" y="215773"/>
                </a:moveTo>
                <a:lnTo>
                  <a:pt x="0" y="578866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94576" y="946403"/>
            <a:ext cx="2057400" cy="1150620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92075" marR="362585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Nhập</a:t>
            </a:r>
            <a:r>
              <a:rPr sz="20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a,b,c</a:t>
            </a:r>
            <a:r>
              <a:rPr sz="20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kiểu </a:t>
            </a:r>
            <a:r>
              <a:rPr sz="2000" spc="-48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số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thực và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tính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 delta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6576" y="2276855"/>
            <a:ext cx="4646930" cy="1021080"/>
          </a:xfrm>
          <a:custGeom>
            <a:avLst/>
            <a:gdLst/>
            <a:ahLst/>
            <a:cxnLst/>
            <a:rect l="l" t="t" r="r" b="b"/>
            <a:pathLst>
              <a:path w="4646930" h="1021079">
                <a:moveTo>
                  <a:pt x="4646549" y="0"/>
                </a:moveTo>
                <a:lnTo>
                  <a:pt x="4646549" y="1021080"/>
                </a:lnTo>
              </a:path>
              <a:path w="4646930" h="1021079">
                <a:moveTo>
                  <a:pt x="4646549" y="191389"/>
                </a:moveTo>
                <a:lnTo>
                  <a:pt x="0" y="719074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94576" y="2276855"/>
            <a:ext cx="2057400" cy="1021080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 marR="40767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Biện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luận các </a:t>
            </a:r>
            <a:r>
              <a:rPr sz="20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trường</a:t>
            </a:r>
            <a:r>
              <a:rPr sz="20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hợp</a:t>
            </a:r>
            <a:r>
              <a:rPr sz="20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của </a:t>
            </a:r>
            <a:r>
              <a:rPr sz="2000" spc="-48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delta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85308" y="3473196"/>
            <a:ext cx="1337945" cy="1021080"/>
          </a:xfrm>
          <a:custGeom>
            <a:avLst/>
            <a:gdLst/>
            <a:ahLst/>
            <a:cxnLst/>
            <a:rect l="l" t="t" r="r" b="b"/>
            <a:pathLst>
              <a:path w="1337945" h="1021079">
                <a:moveTo>
                  <a:pt x="1337817" y="0"/>
                </a:moveTo>
                <a:lnTo>
                  <a:pt x="1337817" y="1021079"/>
                </a:lnTo>
              </a:path>
              <a:path w="1337945" h="1021079">
                <a:moveTo>
                  <a:pt x="1337817" y="191388"/>
                </a:moveTo>
                <a:lnTo>
                  <a:pt x="0" y="97193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94576" y="3473196"/>
            <a:ext cx="2057400" cy="1021080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2075" marR="113030" algn="just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Các</a:t>
            </a:r>
            <a:r>
              <a:rPr sz="20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Times New Roman"/>
                <a:cs typeface="Times New Roman"/>
              </a:rPr>
              <a:t>khối</a:t>
            </a:r>
            <a:r>
              <a:rPr sz="20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lệnh</a:t>
            </a:r>
            <a:r>
              <a:rPr sz="20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con </a:t>
            </a:r>
            <a:r>
              <a:rPr sz="2000" spc="-48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được</a:t>
            </a:r>
            <a:r>
              <a:rPr sz="20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viết</a:t>
            </a:r>
            <a:r>
              <a:rPr sz="20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thụt</a:t>
            </a:r>
            <a:r>
              <a:rPr sz="20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vào </a:t>
            </a:r>
            <a:r>
              <a:rPr sz="2000" spc="-4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so</a:t>
            </a:r>
            <a:r>
              <a:rPr sz="20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với</a:t>
            </a:r>
            <a:r>
              <a:rPr sz="20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khối</a:t>
            </a:r>
            <a:r>
              <a:rPr sz="20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cha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53836" y="4669535"/>
            <a:ext cx="1169670" cy="1021080"/>
          </a:xfrm>
          <a:custGeom>
            <a:avLst/>
            <a:gdLst/>
            <a:ahLst/>
            <a:cxnLst/>
            <a:rect l="l" t="t" r="r" b="b"/>
            <a:pathLst>
              <a:path w="1169670" h="1021079">
                <a:moveTo>
                  <a:pt x="1169289" y="0"/>
                </a:moveTo>
                <a:lnTo>
                  <a:pt x="1169289" y="1021079"/>
                </a:lnTo>
              </a:path>
              <a:path w="1169670" h="1021079">
                <a:moveTo>
                  <a:pt x="1169289" y="191388"/>
                </a:moveTo>
                <a:lnTo>
                  <a:pt x="0" y="69507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94576" y="4669535"/>
            <a:ext cx="2057400" cy="1021080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 marR="455295" algn="just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Tính</a:t>
            </a:r>
            <a:r>
              <a:rPr sz="20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căn</a:t>
            </a:r>
            <a:r>
              <a:rPr sz="20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bậc</a:t>
            </a:r>
            <a:r>
              <a:rPr sz="20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2 </a:t>
            </a:r>
            <a:r>
              <a:rPr sz="2000" spc="-4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bằng phép lũy </a:t>
            </a:r>
            <a:r>
              <a:rPr sz="2000" spc="-48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thừa</a:t>
            </a:r>
            <a:r>
              <a:rPr sz="20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0.5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111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Giới</a:t>
            </a:r>
            <a:r>
              <a:rPr sz="3600" spc="-30" dirty="0"/>
              <a:t> </a:t>
            </a:r>
            <a:r>
              <a:rPr sz="3600" spc="-5" dirty="0"/>
              <a:t>thiệu</a:t>
            </a:r>
            <a:r>
              <a:rPr sz="3600" spc="-20" dirty="0"/>
              <a:t> </a:t>
            </a:r>
            <a:r>
              <a:rPr sz="3600" dirty="0"/>
              <a:t>ngôn</a:t>
            </a:r>
            <a:r>
              <a:rPr sz="3600" spc="-20" dirty="0"/>
              <a:t> </a:t>
            </a:r>
            <a:r>
              <a:rPr sz="3600" dirty="0"/>
              <a:t>ngữ</a:t>
            </a:r>
            <a:r>
              <a:rPr sz="3600" spc="-20" dirty="0"/>
              <a:t> </a:t>
            </a:r>
            <a:r>
              <a:rPr sz="3600" dirty="0"/>
              <a:t>python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7584440" cy="52800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lần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đầu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thiệu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vào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12/1989</a:t>
            </a:r>
            <a:endParaRPr sz="28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Tác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giả là</a:t>
            </a:r>
            <a:r>
              <a:rPr sz="2800" spc="-5" dirty="0">
                <a:latin typeface="Calibri"/>
                <a:cs typeface="Calibri"/>
              </a:rPr>
              <a:t> Guido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Rossum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(Hà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Lan)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Sinh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năm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1956</a:t>
            </a:r>
            <a:endParaRPr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Google</a:t>
            </a:r>
            <a:endParaRPr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kế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thừa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ngôn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ABC</a:t>
            </a:r>
            <a:endParaRPr sz="28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Python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 được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giới </a:t>
            </a:r>
            <a:r>
              <a:rPr sz="2800" spc="-10" dirty="0">
                <a:latin typeface="Calibri"/>
                <a:cs typeface="Calibri"/>
              </a:rPr>
              <a:t>thiệu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năm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2000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Hỗ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trợ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unicode</a:t>
            </a:r>
            <a:endParaRPr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Mã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rất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phổ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</a:t>
            </a:r>
            <a:endParaRPr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 được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phát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năm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2008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đã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phiên bản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3.9</a:t>
            </a:r>
            <a:endParaRPr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4?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Năm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2023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(dự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kiến)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811" y="2153411"/>
            <a:ext cx="2836164" cy="42550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8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Tính</a:t>
            </a:r>
            <a:r>
              <a:rPr sz="3600" spc="-90" dirty="0"/>
              <a:t> </a:t>
            </a:r>
            <a:r>
              <a:rPr sz="3600" dirty="0"/>
              <a:t>n!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226187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 marR="5080" indent="-560070">
              <a:lnSpc>
                <a:spcPct val="1335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def</a:t>
            </a:r>
            <a:r>
              <a:rPr sz="2000" spc="-4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giaithua(n):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gt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794" y="1675149"/>
            <a:ext cx="3239135" cy="124650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range(2,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n+1):</a:t>
            </a:r>
            <a:endParaRPr sz="200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gt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gt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*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return</a:t>
            </a:r>
            <a:r>
              <a:rPr sz="2000" spc="-7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gt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3300831"/>
            <a:ext cx="4774565" cy="84010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int(input("Nhập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giá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trị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n: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"))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print("N!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=",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giaithua(a))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6238" y="946403"/>
            <a:ext cx="4057015" cy="810895"/>
          </a:xfrm>
          <a:custGeom>
            <a:avLst/>
            <a:gdLst/>
            <a:ahLst/>
            <a:cxnLst/>
            <a:rect l="l" t="t" r="r" b="b"/>
            <a:pathLst>
              <a:path w="4057015" h="810894">
                <a:moveTo>
                  <a:pt x="4056888" y="0"/>
                </a:moveTo>
                <a:lnTo>
                  <a:pt x="4056888" y="810768"/>
                </a:lnTo>
              </a:path>
              <a:path w="4057015" h="810894">
                <a:moveTo>
                  <a:pt x="4056888" y="152019"/>
                </a:moveTo>
                <a:lnTo>
                  <a:pt x="0" y="136651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4576" y="946403"/>
            <a:ext cx="2057400" cy="810895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92075" marR="32194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Định</a:t>
            </a:r>
            <a:r>
              <a:rPr sz="20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nghĩa</a:t>
            </a:r>
            <a:r>
              <a:rPr sz="20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hàm </a:t>
            </a:r>
            <a:r>
              <a:rPr sz="2000" spc="-48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với</a:t>
            </a:r>
            <a:r>
              <a:rPr sz="20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tham</a:t>
            </a:r>
            <a:r>
              <a:rPr sz="20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số</a:t>
            </a:r>
            <a:r>
              <a:rPr sz="20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2039" y="1932432"/>
            <a:ext cx="2601595" cy="810895"/>
          </a:xfrm>
          <a:custGeom>
            <a:avLst/>
            <a:gdLst/>
            <a:ahLst/>
            <a:cxnLst/>
            <a:rect l="l" t="t" r="r" b="b"/>
            <a:pathLst>
              <a:path w="2601595" h="810894">
                <a:moveTo>
                  <a:pt x="2601087" y="0"/>
                </a:moveTo>
                <a:lnTo>
                  <a:pt x="2601087" y="810767"/>
                </a:lnTo>
              </a:path>
              <a:path w="2601595" h="810894">
                <a:moveTo>
                  <a:pt x="2601087" y="152018"/>
                </a:moveTo>
                <a:lnTo>
                  <a:pt x="0" y="40385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4576" y="1932432"/>
            <a:ext cx="2057400" cy="810895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Vòng</a:t>
            </a:r>
            <a:r>
              <a:rPr sz="20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lặp</a:t>
            </a:r>
            <a:r>
              <a:rPr sz="20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cho</a:t>
            </a:r>
            <a:r>
              <a:rPr sz="20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chạy</a:t>
            </a:r>
            <a:r>
              <a:rPr sz="20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từ</a:t>
            </a:r>
            <a:r>
              <a:rPr sz="20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sz="20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đến</a:t>
            </a:r>
            <a:r>
              <a:rPr sz="20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33041" y="2822701"/>
            <a:ext cx="4490085" cy="606425"/>
          </a:xfrm>
          <a:custGeom>
            <a:avLst/>
            <a:gdLst/>
            <a:ahLst/>
            <a:cxnLst/>
            <a:rect l="l" t="t" r="r" b="b"/>
            <a:pathLst>
              <a:path w="4490084" h="606425">
                <a:moveTo>
                  <a:pt x="4490084" y="95758"/>
                </a:moveTo>
                <a:lnTo>
                  <a:pt x="4490084" y="606298"/>
                </a:lnTo>
              </a:path>
              <a:path w="4490084" h="606425">
                <a:moveTo>
                  <a:pt x="4490084" y="191515"/>
                </a:moveTo>
                <a:lnTo>
                  <a:pt x="0" y="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94576" y="2918460"/>
            <a:ext cx="2057400" cy="510540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sz="2000" spc="-25" dirty="0">
                <a:solidFill>
                  <a:srgbClr val="006FC0"/>
                </a:solidFill>
                <a:latin typeface="Times New Roman"/>
                <a:cs typeface="Times New Roman"/>
              </a:rPr>
              <a:t>Trả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về</a:t>
            </a:r>
            <a:r>
              <a:rPr sz="20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kết</a:t>
            </a:r>
            <a:r>
              <a:rPr sz="20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quả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9704" y="3592829"/>
            <a:ext cx="2733675" cy="1508125"/>
          </a:xfrm>
          <a:custGeom>
            <a:avLst/>
            <a:gdLst/>
            <a:ahLst/>
            <a:cxnLst/>
            <a:rect l="l" t="t" r="r" b="b"/>
            <a:pathLst>
              <a:path w="2733675" h="1508125">
                <a:moveTo>
                  <a:pt x="2733421" y="11430"/>
                </a:moveTo>
                <a:lnTo>
                  <a:pt x="2733421" y="521970"/>
                </a:lnTo>
              </a:path>
              <a:path w="2733675" h="1508125">
                <a:moveTo>
                  <a:pt x="2733421" y="107188"/>
                </a:moveTo>
                <a:lnTo>
                  <a:pt x="1154938" y="0"/>
                </a:lnTo>
              </a:path>
              <a:path w="2733675" h="1508125">
                <a:moveTo>
                  <a:pt x="2733421" y="697230"/>
                </a:moveTo>
                <a:lnTo>
                  <a:pt x="2733421" y="1507998"/>
                </a:lnTo>
              </a:path>
              <a:path w="2733675" h="1508125">
                <a:moveTo>
                  <a:pt x="2733421" y="849249"/>
                </a:moveTo>
                <a:lnTo>
                  <a:pt x="0" y="400812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94576" y="3604259"/>
            <a:ext cx="2057400" cy="510540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Nhập</a:t>
            </a:r>
            <a:r>
              <a:rPr sz="20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số</a:t>
            </a:r>
            <a:r>
              <a:rPr sz="20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0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nguyên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894576" y="4290059"/>
            <a:ext cx="2057400" cy="810895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92075" marR="315595">
              <a:lnSpc>
                <a:spcPct val="100000"/>
              </a:lnSpc>
              <a:spcBef>
                <a:spcPts val="735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Gọi</a:t>
            </a:r>
            <a:r>
              <a:rPr sz="20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hàm</a:t>
            </a:r>
            <a:r>
              <a:rPr sz="20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tính</a:t>
            </a:r>
            <a:r>
              <a:rPr sz="20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và </a:t>
            </a:r>
            <a:r>
              <a:rPr sz="2000" spc="-48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0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ra</a:t>
            </a:r>
            <a:r>
              <a:rPr sz="20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kết</a:t>
            </a:r>
            <a:r>
              <a:rPr sz="20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Times New Roman"/>
                <a:cs typeface="Times New Roman"/>
              </a:rPr>
              <a:t>quả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71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Tính</a:t>
            </a:r>
            <a:r>
              <a:rPr sz="3600" spc="-25" dirty="0"/>
              <a:t> </a:t>
            </a:r>
            <a:r>
              <a:rPr sz="3600" spc="-5" dirty="0"/>
              <a:t>UCLN</a:t>
            </a:r>
            <a:r>
              <a:rPr sz="3600" spc="-30" dirty="0"/>
              <a:t> </a:t>
            </a:r>
            <a:r>
              <a:rPr sz="3600" dirty="0"/>
              <a:t>(thuật</a:t>
            </a:r>
            <a:r>
              <a:rPr sz="3600" spc="-30" dirty="0"/>
              <a:t> </a:t>
            </a:r>
            <a:r>
              <a:rPr sz="3600" dirty="0"/>
              <a:t>toán</a:t>
            </a:r>
            <a:r>
              <a:rPr sz="3600" spc="-25" dirty="0"/>
              <a:t> </a:t>
            </a:r>
            <a:r>
              <a:rPr sz="3600" dirty="0"/>
              <a:t>euclid)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3099435" cy="83946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int(input("A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"))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int(input("B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"))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181" y="2081012"/>
            <a:ext cx="3238500" cy="2059939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while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(b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&gt;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0):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(a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&gt;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b):</a:t>
            </a:r>
            <a:endParaRPr sz="2000">
              <a:latin typeface="Consolas"/>
              <a:cs typeface="Consolas"/>
            </a:endParaRPr>
          </a:p>
          <a:p>
            <a:pPr marL="572135" marR="5080" indent="558800">
              <a:lnSpc>
                <a:spcPts val="3200"/>
              </a:lnSpc>
              <a:spcBef>
                <a:spcPts val="229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a,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b,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%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else:</a:t>
            </a:r>
            <a:endParaRPr sz="2000">
              <a:latin typeface="Consolas"/>
              <a:cs typeface="Consolas"/>
            </a:endParaRPr>
          </a:p>
          <a:p>
            <a:pPr marL="1131570">
              <a:lnSpc>
                <a:spcPct val="100000"/>
              </a:lnSpc>
              <a:spcBef>
                <a:spcPts val="57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a,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a,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%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4622038"/>
            <a:ext cx="519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print("Ước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số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chung lớn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nhất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là:",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2504" y="946403"/>
            <a:ext cx="3190875" cy="810895"/>
          </a:xfrm>
          <a:custGeom>
            <a:avLst/>
            <a:gdLst/>
            <a:ahLst/>
            <a:cxnLst/>
            <a:rect l="l" t="t" r="r" b="b"/>
            <a:pathLst>
              <a:path w="3190875" h="810894">
                <a:moveTo>
                  <a:pt x="3190621" y="0"/>
                </a:moveTo>
                <a:lnTo>
                  <a:pt x="3190621" y="810768"/>
                </a:lnTo>
              </a:path>
              <a:path w="3190875" h="810894">
                <a:moveTo>
                  <a:pt x="3190621" y="152019"/>
                </a:moveTo>
                <a:lnTo>
                  <a:pt x="0" y="40132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4576" y="946403"/>
            <a:ext cx="2057400" cy="810895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92075" marR="11303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Nhập</a:t>
            </a:r>
            <a:r>
              <a:rPr sz="20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sz="20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số</a:t>
            </a:r>
            <a:r>
              <a:rPr sz="20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nguyên </a:t>
            </a:r>
            <a:r>
              <a:rPr sz="2000" spc="-48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và</a:t>
            </a:r>
            <a:r>
              <a:rPr sz="20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29307" y="1932432"/>
            <a:ext cx="4394200" cy="810895"/>
          </a:xfrm>
          <a:custGeom>
            <a:avLst/>
            <a:gdLst/>
            <a:ahLst/>
            <a:cxnLst/>
            <a:rect l="l" t="t" r="r" b="b"/>
            <a:pathLst>
              <a:path w="4394200" h="810894">
                <a:moveTo>
                  <a:pt x="4393819" y="0"/>
                </a:moveTo>
                <a:lnTo>
                  <a:pt x="4393819" y="810767"/>
                </a:lnTo>
              </a:path>
              <a:path w="4394200" h="810894">
                <a:moveTo>
                  <a:pt x="4393819" y="152018"/>
                </a:moveTo>
                <a:lnTo>
                  <a:pt x="0" y="437388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4576" y="1932432"/>
            <a:ext cx="2057400" cy="810895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Vòng</a:t>
            </a:r>
            <a:r>
              <a:rPr sz="20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Times New Roman"/>
                <a:cs typeface="Times New Roman"/>
              </a:rPr>
              <a:t>lặp</a:t>
            </a:r>
            <a:r>
              <a:rPr sz="20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chừng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nào</a:t>
            </a:r>
            <a:r>
              <a:rPr sz="20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0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&gt;</a:t>
            </a:r>
            <a:r>
              <a:rPr sz="20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40709" y="2918460"/>
            <a:ext cx="3082925" cy="510540"/>
          </a:xfrm>
          <a:custGeom>
            <a:avLst/>
            <a:gdLst/>
            <a:ahLst/>
            <a:cxnLst/>
            <a:rect l="l" t="t" r="r" b="b"/>
            <a:pathLst>
              <a:path w="3082925" h="510539">
                <a:moveTo>
                  <a:pt x="3082416" y="0"/>
                </a:moveTo>
                <a:lnTo>
                  <a:pt x="3082416" y="510539"/>
                </a:lnTo>
              </a:path>
              <a:path w="3082925" h="510539">
                <a:moveTo>
                  <a:pt x="3082416" y="95757"/>
                </a:moveTo>
                <a:lnTo>
                  <a:pt x="0" y="217424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94576" y="2918460"/>
            <a:ext cx="2057400" cy="510540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Xử</a:t>
            </a:r>
            <a:r>
              <a:rPr sz="20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lý</a:t>
            </a:r>
            <a:r>
              <a:rPr sz="20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khi</a:t>
            </a:r>
            <a:r>
              <a:rPr sz="20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&gt;</a:t>
            </a:r>
            <a:r>
              <a:rPr sz="20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64839" y="3604259"/>
            <a:ext cx="3058795" cy="510540"/>
          </a:xfrm>
          <a:custGeom>
            <a:avLst/>
            <a:gdLst/>
            <a:ahLst/>
            <a:cxnLst/>
            <a:rect l="l" t="t" r="r" b="b"/>
            <a:pathLst>
              <a:path w="3058795" h="510539">
                <a:moveTo>
                  <a:pt x="3058287" y="0"/>
                </a:moveTo>
                <a:lnTo>
                  <a:pt x="3058287" y="510539"/>
                </a:lnTo>
              </a:path>
              <a:path w="3058795" h="510539">
                <a:moveTo>
                  <a:pt x="3058287" y="95757"/>
                </a:moveTo>
                <a:lnTo>
                  <a:pt x="0" y="373888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94576" y="3604259"/>
            <a:ext cx="2057400" cy="510540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Xử</a:t>
            </a:r>
            <a:r>
              <a:rPr sz="20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lý</a:t>
            </a:r>
            <a:r>
              <a:rPr sz="20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Times New Roman"/>
                <a:cs typeface="Times New Roman"/>
              </a:rPr>
              <a:t>khi</a:t>
            </a:r>
            <a:r>
              <a:rPr sz="20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&lt;=</a:t>
            </a:r>
            <a:r>
              <a:rPr sz="20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93639" y="4290059"/>
            <a:ext cx="1229995" cy="810895"/>
          </a:xfrm>
          <a:custGeom>
            <a:avLst/>
            <a:gdLst/>
            <a:ahLst/>
            <a:cxnLst/>
            <a:rect l="l" t="t" r="r" b="b"/>
            <a:pathLst>
              <a:path w="1229995" h="810895">
                <a:moveTo>
                  <a:pt x="1229487" y="0"/>
                </a:moveTo>
                <a:lnTo>
                  <a:pt x="1229487" y="810767"/>
                </a:lnTo>
              </a:path>
              <a:path w="1229995" h="810895">
                <a:moveTo>
                  <a:pt x="1229487" y="152019"/>
                </a:moveTo>
                <a:lnTo>
                  <a:pt x="0" y="485520"/>
                </a:lnTo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4576" y="4290059"/>
            <a:ext cx="2057400" cy="810895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2457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35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0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kết</a:t>
            </a:r>
            <a:r>
              <a:rPr sz="20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Times New Roman"/>
                <a:cs typeface="Times New Roman"/>
              </a:rPr>
              <a:t>quả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17703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Bài</a:t>
            </a:r>
            <a:r>
              <a:rPr spc="-90" dirty="0"/>
              <a:t> </a:t>
            </a:r>
            <a:r>
              <a:rPr dirty="0"/>
              <a:t>tập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654415" cy="1266825"/>
            <a:chOff x="271881" y="1002538"/>
            <a:chExt cx="8654415" cy="1266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1563243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9896" y="1002538"/>
              <a:ext cx="1448180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298" y="1002538"/>
              <a:ext cx="387705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6846" y="1002538"/>
              <a:ext cx="798576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05401" y="1002538"/>
              <a:ext cx="1768602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7859" y="1002538"/>
              <a:ext cx="705231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01739" y="1002538"/>
              <a:ext cx="2624455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201" y="1429258"/>
              <a:ext cx="792861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0490" y="1429258"/>
              <a:ext cx="1583563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05405" y="1429258"/>
              <a:ext cx="1903983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50765" y="1429258"/>
              <a:ext cx="4505197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201" y="1855673"/>
              <a:ext cx="344423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8413" y="1855673"/>
              <a:ext cx="2160143" cy="41330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71881" y="2385060"/>
            <a:ext cx="8586470" cy="840105"/>
            <a:chOff x="271881" y="2385060"/>
            <a:chExt cx="8586470" cy="840105"/>
          </a:xfrm>
        </p:grpSpPr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1881" y="2385060"/>
              <a:ext cx="436626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2965" y="2385060"/>
              <a:ext cx="488289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8634" y="2385060"/>
              <a:ext cx="638454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85620" y="2385060"/>
              <a:ext cx="1447800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88640" y="2385060"/>
              <a:ext cx="2559050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89575" y="2385060"/>
              <a:ext cx="1066800" cy="413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03975" y="2385060"/>
              <a:ext cx="1678051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14513" y="2385060"/>
              <a:ext cx="1084579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44154" y="2385060"/>
              <a:ext cx="514096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6201" y="2811780"/>
              <a:ext cx="932027" cy="4130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45056" y="2811780"/>
              <a:ext cx="1690243" cy="4130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67914" y="2811780"/>
              <a:ext cx="3246882" cy="41300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16381" y="3191104"/>
            <a:ext cx="165100" cy="8604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05230" y="3287267"/>
            <a:ext cx="4770120" cy="353695"/>
            <a:chOff x="1005230" y="3287267"/>
            <a:chExt cx="4770120" cy="353695"/>
          </a:xfrm>
        </p:grpSpPr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05230" y="3287267"/>
              <a:ext cx="1971294" cy="3535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24861" y="3287267"/>
              <a:ext cx="1898904" cy="3535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88510" y="3287267"/>
              <a:ext cx="704088" cy="3535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175504" y="3287267"/>
              <a:ext cx="599439" cy="353567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005230" y="3701491"/>
            <a:ext cx="6922770" cy="355600"/>
            <a:chOff x="1005230" y="3701491"/>
            <a:chExt cx="6922770" cy="355600"/>
          </a:xfrm>
        </p:grpSpPr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05230" y="3703015"/>
              <a:ext cx="2894330" cy="35387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754881" y="3701491"/>
              <a:ext cx="4172712" cy="353872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271881" y="4172965"/>
            <a:ext cx="8740775" cy="840105"/>
            <a:chOff x="271881" y="4172965"/>
            <a:chExt cx="8740775" cy="840105"/>
          </a:xfrm>
        </p:grpSpPr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1881" y="4172965"/>
              <a:ext cx="436626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2965" y="4172965"/>
              <a:ext cx="651967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99134" y="4172965"/>
              <a:ext cx="1794129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629789" y="4172965"/>
              <a:ext cx="2761107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45607" y="4172965"/>
              <a:ext cx="1950465" cy="4130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035037" y="4172965"/>
              <a:ext cx="601878" cy="41300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486142" y="4172965"/>
              <a:ext cx="1526031" cy="4130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46201" y="4599685"/>
              <a:ext cx="770001" cy="41300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62202" y="4599685"/>
              <a:ext cx="931227" cy="41300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937893" y="4599685"/>
              <a:ext cx="636422" cy="4130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414905" y="4599685"/>
              <a:ext cx="605942" cy="41300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870961" y="4599685"/>
              <a:ext cx="599846" cy="4130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320542" y="4599685"/>
              <a:ext cx="656742" cy="413004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71881" y="5141925"/>
            <a:ext cx="7373620" cy="418465"/>
            <a:chOff x="271881" y="5141925"/>
            <a:chExt cx="7373620" cy="418465"/>
          </a:xfrm>
        </p:grpSpPr>
        <p:pic>
          <p:nvPicPr>
            <p:cNvPr id="55" name="object 5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71881" y="5146497"/>
              <a:ext cx="436626" cy="41330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2965" y="5144973"/>
              <a:ext cx="651967" cy="4133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99134" y="5143449"/>
              <a:ext cx="2098802" cy="41330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938018" y="5141925"/>
              <a:ext cx="3950842" cy="41330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739127" y="5146497"/>
              <a:ext cx="557174" cy="41330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210679" y="5187061"/>
              <a:ext cx="434340" cy="342900"/>
            </a:xfrm>
            <a:custGeom>
              <a:avLst/>
              <a:gdLst/>
              <a:ahLst/>
              <a:cxnLst/>
              <a:rect l="l" t="t" r="r" b="b"/>
              <a:pathLst>
                <a:path w="434340" h="342900">
                  <a:moveTo>
                    <a:pt x="434340" y="0"/>
                  </a:moveTo>
                  <a:lnTo>
                    <a:pt x="227075" y="0"/>
                  </a:lnTo>
                  <a:lnTo>
                    <a:pt x="227075" y="634"/>
                  </a:lnTo>
                  <a:lnTo>
                    <a:pt x="203707" y="634"/>
                  </a:lnTo>
                  <a:lnTo>
                    <a:pt x="118110" y="296672"/>
                  </a:lnTo>
                  <a:lnTo>
                    <a:pt x="56896" y="162051"/>
                  </a:lnTo>
                  <a:lnTo>
                    <a:pt x="0" y="188086"/>
                  </a:lnTo>
                  <a:lnTo>
                    <a:pt x="5334" y="201040"/>
                  </a:lnTo>
                  <a:lnTo>
                    <a:pt x="34671" y="188086"/>
                  </a:lnTo>
                  <a:lnTo>
                    <a:pt x="106425" y="342391"/>
                  </a:lnTo>
                  <a:lnTo>
                    <a:pt x="123190" y="342391"/>
                  </a:lnTo>
                  <a:lnTo>
                    <a:pt x="216535" y="23749"/>
                  </a:lnTo>
                  <a:lnTo>
                    <a:pt x="247903" y="23749"/>
                  </a:lnTo>
                  <a:lnTo>
                    <a:pt x="247903" y="22859"/>
                  </a:lnTo>
                  <a:lnTo>
                    <a:pt x="434340" y="22859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141718" y="4938725"/>
            <a:ext cx="533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190" dirty="0">
                <a:solidFill>
                  <a:srgbClr val="001F5F"/>
                </a:solidFill>
                <a:latin typeface="Cambria Math"/>
                <a:cs typeface="Cambria Math"/>
              </a:rPr>
              <a:t>𝑏</a:t>
            </a:r>
            <a:r>
              <a:rPr sz="1650" spc="51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4200" spc="-7" baseline="-24801" dirty="0">
                <a:solidFill>
                  <a:srgbClr val="001F5F"/>
                </a:solidFill>
                <a:latin typeface="Cambria Math"/>
                <a:cs typeface="Cambria Math"/>
              </a:rPr>
              <a:t>𝑎</a:t>
            </a:r>
            <a:endParaRPr sz="4200" baseline="-24801">
              <a:latin typeface="Cambria Math"/>
              <a:cs typeface="Cambria Math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71881" y="5671413"/>
            <a:ext cx="8655050" cy="840105"/>
            <a:chOff x="271881" y="5671413"/>
            <a:chExt cx="8655050" cy="840105"/>
          </a:xfrm>
        </p:grpSpPr>
        <p:pic>
          <p:nvPicPr>
            <p:cNvPr id="63" name="object 6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71881" y="5671413"/>
              <a:ext cx="436626" cy="41300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2965" y="5671413"/>
              <a:ext cx="651967" cy="41300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99134" y="5671413"/>
              <a:ext cx="1794129" cy="41300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29789" y="5671413"/>
              <a:ext cx="1723643" cy="41300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196842" y="5671413"/>
              <a:ext cx="365760" cy="41300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379721" y="5671413"/>
              <a:ext cx="3425571" cy="41300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633970" y="5671413"/>
              <a:ext cx="986091" cy="41300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455406" y="5671413"/>
              <a:ext cx="471373" cy="41300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46201" y="6098133"/>
              <a:ext cx="286511" cy="41300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89457" y="6098133"/>
              <a:ext cx="3343275" cy="41300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887469" y="6098133"/>
              <a:ext cx="628294" cy="413004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358386" y="6098133"/>
              <a:ext cx="332232" cy="41300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524501" y="6098133"/>
              <a:ext cx="638048" cy="41300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003292" y="6098133"/>
              <a:ext cx="478536" cy="413004"/>
            </a:xfrm>
            <a:prstGeom prst="rect">
              <a:avLst/>
            </a:prstGeom>
          </p:spPr>
        </p:pic>
      </p:grp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00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LẬP</a:t>
            </a:r>
            <a:r>
              <a:rPr spc="-260" dirty="0"/>
              <a:t> </a:t>
            </a:r>
            <a:r>
              <a:rPr dirty="0"/>
              <a:t>TRÌNH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0721" y="3746754"/>
            <a:ext cx="684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55A11"/>
                </a:solidFill>
                <a:latin typeface="Calibri"/>
                <a:cs typeface="Calibri"/>
              </a:rPr>
              <a:t>Bài</a:t>
            </a:r>
            <a:r>
              <a:rPr sz="3600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C55A11"/>
                </a:solidFill>
                <a:latin typeface="Calibri"/>
                <a:cs typeface="Calibri"/>
              </a:rPr>
              <a:t>2:</a:t>
            </a:r>
            <a:r>
              <a:rPr sz="3600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C55A11"/>
                </a:solidFill>
                <a:latin typeface="Calibri"/>
                <a:cs typeface="Calibri"/>
              </a:rPr>
              <a:t>Hàm</a:t>
            </a:r>
            <a:r>
              <a:rPr sz="3600" spc="-25" dirty="0">
                <a:solidFill>
                  <a:srgbClr val="C55A11"/>
                </a:solidFill>
                <a:latin typeface="Calibri"/>
                <a:cs typeface="Calibri"/>
              </a:rPr>
              <a:t> và</a:t>
            </a:r>
            <a:r>
              <a:rPr sz="3600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C55A11"/>
                </a:solidFill>
                <a:latin typeface="Calibri"/>
                <a:cs typeface="Calibri"/>
              </a:rPr>
              <a:t>rẽ </a:t>
            </a:r>
            <a:r>
              <a:rPr sz="3600" dirty="0">
                <a:solidFill>
                  <a:srgbClr val="C55A11"/>
                </a:solidFill>
                <a:latin typeface="Calibri"/>
                <a:cs typeface="Calibri"/>
              </a:rPr>
              <a:t>nhánh</a:t>
            </a:r>
            <a:r>
              <a:rPr sz="3600" spc="-5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C55A11"/>
                </a:solidFill>
                <a:latin typeface="Calibri"/>
                <a:cs typeface="Calibri"/>
              </a:rPr>
              <a:t>trong</a:t>
            </a:r>
            <a:r>
              <a:rPr sz="3600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C55A11"/>
                </a:solidFill>
                <a:latin typeface="Calibri"/>
                <a:cs typeface="Calibri"/>
              </a:rPr>
              <a:t>python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52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947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Tóm</a:t>
            </a:r>
            <a:r>
              <a:rPr sz="3600" spc="-20" dirty="0"/>
              <a:t> </a:t>
            </a:r>
            <a:r>
              <a:rPr sz="3600" dirty="0"/>
              <a:t>tắt</a:t>
            </a:r>
            <a:r>
              <a:rPr sz="3600" spc="-20" dirty="0"/>
              <a:t> </a:t>
            </a:r>
            <a:r>
              <a:rPr sz="3600" dirty="0"/>
              <a:t>nội</a:t>
            </a:r>
            <a:r>
              <a:rPr sz="3600" spc="-20" dirty="0"/>
              <a:t> </a:t>
            </a:r>
            <a:r>
              <a:rPr sz="3600" dirty="0"/>
              <a:t>dung</a:t>
            </a:r>
            <a:r>
              <a:rPr sz="3600" spc="-20" dirty="0"/>
              <a:t> </a:t>
            </a:r>
            <a:r>
              <a:rPr sz="3600" dirty="0"/>
              <a:t>bài</a:t>
            </a:r>
            <a:r>
              <a:rPr sz="3600" spc="-20" dirty="0"/>
              <a:t> </a:t>
            </a:r>
            <a:r>
              <a:rPr sz="3600" dirty="0"/>
              <a:t>trước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578215" cy="570992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Hai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-5" dirty="0">
                <a:latin typeface="Calibri"/>
                <a:cs typeface="Calibri"/>
              </a:rPr>
              <a:t> thực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python: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chạy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chương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dòng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lệnh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dấu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thăng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#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dòng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chú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thích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Biến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báo trước,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kiểu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nằm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cặp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nháy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đơn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'</a:t>
            </a:r>
            <a:r>
              <a:rPr sz="2800" dirty="0">
                <a:latin typeface="Calibri"/>
                <a:cs typeface="Calibri"/>
              </a:rPr>
              <a:t>),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nháy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2800" spc="-5" dirty="0">
                <a:latin typeface="Calibri"/>
                <a:cs typeface="Calibri"/>
              </a:rPr>
              <a:t>),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dấu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nháy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"""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/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'''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nếu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dòng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chuỗi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thoát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\</a:t>
            </a:r>
            <a:r>
              <a:rPr sz="2400" spc="-5" dirty="0">
                <a:latin typeface="Calibri"/>
                <a:cs typeface="Calibri"/>
              </a:rPr>
              <a:t>)để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khai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báo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ký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đặc </a:t>
            </a:r>
            <a:r>
              <a:rPr sz="2400" spc="-10" dirty="0">
                <a:latin typeface="Calibri"/>
                <a:cs typeface="Calibri"/>
              </a:rPr>
              <a:t>biệt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thô: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"nội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dung"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print</a:t>
            </a:r>
            <a:r>
              <a:rPr sz="28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liệu,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input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nhập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kết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hàm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chuyển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đổi</a:t>
            </a:r>
            <a:r>
              <a:rPr sz="2400" dirty="0">
                <a:latin typeface="Calibri"/>
                <a:cs typeface="Calibri"/>
              </a:rPr>
              <a:t> kiểu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 </a:t>
            </a:r>
            <a:r>
              <a:rPr sz="2800" spc="-20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có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 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điểm </a:t>
            </a:r>
            <a:r>
              <a:rPr sz="2800" spc="-10" dirty="0">
                <a:latin typeface="Calibri"/>
                <a:cs typeface="Calibri"/>
              </a:rPr>
              <a:t>cần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chú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ý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nguyên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giới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hạn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độ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lớn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Phép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nguyên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chia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chính</a:t>
            </a:r>
            <a:r>
              <a:rPr sz="2400" spc="-15" dirty="0">
                <a:latin typeface="Calibri"/>
                <a:cs typeface="Calibri"/>
              </a:rPr>
              <a:t> xác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757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37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Chữa</a:t>
            </a:r>
            <a:r>
              <a:rPr sz="3600" spc="-25" dirty="0"/>
              <a:t> </a:t>
            </a:r>
            <a:r>
              <a:rPr sz="3600" dirty="0"/>
              <a:t>bài</a:t>
            </a:r>
            <a:r>
              <a:rPr sz="3600" spc="-25" dirty="0"/>
              <a:t> </a:t>
            </a:r>
            <a:r>
              <a:rPr sz="3600" dirty="0"/>
              <a:t>tập</a:t>
            </a:r>
            <a:r>
              <a:rPr sz="3600" spc="-20" dirty="0"/>
              <a:t> </a:t>
            </a:r>
            <a:r>
              <a:rPr sz="3600" dirty="0"/>
              <a:t>buổi</a:t>
            </a:r>
            <a:r>
              <a:rPr sz="3600" spc="-25" dirty="0"/>
              <a:t> </a:t>
            </a:r>
            <a:r>
              <a:rPr sz="3600" dirty="0"/>
              <a:t>trước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181" y="976121"/>
            <a:ext cx="5894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Nhập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2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số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nguyên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và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b, hãy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tính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và in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ra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18884" y="1044828"/>
            <a:ext cx="311150" cy="245745"/>
          </a:xfrm>
          <a:custGeom>
            <a:avLst/>
            <a:gdLst/>
            <a:ahLst/>
            <a:cxnLst/>
            <a:rect l="l" t="t" r="r" b="b"/>
            <a:pathLst>
              <a:path w="311150" h="245744">
                <a:moveTo>
                  <a:pt x="311149" y="0"/>
                </a:moveTo>
                <a:lnTo>
                  <a:pt x="163322" y="0"/>
                </a:lnTo>
                <a:lnTo>
                  <a:pt x="163322" y="254"/>
                </a:lnTo>
                <a:lnTo>
                  <a:pt x="146050" y="254"/>
                </a:lnTo>
                <a:lnTo>
                  <a:pt x="84709" y="212471"/>
                </a:lnTo>
                <a:lnTo>
                  <a:pt x="40766" y="115950"/>
                </a:lnTo>
                <a:lnTo>
                  <a:pt x="0" y="134620"/>
                </a:lnTo>
                <a:lnTo>
                  <a:pt x="3937" y="144018"/>
                </a:lnTo>
                <a:lnTo>
                  <a:pt x="24891" y="134620"/>
                </a:lnTo>
                <a:lnTo>
                  <a:pt x="76326" y="245237"/>
                </a:lnTo>
                <a:lnTo>
                  <a:pt x="88391" y="245237"/>
                </a:lnTo>
                <a:lnTo>
                  <a:pt x="155193" y="16891"/>
                </a:lnTo>
                <a:lnTo>
                  <a:pt x="311149" y="16763"/>
                </a:lnTo>
                <a:lnTo>
                  <a:pt x="31114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57544" y="863345"/>
            <a:ext cx="404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spc="120" dirty="0">
                <a:solidFill>
                  <a:srgbClr val="006FC0"/>
                </a:solidFill>
                <a:latin typeface="Cambria Math"/>
                <a:cs typeface="Cambria Math"/>
              </a:rPr>
              <a:t>𝑏</a:t>
            </a:r>
            <a:r>
              <a:rPr sz="1200" spc="3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3000" baseline="-25000" dirty="0">
                <a:solidFill>
                  <a:srgbClr val="006FC0"/>
                </a:solidFill>
                <a:latin typeface="Cambria Math"/>
                <a:cs typeface="Cambria Math"/>
              </a:rPr>
              <a:t>𝑎</a:t>
            </a:r>
            <a:endParaRPr sz="3000" baseline="-25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0131" y="1865081"/>
          <a:ext cx="5233670" cy="1067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835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257E99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"Nhập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nguyên</a:t>
                      </a:r>
                      <a:r>
                        <a:rPr sz="2000" spc="-4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4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257E99"/>
                          </a:solidFill>
                          <a:latin typeface="Consolas"/>
                          <a:cs typeface="Consolas"/>
                        </a:rPr>
                        <a:t>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input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"Nhập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nguyên</a:t>
                      </a:r>
                      <a:r>
                        <a:rPr sz="2000" spc="-4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4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"Kết</a:t>
                      </a:r>
                      <a:r>
                        <a:rPr sz="2000" spc="-5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quả:"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onsolas"/>
                          <a:cs typeface="Consolas"/>
                        </a:rPr>
                        <a:t>**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4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/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b))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15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37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Chữa</a:t>
            </a:r>
            <a:r>
              <a:rPr sz="3600" spc="-25" dirty="0"/>
              <a:t> </a:t>
            </a:r>
            <a:r>
              <a:rPr sz="3600" dirty="0"/>
              <a:t>bài</a:t>
            </a:r>
            <a:r>
              <a:rPr sz="3600" spc="-25" dirty="0"/>
              <a:t> </a:t>
            </a:r>
            <a:r>
              <a:rPr sz="3600" dirty="0"/>
              <a:t>tập</a:t>
            </a:r>
            <a:r>
              <a:rPr sz="3600" spc="-20" dirty="0"/>
              <a:t> </a:t>
            </a:r>
            <a:r>
              <a:rPr sz="3600" dirty="0"/>
              <a:t>buổi</a:t>
            </a:r>
            <a:r>
              <a:rPr sz="3600" spc="-25" dirty="0"/>
              <a:t> </a:t>
            </a:r>
            <a:r>
              <a:rPr sz="3600" dirty="0"/>
              <a:t>trước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63930"/>
            <a:ext cx="8408035" cy="1448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Nhập số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nguyên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n, hãy in ra n ở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dạng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hệ cơ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số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16,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hệ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cơ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số 8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và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hệ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cơ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số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2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000" dirty="0">
                <a:latin typeface="Consolas"/>
                <a:cs typeface="Consolas"/>
              </a:rPr>
              <a:t>n =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"Nhập</a:t>
            </a:r>
            <a:r>
              <a:rPr sz="20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nguyên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N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000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131" y="2566375"/>
          <a:ext cx="4674869" cy="1066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ở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hệ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cơ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16:"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hex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(n))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ở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hệ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cơ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8:"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oct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(n))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ở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hệ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cơ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2:"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bin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(n))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412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37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Chữa</a:t>
            </a:r>
            <a:r>
              <a:rPr sz="3600" spc="-25" dirty="0"/>
              <a:t> </a:t>
            </a:r>
            <a:r>
              <a:rPr sz="3600" dirty="0"/>
              <a:t>bài</a:t>
            </a:r>
            <a:r>
              <a:rPr sz="3600" spc="-25" dirty="0"/>
              <a:t> </a:t>
            </a:r>
            <a:r>
              <a:rPr sz="3600" dirty="0"/>
              <a:t>tập</a:t>
            </a:r>
            <a:r>
              <a:rPr sz="3600" spc="-20" dirty="0"/>
              <a:t> </a:t>
            </a:r>
            <a:r>
              <a:rPr sz="3600" dirty="0"/>
              <a:t>buổi</a:t>
            </a:r>
            <a:r>
              <a:rPr sz="3600" spc="-25" dirty="0"/>
              <a:t> </a:t>
            </a:r>
            <a:r>
              <a:rPr sz="3600" dirty="0"/>
              <a:t>trước</a:t>
            </a:r>
            <a:endParaRPr sz="36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8444863" cy="914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653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Bạn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có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triệu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đồng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trong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tài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khoản ngân hàng,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với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lãi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suất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62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5,1%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hàng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năm. Tính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xem: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83">
                <a:tc>
                  <a:txBody>
                    <a:bodyPr/>
                    <a:lstStyle/>
                    <a:p>
                      <a:pPr marL="763270" indent="-274955"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Wingdings"/>
                        <a:buChar char=""/>
                        <a:tabLst>
                          <a:tab pos="763270" algn="l"/>
                          <a:tab pos="763905" algn="l"/>
                        </a:tabLst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Sau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năm</a:t>
                      </a:r>
                      <a:r>
                        <a:rPr sz="2000" spc="-3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bạn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có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bao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nhiêu</a:t>
                      </a:r>
                      <a:r>
                        <a:rPr sz="2000" spc="-5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tiền?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9181" y="1980133"/>
            <a:ext cx="7742555" cy="1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4220" indent="-27495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Sau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bao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nhiêu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năm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bạn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sẽ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có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ít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nhất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50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triệu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đồng?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import</a:t>
            </a:r>
            <a:r>
              <a:rPr sz="2000" spc="-5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math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3404099"/>
            <a:ext cx="2122805" cy="8375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000" dirty="0">
                <a:latin typeface="Consolas"/>
                <a:cs typeface="Consolas"/>
              </a:rPr>
              <a:t>tien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1e7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latin typeface="Consolas"/>
                <a:cs typeface="Consolas"/>
              </a:rPr>
              <a:t>lai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5.1</a:t>
            </a:r>
            <a:r>
              <a:rPr sz="2000" spc="-2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/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7079" y="3404099"/>
            <a:ext cx="2680335" cy="8375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số</a:t>
            </a:r>
            <a:r>
              <a:rPr sz="2000" spc="-3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tiền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đầu</a:t>
            </a:r>
            <a:r>
              <a:rPr sz="2000" spc="-3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(10M)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lãi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suất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5.1%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181" y="4317238"/>
            <a:ext cx="7707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"Số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 tiền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sau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10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năm:"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(tien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*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spc="-1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5" dirty="0">
                <a:latin typeface="Consolas"/>
                <a:cs typeface="Consolas"/>
              </a:rPr>
              <a:t> lai)**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181" y="4928251"/>
            <a:ext cx="5054600" cy="8375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000" dirty="0">
                <a:latin typeface="Consolas"/>
                <a:cs typeface="Consolas"/>
              </a:rPr>
              <a:t>dich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5e7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latin typeface="Consolas"/>
                <a:cs typeface="Consolas"/>
              </a:rPr>
              <a:t>nam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math.log(dich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/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tien,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spc="-1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lai)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7079" y="4928251"/>
            <a:ext cx="2819400" cy="8375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số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tiền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đích</a:t>
            </a:r>
            <a:r>
              <a:rPr sz="2000" spc="-3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(50M)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tính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theo</a:t>
            </a:r>
            <a:r>
              <a:rPr sz="2000" spc="-3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log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181" y="5841593"/>
            <a:ext cx="7708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"Số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năm</a:t>
            </a:r>
            <a:r>
              <a:rPr sz="20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để</a:t>
            </a:r>
            <a:r>
              <a:rPr sz="20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có</a:t>
            </a:r>
            <a:r>
              <a:rPr sz="20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ít nhất</a:t>
            </a:r>
            <a:r>
              <a:rPr sz="2000" spc="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50</a:t>
            </a:r>
            <a:r>
              <a:rPr sz="20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triệu:"</a:t>
            </a:r>
            <a:r>
              <a:rPr sz="2000" spc="-5" dirty="0">
                <a:latin typeface="Consolas"/>
                <a:cs typeface="Consolas"/>
              </a:rPr>
              <a:t>, math.ceil(nam))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8612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111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Giới</a:t>
            </a:r>
            <a:r>
              <a:rPr sz="3600" spc="-30" dirty="0"/>
              <a:t> </a:t>
            </a:r>
            <a:r>
              <a:rPr sz="3600" spc="-5" dirty="0"/>
              <a:t>thiệu</a:t>
            </a:r>
            <a:r>
              <a:rPr sz="3600" spc="-20" dirty="0"/>
              <a:t> </a:t>
            </a:r>
            <a:r>
              <a:rPr sz="3600" dirty="0"/>
              <a:t>ngôn</a:t>
            </a:r>
            <a:r>
              <a:rPr sz="3600" spc="-20" dirty="0"/>
              <a:t> </a:t>
            </a:r>
            <a:r>
              <a:rPr sz="3600" dirty="0"/>
              <a:t>ngữ</a:t>
            </a:r>
            <a:r>
              <a:rPr sz="3600" spc="-20" dirty="0"/>
              <a:t> </a:t>
            </a:r>
            <a:r>
              <a:rPr sz="3600" dirty="0"/>
              <a:t>python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594090" cy="490474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ngôn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nguồn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mở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ngôn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kịch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bản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(scripting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programming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language)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Thích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DevOps</a:t>
            </a:r>
            <a:r>
              <a:rPr sz="2400" spc="-5" dirty="0">
                <a:latin typeface="Calibri"/>
                <a:cs typeface="Calibri"/>
              </a:rPr>
              <a:t> (người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dirty="0">
                <a:latin typeface="Calibri"/>
                <a:cs typeface="Calibri"/>
              </a:rPr>
              <a:t>cũng là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người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vận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hành)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Khai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báo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nhiên,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phú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động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Nhiều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dirty="0">
                <a:latin typeface="Calibri"/>
                <a:cs typeface="Calibri"/>
              </a:rPr>
              <a:t> tính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cấp cao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cấp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sẵn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Thường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dịch</a:t>
            </a:r>
            <a:r>
              <a:rPr sz="2400" spc="-15" dirty="0">
                <a:latin typeface="Calibri"/>
                <a:cs typeface="Calibri"/>
              </a:rPr>
              <a:t> thay </a:t>
            </a:r>
            <a:r>
              <a:rPr sz="2400" dirty="0">
                <a:latin typeface="Calibri"/>
                <a:cs typeface="Calibri"/>
              </a:rPr>
              <a:t>vì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biên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dịch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Biên </a:t>
            </a:r>
            <a:r>
              <a:rPr sz="2200" spc="-10" dirty="0">
                <a:latin typeface="Calibri"/>
                <a:cs typeface="Calibri"/>
              </a:rPr>
              <a:t>dịch: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dịch toàn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bộ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thành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mã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máy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rồi</a:t>
            </a:r>
            <a:r>
              <a:rPr sz="2200" spc="-5" dirty="0">
                <a:latin typeface="Calibri"/>
                <a:cs typeface="Calibri"/>
              </a:rPr>
              <a:t> thực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</a:t>
            </a:r>
            <a:endParaRPr sz="22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10" dirty="0">
                <a:latin typeface="Calibri"/>
                <a:cs typeface="Calibri"/>
              </a:rPr>
              <a:t>Thông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dịch:</a:t>
            </a:r>
            <a:r>
              <a:rPr sz="2200" spc="-5" dirty="0">
                <a:latin typeface="Calibri"/>
                <a:cs typeface="Calibri"/>
              </a:rPr>
              <a:t> dịch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từng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lệnh,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xong</a:t>
            </a:r>
            <a:r>
              <a:rPr sz="2200" spc="-5" dirty="0">
                <a:latin typeface="Calibri"/>
                <a:cs typeface="Calibri"/>
              </a:rPr>
              <a:t> lệnh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nào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chạy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lệnh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đó</a:t>
            </a:r>
            <a:endParaRPr sz="2200">
              <a:latin typeface="Calibri"/>
              <a:cs typeface="Calibri"/>
            </a:endParaRPr>
          </a:p>
          <a:p>
            <a:pPr marL="287020" marR="78105" indent="-27432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Những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người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cuồng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(pythonista)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rằng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ngôn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ngữ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này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tiện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đến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mức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có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 </a:t>
            </a:r>
            <a:r>
              <a:rPr sz="2800" spc="-5" dirty="0">
                <a:latin typeface="Calibri"/>
                <a:cs typeface="Calibri"/>
              </a:rPr>
              <a:t> nó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mọi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khâu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(chứ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phải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script)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1" y="204342"/>
          <a:ext cx="9143999" cy="2921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7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6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051">
                <a:tc>
                  <a:txBody>
                    <a:bodyPr/>
                    <a:lstStyle/>
                    <a:p>
                      <a:pPr marL="270510">
                        <a:lnSpc>
                          <a:spcPts val="3929"/>
                        </a:lnSpc>
                      </a:pPr>
                      <a:r>
                        <a:rPr sz="3600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Chữa</a:t>
                      </a:r>
                      <a:r>
                        <a:rPr sz="3600" spc="-20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bài</a:t>
                      </a:r>
                      <a:r>
                        <a:rPr sz="3600" spc="-20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tập</a:t>
                      </a:r>
                      <a:r>
                        <a:rPr sz="3600" spc="-15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buổi</a:t>
                      </a:r>
                      <a:r>
                        <a:rPr sz="3600" spc="-20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trước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B9BD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235">
                <a:tc>
                  <a:txBody>
                    <a:bodyPr/>
                    <a:lstStyle/>
                    <a:p>
                      <a:pPr marL="270510" marR="61594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Nhập số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nguyên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X, hãy đếm xem X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có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bao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nhiêu </a:t>
                      </a:r>
                      <a:r>
                        <a:rPr sz="2000" spc="-109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chữ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đầu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tiên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của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0489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chữ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0489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số,</a:t>
                      </a:r>
                      <a:r>
                        <a:rPr sz="2000" spc="-3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4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ra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0489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66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i="1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(sinh </a:t>
                      </a:r>
                      <a:r>
                        <a:rPr sz="2000" i="1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viên</a:t>
                      </a:r>
                      <a:r>
                        <a:rPr sz="2000" i="1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i="1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chủ </a:t>
                      </a:r>
                      <a:r>
                        <a:rPr sz="2000" i="1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động</a:t>
                      </a:r>
                      <a:r>
                        <a:rPr sz="2000" i="1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giải</a:t>
                      </a:r>
                      <a:r>
                        <a:rPr sz="2000" i="1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thích</a:t>
                      </a:r>
                      <a:r>
                        <a:rPr sz="2000" i="1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cách</a:t>
                      </a:r>
                      <a:r>
                        <a:rPr sz="2000" i="1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làm</a:t>
                      </a:r>
                      <a:r>
                        <a:rPr sz="2000" i="1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dưới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270510">
                        <a:lnSpc>
                          <a:spcPct val="100000"/>
                        </a:lnSpc>
                      </a:pPr>
                      <a:r>
                        <a:rPr sz="2000" i="1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thức</a:t>
                      </a:r>
                      <a:r>
                        <a:rPr sz="2000" i="1" spc="-2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i="1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toán</a:t>
                      </a:r>
                      <a:r>
                        <a:rPr sz="2000" i="1" spc="-2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học</a:t>
                      </a:r>
                      <a:r>
                        <a:rPr sz="2000" i="1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cơ</a:t>
                      </a:r>
                      <a:r>
                        <a:rPr sz="2000" i="1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i="1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sở)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i="1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đây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i="1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bằng</a:t>
                      </a:r>
                      <a:r>
                        <a:rPr sz="2000" i="1" spc="-5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kiến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87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000" spc="-55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math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139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59181" y="3404099"/>
            <a:ext cx="6311265" cy="165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20140">
              <a:lnSpc>
                <a:spcPct val="133300"/>
              </a:lnSpc>
              <a:spcBef>
                <a:spcPts val="95"/>
              </a:spcBef>
            </a:pPr>
            <a:r>
              <a:rPr sz="2000" dirty="0">
                <a:latin typeface="Consolas"/>
                <a:cs typeface="Consolas"/>
              </a:rPr>
              <a:t>x =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"Nhập số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nguyên X = "</a:t>
            </a:r>
            <a:r>
              <a:rPr sz="2000" dirty="0">
                <a:latin typeface="Consolas"/>
                <a:cs typeface="Consolas"/>
              </a:rPr>
              <a:t>))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len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math.floor(math.log10(x))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"Số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chữ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số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của X:"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len</a:t>
            </a:r>
            <a:r>
              <a:rPr sz="2000" spc="-15" dirty="0">
                <a:solidFill>
                  <a:srgbClr val="795E25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"Chữ</a:t>
            </a:r>
            <a:r>
              <a:rPr sz="20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số</a:t>
            </a:r>
            <a:r>
              <a:rPr sz="20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đầu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tiên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của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X:"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x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//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**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len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19666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739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Nội</a:t>
            </a:r>
            <a:r>
              <a:rPr sz="3600" spc="-90" dirty="0"/>
              <a:t> </a:t>
            </a:r>
            <a:r>
              <a:rPr sz="3600" dirty="0"/>
              <a:t>dung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2606040" cy="21399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Phép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toán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“if”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25" dirty="0">
                <a:latin typeface="Calibri"/>
                <a:cs typeface="Calibri"/>
              </a:rPr>
              <a:t>Rẽ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nhánh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Bài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735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02665" y="3468370"/>
            <a:ext cx="121094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dirty="0">
                <a:solidFill>
                  <a:srgbClr val="56247C"/>
                </a:solidFill>
                <a:latin typeface="Times New Roman"/>
                <a:cs typeface="Times New Roman"/>
              </a:rPr>
              <a:t>Hàm</a:t>
            </a:r>
            <a:endParaRPr sz="4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0704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834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Khai</a:t>
            </a:r>
            <a:r>
              <a:rPr sz="3600" spc="-30" dirty="0"/>
              <a:t> </a:t>
            </a:r>
            <a:r>
              <a:rPr sz="3600" dirty="0"/>
              <a:t>báo</a:t>
            </a:r>
            <a:r>
              <a:rPr sz="3600" spc="-25" dirty="0"/>
              <a:t> </a:t>
            </a:r>
            <a:r>
              <a:rPr sz="3600" dirty="0"/>
              <a:t>và</a:t>
            </a:r>
            <a:r>
              <a:rPr sz="3600" spc="-20" dirty="0"/>
              <a:t> </a:t>
            </a:r>
            <a:r>
              <a:rPr sz="3600" dirty="0"/>
              <a:t>gọi</a:t>
            </a:r>
            <a:r>
              <a:rPr sz="3600" spc="-25" dirty="0"/>
              <a:t> </a:t>
            </a:r>
            <a:r>
              <a:rPr sz="3600" dirty="0"/>
              <a:t>hàm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8584565" cy="54000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báo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rất</a:t>
            </a:r>
            <a:r>
              <a:rPr sz="2800" spc="-5" dirty="0">
                <a:latin typeface="Calibri"/>
                <a:cs typeface="Calibri"/>
              </a:rPr>
              <a:t> đơn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giản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def</a:t>
            </a:r>
            <a:r>
              <a:rPr sz="20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&lt;tên-hàm&gt;(danh-sách-tham-số):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&lt;lệnh</a:t>
            </a:r>
            <a:r>
              <a:rPr sz="2000" spc="-1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1&gt;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…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&lt;lệnh</a:t>
            </a:r>
            <a:r>
              <a:rPr sz="2000" spc="-1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n&gt;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tính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tích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</a:t>
            </a:r>
            <a:endParaRPr sz="2800">
              <a:latin typeface="Calibri"/>
              <a:cs typeface="Calibri"/>
            </a:endParaRPr>
          </a:p>
          <a:p>
            <a:pPr marL="1029335" marR="5869940" indent="-560070">
              <a:lnSpc>
                <a:spcPct val="117100"/>
              </a:lnSpc>
              <a:spcBef>
                <a:spcPts val="5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def tich(a, b):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return</a:t>
            </a:r>
            <a:r>
              <a:rPr sz="2000" spc="-4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*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  <a:p>
            <a:pPr marL="287020" marR="508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kết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lệnh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nếu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thì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coi như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Gọi hàm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thông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tên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đối </a:t>
            </a:r>
            <a:r>
              <a:rPr sz="2800" spc="-10" dirty="0">
                <a:latin typeface="Calibri"/>
                <a:cs typeface="Calibri"/>
              </a:rPr>
              <a:t>số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dt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tich(100,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200)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tich(20,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30)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+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tich(40,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50)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9347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977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Hàm</a:t>
            </a:r>
            <a:r>
              <a:rPr sz="3600" spc="-25" dirty="0"/>
              <a:t> </a:t>
            </a:r>
            <a:r>
              <a:rPr sz="3600" dirty="0"/>
              <a:t>với</a:t>
            </a:r>
            <a:r>
              <a:rPr sz="3600" spc="-20" dirty="0"/>
              <a:t> </a:t>
            </a:r>
            <a:r>
              <a:rPr sz="3600" dirty="0"/>
              <a:t>tham</a:t>
            </a:r>
            <a:r>
              <a:rPr sz="3600" spc="-25" dirty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mặc</a:t>
            </a:r>
            <a:r>
              <a:rPr sz="3600" spc="-20" dirty="0"/>
              <a:t> </a:t>
            </a:r>
            <a:r>
              <a:rPr sz="3600" dirty="0"/>
              <a:t>định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7294880" cy="21291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trị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định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</a:t>
            </a:r>
            <a:endParaRPr sz="2800">
              <a:latin typeface="Calibri"/>
              <a:cs typeface="Calibri"/>
            </a:endParaRPr>
          </a:p>
          <a:p>
            <a:pPr marL="469900" marR="1647189">
              <a:lnSpc>
                <a:spcPct val="117000"/>
              </a:lnSpc>
              <a:spcBef>
                <a:spcPts val="6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nếu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không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nói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gì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thì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mặc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định</a:t>
            </a:r>
            <a:r>
              <a:rPr sz="2000" spc="-7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 </a:t>
            </a:r>
            <a:r>
              <a:rPr sz="2000" spc="-108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def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tich(a,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1):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return</a:t>
            </a:r>
            <a:r>
              <a:rPr sz="2000" spc="-7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a*b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Như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vậy</a:t>
            </a:r>
            <a:r>
              <a:rPr sz="2800" spc="-15" dirty="0">
                <a:latin typeface="Calibri"/>
                <a:cs typeface="Calibri"/>
              </a:rPr>
              <a:t> 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 </a:t>
            </a:r>
            <a:r>
              <a:rPr sz="2800" spc="-15" dirty="0">
                <a:latin typeface="Calibri"/>
                <a:cs typeface="Calibri"/>
              </a:rPr>
              <a:t>gọi</a:t>
            </a:r>
            <a:r>
              <a:rPr sz="2800" spc="-5" dirty="0">
                <a:latin typeface="Calibri"/>
                <a:cs typeface="Calibri"/>
              </a:rPr>
              <a:t> thực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nó: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3115015"/>
          <a:ext cx="4254499" cy="132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8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print(tich(10,</a:t>
                      </a:r>
                      <a:r>
                        <a:rPr sz="2000" spc="-4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20))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200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80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print(tich(10))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98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print(tich(a=5))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print(tich(b=6,</a:t>
                      </a:r>
                      <a:r>
                        <a:rPr sz="2000" spc="-3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a=5))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181" y="4503165"/>
            <a:ext cx="79743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ý: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giá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mặc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định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phải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đứng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cuối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222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0278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Trả</a:t>
            </a:r>
            <a:r>
              <a:rPr sz="3600" spc="-15" dirty="0"/>
              <a:t> </a:t>
            </a:r>
            <a:r>
              <a:rPr sz="3600" dirty="0"/>
              <a:t>về</a:t>
            </a:r>
            <a:r>
              <a:rPr sz="3600" spc="-20" dirty="0"/>
              <a:t> </a:t>
            </a:r>
            <a:r>
              <a:rPr sz="3600" dirty="0"/>
              <a:t>kết</a:t>
            </a:r>
            <a:r>
              <a:rPr sz="3600" spc="-20" dirty="0"/>
              <a:t> </a:t>
            </a:r>
            <a:r>
              <a:rPr sz="3600" dirty="0"/>
              <a:t>quả</a:t>
            </a:r>
            <a:r>
              <a:rPr sz="3600" spc="-15" dirty="0"/>
              <a:t> </a:t>
            </a:r>
            <a:r>
              <a:rPr sz="3600" dirty="0"/>
              <a:t>từ</a:t>
            </a:r>
            <a:r>
              <a:rPr sz="3600" spc="-20" dirty="0"/>
              <a:t> </a:t>
            </a:r>
            <a:r>
              <a:rPr sz="3600" dirty="0"/>
              <a:t>hàm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13637"/>
            <a:ext cx="8469630" cy="8375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7020" marR="5080" indent="-274320">
              <a:lnSpc>
                <a:spcPts val="3040"/>
              </a:lnSpc>
              <a:spcBef>
                <a:spcPts val="459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kiểu,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vì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vậy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bất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kì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loại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gì,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thậm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chí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nhau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181" y="2106956"/>
            <a:ext cx="2401570" cy="153098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def</a:t>
            </a:r>
            <a:r>
              <a:rPr sz="20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fuc1</a:t>
            </a:r>
            <a:r>
              <a:rPr sz="2000" spc="-5" dirty="0">
                <a:latin typeface="Consolas"/>
                <a:cs typeface="Consolas"/>
              </a:rPr>
              <a:t>():</a:t>
            </a:r>
            <a:endParaRPr sz="2000">
              <a:latin typeface="Consolas"/>
              <a:cs typeface="Consolas"/>
            </a:endParaRPr>
          </a:p>
          <a:p>
            <a:pPr marL="12700" marR="283845" indent="559435">
              <a:lnSpc>
                <a:spcPct val="123500"/>
              </a:lnSpc>
              <a:spcBef>
                <a:spcPts val="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return</a:t>
            </a:r>
            <a:r>
              <a:rPr sz="2000" spc="-10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1001 </a:t>
            </a:r>
            <a:r>
              <a:rPr sz="2000" spc="-108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def</a:t>
            </a:r>
            <a:r>
              <a:rPr sz="20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fuc2</a:t>
            </a:r>
            <a:r>
              <a:rPr sz="2000" spc="-5" dirty="0">
                <a:latin typeface="Consolas"/>
                <a:cs typeface="Consolas"/>
              </a:rPr>
              <a:t>():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'None'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4650" y="2555239"/>
            <a:ext cx="3517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25395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trả</a:t>
            </a:r>
            <a:r>
              <a:rPr sz="2000" spc="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về</a:t>
            </a:r>
            <a:r>
              <a:rPr sz="2000" spc="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một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loại	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kết</a:t>
            </a:r>
            <a:r>
              <a:rPr sz="2000" spc="-8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quả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4650" y="3306571"/>
            <a:ext cx="3098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không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trả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về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kết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quả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0131" y="3760964"/>
          <a:ext cx="8306433" cy="2510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558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5860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fuc3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():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2000" spc="-5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1001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70"/>
                        </a:lnSpc>
                      </a:pP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4.5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trả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về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7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phức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hợp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nhiều</a:t>
                      </a:r>
                      <a:r>
                        <a:rPr sz="2000" spc="-3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loại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66"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60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fuc4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2000" spc="-35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20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2370"/>
                        </a:lnSpc>
                      </a:pPr>
                      <a:r>
                        <a:rPr sz="2000" spc="-5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2000" spc="-3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'số</a:t>
                      </a:r>
                      <a:r>
                        <a:rPr sz="2000" spc="-2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âm'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trả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về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7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chuỗi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65"/>
                        </a:lnSpc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2370"/>
                        </a:lnSpc>
                      </a:pPr>
                      <a:r>
                        <a:rPr sz="2000" spc="-5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2000" spc="-25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trả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về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37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231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26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Python</a:t>
            </a:r>
            <a:r>
              <a:rPr sz="3600" spc="-25" dirty="0"/>
              <a:t> </a:t>
            </a:r>
            <a:r>
              <a:rPr sz="3600" dirty="0"/>
              <a:t>không</a:t>
            </a:r>
            <a:r>
              <a:rPr sz="3600" spc="-15" dirty="0"/>
              <a:t> </a:t>
            </a:r>
            <a:r>
              <a:rPr sz="3600" dirty="0"/>
              <a:t>cho</a:t>
            </a:r>
            <a:r>
              <a:rPr sz="3600" spc="-15" dirty="0"/>
              <a:t> </a:t>
            </a:r>
            <a:r>
              <a:rPr sz="3600" dirty="0"/>
              <a:t>phép</a:t>
            </a:r>
            <a:r>
              <a:rPr sz="3600" spc="-15" dirty="0"/>
              <a:t> </a:t>
            </a:r>
            <a:r>
              <a:rPr sz="3600" dirty="0"/>
              <a:t>nạp</a:t>
            </a:r>
            <a:r>
              <a:rPr sz="3600" spc="-15" dirty="0"/>
              <a:t> </a:t>
            </a:r>
            <a:r>
              <a:rPr sz="3600" dirty="0"/>
              <a:t>chồng</a:t>
            </a:r>
            <a:r>
              <a:rPr sz="3600" spc="-15" dirty="0"/>
              <a:t> </a:t>
            </a:r>
            <a:r>
              <a:rPr sz="3600" dirty="0"/>
              <a:t>hàm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63930"/>
            <a:ext cx="81280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Python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không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cho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phép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hàm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trùng tên,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nếu cố ý định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nghĩa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nhiều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hàm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trùng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tên,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python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sẽ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sử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dụng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phiên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bản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cuối cùng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131" y="2158986"/>
          <a:ext cx="3696970" cy="290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049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abc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():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2000" spc="-75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version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1'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25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631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abc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):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2000" spc="-7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63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version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2'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1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def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63830" marB="0"/>
                </a:tc>
                <a:tc>
                  <a:txBody>
                    <a:bodyPr/>
                    <a:lstStyle/>
                    <a:p>
                      <a:pPr marL="69215" marR="61594">
                        <a:lnSpc>
                          <a:spcPct val="1335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abc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): </a:t>
                      </a:r>
                      <a:r>
                        <a:rPr sz="2000" spc="-10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2000" spc="-105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version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3'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181" y="5333187"/>
            <a:ext cx="2259965" cy="83946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(abc())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(abc(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4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4857" y="5333187"/>
            <a:ext cx="491363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100"/>
              </a:spcBef>
              <a:tabLst>
                <a:tab pos="2385695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lỗi,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hàm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abc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cần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2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tham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số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a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và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b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#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ok,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in ra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'abc	version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3'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7807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67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Tham</a:t>
            </a:r>
            <a:r>
              <a:rPr sz="3600" spc="-25" dirty="0"/>
              <a:t> </a:t>
            </a:r>
            <a:r>
              <a:rPr sz="3600" spc="-5" dirty="0"/>
              <a:t>số</a:t>
            </a:r>
            <a:r>
              <a:rPr sz="3600" spc="-25" dirty="0"/>
              <a:t> </a:t>
            </a:r>
            <a:r>
              <a:rPr sz="3600" dirty="0"/>
              <a:t>tùy</a:t>
            </a:r>
            <a:r>
              <a:rPr sz="3600" spc="-20" dirty="0"/>
              <a:t> </a:t>
            </a:r>
            <a:r>
              <a:rPr sz="3600" dirty="0"/>
              <a:t>biến</a:t>
            </a:r>
            <a:r>
              <a:rPr sz="3600" spc="-15" dirty="0"/>
              <a:t> </a:t>
            </a:r>
            <a:r>
              <a:rPr sz="3600" dirty="0"/>
              <a:t>trong</a:t>
            </a:r>
            <a:r>
              <a:rPr sz="3600" spc="-20" dirty="0"/>
              <a:t> </a:t>
            </a:r>
            <a:r>
              <a:rPr sz="3600" dirty="0"/>
              <a:t>python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63930"/>
            <a:ext cx="8408035" cy="541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Python cho phép số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lượng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tham số tùy ý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bằng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cách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đặt dấu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sao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(*)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vào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phía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trước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tên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tham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số.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Trong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ví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dụ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dưới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*names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là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một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dãy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không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giới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hạn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số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tham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số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tham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số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tùy biến</a:t>
            </a:r>
            <a:endParaRPr sz="2000">
              <a:latin typeface="Consolas"/>
              <a:cs typeface="Consolas"/>
            </a:endParaRPr>
          </a:p>
          <a:p>
            <a:pPr marL="572135" marR="5175250" indent="-560070">
              <a:lnSpc>
                <a:spcPct val="133300"/>
              </a:lnSpc>
              <a:spcBef>
                <a:spcPts val="5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def</a:t>
            </a:r>
            <a:r>
              <a:rPr sz="2000" spc="1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sayhello</a:t>
            </a:r>
            <a:r>
              <a:rPr sz="2000" spc="-5" dirty="0">
                <a:latin typeface="Consolas"/>
                <a:cs typeface="Consolas"/>
              </a:rPr>
              <a:t>(*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names</a:t>
            </a:r>
            <a:r>
              <a:rPr sz="2000" spc="-5" dirty="0">
                <a:latin typeface="Consolas"/>
                <a:cs typeface="Consolas"/>
              </a:rPr>
              <a:t>):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duyệt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các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tham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số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2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name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names:</a:t>
            </a:r>
            <a:endParaRPr sz="2000">
              <a:latin typeface="Consolas"/>
              <a:cs typeface="Consolas"/>
            </a:endParaRPr>
          </a:p>
          <a:p>
            <a:pPr marL="113157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"Hello"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4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name)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gọi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hàm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với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4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tham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số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Consolas"/>
                <a:cs typeface="Consolas"/>
              </a:rPr>
              <a:t>sayhello(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"Monica"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"Luke"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"Steve"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"John"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gọi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hàm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với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3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tham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số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latin typeface="Consolas"/>
                <a:cs typeface="Consolas"/>
              </a:rPr>
              <a:t>sayhello(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"Aba"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"Donald"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"Pence"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1177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5147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Phép</a:t>
            </a:r>
            <a:r>
              <a:rPr spc="-45" dirty="0"/>
              <a:t> </a:t>
            </a:r>
            <a:r>
              <a:rPr dirty="0"/>
              <a:t>toán</a:t>
            </a:r>
            <a:r>
              <a:rPr spc="-40" dirty="0"/>
              <a:t> </a:t>
            </a:r>
            <a:r>
              <a:rPr dirty="0"/>
              <a:t>“if”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631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64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Phép</a:t>
            </a:r>
            <a:r>
              <a:rPr sz="3600" spc="-50" dirty="0"/>
              <a:t> </a:t>
            </a:r>
            <a:r>
              <a:rPr sz="3600" dirty="0"/>
              <a:t>toán</a:t>
            </a:r>
            <a:r>
              <a:rPr sz="3600" spc="-45" dirty="0"/>
              <a:t> </a:t>
            </a:r>
            <a:r>
              <a:rPr sz="3600" dirty="0"/>
              <a:t>“if”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6910704" cy="1066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2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là</a:t>
                      </a:r>
                      <a:r>
                        <a:rPr sz="2000" spc="-4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max</a:t>
                      </a:r>
                      <a:r>
                        <a:rPr sz="2000" spc="-4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của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3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r>
                        <a:rPr sz="2000" spc="-3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4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có</a:t>
                      </a:r>
                      <a:r>
                        <a:rPr sz="2000" spc="-3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phải</a:t>
                      </a:r>
                      <a:r>
                        <a:rPr sz="2000" spc="-4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là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nguyên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tố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có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1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chữ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hay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không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/>
              <a:t>A =</a:t>
            </a:r>
            <a:r>
              <a:rPr spc="-5" dirty="0"/>
              <a:t> </a:t>
            </a:r>
            <a:r>
              <a:rPr dirty="0"/>
              <a:t>"Đúng"</a:t>
            </a:r>
            <a:r>
              <a:rPr spc="-20" dirty="0"/>
              <a:t> </a:t>
            </a:r>
            <a:r>
              <a:rPr dirty="0">
                <a:solidFill>
                  <a:srgbClr val="FF0000"/>
                </a:solidFill>
              </a:rPr>
              <a:t>if </a:t>
            </a:r>
            <a:r>
              <a:rPr dirty="0"/>
              <a:t>N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[2,</a:t>
            </a:r>
            <a:r>
              <a:rPr spc="-10" dirty="0"/>
              <a:t> </a:t>
            </a:r>
            <a:r>
              <a:rPr dirty="0"/>
              <a:t>3,</a:t>
            </a:r>
            <a:r>
              <a:rPr spc="-15" dirty="0"/>
              <a:t> </a:t>
            </a:r>
            <a:r>
              <a:rPr dirty="0"/>
              <a:t>5,</a:t>
            </a:r>
            <a:r>
              <a:rPr spc="-10" dirty="0"/>
              <a:t> </a:t>
            </a:r>
            <a:r>
              <a:rPr dirty="0"/>
              <a:t>7]</a:t>
            </a:r>
            <a:r>
              <a:rPr spc="-10" dirty="0"/>
              <a:t> </a:t>
            </a:r>
            <a:r>
              <a:rPr spc="-5" dirty="0">
                <a:solidFill>
                  <a:srgbClr val="FF0000"/>
                </a:solidFill>
              </a:rPr>
              <a:t>else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/>
              <a:t>"Sai"</a:t>
            </a:r>
          </a:p>
          <a:p>
            <a:pPr marL="12700" marR="5080">
              <a:lnSpc>
                <a:spcPct val="133000"/>
              </a:lnSpc>
              <a:spcBef>
                <a:spcPts val="15"/>
              </a:spcBef>
              <a:tabLst>
                <a:tab pos="572135" algn="l"/>
              </a:tabLst>
            </a:pPr>
            <a:r>
              <a:rPr dirty="0">
                <a:solidFill>
                  <a:srgbClr val="EC7C30"/>
                </a:solidFill>
              </a:rPr>
              <a:t># In ra </a:t>
            </a:r>
            <a:r>
              <a:rPr spc="-5" dirty="0">
                <a:solidFill>
                  <a:srgbClr val="EC7C30"/>
                </a:solidFill>
              </a:rPr>
              <a:t>màn </a:t>
            </a:r>
            <a:r>
              <a:rPr dirty="0">
                <a:solidFill>
                  <a:srgbClr val="EC7C30"/>
                </a:solidFill>
              </a:rPr>
              <a:t>hình </a:t>
            </a:r>
            <a:r>
              <a:rPr spc="-5" dirty="0">
                <a:solidFill>
                  <a:srgbClr val="EC7C30"/>
                </a:solidFill>
              </a:rPr>
              <a:t>“chẵn” </a:t>
            </a:r>
            <a:r>
              <a:rPr dirty="0">
                <a:solidFill>
                  <a:srgbClr val="EC7C30"/>
                </a:solidFill>
              </a:rPr>
              <a:t>nếu n </a:t>
            </a:r>
            <a:r>
              <a:rPr spc="-5" dirty="0">
                <a:solidFill>
                  <a:srgbClr val="EC7C30"/>
                </a:solidFill>
              </a:rPr>
              <a:t>chia </a:t>
            </a:r>
            <a:r>
              <a:rPr dirty="0">
                <a:solidFill>
                  <a:srgbClr val="EC7C30"/>
                </a:solidFill>
              </a:rPr>
              <a:t>hết </a:t>
            </a:r>
            <a:r>
              <a:rPr spc="-5" dirty="0">
                <a:solidFill>
                  <a:srgbClr val="EC7C30"/>
                </a:solidFill>
              </a:rPr>
              <a:t>cho 2, </a:t>
            </a:r>
            <a:r>
              <a:rPr spc="-1085" dirty="0">
                <a:solidFill>
                  <a:srgbClr val="EC7C30"/>
                </a:solidFill>
              </a:rPr>
              <a:t> </a:t>
            </a:r>
            <a:r>
              <a:rPr dirty="0">
                <a:solidFill>
                  <a:srgbClr val="EC7C30"/>
                </a:solidFill>
              </a:rPr>
              <a:t> #	in</a:t>
            </a:r>
            <a:r>
              <a:rPr spc="-15" dirty="0">
                <a:solidFill>
                  <a:srgbClr val="EC7C30"/>
                </a:solidFill>
              </a:rPr>
              <a:t> </a:t>
            </a:r>
            <a:r>
              <a:rPr dirty="0">
                <a:solidFill>
                  <a:srgbClr val="EC7C30"/>
                </a:solidFill>
              </a:rPr>
              <a:t>ra</a:t>
            </a:r>
            <a:r>
              <a:rPr spc="-5" dirty="0">
                <a:solidFill>
                  <a:srgbClr val="EC7C30"/>
                </a:solidFill>
              </a:rPr>
              <a:t> “lẻ” </a:t>
            </a:r>
            <a:r>
              <a:rPr dirty="0">
                <a:solidFill>
                  <a:srgbClr val="EC7C30"/>
                </a:solidFill>
              </a:rPr>
              <a:t>nếu</a:t>
            </a:r>
            <a:r>
              <a:rPr spc="-10" dirty="0">
                <a:solidFill>
                  <a:srgbClr val="EC7C30"/>
                </a:solidFill>
              </a:rPr>
              <a:t> </a:t>
            </a:r>
            <a:r>
              <a:rPr spc="-5" dirty="0">
                <a:solidFill>
                  <a:srgbClr val="EC7C30"/>
                </a:solidFill>
              </a:rPr>
              <a:t>ngược</a:t>
            </a:r>
            <a:r>
              <a:rPr dirty="0">
                <a:solidFill>
                  <a:srgbClr val="EC7C30"/>
                </a:solidFill>
              </a:rPr>
              <a:t> lại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pc="-5" dirty="0"/>
              <a:t>print('chẵn'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if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/>
              <a:t>(n</a:t>
            </a:r>
            <a:r>
              <a:rPr spc="-5" dirty="0"/>
              <a:t> </a:t>
            </a:r>
            <a:r>
              <a:rPr dirty="0"/>
              <a:t>%</a:t>
            </a:r>
            <a:r>
              <a:rPr spc="-5" dirty="0"/>
              <a:t> 2)</a:t>
            </a:r>
            <a:r>
              <a:rPr dirty="0"/>
              <a:t> == 0</a:t>
            </a:r>
            <a:r>
              <a:rPr spc="-15" dirty="0"/>
              <a:t> </a:t>
            </a:r>
            <a:r>
              <a:rPr spc="-5" dirty="0">
                <a:solidFill>
                  <a:srgbClr val="FF0000"/>
                </a:solidFill>
              </a:rPr>
              <a:t>else </a:t>
            </a:r>
            <a:r>
              <a:rPr dirty="0"/>
              <a:t>"lẻ")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0131" y="3887937"/>
          <a:ext cx="8306434" cy="1066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20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Sinh</a:t>
                      </a:r>
                      <a:r>
                        <a:rPr sz="2000" spc="-4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viên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có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được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hay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không?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print("được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thi"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so_buoi_nghi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&lt; 3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"không</a:t>
                      </a:r>
                      <a:r>
                        <a:rPr sz="2000" spc="-4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được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thi")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20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Biện</a:t>
                      </a:r>
                      <a:r>
                        <a:rPr sz="2000" spc="-4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luận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nghiệm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phương trình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bậc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(if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lồng</a:t>
                      </a:r>
                      <a:r>
                        <a:rPr sz="2000" spc="-4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nhau)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9181" y="4928251"/>
            <a:ext cx="8547735" cy="8375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KQ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"một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nghiệm"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if</a:t>
            </a:r>
            <a:r>
              <a:rPr sz="2000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delta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else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\</a:t>
            </a:r>
            <a:endParaRPr sz="2000">
              <a:latin typeface="Consolas"/>
              <a:cs typeface="Consolas"/>
            </a:endParaRPr>
          </a:p>
          <a:p>
            <a:pPr marL="2667635">
              <a:lnSpc>
                <a:spcPct val="100000"/>
              </a:lnSpc>
              <a:spcBef>
                <a:spcPts val="79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"vô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nghiệm"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if</a:t>
            </a:r>
            <a:r>
              <a:rPr sz="2000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delta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else</a:t>
            </a:r>
            <a:r>
              <a:rPr sz="2000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"hai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nghiệm"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336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111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Giới</a:t>
            </a:r>
            <a:r>
              <a:rPr sz="3600" spc="-30" dirty="0"/>
              <a:t> </a:t>
            </a:r>
            <a:r>
              <a:rPr sz="3600" spc="-5" dirty="0"/>
              <a:t>thiệu</a:t>
            </a:r>
            <a:r>
              <a:rPr sz="3600" spc="-20" dirty="0"/>
              <a:t> </a:t>
            </a:r>
            <a:r>
              <a:rPr sz="3600" dirty="0"/>
              <a:t>ngôn</a:t>
            </a:r>
            <a:r>
              <a:rPr sz="3600" spc="-20" dirty="0"/>
              <a:t> </a:t>
            </a:r>
            <a:r>
              <a:rPr sz="3600" dirty="0"/>
              <a:t>ngữ</a:t>
            </a:r>
            <a:r>
              <a:rPr sz="3600" spc="-20" dirty="0"/>
              <a:t> </a:t>
            </a:r>
            <a:r>
              <a:rPr sz="3600" dirty="0"/>
              <a:t>python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247380" cy="405130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30" dirty="0">
                <a:latin typeface="Calibri"/>
                <a:cs typeface="Calibri"/>
              </a:rPr>
              <a:t>Vừa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hướng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thủ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tục,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vừa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hướng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đối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tượng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Hỗ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trợ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hỗ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trợ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gói </a:t>
            </a:r>
            <a:r>
              <a:rPr sz="2800" spc="-15" dirty="0">
                <a:latin typeface="Calibri"/>
                <a:cs typeface="Calibri"/>
              </a:rPr>
              <a:t>(package)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30" dirty="0">
                <a:latin typeface="Calibri"/>
                <a:cs typeface="Calibri"/>
              </a:rPr>
              <a:t>Xử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lý</a:t>
            </a:r>
            <a:r>
              <a:rPr sz="2800" spc="-5" dirty="0">
                <a:latin typeface="Calibri"/>
                <a:cs typeface="Calibri"/>
              </a:rPr>
              <a:t> lỗi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ngoại </a:t>
            </a:r>
            <a:r>
              <a:rPr sz="2800" spc="-5" dirty="0">
                <a:latin typeface="Calibri"/>
                <a:cs typeface="Calibri"/>
              </a:rPr>
              <a:t>lệ</a:t>
            </a:r>
            <a:r>
              <a:rPr sz="2800" spc="-15" dirty="0">
                <a:latin typeface="Calibri"/>
                <a:cs typeface="Calibri"/>
              </a:rPr>
              <a:t> (exception)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Kiểu dữ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-5" dirty="0">
                <a:latin typeface="Calibri"/>
                <a:cs typeface="Calibri"/>
              </a:rPr>
              <a:t> động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ở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mức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cao</a:t>
            </a:r>
            <a:endParaRPr sz="2800">
              <a:latin typeface="Calibri"/>
              <a:cs typeface="Calibri"/>
            </a:endParaRPr>
          </a:p>
          <a:p>
            <a:pPr marL="287020" marR="2235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Có khả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năng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module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ngôn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ngữ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trình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Có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nhúng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vào</a:t>
            </a:r>
            <a:r>
              <a:rPr sz="2800" spc="-5" dirty="0">
                <a:latin typeface="Calibri"/>
                <a:cs typeface="Calibri"/>
              </a:rPr>
              <a:t> ứng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giao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tiếp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kịch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bản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(scripting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64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Phép</a:t>
            </a:r>
            <a:r>
              <a:rPr sz="3600" spc="-50" dirty="0"/>
              <a:t> </a:t>
            </a:r>
            <a:r>
              <a:rPr sz="3600" dirty="0"/>
              <a:t>toán</a:t>
            </a:r>
            <a:r>
              <a:rPr sz="3600" spc="-45" dirty="0"/>
              <a:t> </a:t>
            </a:r>
            <a:r>
              <a:rPr sz="3600" dirty="0"/>
              <a:t>“if”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6640"/>
            <a:ext cx="8554720" cy="56330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sz="28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8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&lt;điều-kiện&gt;</a:t>
            </a:r>
            <a:r>
              <a:rPr sz="28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else</a:t>
            </a:r>
            <a:r>
              <a:rPr sz="28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B</a:t>
            </a:r>
            <a:endParaRPr sz="28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Thực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Phép </a:t>
            </a:r>
            <a:r>
              <a:rPr sz="2400" spc="-10" dirty="0">
                <a:latin typeface="Calibri"/>
                <a:cs typeface="Calibri"/>
              </a:rPr>
              <a:t>toán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điều-kiện</a:t>
            </a:r>
            <a:r>
              <a:rPr sz="2400" dirty="0">
                <a:latin typeface="Calibri"/>
                <a:cs typeface="Calibri"/>
              </a:rPr>
              <a:t>&gt; là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đúng,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ngược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và</a:t>
            </a:r>
            <a:r>
              <a:rPr sz="2400" dirty="0">
                <a:latin typeface="Calibri"/>
                <a:cs typeface="Calibri"/>
              </a:rPr>
              <a:t> 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biểu </a:t>
            </a:r>
            <a:r>
              <a:rPr sz="2400" dirty="0">
                <a:latin typeface="Calibri"/>
                <a:cs typeface="Calibri"/>
              </a:rPr>
              <a:t>thức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tính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toán, </a:t>
            </a:r>
            <a:r>
              <a:rPr sz="2400" dirty="0">
                <a:latin typeface="Calibri"/>
                <a:cs typeface="Calibri"/>
              </a:rPr>
              <a:t>lời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gọi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hàm,…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 </a:t>
            </a:r>
            <a:r>
              <a:rPr sz="2400" spc="-10" dirty="0">
                <a:latin typeface="Calibri"/>
                <a:cs typeface="Calibri"/>
              </a:rPr>
              <a:t>toán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cũng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lồng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</a:t>
            </a:r>
            <a:endParaRPr sz="2400">
              <a:latin typeface="Calibri"/>
              <a:cs typeface="Calibri"/>
            </a:endParaRPr>
          </a:p>
          <a:p>
            <a:pPr marL="287020" marR="44958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Cách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này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kỳ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lạ,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nhưng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nếu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xét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về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mặt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ngôn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đọc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điều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kiện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0" dirty="0">
                <a:latin typeface="Calibri"/>
                <a:cs typeface="Calibri"/>
              </a:rPr>
              <a:t>Ưu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điểm: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đây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biểu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8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Bài tập:</a:t>
            </a:r>
            <a:r>
              <a:rPr sz="2800" spc="-10" dirty="0">
                <a:solidFill>
                  <a:srgbClr val="006FC0"/>
                </a:solidFill>
                <a:latin typeface="Sitka Display"/>
                <a:cs typeface="Sitka Display"/>
              </a:rPr>
              <a:t> Biến</a:t>
            </a:r>
            <a:r>
              <a:rPr sz="2800" spc="1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X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để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lưu</a:t>
            </a:r>
            <a:r>
              <a:rPr sz="2800" spc="-1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tình</a:t>
            </a:r>
            <a:r>
              <a:rPr sz="2800" spc="1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trạng gửi SMS,</a:t>
            </a:r>
            <a:r>
              <a:rPr sz="2800" spc="15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X=0 tức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là chưa </a:t>
            </a:r>
            <a:r>
              <a:rPr sz="2800" spc="-65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gửi được,</a:t>
            </a:r>
            <a:r>
              <a:rPr sz="2800" spc="5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X=1 tức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Sitka Display"/>
                <a:cs typeface="Sitka Display"/>
              </a:rPr>
              <a:t>là</a:t>
            </a:r>
            <a:r>
              <a:rPr sz="2800" spc="5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đã gửi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thành</a:t>
            </a:r>
            <a:r>
              <a:rPr sz="2800" spc="-15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công,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X=2 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tức</a:t>
            </a:r>
            <a:r>
              <a:rPr sz="2800" spc="-1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là đã</a:t>
            </a:r>
            <a:r>
              <a:rPr sz="2800" spc="-1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gửi 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và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Sitka Display"/>
                <a:cs typeface="Sitka Display"/>
              </a:rPr>
              <a:t>người</a:t>
            </a:r>
            <a:r>
              <a:rPr sz="2800" spc="1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Sitka Display"/>
                <a:cs typeface="Sitka Display"/>
              </a:rPr>
              <a:t>nhận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đã đọc.</a:t>
            </a:r>
            <a:r>
              <a:rPr sz="2800" spc="5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Viết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Sitka Display"/>
                <a:cs typeface="Sitka Display"/>
              </a:rPr>
              <a:t>câu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 lệnh</a:t>
            </a:r>
            <a:r>
              <a:rPr sz="2800" spc="1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sử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dụng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phép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toán</a:t>
            </a:r>
            <a:r>
              <a:rPr sz="2800" spc="-15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Sitka Display"/>
                <a:cs typeface="Sitka Display"/>
              </a:rPr>
              <a:t>if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 để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in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ra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màn</a:t>
            </a:r>
            <a:r>
              <a:rPr sz="2800" spc="5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hình</a:t>
            </a:r>
            <a:r>
              <a:rPr sz="2800" spc="1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thông </a:t>
            </a:r>
            <a:r>
              <a:rPr sz="2800" spc="-10" dirty="0">
                <a:solidFill>
                  <a:srgbClr val="006FC0"/>
                </a:solidFill>
                <a:latin typeface="Sitka Display"/>
                <a:cs typeface="Sitka Display"/>
              </a:rPr>
              <a:t>báo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tương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ứng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Sitka Display"/>
                <a:cs typeface="Sitka Display"/>
              </a:rPr>
              <a:t>với</a:t>
            </a:r>
            <a:r>
              <a:rPr sz="2800" spc="1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giá</a:t>
            </a:r>
            <a:r>
              <a:rPr sz="2800" spc="-1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trị</a:t>
            </a:r>
            <a:r>
              <a:rPr sz="2800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của</a:t>
            </a:r>
            <a:r>
              <a:rPr sz="2800" spc="5" dirty="0">
                <a:solidFill>
                  <a:srgbClr val="006FC0"/>
                </a:solidFill>
                <a:latin typeface="Sitka Display"/>
                <a:cs typeface="Sitka Display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Sitka Display"/>
                <a:cs typeface="Sitka Display"/>
              </a:rPr>
              <a:t>X.</a:t>
            </a:r>
            <a:endParaRPr sz="2800">
              <a:latin typeface="Sitka Display"/>
              <a:cs typeface="Sitka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57961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2346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Rẽ</a:t>
            </a:r>
            <a:r>
              <a:rPr spc="-85" dirty="0"/>
              <a:t> </a:t>
            </a:r>
            <a:r>
              <a:rPr dirty="0"/>
              <a:t>nhánh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893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76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Rẽ</a:t>
            </a:r>
            <a:r>
              <a:rPr sz="3600" spc="-90" dirty="0"/>
              <a:t> </a:t>
            </a:r>
            <a:r>
              <a:rPr sz="3600" dirty="0"/>
              <a:t>nhánh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7569834" cy="52901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In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thông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báo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nếu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được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điểm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loại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giỏi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if</a:t>
            </a:r>
            <a:r>
              <a:rPr sz="2000" spc="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diem &gt;=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8:</a:t>
            </a:r>
            <a:r>
              <a:rPr sz="20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print("Chúc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mừng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bạn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đã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được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điểm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giỏi")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In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thông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báo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xem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chẵn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hay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lẻ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if</a:t>
            </a:r>
            <a:r>
              <a:rPr sz="2000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(N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%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2)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0: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70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là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số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chẵn")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else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là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số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lẻ")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Biện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luận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nghiệm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của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phương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trình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bậc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2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if</a:t>
            </a:r>
            <a:r>
              <a:rPr sz="20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delta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==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print("Phương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trình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có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nghiệm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kép")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elif</a:t>
            </a:r>
            <a:r>
              <a:rPr sz="2000" spc="-3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delta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print("Phương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trình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vô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nghiệm")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else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print("Phương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trình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có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hai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nghiệm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phân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biệt")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1410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76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Rẽ</a:t>
            </a:r>
            <a:r>
              <a:rPr sz="3600" spc="-90" dirty="0"/>
              <a:t> </a:t>
            </a:r>
            <a:r>
              <a:rPr sz="3600" dirty="0"/>
              <a:t>nhánh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1042416"/>
            <a:ext cx="1828800" cy="9509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1042416"/>
            <a:ext cx="2225040" cy="39273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3035" y="1042416"/>
            <a:ext cx="1889760" cy="17586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6643" y="1039367"/>
            <a:ext cx="2226563" cy="42367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169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76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Rẽ</a:t>
            </a:r>
            <a:r>
              <a:rPr sz="3600" spc="-90" dirty="0"/>
              <a:t> </a:t>
            </a:r>
            <a:r>
              <a:rPr sz="3600" dirty="0"/>
              <a:t>nhánh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68995" cy="537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24828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 </a:t>
            </a:r>
            <a:r>
              <a:rPr sz="2800" spc="-10" dirty="0">
                <a:latin typeface="Calibri"/>
                <a:cs typeface="Calibri"/>
              </a:rPr>
              <a:t>cấu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trúc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rẽ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nhánh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nhất,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lựa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chọn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công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việc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Nhiều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ngôn </a:t>
            </a:r>
            <a:r>
              <a:rPr sz="2400" spc="-5" dirty="0">
                <a:latin typeface="Calibri"/>
                <a:cs typeface="Calibri"/>
              </a:rPr>
              <a:t>ngữ</a:t>
            </a:r>
            <a:r>
              <a:rPr sz="2400" dirty="0">
                <a:latin typeface="Calibri"/>
                <a:cs typeface="Calibri"/>
              </a:rPr>
              <a:t> lập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 </a:t>
            </a:r>
            <a:r>
              <a:rPr sz="2400" spc="-5" dirty="0">
                <a:latin typeface="Calibri"/>
                <a:cs typeface="Calibri"/>
              </a:rPr>
              <a:t>khác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trường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lối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Calibri"/>
                <a:cs typeface="Calibri"/>
              </a:rPr>
              <a:t>rẽ</a:t>
            </a:r>
            <a:r>
              <a:rPr sz="2400" spc="-5" dirty="0">
                <a:latin typeface="Calibri"/>
                <a:cs typeface="Calibri"/>
              </a:rPr>
              <a:t> nhánh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switch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trường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 lối </a:t>
            </a:r>
            <a:r>
              <a:rPr sz="2400" spc="-20" dirty="0">
                <a:latin typeface="Calibri"/>
                <a:cs typeface="Calibri"/>
              </a:rPr>
              <a:t>rẽ</a:t>
            </a:r>
            <a:r>
              <a:rPr sz="2400" spc="-5" dirty="0">
                <a:latin typeface="Calibri"/>
                <a:cs typeface="Calibri"/>
              </a:rPr>
              <a:t> nhánh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Nguyên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tắc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rẽ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nhánh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if-elif-else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Biểu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điều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kiện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if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elif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kết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quả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Hệ </a:t>
            </a:r>
            <a:r>
              <a:rPr sz="2400" dirty="0">
                <a:latin typeface="Calibri"/>
                <a:cs typeface="Calibri"/>
              </a:rPr>
              <a:t>thống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lượt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tính </a:t>
            </a:r>
            <a:r>
              <a:rPr sz="2400" spc="-5" dirty="0">
                <a:latin typeface="Calibri"/>
                <a:cs typeface="Calibri"/>
              </a:rPr>
              <a:t>giá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biểu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điều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kiện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trên xuống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dưới, </a:t>
            </a:r>
            <a:r>
              <a:rPr sz="2400" spc="-10" dirty="0">
                <a:latin typeface="Calibri"/>
                <a:cs typeface="Calibri"/>
              </a:rPr>
              <a:t>bắt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 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phát</a:t>
            </a:r>
            <a:r>
              <a:rPr sz="2400" spc="-5" dirty="0">
                <a:latin typeface="Calibri"/>
                <a:cs typeface="Calibri"/>
              </a:rPr>
              <a:t> biểu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if</a:t>
            </a:r>
            <a:endParaRPr sz="2400">
              <a:latin typeface="Calibri"/>
              <a:cs typeface="Calibri"/>
            </a:endParaRPr>
          </a:p>
          <a:p>
            <a:pPr marL="744220" marR="51054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biểu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điều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kiện</a:t>
            </a:r>
            <a:r>
              <a:rPr sz="2400" spc="-5" dirty="0">
                <a:latin typeface="Calibri"/>
                <a:cs typeface="Calibri"/>
              </a:rPr>
              <a:t> nào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đúng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lệnh</a:t>
            </a:r>
            <a:r>
              <a:rPr sz="2400" spc="-5" dirty="0">
                <a:latin typeface="Calibri"/>
                <a:cs typeface="Calibri"/>
              </a:rPr>
              <a:t> 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bỏ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 các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khối lệnh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25" dirty="0">
                <a:latin typeface="Calibri"/>
                <a:cs typeface="Calibri"/>
              </a:rPr>
              <a:t>Trường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mọi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biểu thức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điều kiện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đều </a:t>
            </a:r>
            <a:r>
              <a:rPr sz="2400" spc="-5" dirty="0">
                <a:latin typeface="Calibri"/>
                <a:cs typeface="Calibri"/>
              </a:rPr>
              <a:t>sai,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khối</a:t>
            </a:r>
            <a:r>
              <a:rPr sz="2400" dirty="0">
                <a:latin typeface="Calibri"/>
                <a:cs typeface="Calibri"/>
              </a:rPr>
              <a:t> lệnh ứng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else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else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tùy</a:t>
            </a:r>
            <a:r>
              <a:rPr sz="2400" spc="-5" dirty="0">
                <a:latin typeface="Calibri"/>
                <a:cs typeface="Calibri"/>
              </a:rPr>
              <a:t> chọn,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nhất</a:t>
            </a:r>
            <a:r>
              <a:rPr sz="2400" spc="-5" dirty="0">
                <a:latin typeface="Calibri"/>
                <a:cs typeface="Calibri"/>
              </a:rPr>
              <a:t> thiết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xuất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407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780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Phân</a:t>
            </a:r>
            <a:r>
              <a:rPr sz="3600" spc="-35" dirty="0"/>
              <a:t> </a:t>
            </a:r>
            <a:r>
              <a:rPr sz="3600" spc="-5" dirty="0"/>
              <a:t>tích</a:t>
            </a:r>
            <a:r>
              <a:rPr sz="3600" spc="-25" dirty="0"/>
              <a:t> </a:t>
            </a:r>
            <a:r>
              <a:rPr sz="3600" dirty="0"/>
              <a:t>ví</a:t>
            </a:r>
            <a:r>
              <a:rPr sz="3600" spc="-30" dirty="0"/>
              <a:t> </a:t>
            </a:r>
            <a:r>
              <a:rPr sz="3600" dirty="0"/>
              <a:t>dụ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63930"/>
            <a:ext cx="491553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"A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=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000" spc="-5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1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spc="-2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%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790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"A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là</a:t>
            </a:r>
            <a:r>
              <a:rPr sz="20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số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chẵn"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elif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spc="-2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%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5</a:t>
            </a:r>
            <a:r>
              <a:rPr sz="2000" spc="-5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2700" marR="842010" indent="559435">
              <a:lnSpc>
                <a:spcPct val="133000"/>
              </a:lnSpc>
              <a:spcBef>
                <a:spcPts val="10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"A chia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hết</a:t>
            </a:r>
            <a:r>
              <a:rPr sz="2000" spc="-3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cho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5"</a:t>
            </a:r>
            <a:r>
              <a:rPr sz="2000" dirty="0">
                <a:latin typeface="Consolas"/>
                <a:cs typeface="Consolas"/>
              </a:rPr>
              <a:t>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else</a:t>
            </a:r>
            <a:r>
              <a:rPr sz="2000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"A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không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có</a:t>
            </a:r>
            <a:r>
              <a:rPr sz="2000" spc="-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gì</a:t>
            </a:r>
            <a:r>
              <a:rPr sz="20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đặc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biệt"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131" y="4497537"/>
          <a:ext cx="8306434" cy="1474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7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11: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in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ra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“A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không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có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gì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đặc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biệt”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12: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in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ra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“A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" dirty="0">
                          <a:latin typeface="Consolas"/>
                          <a:cs typeface="Consolas"/>
                        </a:rPr>
                        <a:t>là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chẵn”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15: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in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ra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“A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chia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hết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cho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5”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10: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in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ra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“A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10" dirty="0">
                          <a:latin typeface="Consolas"/>
                          <a:cs typeface="Consolas"/>
                        </a:rPr>
                        <a:t>là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 số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chẵn”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–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chú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 ý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– A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vừa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là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chẵn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vừa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181" y="5943701"/>
            <a:ext cx="8547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chia </a:t>
            </a:r>
            <a:r>
              <a:rPr sz="2000" spc="-5" dirty="0">
                <a:latin typeface="Consolas"/>
                <a:cs typeface="Consolas"/>
              </a:rPr>
              <a:t>hết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cho</a:t>
            </a:r>
            <a:r>
              <a:rPr sz="2000" dirty="0">
                <a:latin typeface="Consolas"/>
                <a:cs typeface="Consolas"/>
              </a:rPr>
              <a:t> 5,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nhưng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lệnh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dừng ngay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khi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xét </a:t>
            </a:r>
            <a:r>
              <a:rPr sz="2000" dirty="0">
                <a:latin typeface="Consolas"/>
                <a:cs typeface="Consolas"/>
              </a:rPr>
              <a:t>đều </a:t>
            </a:r>
            <a:r>
              <a:rPr sz="2000" spc="-5" dirty="0">
                <a:latin typeface="Consolas"/>
                <a:cs typeface="Consolas"/>
              </a:rPr>
              <a:t>kiện</a:t>
            </a:r>
            <a:r>
              <a:rPr sz="2000" dirty="0">
                <a:latin typeface="Consolas"/>
                <a:cs typeface="Consolas"/>
              </a:rPr>
              <a:t> A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chẵn.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9493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793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Lệnh</a:t>
            </a:r>
            <a:r>
              <a:rPr sz="3600" spc="-15" dirty="0"/>
              <a:t> </a:t>
            </a:r>
            <a:r>
              <a:rPr sz="3600" dirty="0"/>
              <a:t>if</a:t>
            </a:r>
            <a:r>
              <a:rPr sz="3600" spc="-15" dirty="0"/>
              <a:t> </a:t>
            </a:r>
            <a:r>
              <a:rPr sz="3600" dirty="0"/>
              <a:t>lồng</a:t>
            </a:r>
            <a:r>
              <a:rPr sz="3600" spc="-15" dirty="0"/>
              <a:t> </a:t>
            </a:r>
            <a:r>
              <a:rPr sz="3600" dirty="0"/>
              <a:t>nhau,</a:t>
            </a:r>
            <a:r>
              <a:rPr sz="3600" spc="-15" dirty="0"/>
              <a:t> </a:t>
            </a:r>
            <a:r>
              <a:rPr sz="3600" dirty="0"/>
              <a:t>chú</a:t>
            </a:r>
            <a:r>
              <a:rPr sz="3600" spc="-10" dirty="0"/>
              <a:t> </a:t>
            </a:r>
            <a:r>
              <a:rPr sz="3600" dirty="0"/>
              <a:t>ý</a:t>
            </a:r>
            <a:r>
              <a:rPr sz="3600" spc="-15" dirty="0"/>
              <a:t> </a:t>
            </a:r>
            <a:r>
              <a:rPr sz="3600" dirty="0"/>
              <a:t>thụt</a:t>
            </a:r>
            <a:r>
              <a:rPr sz="3600" spc="-15" dirty="0"/>
              <a:t> </a:t>
            </a:r>
            <a:r>
              <a:rPr sz="3600" dirty="0"/>
              <a:t>lề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8406765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96540">
              <a:lnSpc>
                <a:spcPct val="1335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age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"Bạn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bao</a:t>
            </a:r>
            <a:r>
              <a:rPr sz="20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nhiêu</a:t>
            </a:r>
            <a:r>
              <a:rPr sz="20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tuổi?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000" dirty="0">
                <a:latin typeface="Consolas"/>
                <a:cs typeface="Consolas"/>
              </a:rPr>
              <a:t>)) </a:t>
            </a:r>
            <a:r>
              <a:rPr sz="2000" spc="-108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"Ồ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bạn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đã"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age,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"tuổi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rồi!"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1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age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&gt;=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18</a:t>
            </a:r>
            <a:r>
              <a:rPr sz="2000" spc="-5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"Đủ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tuổi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đi</a:t>
            </a:r>
            <a:r>
              <a:rPr sz="20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bầu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cử"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age</a:t>
            </a:r>
            <a:r>
              <a:rPr sz="2000" spc="-4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r>
              <a:rPr sz="2000" spc="-5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131570">
              <a:lnSpc>
                <a:spcPct val="100000"/>
              </a:lnSpc>
              <a:spcBef>
                <a:spcPts val="790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"Có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vẻ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sai sai!"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572135" marR="5080" indent="-560070">
              <a:lnSpc>
                <a:spcPts val="3210"/>
              </a:lnSpc>
              <a:spcBef>
                <a:spcPts val="240"/>
              </a:spcBef>
              <a:tabLst>
                <a:tab pos="4621530" algn="l"/>
              </a:tabLst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else</a:t>
            </a:r>
            <a:r>
              <a:rPr sz="2000" dirty="0">
                <a:latin typeface="Consolas"/>
                <a:cs typeface="Consolas"/>
              </a:rPr>
              <a:t>:	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else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thuộc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về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if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ở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dòng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3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"Nhỏ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quá"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onsolas"/>
              <a:cs typeface="Consolas"/>
            </a:endParaRPr>
          </a:p>
          <a:p>
            <a:pPr marL="12700" marR="14351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Như vậy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trong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python thì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dấu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cách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cũng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có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vai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trò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lập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trình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của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nó,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không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chỉ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đơn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giản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là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viết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cho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đẹp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648199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Bài</a:t>
            </a:r>
            <a:r>
              <a:rPr spc="-90" dirty="0"/>
              <a:t> </a:t>
            </a:r>
            <a:r>
              <a:rPr dirty="0"/>
              <a:t>tập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185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181975" cy="840105"/>
            <a:chOff x="271881" y="1002538"/>
            <a:chExt cx="8181975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478231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0" y="1002538"/>
              <a:ext cx="754760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6789" y="1002538"/>
              <a:ext cx="776630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7433" y="1002538"/>
              <a:ext cx="1317117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1877" y="1002538"/>
              <a:ext cx="548639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7638" y="1002538"/>
              <a:ext cx="2464308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7607" y="1002538"/>
              <a:ext cx="689610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9295" y="1002538"/>
              <a:ext cx="1894331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201" y="1429258"/>
              <a:ext cx="2001393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93568" y="1429258"/>
              <a:ext cx="2388361" cy="4130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71881" y="1957781"/>
            <a:ext cx="8819515" cy="840740"/>
            <a:chOff x="271881" y="1957781"/>
            <a:chExt cx="8819515" cy="840740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1881" y="1957781"/>
              <a:ext cx="436626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957781"/>
              <a:ext cx="478231" cy="4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0" y="1957781"/>
              <a:ext cx="754760" cy="4133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6789" y="1957781"/>
              <a:ext cx="776630" cy="413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67433" y="1957781"/>
              <a:ext cx="1136599" cy="4133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76702" y="1957781"/>
              <a:ext cx="5663819" cy="4133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91042" y="1957781"/>
              <a:ext cx="500278" cy="4133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6201" y="2385060"/>
              <a:ext cx="806196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1158" y="2385060"/>
              <a:ext cx="2373503" cy="413003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71881" y="2913888"/>
            <a:ext cx="8535035" cy="840105"/>
            <a:chOff x="271881" y="2913888"/>
            <a:chExt cx="8535035" cy="840105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1881" y="2913888"/>
              <a:ext cx="436626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2913888"/>
              <a:ext cx="478231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0" y="2913888"/>
              <a:ext cx="754760" cy="4130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6789" y="2913888"/>
              <a:ext cx="776630" cy="4130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67433" y="2913888"/>
              <a:ext cx="978407" cy="4130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06598" y="2913888"/>
              <a:ext cx="386334" cy="4130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64154" y="2913888"/>
              <a:ext cx="5542280" cy="4130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6201" y="3340557"/>
              <a:ext cx="1263929" cy="4133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69668" y="3340557"/>
              <a:ext cx="3186557" cy="413308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271881" y="3868165"/>
            <a:ext cx="8676005" cy="1266825"/>
            <a:chOff x="271881" y="3868165"/>
            <a:chExt cx="8676005" cy="1266825"/>
          </a:xfrm>
        </p:grpSpPr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1881" y="3868165"/>
              <a:ext cx="436626" cy="4130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3868165"/>
              <a:ext cx="478231" cy="4130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0" y="3868165"/>
              <a:ext cx="754760" cy="4130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6789" y="3868165"/>
              <a:ext cx="776630" cy="4130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67433" y="3868165"/>
              <a:ext cx="1381125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65677" y="3868165"/>
              <a:ext cx="1793748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98136" y="3868165"/>
              <a:ext cx="2719959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448042" y="3868165"/>
              <a:ext cx="741045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0877" y="3868165"/>
              <a:ext cx="776224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6201" y="4294885"/>
              <a:ext cx="386791" cy="4130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5586" y="4294885"/>
              <a:ext cx="8142224" cy="41300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6201" y="4721605"/>
              <a:ext cx="2518537" cy="4130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918205" y="4721605"/>
              <a:ext cx="1086713" cy="41300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847845" y="4721605"/>
              <a:ext cx="289560" cy="413004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271881" y="5250789"/>
            <a:ext cx="8721090" cy="1266825"/>
            <a:chOff x="271881" y="5250789"/>
            <a:chExt cx="8721090" cy="1266825"/>
          </a:xfrm>
        </p:grpSpPr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1881" y="5250789"/>
              <a:ext cx="436626" cy="41300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5250789"/>
              <a:ext cx="478231" cy="41300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0" y="5250789"/>
              <a:ext cx="754760" cy="41300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6789" y="5250789"/>
              <a:ext cx="776630" cy="41300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067433" y="5250789"/>
              <a:ext cx="1556384" cy="4130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0937" y="5250789"/>
              <a:ext cx="1793748" cy="41300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73395" y="5250789"/>
              <a:ext cx="2719958" cy="41300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623301" y="5250789"/>
              <a:ext cx="739140" cy="41300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214613" y="5250789"/>
              <a:ext cx="778255" cy="41300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46201" y="5677509"/>
              <a:ext cx="377647" cy="41300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99490" y="5677509"/>
              <a:ext cx="7997571" cy="41300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46201" y="6104229"/>
              <a:ext cx="326136" cy="41300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09269" y="6104229"/>
              <a:ext cx="3247516" cy="41300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794506" y="6104229"/>
              <a:ext cx="387705" cy="41300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988054" y="6104229"/>
              <a:ext cx="2838450" cy="413004"/>
            </a:xfrm>
            <a:prstGeom prst="rect">
              <a:avLst/>
            </a:prstGeom>
          </p:spPr>
        </p:pic>
      </p:grp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8326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847455" cy="840105"/>
            <a:chOff x="271881" y="1002538"/>
            <a:chExt cx="8847455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478231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0" y="1002538"/>
              <a:ext cx="923912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904" y="1002538"/>
              <a:ext cx="1289177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0665" y="1002538"/>
              <a:ext cx="1090269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5257" y="1002538"/>
              <a:ext cx="1794129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6192" y="1002538"/>
              <a:ext cx="3772789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201" y="1429258"/>
              <a:ext cx="386791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5586" y="1429258"/>
              <a:ext cx="510438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8110" y="1429258"/>
              <a:ext cx="2015363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21837" y="1429258"/>
              <a:ext cx="1047597" cy="413003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2800985" y="1911350"/>
            <a:ext cx="502920" cy="328930"/>
          </a:xfrm>
          <a:custGeom>
            <a:avLst/>
            <a:gdLst/>
            <a:ahLst/>
            <a:cxnLst/>
            <a:rect l="l" t="t" r="r" b="b"/>
            <a:pathLst>
              <a:path w="502920" h="328930">
                <a:moveTo>
                  <a:pt x="397637" y="0"/>
                </a:moveTo>
                <a:lnTo>
                  <a:pt x="392938" y="13335"/>
                </a:lnTo>
                <a:lnTo>
                  <a:pt x="411988" y="21597"/>
                </a:lnTo>
                <a:lnTo>
                  <a:pt x="428370" y="33051"/>
                </a:lnTo>
                <a:lnTo>
                  <a:pt x="453136" y="65532"/>
                </a:lnTo>
                <a:lnTo>
                  <a:pt x="467709" y="109172"/>
                </a:lnTo>
                <a:lnTo>
                  <a:pt x="472566" y="162813"/>
                </a:lnTo>
                <a:lnTo>
                  <a:pt x="471332" y="191845"/>
                </a:lnTo>
                <a:lnTo>
                  <a:pt x="461529" y="241859"/>
                </a:lnTo>
                <a:lnTo>
                  <a:pt x="441987" y="280912"/>
                </a:lnTo>
                <a:lnTo>
                  <a:pt x="412182" y="307288"/>
                </a:lnTo>
                <a:lnTo>
                  <a:pt x="393445" y="315595"/>
                </a:lnTo>
                <a:lnTo>
                  <a:pt x="397637" y="328929"/>
                </a:lnTo>
                <a:lnTo>
                  <a:pt x="442467" y="307879"/>
                </a:lnTo>
                <a:lnTo>
                  <a:pt x="475488" y="271399"/>
                </a:lnTo>
                <a:lnTo>
                  <a:pt x="495776" y="222662"/>
                </a:lnTo>
                <a:lnTo>
                  <a:pt x="502538" y="164591"/>
                </a:lnTo>
                <a:lnTo>
                  <a:pt x="500828" y="134417"/>
                </a:lnTo>
                <a:lnTo>
                  <a:pt x="487215" y="80974"/>
                </a:lnTo>
                <a:lnTo>
                  <a:pt x="460359" y="37468"/>
                </a:lnTo>
                <a:lnTo>
                  <a:pt x="421497" y="8616"/>
                </a:lnTo>
                <a:lnTo>
                  <a:pt x="397637" y="0"/>
                </a:lnTo>
                <a:close/>
              </a:path>
              <a:path w="502920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37"/>
                </a:lnTo>
                <a:lnTo>
                  <a:pt x="40955" y="86107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5648" y="1809445"/>
            <a:ext cx="666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2430" algn="l"/>
              </a:tabLst>
            </a:pPr>
            <a:r>
              <a:rPr sz="2800" spc="-5" dirty="0">
                <a:solidFill>
                  <a:srgbClr val="001F5F"/>
                </a:solidFill>
                <a:latin typeface="Cambria Math"/>
                <a:cs typeface="Cambria Math"/>
              </a:rPr>
              <a:t>𝐹	𝑁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0617" y="1809445"/>
            <a:ext cx="2912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1F5F"/>
                </a:solidFill>
                <a:latin typeface="Cambria Math"/>
                <a:cs typeface="Cambria Math"/>
              </a:rPr>
              <a:t>=</a:t>
            </a:r>
            <a:r>
              <a:rPr sz="2800" spc="16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r>
              <a:rPr sz="2800" spc="-5" dirty="0">
                <a:solidFill>
                  <a:srgbClr val="001F5F"/>
                </a:solidFill>
                <a:latin typeface="Cambria Math"/>
                <a:cs typeface="Cambria Math"/>
              </a:rPr>
              <a:t>!</a:t>
            </a:r>
            <a:r>
              <a:rPr sz="280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 Math"/>
                <a:cs typeface="Cambria Math"/>
              </a:rPr>
              <a:t>+</a:t>
            </a:r>
            <a:r>
              <a:rPr sz="280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mbria Math"/>
                <a:cs typeface="Cambria Math"/>
              </a:rPr>
              <a:t>2</a:t>
            </a:r>
            <a:r>
              <a:rPr sz="2800" spc="-5" dirty="0">
                <a:solidFill>
                  <a:srgbClr val="001F5F"/>
                </a:solidFill>
                <a:latin typeface="Cambria Math"/>
                <a:cs typeface="Cambria Math"/>
              </a:rPr>
              <a:t>!</a:t>
            </a:r>
            <a:r>
              <a:rPr sz="2800" spc="1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 Math"/>
                <a:cs typeface="Cambria Math"/>
              </a:rPr>
              <a:t>+</a:t>
            </a:r>
            <a:r>
              <a:rPr sz="2800" spc="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 Math"/>
                <a:cs typeface="Cambria Math"/>
              </a:rPr>
              <a:t>⋯</a:t>
            </a:r>
            <a:r>
              <a:rPr sz="2800" spc="-16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mbria Math"/>
                <a:cs typeface="Cambria Math"/>
              </a:rPr>
              <a:t>+</a:t>
            </a:r>
            <a:r>
              <a:rPr sz="280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spc="65" dirty="0">
                <a:solidFill>
                  <a:srgbClr val="001F5F"/>
                </a:solidFill>
                <a:latin typeface="Cambria Math"/>
                <a:cs typeface="Cambria Math"/>
              </a:rPr>
              <a:t>𝑁</a:t>
            </a:r>
            <a:r>
              <a:rPr sz="2800" spc="-5" dirty="0">
                <a:solidFill>
                  <a:srgbClr val="001F5F"/>
                </a:solidFill>
                <a:latin typeface="Cambria Math"/>
                <a:cs typeface="Cambria Math"/>
              </a:rPr>
              <a:t>!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1881" y="2385060"/>
            <a:ext cx="8625840" cy="1266825"/>
            <a:chOff x="271881" y="2385060"/>
            <a:chExt cx="8625840" cy="1266825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1881" y="2385060"/>
              <a:ext cx="436626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2385060"/>
              <a:ext cx="478231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0" y="2385060"/>
              <a:ext cx="923912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904" y="2385060"/>
              <a:ext cx="1289177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0665" y="2385060"/>
              <a:ext cx="1090269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15257" y="2385060"/>
              <a:ext cx="640486" cy="413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93794" y="2385060"/>
              <a:ext cx="393191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55921" y="2385060"/>
              <a:ext cx="1857755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44768" y="2385060"/>
              <a:ext cx="900137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94575" y="2385060"/>
              <a:ext cx="1890649" cy="4130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6201" y="2811780"/>
              <a:ext cx="573633" cy="4130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4542" y="2811780"/>
              <a:ext cx="1534286" cy="4130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28977" y="2811780"/>
              <a:ext cx="2022855" cy="4130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96257" y="2811780"/>
              <a:ext cx="896480" cy="4130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43018" y="2811780"/>
              <a:ext cx="1413128" cy="4130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99048" y="2811780"/>
              <a:ext cx="806196" cy="4130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43700" y="2811780"/>
              <a:ext cx="387705" cy="4130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939025" y="2811780"/>
              <a:ext cx="1958339" cy="4130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6201" y="3238500"/>
              <a:ext cx="1733677" cy="4130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22296" y="3238500"/>
              <a:ext cx="4102735" cy="4130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73139" y="3238500"/>
              <a:ext cx="1099159" cy="41300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716381" y="3616917"/>
            <a:ext cx="165100" cy="25279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05230" y="3707587"/>
            <a:ext cx="3691254" cy="358775"/>
            <a:chOff x="1005230" y="3707587"/>
            <a:chExt cx="3691254" cy="358775"/>
          </a:xfrm>
        </p:grpSpPr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5230" y="3712159"/>
              <a:ext cx="443484" cy="3538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00861" y="3710635"/>
              <a:ext cx="809625" cy="3538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948561" y="3709111"/>
              <a:ext cx="332231" cy="35387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114677" y="3707587"/>
              <a:ext cx="2581402" cy="353872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005230" y="4131817"/>
            <a:ext cx="4990465" cy="353695"/>
            <a:chOff x="1005230" y="4131817"/>
            <a:chExt cx="4990465" cy="353695"/>
          </a:xfrm>
        </p:grpSpPr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5230" y="4131817"/>
              <a:ext cx="443484" cy="3535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00861" y="4131817"/>
              <a:ext cx="2242058" cy="35356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402837" y="4131817"/>
              <a:ext cx="332232" cy="3535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68953" y="4131817"/>
              <a:ext cx="2426207" cy="353568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1005230" y="4547870"/>
            <a:ext cx="5796280" cy="353695"/>
            <a:chOff x="1005230" y="4547870"/>
            <a:chExt cx="5796280" cy="353695"/>
          </a:xfrm>
        </p:grpSpPr>
        <p:pic>
          <p:nvPicPr>
            <p:cNvPr id="52" name="object 5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5230" y="4547870"/>
              <a:ext cx="443484" cy="35356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00861" y="4547870"/>
              <a:ext cx="1994154" cy="3535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52902" y="4547870"/>
              <a:ext cx="332232" cy="35356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19018" y="4547870"/>
              <a:ext cx="3095879" cy="35356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291072" y="4547870"/>
              <a:ext cx="510031" cy="353568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1005230" y="4963998"/>
            <a:ext cx="4912995" cy="354330"/>
            <a:chOff x="1005230" y="4963998"/>
            <a:chExt cx="4912995" cy="354330"/>
          </a:xfrm>
        </p:grpSpPr>
        <p:pic>
          <p:nvPicPr>
            <p:cNvPr id="58" name="object 5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5230" y="4963998"/>
              <a:ext cx="443484" cy="35387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300861" y="4963998"/>
              <a:ext cx="2242058" cy="35387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402837" y="4963998"/>
              <a:ext cx="332232" cy="35387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68953" y="4963998"/>
              <a:ext cx="2348992" cy="353872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1005230" y="5381853"/>
            <a:ext cx="4656455" cy="353695"/>
            <a:chOff x="1005230" y="5381853"/>
            <a:chExt cx="4656455" cy="353695"/>
          </a:xfrm>
        </p:grpSpPr>
        <p:pic>
          <p:nvPicPr>
            <p:cNvPr id="63" name="object 6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5230" y="5381853"/>
              <a:ext cx="443484" cy="3535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00861" y="5381853"/>
              <a:ext cx="1994154" cy="35356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52902" y="5381853"/>
              <a:ext cx="332232" cy="35356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319018" y="5381853"/>
              <a:ext cx="2342515" cy="353568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1005230" y="5797905"/>
            <a:ext cx="4768215" cy="353695"/>
            <a:chOff x="1005230" y="5797905"/>
            <a:chExt cx="4768215" cy="353695"/>
          </a:xfrm>
        </p:grpSpPr>
        <p:pic>
          <p:nvPicPr>
            <p:cNvPr id="68" name="object 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5230" y="5797905"/>
              <a:ext cx="443484" cy="35356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00861" y="5797905"/>
              <a:ext cx="1816862" cy="35356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989834" y="5797905"/>
              <a:ext cx="757123" cy="35356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620769" y="5797905"/>
              <a:ext cx="2152269" cy="353567"/>
            </a:xfrm>
            <a:prstGeom prst="rect">
              <a:avLst/>
            </a:prstGeom>
          </p:spPr>
        </p:pic>
      </p:grp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617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Ưu</a:t>
            </a:r>
            <a:r>
              <a:rPr sz="3600" spc="-20" dirty="0"/>
              <a:t> </a:t>
            </a:r>
            <a:r>
              <a:rPr sz="3600" spc="-5" dirty="0"/>
              <a:t>điểm</a:t>
            </a:r>
            <a:r>
              <a:rPr sz="3600" spc="-15" dirty="0"/>
              <a:t> </a:t>
            </a:r>
            <a:r>
              <a:rPr sz="3600" dirty="0"/>
              <a:t>của</a:t>
            </a:r>
            <a:r>
              <a:rPr sz="3600" spc="-10" dirty="0"/>
              <a:t> </a:t>
            </a:r>
            <a:r>
              <a:rPr sz="3600" dirty="0"/>
              <a:t>ngôn</a:t>
            </a:r>
            <a:r>
              <a:rPr sz="3600" spc="-15" dirty="0"/>
              <a:t> </a:t>
            </a:r>
            <a:r>
              <a:rPr sz="3600" dirty="0"/>
              <a:t>ngữ</a:t>
            </a:r>
            <a:r>
              <a:rPr sz="3600" spc="-15" dirty="0"/>
              <a:t> </a:t>
            </a:r>
            <a:r>
              <a:rPr sz="3600" spc="-5" dirty="0"/>
              <a:t>python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530590" cy="480250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Có</a:t>
            </a:r>
            <a:r>
              <a:rPr sz="2800" spc="-10" dirty="0">
                <a:latin typeface="Calibri"/>
                <a:cs typeface="Calibri"/>
              </a:rPr>
              <a:t> ngữ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đơn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giản, dễ đọc</a:t>
            </a:r>
            <a:endParaRPr sz="2800">
              <a:latin typeface="Calibri"/>
              <a:cs typeface="Calibri"/>
            </a:endParaRPr>
          </a:p>
          <a:p>
            <a:pPr marL="287020" marR="3683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Viết</a:t>
            </a:r>
            <a:r>
              <a:rPr sz="2800" spc="-5" dirty="0">
                <a:latin typeface="Calibri"/>
                <a:cs typeface="Calibri"/>
              </a:rPr>
              <a:t> mã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ngắn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gọn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những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chương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đương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C++,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C#,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Java,…</a:t>
            </a:r>
            <a:endParaRPr sz="2800">
              <a:latin typeface="Calibri"/>
              <a:cs typeface="Calibri"/>
            </a:endParaRPr>
          </a:p>
          <a:p>
            <a:pPr marL="287020" marR="220345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Có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bộ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 viện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chuẩn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ngoài,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đáp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ứng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gần</a:t>
            </a:r>
            <a:r>
              <a:rPr sz="2800" spc="-10" dirty="0">
                <a:latin typeface="Calibri"/>
                <a:cs typeface="Calibri"/>
              </a:rPr>
              <a:t> như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mọi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cầu</a:t>
            </a:r>
            <a:r>
              <a:rPr sz="2800" spc="-5" dirty="0">
                <a:latin typeface="Calibri"/>
                <a:cs typeface="Calibri"/>
              </a:rPr>
              <a:t> lập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Có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khả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năng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chạy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nền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tảng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(Windows,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Linux, </a:t>
            </a:r>
            <a:r>
              <a:rPr sz="2800" spc="-5" dirty="0">
                <a:latin typeface="Calibri"/>
                <a:cs typeface="Calibri"/>
              </a:rPr>
              <a:t> Unix,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OS/2,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Amiga,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máy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ảo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.NET,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máy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ảo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Java,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Nokia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Series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60,…)</a:t>
            </a:r>
            <a:endParaRPr sz="2800">
              <a:latin typeface="Calibri"/>
              <a:cs typeface="Calibri"/>
            </a:endParaRPr>
          </a:p>
          <a:p>
            <a:pPr marL="287020" marR="13335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Có </a:t>
            </a:r>
            <a:r>
              <a:rPr sz="2800" spc="-10" dirty="0">
                <a:latin typeface="Calibri"/>
                <a:cs typeface="Calibri"/>
              </a:rPr>
              <a:t>cộng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đồng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rất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lớn,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hệ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thống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chuẩn,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nguồn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sẻ </a:t>
            </a:r>
            <a:r>
              <a:rPr sz="2800" spc="-10" dirty="0">
                <a:latin typeface="Calibri"/>
                <a:cs typeface="Calibri"/>
              </a:rPr>
              <a:t>nhiều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726170" cy="840105"/>
            <a:chOff x="271881" y="1002538"/>
            <a:chExt cx="8726170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651967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134" y="1002538"/>
              <a:ext cx="804291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2237" y="1002538"/>
              <a:ext cx="770001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7933" y="1002538"/>
              <a:ext cx="662838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4756" y="1002538"/>
              <a:ext cx="2116963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8906" y="1002538"/>
              <a:ext cx="1315339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78068" y="1002538"/>
              <a:ext cx="1283969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03034" y="1002538"/>
              <a:ext cx="1994789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201" y="1429258"/>
              <a:ext cx="1238707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30045" y="1429258"/>
              <a:ext cx="794766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65552" y="1429258"/>
              <a:ext cx="387705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59101" y="1429258"/>
              <a:ext cx="1144651" cy="41300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16381" y="1810725"/>
            <a:ext cx="165100" cy="8585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05230" y="1905965"/>
            <a:ext cx="5641340" cy="354330"/>
            <a:chOff x="1005230" y="1905965"/>
            <a:chExt cx="5641340" cy="354330"/>
          </a:xfrm>
        </p:grpSpPr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230" y="1905965"/>
              <a:ext cx="2816733" cy="3538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93921" y="1905965"/>
              <a:ext cx="2952623" cy="353872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005230" y="2322576"/>
            <a:ext cx="7691120" cy="719455"/>
            <a:chOff x="1005230" y="2322576"/>
            <a:chExt cx="7691120" cy="71945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5230" y="2322576"/>
              <a:ext cx="432816" cy="3535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21638" y="2322576"/>
              <a:ext cx="2901695" cy="3535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97197" y="2322576"/>
              <a:ext cx="1036574" cy="3535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85690" y="2322576"/>
              <a:ext cx="3810508" cy="3535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5230" y="2688336"/>
              <a:ext cx="331470" cy="3535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6210" y="2688336"/>
              <a:ext cx="1386331" cy="3535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86533" y="2688336"/>
              <a:ext cx="611505" cy="3535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77641" y="2688336"/>
              <a:ext cx="326897" cy="353567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71881" y="3157727"/>
            <a:ext cx="8616950" cy="1693545"/>
            <a:chOff x="271881" y="3157727"/>
            <a:chExt cx="8616950" cy="1693545"/>
          </a:xfrm>
        </p:grpSpPr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1881" y="3157727"/>
              <a:ext cx="436626" cy="4130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3157727"/>
              <a:ext cx="651967" cy="4130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134" y="3157727"/>
              <a:ext cx="804291" cy="4130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2237" y="3157727"/>
              <a:ext cx="770001" cy="4130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7933" y="3157727"/>
              <a:ext cx="662838" cy="4130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54756" y="3157727"/>
              <a:ext cx="3165729" cy="4130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62244" y="3157727"/>
              <a:ext cx="815721" cy="41300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14515" y="3157727"/>
              <a:ext cx="1250899" cy="41300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09001" y="3157727"/>
              <a:ext cx="829055" cy="41300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6201" y="3582619"/>
              <a:ext cx="1344930" cy="4133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23009" y="3581095"/>
              <a:ext cx="2271775" cy="4133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832606" y="3579571"/>
              <a:ext cx="3317875" cy="41330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993889" y="3578047"/>
              <a:ext cx="695705" cy="4133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50149" y="3576523"/>
              <a:ext cx="387705" cy="4133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743697" y="3574999"/>
              <a:ext cx="651891" cy="4133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264906" y="3573475"/>
              <a:ext cx="441655" cy="4133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6201" y="4011422"/>
              <a:ext cx="951585" cy="4130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361820" y="4011422"/>
              <a:ext cx="707135" cy="41300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927224" y="4011422"/>
              <a:ext cx="4382897" cy="41300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147815" y="4011422"/>
              <a:ext cx="2088895" cy="4130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075930" y="4011422"/>
              <a:ext cx="812355" cy="41300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46201" y="4438141"/>
              <a:ext cx="1591183" cy="4130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992756" y="4438141"/>
              <a:ext cx="2140076" cy="413004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716381" y="4868926"/>
            <a:ext cx="165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03706" y="4913706"/>
            <a:ext cx="7894955" cy="1085850"/>
            <a:chOff x="1003706" y="4913706"/>
            <a:chExt cx="7894955" cy="1085850"/>
          </a:xfrm>
        </p:grpSpPr>
        <p:pic>
          <p:nvPicPr>
            <p:cNvPr id="56" name="object 5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05230" y="4913706"/>
              <a:ext cx="666749" cy="35387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38604" y="4913706"/>
              <a:ext cx="793699" cy="35387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200020" y="4913706"/>
              <a:ext cx="332231" cy="35387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366136" y="4913706"/>
              <a:ext cx="609600" cy="35387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53816" y="4913706"/>
              <a:ext cx="1036574" cy="35387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742689" y="4913706"/>
              <a:ext cx="4914900" cy="35387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520938" y="4913706"/>
              <a:ext cx="377190" cy="35387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05230" y="5277612"/>
              <a:ext cx="4156583" cy="35387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020055" y="5276088"/>
              <a:ext cx="584835" cy="35387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487924" y="5274564"/>
              <a:ext cx="1104252" cy="35387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454139" y="5273040"/>
              <a:ext cx="749808" cy="35387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080757" y="5271516"/>
              <a:ext cx="1212430" cy="35387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003706" y="5645505"/>
              <a:ext cx="1440180" cy="353568"/>
            </a:xfrm>
            <a:prstGeom prst="rect">
              <a:avLst/>
            </a:prstGeom>
          </p:spPr>
        </p:pic>
      </p:grp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68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513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Nhưng</a:t>
            </a:r>
            <a:r>
              <a:rPr sz="3600" spc="-25" dirty="0"/>
              <a:t> </a:t>
            </a:r>
            <a:r>
              <a:rPr sz="3600" dirty="0"/>
              <a:t>python</a:t>
            </a:r>
            <a:r>
              <a:rPr sz="3600" spc="-15" dirty="0"/>
              <a:t> </a:t>
            </a:r>
            <a:r>
              <a:rPr sz="3600" dirty="0"/>
              <a:t>cũng</a:t>
            </a:r>
            <a:r>
              <a:rPr sz="3600" spc="-20" dirty="0"/>
              <a:t> </a:t>
            </a:r>
            <a:r>
              <a:rPr sz="3600" dirty="0"/>
              <a:t>có</a:t>
            </a:r>
            <a:r>
              <a:rPr sz="3600" spc="-15" dirty="0"/>
              <a:t> </a:t>
            </a:r>
            <a:r>
              <a:rPr sz="3600" dirty="0"/>
              <a:t>nhược</a:t>
            </a:r>
            <a:r>
              <a:rPr sz="3600" spc="-20" dirty="0"/>
              <a:t> </a:t>
            </a:r>
            <a:r>
              <a:rPr sz="3600" spc="-5" dirty="0"/>
              <a:t>điểm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209915" cy="405130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Chương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chạy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chậm</a:t>
            </a:r>
            <a:endParaRPr sz="2800">
              <a:latin typeface="Calibri"/>
              <a:cs typeface="Calibri"/>
            </a:endParaRPr>
          </a:p>
          <a:p>
            <a:pPr marL="287020" marR="838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Giao </a:t>
            </a:r>
            <a:r>
              <a:rPr sz="2800" spc="-10" dirty="0">
                <a:latin typeface="Calibri"/>
                <a:cs typeface="Calibri"/>
              </a:rPr>
              <a:t>tiếp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ngôn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đối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khó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khăn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0" dirty="0">
                <a:latin typeface="Calibri"/>
                <a:cs typeface="Calibri"/>
              </a:rPr>
              <a:t>Yếu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hỗ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trợ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tính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trên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 động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khối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dễ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gây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nhầm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lẫn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người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mới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bắt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đầu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-10" dirty="0">
                <a:latin typeface="Calibri"/>
                <a:cs typeface="Calibri"/>
              </a:rPr>
              <a:t> trình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Gỡ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lỗi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đòi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hỏi kinh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nghiệm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Kém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hỗ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trợ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cơ</a:t>
            </a:r>
            <a:r>
              <a:rPr sz="2800" spc="-5" dirty="0">
                <a:latin typeface="Calibri"/>
                <a:cs typeface="Calibri"/>
              </a:rPr>
              <a:t> sở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/>
              <a:t>Cách</a:t>
            </a:r>
            <a:r>
              <a:rPr spc="-40" dirty="0"/>
              <a:t> </a:t>
            </a:r>
            <a:r>
              <a:rPr dirty="0"/>
              <a:t>thực</a:t>
            </a:r>
            <a:r>
              <a:rPr spc="-20" dirty="0"/>
              <a:t> </a:t>
            </a:r>
            <a:r>
              <a:rPr spc="-5" dirty="0"/>
              <a:t>hiện</a:t>
            </a:r>
            <a:r>
              <a:rPr spc="-15" dirty="0"/>
              <a:t> </a:t>
            </a:r>
            <a:r>
              <a:rPr dirty="0"/>
              <a:t>câu</a:t>
            </a:r>
            <a:r>
              <a:rPr spc="-35" dirty="0"/>
              <a:t> </a:t>
            </a:r>
            <a:r>
              <a:rPr dirty="0"/>
              <a:t>lệnh, </a:t>
            </a:r>
            <a:r>
              <a:rPr spc="-1185" dirty="0"/>
              <a:t> </a:t>
            </a:r>
            <a:r>
              <a:rPr dirty="0"/>
              <a:t>chương</a:t>
            </a:r>
            <a:r>
              <a:rPr spc="-5" dirty="0"/>
              <a:t> trình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Cài</a:t>
            </a:r>
            <a:r>
              <a:rPr sz="3600" spc="-90" dirty="0"/>
              <a:t> </a:t>
            </a:r>
            <a:r>
              <a:rPr sz="3600" dirty="0"/>
              <a:t>đặt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130808" y="1146047"/>
            <a:ext cx="6870700" cy="4950460"/>
            <a:chOff x="1130808" y="1146047"/>
            <a:chExt cx="6870700" cy="4950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808" y="1165859"/>
              <a:ext cx="6870192" cy="49301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55925" y="1165097"/>
              <a:ext cx="3429000" cy="3695700"/>
            </a:xfrm>
            <a:custGeom>
              <a:avLst/>
              <a:gdLst/>
              <a:ahLst/>
              <a:cxnLst/>
              <a:rect l="l" t="t" r="r" b="b"/>
              <a:pathLst>
                <a:path w="3429000" h="3695700">
                  <a:moveTo>
                    <a:pt x="1251203" y="275843"/>
                  </a:moveTo>
                  <a:lnTo>
                    <a:pt x="3429000" y="275843"/>
                  </a:lnTo>
                  <a:lnTo>
                    <a:pt x="3429000" y="0"/>
                  </a:lnTo>
                  <a:lnTo>
                    <a:pt x="1251203" y="0"/>
                  </a:lnTo>
                  <a:lnTo>
                    <a:pt x="1251203" y="275843"/>
                  </a:lnTo>
                  <a:close/>
                </a:path>
                <a:path w="3429000" h="3695700">
                  <a:moveTo>
                    <a:pt x="0" y="3695700"/>
                  </a:moveTo>
                  <a:lnTo>
                    <a:pt x="1743455" y="3695700"/>
                  </a:lnTo>
                  <a:lnTo>
                    <a:pt x="1743455" y="3262884"/>
                  </a:lnTo>
                  <a:lnTo>
                    <a:pt x="0" y="3262884"/>
                  </a:lnTo>
                  <a:lnTo>
                    <a:pt x="0" y="36957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4109</Words>
  <Application>Microsoft Office PowerPoint</Application>
  <PresentationFormat>On-screen Show (4:3)</PresentationFormat>
  <Paragraphs>747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 MT</vt:lpstr>
      <vt:lpstr>Calibri</vt:lpstr>
      <vt:lpstr>Cambria Math</vt:lpstr>
      <vt:lpstr>Consolas</vt:lpstr>
      <vt:lpstr>Sitka Display</vt:lpstr>
      <vt:lpstr>Times New Roman</vt:lpstr>
      <vt:lpstr>Wingdings</vt:lpstr>
      <vt:lpstr>Office Theme</vt:lpstr>
      <vt:lpstr>PowerPoint Presentation</vt:lpstr>
      <vt:lpstr>Bài 1.2: Ôn tập lại ngôn ngữ lập trình Python</vt:lpstr>
      <vt:lpstr>Giới thiệu ngôn ngữ python</vt:lpstr>
      <vt:lpstr>Giới thiệu ngôn ngữ python</vt:lpstr>
      <vt:lpstr>Giới thiệu ngôn ngữ python</vt:lpstr>
      <vt:lpstr>Ưu điểm của ngôn ngữ python</vt:lpstr>
      <vt:lpstr>Nhưng python cũng có nhược điểm</vt:lpstr>
      <vt:lpstr>Cách thực hiện câu lệnh,  chương trình</vt:lpstr>
      <vt:lpstr>Cài đặt</vt:lpstr>
      <vt:lpstr>Khởi chạy</vt:lpstr>
      <vt:lpstr>Khởi chạy</vt:lpstr>
      <vt:lpstr>Soạn thảo mã python</vt:lpstr>
      <vt:lpstr>Biên dịch mã python</vt:lpstr>
      <vt:lpstr>Biến, khai báo chuỗi, khối lệnh</vt:lpstr>
      <vt:lpstr>Biến</vt:lpstr>
      <vt:lpstr>Biến</vt:lpstr>
      <vt:lpstr>Khai báo chuỗi</vt:lpstr>
      <vt:lpstr>Chuỗi thoát (escape sequence)</vt:lpstr>
      <vt:lpstr>Chuỗi thô (raw string)</vt:lpstr>
      <vt:lpstr>Khối lệnh</vt:lpstr>
      <vt:lpstr>Nhập dữ liệu và xuất dữ liệu</vt:lpstr>
      <vt:lpstr>Xuất dữ liệu</vt:lpstr>
      <vt:lpstr>Nhập dữ liệu</vt:lpstr>
      <vt:lpstr>Kiểu dữ liệu và phép toán liên  quan</vt:lpstr>
      <vt:lpstr>Kiểu số</vt:lpstr>
      <vt:lpstr>Kiểu số</vt:lpstr>
      <vt:lpstr>Phép toán</vt:lpstr>
      <vt:lpstr>Vài ví dụ minh họa</vt:lpstr>
      <vt:lpstr>Giải phương trình bậc 2</vt:lpstr>
      <vt:lpstr>Tính n!</vt:lpstr>
      <vt:lpstr>Tính UCLN (thuật toán euclid)</vt:lpstr>
      <vt:lpstr>Bài tập</vt:lpstr>
      <vt:lpstr>Bài tập</vt:lpstr>
      <vt:lpstr>PowerPoint Presentation</vt:lpstr>
      <vt:lpstr>LẬP TRÌNH PYTHON</vt:lpstr>
      <vt:lpstr>Tóm tắt nội dung bài trước</vt:lpstr>
      <vt:lpstr>Chữa bài tập buổi trước</vt:lpstr>
      <vt:lpstr>Chữa bài tập buổi trước</vt:lpstr>
      <vt:lpstr>Chữa bài tập buổi trước</vt:lpstr>
      <vt:lpstr>PowerPoint Presentation</vt:lpstr>
      <vt:lpstr>Nội dung</vt:lpstr>
      <vt:lpstr>PowerPoint Presentation</vt:lpstr>
      <vt:lpstr>Khai báo và gọi hàm</vt:lpstr>
      <vt:lpstr>Hàm với tham số mặc định</vt:lpstr>
      <vt:lpstr>Trả về kết quả từ hàm</vt:lpstr>
      <vt:lpstr>Python không cho phép nạp chồng hàm</vt:lpstr>
      <vt:lpstr>Tham số tùy biến trong python</vt:lpstr>
      <vt:lpstr>Phép toán “if”</vt:lpstr>
      <vt:lpstr>Phép toán “if”</vt:lpstr>
      <vt:lpstr>Phép toán “if”</vt:lpstr>
      <vt:lpstr>Rẽ nhánh</vt:lpstr>
      <vt:lpstr>Rẽ nhánh</vt:lpstr>
      <vt:lpstr>Rẽ nhánh</vt:lpstr>
      <vt:lpstr>Rẽ nhánh</vt:lpstr>
      <vt:lpstr>Phân tích ví dụ</vt:lpstr>
      <vt:lpstr>Lệnh if lồng nhau, chú ý thụt lề</vt:lpstr>
      <vt:lpstr>Bài tập</vt:lpstr>
      <vt:lpstr>Bài tập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>Xuan Nam Truong</dc:creator>
  <cp:lastModifiedBy>Nguyen Van Thieu</cp:lastModifiedBy>
  <cp:revision>16</cp:revision>
  <dcterms:created xsi:type="dcterms:W3CDTF">2022-08-15T01:52:21Z</dcterms:created>
  <dcterms:modified xsi:type="dcterms:W3CDTF">2023-02-13T00:11:59Z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2022-08-15T00:00:00Z</vt:filetime>
  </property>
</Properties>
</file>