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49"/>
  </p:notesMasterIdLst>
  <p:sldIdLst>
    <p:sldId id="256" r:id="rId2"/>
    <p:sldId id="318" r:id="rId3"/>
    <p:sldId id="320" r:id="rId4"/>
    <p:sldId id="353" r:id="rId5"/>
    <p:sldId id="396" r:id="rId6"/>
    <p:sldId id="354" r:id="rId7"/>
    <p:sldId id="355" r:id="rId8"/>
    <p:sldId id="358" r:id="rId9"/>
    <p:sldId id="359" r:id="rId10"/>
    <p:sldId id="360" r:id="rId11"/>
    <p:sldId id="362" r:id="rId12"/>
    <p:sldId id="363" r:id="rId13"/>
    <p:sldId id="361" r:id="rId14"/>
    <p:sldId id="397" r:id="rId15"/>
    <p:sldId id="398" r:id="rId16"/>
    <p:sldId id="399" r:id="rId17"/>
    <p:sldId id="400" r:id="rId18"/>
    <p:sldId id="381" r:id="rId19"/>
    <p:sldId id="367" r:id="rId20"/>
    <p:sldId id="368" r:id="rId21"/>
    <p:sldId id="369" r:id="rId22"/>
    <p:sldId id="370" r:id="rId23"/>
    <p:sldId id="371" r:id="rId24"/>
    <p:sldId id="372" r:id="rId25"/>
    <p:sldId id="373" r:id="rId26"/>
    <p:sldId id="374" r:id="rId27"/>
    <p:sldId id="375" r:id="rId28"/>
    <p:sldId id="386" r:id="rId29"/>
    <p:sldId id="388" r:id="rId30"/>
    <p:sldId id="389" r:id="rId31"/>
    <p:sldId id="390" r:id="rId32"/>
    <p:sldId id="391" r:id="rId33"/>
    <p:sldId id="392" r:id="rId34"/>
    <p:sldId id="393" r:id="rId35"/>
    <p:sldId id="376" r:id="rId36"/>
    <p:sldId id="395" r:id="rId37"/>
    <p:sldId id="401" r:id="rId38"/>
    <p:sldId id="402" r:id="rId39"/>
    <p:sldId id="404" r:id="rId40"/>
    <p:sldId id="403" r:id="rId41"/>
    <p:sldId id="405" r:id="rId42"/>
    <p:sldId id="406" r:id="rId43"/>
    <p:sldId id="382" r:id="rId44"/>
    <p:sldId id="383" r:id="rId45"/>
    <p:sldId id="384" r:id="rId46"/>
    <p:sldId id="385" r:id="rId47"/>
    <p:sldId id="349" r:id="rId48"/>
  </p:sldIdLst>
  <p:sldSz cx="9144000" cy="5143500" type="screen16x9"/>
  <p:notesSz cx="6858000" cy="9144000"/>
  <p:embeddedFontLst>
    <p:embeddedFont>
      <p:font typeface="Open Sans" panose="020B0604020202020204" charset="0"/>
      <p:regular r:id="rId50"/>
      <p:bold r:id="rId51"/>
      <p:italic r:id="rId52"/>
      <p:boldItalic r:id="rId53"/>
    </p:embeddedFont>
    <p:embeddedFont>
      <p:font typeface="PT Sans Narrow" panose="020B0604020202020204" charset="0"/>
      <p:regular r:id="rId54"/>
      <p:bold r:id="rId5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149" autoAdjust="0"/>
  </p:normalViewPr>
  <p:slideViewPr>
    <p:cSldViewPr snapToGrid="0">
      <p:cViewPr varScale="1">
        <p:scale>
          <a:sx n="146" d="100"/>
          <a:sy n="146" d="100"/>
        </p:scale>
        <p:origin x="600" y="91"/>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font" Target="fonts/font1.fntdata"/><Relationship Id="rId55" Type="http://schemas.openxmlformats.org/officeDocument/2006/relationships/font" Target="fonts/font6.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font" Target="fonts/font4.fntdata"/><Relationship Id="rId58" Type="http://schemas.openxmlformats.org/officeDocument/2006/relationships/theme" Target="theme/theme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font" Target="fonts/font2.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notesMaster" Target="notesMasters/notesMaster1.xml"/><Relationship Id="rId57"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1266eadeea1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1266eadeea1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81185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2841311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0" name="Google Shape;140;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0999078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9517542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8" name="Google Shape;78;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341206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vi-VN" dirty="0" smtClean="0"/>
              <a:t>Nợ xấu được hiểu là các khoản nợ khó đòi khi người vay không thể trả nợ khi đến hạn phải thanh toán như đã cam kết trong hợp đồng tín dụng. Cụ thể, nếu quá thời gian quá hạn thanh toán trên 90 ngày thì bị coi là nợ xấu.</a:t>
            </a:r>
            <a:endParaRPr lang="en-US" dirty="0"/>
          </a:p>
        </p:txBody>
      </p:sp>
    </p:spTree>
    <p:extLst>
      <p:ext uri="{BB962C8B-B14F-4D97-AF65-F5344CB8AC3E}">
        <p14:creationId xmlns:p14="http://schemas.microsoft.com/office/powerpoint/2010/main" val="37516820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67" name="Google Shape;267;p3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32042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400"/>
              <a:buNone/>
              <a:defRPr sz="5400"/>
            </a:lvl1pPr>
            <a:lvl2pPr lvl="1" algn="ctr">
              <a:lnSpc>
                <a:spcPct val="100000"/>
              </a:lnSpc>
              <a:spcBef>
                <a:spcPts val="0"/>
              </a:spcBef>
              <a:spcAft>
                <a:spcPts val="0"/>
              </a:spcAft>
              <a:buSzPts val="5400"/>
              <a:buNone/>
              <a:defRPr sz="5400"/>
            </a:lvl2pPr>
            <a:lvl3pPr lvl="2" algn="ctr">
              <a:lnSpc>
                <a:spcPct val="100000"/>
              </a:lnSpc>
              <a:spcBef>
                <a:spcPts val="0"/>
              </a:spcBef>
              <a:spcAft>
                <a:spcPts val="0"/>
              </a:spcAft>
              <a:buSzPts val="5400"/>
              <a:buNone/>
              <a:defRPr sz="5400"/>
            </a:lvl3pPr>
            <a:lvl4pPr lvl="3" algn="ctr">
              <a:lnSpc>
                <a:spcPct val="100000"/>
              </a:lnSpc>
              <a:spcBef>
                <a:spcPts val="0"/>
              </a:spcBef>
              <a:spcAft>
                <a:spcPts val="0"/>
              </a:spcAft>
              <a:buSzPts val="5400"/>
              <a:buNone/>
              <a:defRPr sz="5400"/>
            </a:lvl4pPr>
            <a:lvl5pPr lvl="4" algn="ctr">
              <a:lnSpc>
                <a:spcPct val="100000"/>
              </a:lnSpc>
              <a:spcBef>
                <a:spcPts val="0"/>
              </a:spcBef>
              <a:spcAft>
                <a:spcPts val="0"/>
              </a:spcAft>
              <a:buSzPts val="5400"/>
              <a:buNone/>
              <a:defRPr sz="5400"/>
            </a:lvl5pPr>
            <a:lvl6pPr lvl="5" algn="ctr">
              <a:lnSpc>
                <a:spcPct val="100000"/>
              </a:lnSpc>
              <a:spcBef>
                <a:spcPts val="0"/>
              </a:spcBef>
              <a:spcAft>
                <a:spcPts val="0"/>
              </a:spcAft>
              <a:buSzPts val="5400"/>
              <a:buNone/>
              <a:defRPr sz="5400"/>
            </a:lvl6pPr>
            <a:lvl7pPr lvl="6" algn="ctr">
              <a:lnSpc>
                <a:spcPct val="100000"/>
              </a:lnSpc>
              <a:spcBef>
                <a:spcPts val="0"/>
              </a:spcBef>
              <a:spcAft>
                <a:spcPts val="0"/>
              </a:spcAft>
              <a:buSzPts val="5400"/>
              <a:buNone/>
              <a:defRPr sz="5400"/>
            </a:lvl7pPr>
            <a:lvl8pPr lvl="7" algn="ctr">
              <a:lnSpc>
                <a:spcPct val="100000"/>
              </a:lnSpc>
              <a:spcBef>
                <a:spcPts val="0"/>
              </a:spcBef>
              <a:spcAft>
                <a:spcPts val="0"/>
              </a:spcAft>
              <a:buSzPts val="5400"/>
              <a:buNone/>
              <a:defRPr sz="5400"/>
            </a:lvl8pPr>
            <a:lvl9pPr lvl="8" algn="ctr">
              <a:lnSpc>
                <a:spcPct val="100000"/>
              </a:lnSpc>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7" name="Google Shape;57;p11"/>
          <p:cNvSpPr txBox="1">
            <a:spLocks noGrp="1"/>
          </p:cNvSpPr>
          <p:nvPr>
            <p:ph type="title" hasCustomPrompt="1"/>
          </p:nvPr>
        </p:nvSpPr>
        <p:spPr>
          <a:xfrm>
            <a:off x="311700" y="1304850"/>
            <a:ext cx="8520600" cy="15384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3"/>
              </a:buClr>
              <a:buSzPts val="13000"/>
              <a:buNone/>
              <a:defRPr sz="13000">
                <a:solidFill>
                  <a:schemeClr val="accent3"/>
                </a:solidFill>
              </a:defRPr>
            </a:lvl1pPr>
            <a:lvl2pPr lvl="1" algn="ctr">
              <a:lnSpc>
                <a:spcPct val="100000"/>
              </a:lnSpc>
              <a:spcBef>
                <a:spcPts val="0"/>
              </a:spcBef>
              <a:spcAft>
                <a:spcPts val="0"/>
              </a:spcAft>
              <a:buClr>
                <a:schemeClr val="accent3"/>
              </a:buClr>
              <a:buSzPts val="13000"/>
              <a:buNone/>
              <a:defRPr sz="13000">
                <a:solidFill>
                  <a:schemeClr val="accent3"/>
                </a:solidFill>
              </a:defRPr>
            </a:lvl2pPr>
            <a:lvl3pPr lvl="2" algn="ctr">
              <a:lnSpc>
                <a:spcPct val="100000"/>
              </a:lnSpc>
              <a:spcBef>
                <a:spcPts val="0"/>
              </a:spcBef>
              <a:spcAft>
                <a:spcPts val="0"/>
              </a:spcAft>
              <a:buClr>
                <a:schemeClr val="accent3"/>
              </a:buClr>
              <a:buSzPts val="13000"/>
              <a:buNone/>
              <a:defRPr sz="13000">
                <a:solidFill>
                  <a:schemeClr val="accent3"/>
                </a:solidFill>
              </a:defRPr>
            </a:lvl3pPr>
            <a:lvl4pPr lvl="3" algn="ctr">
              <a:lnSpc>
                <a:spcPct val="100000"/>
              </a:lnSpc>
              <a:spcBef>
                <a:spcPts val="0"/>
              </a:spcBef>
              <a:spcAft>
                <a:spcPts val="0"/>
              </a:spcAft>
              <a:buClr>
                <a:schemeClr val="accent3"/>
              </a:buClr>
              <a:buSzPts val="13000"/>
              <a:buNone/>
              <a:defRPr sz="13000">
                <a:solidFill>
                  <a:schemeClr val="accent3"/>
                </a:solidFill>
              </a:defRPr>
            </a:lvl4pPr>
            <a:lvl5pPr lvl="4" algn="ctr">
              <a:lnSpc>
                <a:spcPct val="100000"/>
              </a:lnSpc>
              <a:spcBef>
                <a:spcPts val="0"/>
              </a:spcBef>
              <a:spcAft>
                <a:spcPts val="0"/>
              </a:spcAft>
              <a:buClr>
                <a:schemeClr val="accent3"/>
              </a:buClr>
              <a:buSzPts val="13000"/>
              <a:buNone/>
              <a:defRPr sz="13000">
                <a:solidFill>
                  <a:schemeClr val="accent3"/>
                </a:solidFill>
              </a:defRPr>
            </a:lvl5pPr>
            <a:lvl6pPr lvl="5" algn="ctr">
              <a:lnSpc>
                <a:spcPct val="100000"/>
              </a:lnSpc>
              <a:spcBef>
                <a:spcPts val="0"/>
              </a:spcBef>
              <a:spcAft>
                <a:spcPts val="0"/>
              </a:spcAft>
              <a:buClr>
                <a:schemeClr val="accent3"/>
              </a:buClr>
              <a:buSzPts val="13000"/>
              <a:buNone/>
              <a:defRPr sz="13000">
                <a:solidFill>
                  <a:schemeClr val="accent3"/>
                </a:solidFill>
              </a:defRPr>
            </a:lvl6pPr>
            <a:lvl7pPr lvl="6" algn="ctr">
              <a:lnSpc>
                <a:spcPct val="100000"/>
              </a:lnSpc>
              <a:spcBef>
                <a:spcPts val="0"/>
              </a:spcBef>
              <a:spcAft>
                <a:spcPts val="0"/>
              </a:spcAft>
              <a:buClr>
                <a:schemeClr val="accent3"/>
              </a:buClr>
              <a:buSzPts val="13000"/>
              <a:buNone/>
              <a:defRPr sz="13000">
                <a:solidFill>
                  <a:schemeClr val="accent3"/>
                </a:solidFill>
              </a:defRPr>
            </a:lvl7pPr>
            <a:lvl8pPr lvl="7" algn="ctr">
              <a:lnSpc>
                <a:spcPct val="100000"/>
              </a:lnSpc>
              <a:spcBef>
                <a:spcPts val="0"/>
              </a:spcBef>
              <a:spcAft>
                <a:spcPts val="0"/>
              </a:spcAft>
              <a:buClr>
                <a:schemeClr val="accent3"/>
              </a:buClr>
              <a:buSzPts val="13000"/>
              <a:buNone/>
              <a:defRPr sz="13000">
                <a:solidFill>
                  <a:schemeClr val="accent3"/>
                </a:solidFill>
              </a:defRPr>
            </a:lvl8pPr>
            <a:lvl9pPr lvl="8" algn="ctr">
              <a:lnSpc>
                <a:spcPct val="100000"/>
              </a:lnSpc>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1"/>
        <p:cNvGrpSpPr/>
        <p:nvPr/>
      </p:nvGrpSpPr>
      <p:grpSpPr>
        <a:xfrm>
          <a:off x="0" y="0"/>
          <a:ext cx="0" cy="0"/>
          <a:chOff x="0" y="0"/>
          <a:chExt cx="0" cy="0"/>
        </a:xfrm>
      </p:grpSpPr>
      <p:sp>
        <p:nvSpPr>
          <p:cNvPr id="22" name="Google Shape;22;p3"/>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3" name="Google Shape;23;p3"/>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24" name="Google Shape;24;p3"/>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25" name="Google Shape;2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4"/>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4"/>
          <p:cNvSpPr txBox="1">
            <a:spLocks noGrp="1"/>
          </p:cNvSpPr>
          <p:nvPr>
            <p:ph type="title"/>
          </p:nvPr>
        </p:nvSpPr>
        <p:spPr>
          <a:xfrm>
            <a:off x="311700" y="814800"/>
            <a:ext cx="8571300" cy="9420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a:lvl1pPr>
            <a:lvl2pPr lvl="1" algn="ctr">
              <a:lnSpc>
                <a:spcPct val="100000"/>
              </a:lnSpc>
              <a:spcBef>
                <a:spcPts val="0"/>
              </a:spcBef>
              <a:spcAft>
                <a:spcPts val="0"/>
              </a:spcAft>
              <a:buSzPts val="3600"/>
              <a:buNone/>
              <a:defRPr/>
            </a:lvl2pPr>
            <a:lvl3pPr lvl="2" algn="ctr">
              <a:lnSpc>
                <a:spcPct val="100000"/>
              </a:lnSpc>
              <a:spcBef>
                <a:spcPts val="0"/>
              </a:spcBef>
              <a:spcAft>
                <a:spcPts val="0"/>
              </a:spcAft>
              <a:buSzPts val="3600"/>
              <a:buNone/>
              <a:defRPr/>
            </a:lvl3pPr>
            <a:lvl4pPr lvl="3" algn="ctr">
              <a:lnSpc>
                <a:spcPct val="100000"/>
              </a:lnSpc>
              <a:spcBef>
                <a:spcPts val="0"/>
              </a:spcBef>
              <a:spcAft>
                <a:spcPts val="0"/>
              </a:spcAft>
              <a:buSzPts val="3600"/>
              <a:buNone/>
              <a:defRPr/>
            </a:lvl4pPr>
            <a:lvl5pPr lvl="4" algn="ctr">
              <a:lnSpc>
                <a:spcPct val="100000"/>
              </a:lnSpc>
              <a:spcBef>
                <a:spcPts val="0"/>
              </a:spcBef>
              <a:spcAft>
                <a:spcPts val="0"/>
              </a:spcAft>
              <a:buSzPts val="3600"/>
              <a:buNone/>
              <a:defRPr/>
            </a:lvl5pPr>
            <a:lvl6pPr lvl="5" algn="ctr">
              <a:lnSpc>
                <a:spcPct val="100000"/>
              </a:lnSpc>
              <a:spcBef>
                <a:spcPts val="0"/>
              </a:spcBef>
              <a:spcAft>
                <a:spcPts val="0"/>
              </a:spcAft>
              <a:buSzPts val="3600"/>
              <a:buNone/>
              <a:defRPr/>
            </a:lvl6pPr>
            <a:lvl7pPr lvl="6" algn="ctr">
              <a:lnSpc>
                <a:spcPct val="100000"/>
              </a:lnSpc>
              <a:spcBef>
                <a:spcPts val="0"/>
              </a:spcBef>
              <a:spcAft>
                <a:spcPts val="0"/>
              </a:spcAft>
              <a:buSzPts val="3600"/>
              <a:buNone/>
              <a:defRPr/>
            </a:lvl7pPr>
            <a:lvl8pPr lvl="7" algn="ctr">
              <a:lnSpc>
                <a:spcPct val="100000"/>
              </a:lnSpc>
              <a:spcBef>
                <a:spcPts val="0"/>
              </a:spcBef>
              <a:spcAft>
                <a:spcPts val="0"/>
              </a:spcAft>
              <a:buSzPts val="3600"/>
              <a:buNone/>
              <a:defRPr/>
            </a:lvl8pPr>
            <a:lvl9pPr lvl="8" algn="ctr">
              <a:lnSpc>
                <a:spcPct val="100000"/>
              </a:lnSpc>
              <a:spcBef>
                <a:spcPts val="0"/>
              </a:spcBef>
              <a:spcAft>
                <a:spcPts val="0"/>
              </a:spcAft>
              <a:buSzPts val="3600"/>
              <a:buNone/>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3600"/>
              <a:buNone/>
              <a:defRPr/>
            </a:lvl1pPr>
            <a:lvl2pPr lvl="1" algn="l">
              <a:lnSpc>
                <a:spcPct val="100000"/>
              </a:lnSpc>
              <a:spcBef>
                <a:spcPts val="0"/>
              </a:spcBef>
              <a:spcAft>
                <a:spcPts val="0"/>
              </a:spcAft>
              <a:buSzPts val="3600"/>
              <a:buNone/>
              <a:defRPr/>
            </a:lvl2pPr>
            <a:lvl3pPr lvl="2" algn="l">
              <a:lnSpc>
                <a:spcPct val="100000"/>
              </a:lnSpc>
              <a:spcBef>
                <a:spcPts val="0"/>
              </a:spcBef>
              <a:spcAft>
                <a:spcPts val="0"/>
              </a:spcAft>
              <a:buSzPts val="3600"/>
              <a:buNone/>
              <a:defRPr/>
            </a:lvl3pPr>
            <a:lvl4pPr lvl="3" algn="l">
              <a:lnSpc>
                <a:spcPct val="100000"/>
              </a:lnSpc>
              <a:spcBef>
                <a:spcPts val="0"/>
              </a:spcBef>
              <a:spcAft>
                <a:spcPts val="0"/>
              </a:spcAft>
              <a:buSzPts val="3600"/>
              <a:buNone/>
              <a:defRPr/>
            </a:lvl4pPr>
            <a:lvl5pPr lvl="4" algn="l">
              <a:lnSpc>
                <a:spcPct val="100000"/>
              </a:lnSpc>
              <a:spcBef>
                <a:spcPts val="0"/>
              </a:spcBef>
              <a:spcAft>
                <a:spcPts val="0"/>
              </a:spcAft>
              <a:buSzPts val="3600"/>
              <a:buNone/>
              <a:defRPr/>
            </a:lvl5pPr>
            <a:lvl6pPr lvl="5" algn="l">
              <a:lnSpc>
                <a:spcPct val="100000"/>
              </a:lnSpc>
              <a:spcBef>
                <a:spcPts val="0"/>
              </a:spcBef>
              <a:spcAft>
                <a:spcPts val="0"/>
              </a:spcAft>
              <a:buSzPts val="3600"/>
              <a:buNone/>
              <a:defRPr/>
            </a:lvl6pPr>
            <a:lvl7pPr lvl="6" algn="l">
              <a:lnSpc>
                <a:spcPct val="100000"/>
              </a:lnSpc>
              <a:spcBef>
                <a:spcPts val="0"/>
              </a:spcBef>
              <a:spcAft>
                <a:spcPts val="0"/>
              </a:spcAft>
              <a:buSzPts val="3600"/>
              <a:buNone/>
              <a:defRPr/>
            </a:lvl7pPr>
            <a:lvl8pPr lvl="7" algn="l">
              <a:lnSpc>
                <a:spcPct val="100000"/>
              </a:lnSpc>
              <a:spcBef>
                <a:spcPts val="0"/>
              </a:spcBef>
              <a:spcAft>
                <a:spcPts val="0"/>
              </a:spcAft>
              <a:buSzPts val="3600"/>
              <a:buNone/>
              <a:defRPr/>
            </a:lvl8pPr>
            <a:lvl9pPr lvl="8" algn="l">
              <a:lnSpc>
                <a:spcPct val="100000"/>
              </a:lnSpc>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Clr>
                <a:schemeClr val="dk2"/>
              </a:buClr>
              <a:buSzPts val="5400"/>
              <a:buNone/>
              <a:defRPr sz="5400" b="0">
                <a:solidFill>
                  <a:schemeClr val="dk2"/>
                </a:solidFill>
              </a:defRPr>
            </a:lvl1pPr>
            <a:lvl2pPr lvl="1" algn="l">
              <a:lnSpc>
                <a:spcPct val="100000"/>
              </a:lnSpc>
              <a:spcBef>
                <a:spcPts val="0"/>
              </a:spcBef>
              <a:spcAft>
                <a:spcPts val="0"/>
              </a:spcAft>
              <a:buClr>
                <a:schemeClr val="dk2"/>
              </a:buClr>
              <a:buSzPts val="5400"/>
              <a:buNone/>
              <a:defRPr sz="5400" b="0">
                <a:solidFill>
                  <a:schemeClr val="dk2"/>
                </a:solidFill>
              </a:defRPr>
            </a:lvl2pPr>
            <a:lvl3pPr lvl="2" algn="l">
              <a:lnSpc>
                <a:spcPct val="100000"/>
              </a:lnSpc>
              <a:spcBef>
                <a:spcPts val="0"/>
              </a:spcBef>
              <a:spcAft>
                <a:spcPts val="0"/>
              </a:spcAft>
              <a:buClr>
                <a:schemeClr val="dk2"/>
              </a:buClr>
              <a:buSzPts val="5400"/>
              <a:buNone/>
              <a:defRPr sz="5400" b="0">
                <a:solidFill>
                  <a:schemeClr val="dk2"/>
                </a:solidFill>
              </a:defRPr>
            </a:lvl3pPr>
            <a:lvl4pPr lvl="3" algn="l">
              <a:lnSpc>
                <a:spcPct val="100000"/>
              </a:lnSpc>
              <a:spcBef>
                <a:spcPts val="0"/>
              </a:spcBef>
              <a:spcAft>
                <a:spcPts val="0"/>
              </a:spcAft>
              <a:buClr>
                <a:schemeClr val="dk2"/>
              </a:buClr>
              <a:buSzPts val="5400"/>
              <a:buNone/>
              <a:defRPr sz="5400" b="0">
                <a:solidFill>
                  <a:schemeClr val="dk2"/>
                </a:solidFill>
              </a:defRPr>
            </a:lvl4pPr>
            <a:lvl5pPr lvl="4" algn="l">
              <a:lnSpc>
                <a:spcPct val="100000"/>
              </a:lnSpc>
              <a:spcBef>
                <a:spcPts val="0"/>
              </a:spcBef>
              <a:spcAft>
                <a:spcPts val="0"/>
              </a:spcAft>
              <a:buClr>
                <a:schemeClr val="dk2"/>
              </a:buClr>
              <a:buSzPts val="5400"/>
              <a:buNone/>
              <a:defRPr sz="5400" b="0">
                <a:solidFill>
                  <a:schemeClr val="dk2"/>
                </a:solidFill>
              </a:defRPr>
            </a:lvl5pPr>
            <a:lvl6pPr lvl="5" algn="l">
              <a:lnSpc>
                <a:spcPct val="100000"/>
              </a:lnSpc>
              <a:spcBef>
                <a:spcPts val="0"/>
              </a:spcBef>
              <a:spcAft>
                <a:spcPts val="0"/>
              </a:spcAft>
              <a:buClr>
                <a:schemeClr val="dk2"/>
              </a:buClr>
              <a:buSzPts val="5400"/>
              <a:buNone/>
              <a:defRPr sz="5400" b="0">
                <a:solidFill>
                  <a:schemeClr val="dk2"/>
                </a:solidFill>
              </a:defRPr>
            </a:lvl6pPr>
            <a:lvl7pPr lvl="6" algn="l">
              <a:lnSpc>
                <a:spcPct val="100000"/>
              </a:lnSpc>
              <a:spcBef>
                <a:spcPts val="0"/>
              </a:spcBef>
              <a:spcAft>
                <a:spcPts val="0"/>
              </a:spcAft>
              <a:buClr>
                <a:schemeClr val="dk2"/>
              </a:buClr>
              <a:buSzPts val="5400"/>
              <a:buNone/>
              <a:defRPr sz="5400" b="0">
                <a:solidFill>
                  <a:schemeClr val="dk2"/>
                </a:solidFill>
              </a:defRPr>
            </a:lvl7pPr>
            <a:lvl8pPr lvl="7" algn="l">
              <a:lnSpc>
                <a:spcPct val="100000"/>
              </a:lnSpc>
              <a:spcBef>
                <a:spcPts val="0"/>
              </a:spcBef>
              <a:spcAft>
                <a:spcPts val="0"/>
              </a:spcAft>
              <a:buClr>
                <a:schemeClr val="dk2"/>
              </a:buClr>
              <a:buSzPts val="5400"/>
              <a:buNone/>
              <a:defRPr sz="5400" b="0">
                <a:solidFill>
                  <a:schemeClr val="dk2"/>
                </a:solidFill>
              </a:defRPr>
            </a:lvl8pPr>
            <a:lvl9pPr lvl="8" algn="l">
              <a:lnSpc>
                <a:spcPct val="100000"/>
              </a:lnSpc>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Clr>
                <a:schemeClr val="lt1"/>
              </a:buClr>
              <a:buSzPts val="1800"/>
              <a:buChar char="●"/>
              <a:defRPr>
                <a:solidFill>
                  <a:schemeClr val="lt1"/>
                </a:solidFill>
              </a:defRPr>
            </a:lvl1pPr>
            <a:lvl2pPr marL="914400" lvl="1" indent="-317500" algn="l">
              <a:lnSpc>
                <a:spcPct val="115000"/>
              </a:lnSpc>
              <a:spcBef>
                <a:spcPts val="0"/>
              </a:spcBef>
              <a:spcAft>
                <a:spcPts val="0"/>
              </a:spcAft>
              <a:buClr>
                <a:schemeClr val="lt1"/>
              </a:buClr>
              <a:buSzPts val="1400"/>
              <a:buChar char="○"/>
              <a:defRPr>
                <a:solidFill>
                  <a:schemeClr val="lt1"/>
                </a:solidFill>
              </a:defRPr>
            </a:lvl2pPr>
            <a:lvl3pPr marL="1371600" lvl="2" indent="-317500" algn="l">
              <a:lnSpc>
                <a:spcPct val="115000"/>
              </a:lnSpc>
              <a:spcBef>
                <a:spcPts val="0"/>
              </a:spcBef>
              <a:spcAft>
                <a:spcPts val="0"/>
              </a:spcAft>
              <a:buClr>
                <a:schemeClr val="lt1"/>
              </a:buClr>
              <a:buSzPts val="1400"/>
              <a:buChar char="■"/>
              <a:defRPr>
                <a:solidFill>
                  <a:schemeClr val="lt1"/>
                </a:solidFill>
              </a:defRPr>
            </a:lvl3pPr>
            <a:lvl4pPr marL="1828800" lvl="3" indent="-317500" algn="l">
              <a:lnSpc>
                <a:spcPct val="115000"/>
              </a:lnSpc>
              <a:spcBef>
                <a:spcPts val="0"/>
              </a:spcBef>
              <a:spcAft>
                <a:spcPts val="0"/>
              </a:spcAft>
              <a:buClr>
                <a:schemeClr val="lt1"/>
              </a:buClr>
              <a:buSzPts val="1400"/>
              <a:buChar char="●"/>
              <a:defRPr>
                <a:solidFill>
                  <a:schemeClr val="lt1"/>
                </a:solidFill>
              </a:defRPr>
            </a:lvl4pPr>
            <a:lvl5pPr marL="2286000" lvl="4" indent="-317500" algn="l">
              <a:lnSpc>
                <a:spcPct val="115000"/>
              </a:lnSpc>
              <a:spcBef>
                <a:spcPts val="0"/>
              </a:spcBef>
              <a:spcAft>
                <a:spcPts val="0"/>
              </a:spcAft>
              <a:buClr>
                <a:schemeClr val="lt1"/>
              </a:buClr>
              <a:buSzPts val="1400"/>
              <a:buChar char="○"/>
              <a:defRPr>
                <a:solidFill>
                  <a:schemeClr val="lt1"/>
                </a:solidFill>
              </a:defRPr>
            </a:lvl5pPr>
            <a:lvl6pPr marL="2743200" lvl="5" indent="-317500" algn="l">
              <a:lnSpc>
                <a:spcPct val="115000"/>
              </a:lnSpc>
              <a:spcBef>
                <a:spcPts val="0"/>
              </a:spcBef>
              <a:spcAft>
                <a:spcPts val="0"/>
              </a:spcAft>
              <a:buClr>
                <a:schemeClr val="lt1"/>
              </a:buClr>
              <a:buSzPts val="1400"/>
              <a:buChar char="■"/>
              <a:defRPr>
                <a:solidFill>
                  <a:schemeClr val="lt1"/>
                </a:solidFill>
              </a:defRPr>
            </a:lvl6pPr>
            <a:lvl7pPr marL="3200400" lvl="6" indent="-317500" algn="l">
              <a:lnSpc>
                <a:spcPct val="115000"/>
              </a:lnSpc>
              <a:spcBef>
                <a:spcPts val="0"/>
              </a:spcBef>
              <a:spcAft>
                <a:spcPts val="0"/>
              </a:spcAft>
              <a:buClr>
                <a:schemeClr val="lt1"/>
              </a:buClr>
              <a:buSzPts val="1400"/>
              <a:buChar char="●"/>
              <a:defRPr>
                <a:solidFill>
                  <a:schemeClr val="lt1"/>
                </a:solidFill>
              </a:defRPr>
            </a:lvl7pPr>
            <a:lvl8pPr marL="3657600" lvl="7" indent="-317500" algn="l">
              <a:lnSpc>
                <a:spcPct val="115000"/>
              </a:lnSpc>
              <a:spcBef>
                <a:spcPts val="0"/>
              </a:spcBef>
              <a:spcAft>
                <a:spcPts val="0"/>
              </a:spcAft>
              <a:buClr>
                <a:schemeClr val="lt1"/>
              </a:buClr>
              <a:buSzPts val="1400"/>
              <a:buChar char="○"/>
              <a:defRPr>
                <a:solidFill>
                  <a:schemeClr val="lt1"/>
                </a:solidFill>
              </a:defRPr>
            </a:lvl8pPr>
            <a:lvl9pPr marL="4114800" lvl="8" indent="-317500" algn="l">
              <a:lnSpc>
                <a:spcPct val="115000"/>
              </a:lnSpc>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vi"/>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4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8" Type="http://schemas.openxmlformats.org/officeDocument/2006/relationships/hyperlink" Target="https://phamdinhkhanh.github.io/deepai-book/ch_ml/index_classification.html" TargetMode="External"/><Relationship Id="rId3" Type="http://schemas.openxmlformats.org/officeDocument/2006/relationships/hyperlink" Target="https://www.coursera.org/learn/machine-learning" TargetMode="External"/><Relationship Id="rId7" Type="http://schemas.openxmlformats.org/officeDocument/2006/relationships/hyperlink" Target="https://www.youtube.com/watch?v=F3YoC5A6Av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raminrastin.com/uncategorized/simple-machine-learning-workflow/" TargetMode="External"/><Relationship Id="rId5" Type="http://schemas.openxmlformats.org/officeDocument/2006/relationships/hyperlink" Target="https://machinelearningcoban.com/" TargetMode="External"/><Relationship Id="rId4" Type="http://schemas.openxmlformats.org/officeDocument/2006/relationships/hyperlink" Target="https://www.youtube.com/c/TriTh%E1%BB%A9cNh%C3%A2nLo%E1%BA%A1i"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1004125" y="1337626"/>
            <a:ext cx="7136700" cy="10815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990"/>
              <a:buNone/>
            </a:pPr>
            <a:r>
              <a:rPr lang="vi" sz="3400">
                <a:latin typeface="Arial"/>
                <a:ea typeface="Arial"/>
                <a:cs typeface="Arial"/>
                <a:sym typeface="Arial"/>
              </a:rPr>
              <a:t>Nhập Môn Trí Tuệ Nhân Tạo và </a:t>
            </a:r>
            <a:endParaRPr sz="3400">
              <a:latin typeface="Arial"/>
              <a:ea typeface="Arial"/>
              <a:cs typeface="Arial"/>
              <a:sym typeface="Arial"/>
            </a:endParaRPr>
          </a:p>
          <a:p>
            <a:pPr marL="0" lvl="0" indent="0" algn="ctr" rtl="0">
              <a:lnSpc>
                <a:spcPct val="100000"/>
              </a:lnSpc>
              <a:spcBef>
                <a:spcPts val="0"/>
              </a:spcBef>
              <a:spcAft>
                <a:spcPts val="0"/>
              </a:spcAft>
              <a:buSzPts val="990"/>
              <a:buNone/>
            </a:pPr>
            <a:r>
              <a:rPr lang="vi" sz="3400">
                <a:latin typeface="Arial"/>
                <a:ea typeface="Arial"/>
                <a:cs typeface="Arial"/>
                <a:sym typeface="Arial"/>
              </a:rPr>
              <a:t>Khoa Học Dữ Liệu</a:t>
            </a:r>
            <a:endParaRPr sz="3400">
              <a:latin typeface="Arial"/>
              <a:ea typeface="Arial"/>
              <a:cs typeface="Arial"/>
              <a:sym typeface="Arial"/>
            </a:endParaRPr>
          </a:p>
        </p:txBody>
      </p:sp>
      <p:sp>
        <p:nvSpPr>
          <p:cNvPr id="67" name="Google Shape;67;p13"/>
          <p:cNvSpPr txBox="1">
            <a:spLocks noGrp="1"/>
          </p:cNvSpPr>
          <p:nvPr>
            <p:ph type="subTitle" idx="1"/>
          </p:nvPr>
        </p:nvSpPr>
        <p:spPr>
          <a:xfrm>
            <a:off x="2136750" y="3155689"/>
            <a:ext cx="4870500" cy="792600"/>
          </a:xfrm>
          <a:prstGeom prst="rect">
            <a:avLst/>
          </a:prstGeom>
          <a:noFill/>
          <a:ln>
            <a:noFill/>
          </a:ln>
        </p:spPr>
        <p:txBody>
          <a:bodyPr spcFirstLastPara="1" wrap="square" lIns="91425" tIns="91425" rIns="91425" bIns="91425" anchor="t" anchorCtr="0">
            <a:normAutofit/>
          </a:bodyPr>
          <a:lstStyle/>
          <a:p>
            <a:pPr marL="0" lvl="0" indent="0" algn="ctr" rtl="0">
              <a:lnSpc>
                <a:spcPct val="100000"/>
              </a:lnSpc>
              <a:spcBef>
                <a:spcPts val="0"/>
              </a:spcBef>
              <a:spcAft>
                <a:spcPts val="0"/>
              </a:spcAft>
              <a:buSzPts val="2400"/>
              <a:buNone/>
            </a:pPr>
            <a:r>
              <a:rPr lang="vi" sz="1800" b="1">
                <a:solidFill>
                  <a:srgbClr val="202020"/>
                </a:solidFill>
                <a:latin typeface="Arial"/>
                <a:ea typeface="Arial"/>
                <a:cs typeface="Arial"/>
                <a:sym typeface="Arial"/>
              </a:rPr>
              <a:t>Nguyễn Văn Thiệu</a:t>
            </a:r>
            <a:endParaRPr sz="1800" b="1">
              <a:solidFill>
                <a:srgbClr val="202020"/>
              </a:solidFill>
              <a:latin typeface="Arial"/>
              <a:ea typeface="Arial"/>
              <a:cs typeface="Arial"/>
              <a:sym typeface="Arial"/>
            </a:endParaRPr>
          </a:p>
          <a:p>
            <a:pPr marL="0" lvl="0" indent="0" algn="ctr" rtl="0">
              <a:lnSpc>
                <a:spcPct val="100000"/>
              </a:lnSpc>
              <a:spcBef>
                <a:spcPts val="0"/>
              </a:spcBef>
              <a:spcAft>
                <a:spcPts val="0"/>
              </a:spcAft>
              <a:buSzPts val="2400"/>
              <a:buNone/>
            </a:pPr>
            <a:r>
              <a:rPr lang="vi" sz="1800" b="1">
                <a:solidFill>
                  <a:srgbClr val="202020"/>
                </a:solidFill>
                <a:latin typeface="Arial"/>
                <a:ea typeface="Arial"/>
                <a:cs typeface="Arial"/>
                <a:sym typeface="Arial"/>
              </a:rPr>
              <a:t>thieu.nguyenvan@phenikaa-uni.edu.vn</a:t>
            </a:r>
            <a:endParaRPr sz="1800" b="1">
              <a:solidFill>
                <a:srgbClr val="202020"/>
              </a:solidFill>
              <a:latin typeface="Arial"/>
              <a:ea typeface="Arial"/>
              <a:cs typeface="Arial"/>
              <a:sym typeface="Arial"/>
            </a:endParaRPr>
          </a:p>
        </p:txBody>
      </p:sp>
      <p:pic>
        <p:nvPicPr>
          <p:cNvPr id="68" name="Google Shape;68;p13"/>
          <p:cNvPicPr preferRelativeResize="0"/>
          <p:nvPr/>
        </p:nvPicPr>
        <p:blipFill rotWithShape="1">
          <a:blip r:embed="rId3">
            <a:alphaModFix/>
          </a:blip>
          <a:srcRect/>
          <a:stretch/>
        </p:blipFill>
        <p:spPr>
          <a:xfrm>
            <a:off x="6615488" y="102750"/>
            <a:ext cx="2528512" cy="792600"/>
          </a:xfrm>
          <a:prstGeom prst="rect">
            <a:avLst/>
          </a:prstGeom>
          <a:noFill/>
          <a:ln>
            <a:noFill/>
          </a:ln>
        </p:spPr>
      </p:pic>
      <p:sp>
        <p:nvSpPr>
          <p:cNvPr id="69" name="Google Shape;69;p13"/>
          <p:cNvSpPr txBox="1">
            <a:spLocks noGrp="1"/>
          </p:cNvSpPr>
          <p:nvPr>
            <p:ph type="ctrTitle"/>
          </p:nvPr>
        </p:nvSpPr>
        <p:spPr>
          <a:xfrm>
            <a:off x="1583472" y="2419125"/>
            <a:ext cx="6138747" cy="693300"/>
          </a:xfrm>
          <a:prstGeom prst="rect">
            <a:avLst/>
          </a:prstGeom>
          <a:noFill/>
          <a:ln>
            <a:noFill/>
          </a:ln>
        </p:spPr>
        <p:txBody>
          <a:bodyPr spcFirstLastPara="1" wrap="square" lIns="91425" tIns="91425" rIns="91425" bIns="91425" anchor="b" anchorCtr="0">
            <a:noAutofit/>
          </a:bodyPr>
          <a:lstStyle/>
          <a:p>
            <a:pPr marL="0" lvl="0" indent="0" algn="ctr" rtl="0">
              <a:lnSpc>
                <a:spcPct val="100000"/>
              </a:lnSpc>
              <a:spcBef>
                <a:spcPts val="0"/>
              </a:spcBef>
              <a:spcAft>
                <a:spcPts val="0"/>
              </a:spcAft>
              <a:buSzPts val="990"/>
              <a:buNone/>
            </a:pPr>
            <a:r>
              <a:rPr lang="en-US" sz="2300" dirty="0" smtClean="0">
                <a:solidFill>
                  <a:srgbClr val="0000FF"/>
                </a:solidFill>
                <a:latin typeface="Arial"/>
                <a:ea typeface="Arial"/>
                <a:cs typeface="Arial"/>
                <a:sym typeface="Arial"/>
              </a:rPr>
              <a:t>Logistic Regression</a:t>
            </a:r>
            <a:r>
              <a:rPr lang="vi" sz="2300" dirty="0" smtClean="0">
                <a:solidFill>
                  <a:srgbClr val="0000FF"/>
                </a:solidFill>
                <a:latin typeface="Arial"/>
                <a:ea typeface="Arial"/>
                <a:cs typeface="Arial"/>
                <a:sym typeface="Arial"/>
              </a:rPr>
              <a:t> – </a:t>
            </a:r>
            <a:r>
              <a:rPr lang="en-US" sz="2300" dirty="0" err="1" smtClean="0">
                <a:solidFill>
                  <a:srgbClr val="0000FF"/>
                </a:solidFill>
                <a:latin typeface="Arial"/>
                <a:ea typeface="Arial"/>
                <a:cs typeface="Arial"/>
                <a:sym typeface="Arial"/>
              </a:rPr>
              <a:t>Hồi</a:t>
            </a:r>
            <a:r>
              <a:rPr lang="en-US" sz="2300" dirty="0" smtClean="0">
                <a:solidFill>
                  <a:srgbClr val="0000FF"/>
                </a:solidFill>
                <a:latin typeface="Arial"/>
                <a:ea typeface="Arial"/>
                <a:cs typeface="Arial"/>
                <a:sym typeface="Arial"/>
              </a:rPr>
              <a:t> </a:t>
            </a:r>
            <a:r>
              <a:rPr lang="en-US" sz="2300" dirty="0" err="1" smtClean="0">
                <a:solidFill>
                  <a:srgbClr val="0000FF"/>
                </a:solidFill>
                <a:latin typeface="Arial"/>
                <a:ea typeface="Arial"/>
                <a:cs typeface="Arial"/>
                <a:sym typeface="Arial"/>
              </a:rPr>
              <a:t>Quy</a:t>
            </a:r>
            <a:r>
              <a:rPr lang="en-US" sz="2300" dirty="0" smtClean="0">
                <a:solidFill>
                  <a:srgbClr val="0000FF"/>
                </a:solidFill>
                <a:latin typeface="Arial"/>
                <a:ea typeface="Arial"/>
                <a:cs typeface="Arial"/>
                <a:sym typeface="Arial"/>
              </a:rPr>
              <a:t> Logistic</a:t>
            </a:r>
            <a:endParaRPr sz="2300" dirty="0">
              <a:solidFill>
                <a:srgbClr val="0000FF"/>
              </a:solidFill>
              <a:latin typeface="Arial"/>
              <a:ea typeface="Arial"/>
              <a:cs typeface="Arial"/>
              <a:sym typeface="Aria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319195" y="107746"/>
            <a:ext cx="8520600" cy="7074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r>
              <a:rPr lang="en-US" dirty="0" smtClean="0"/>
              <a:t>1. </a:t>
            </a:r>
            <a:r>
              <a:rPr lang="en-US" dirty="0" err="1" smtClean="0"/>
              <a:t>Ví</a:t>
            </a:r>
            <a:r>
              <a:rPr lang="en-US" dirty="0" smtClean="0"/>
              <a:t> </a:t>
            </a:r>
            <a:r>
              <a:rPr lang="en-US" dirty="0" err="1" smtClean="0"/>
              <a:t>dụ</a:t>
            </a:r>
            <a:endParaRPr lang="en-US" dirty="0"/>
          </a:p>
        </p:txBody>
      </p:sp>
      <p:sp>
        <p:nvSpPr>
          <p:cNvPr id="6" name="TextBox 5">
            <a:extLst>
              <a:ext uri="{FF2B5EF4-FFF2-40B4-BE49-F238E27FC236}">
                <a16:creationId xmlns:a16="http://schemas.microsoft.com/office/drawing/2014/main" id="{65293E32-29BB-48C5-9B08-817E6E4A4153}"/>
              </a:ext>
            </a:extLst>
          </p:cNvPr>
          <p:cNvSpPr txBox="1"/>
          <p:nvPr/>
        </p:nvSpPr>
        <p:spPr>
          <a:xfrm>
            <a:off x="4879483" y="891804"/>
            <a:ext cx="2315361" cy="646331"/>
          </a:xfrm>
          <a:prstGeom prst="rect">
            <a:avLst/>
          </a:prstGeom>
          <a:noFill/>
        </p:spPr>
        <p:txBody>
          <a:bodyPr wrap="square" rtlCol="0">
            <a:spAutoFit/>
          </a:bodyPr>
          <a:lstStyle/>
          <a:p>
            <a:r>
              <a:rPr lang="en-US" sz="3600" dirty="0"/>
              <a:t>Y = </a:t>
            </a:r>
            <a:r>
              <a:rPr lang="en-US" sz="3600" dirty="0" err="1"/>
              <a:t>aX</a:t>
            </a:r>
            <a:r>
              <a:rPr lang="en-US" sz="3600" dirty="0"/>
              <a:t>+ b</a:t>
            </a:r>
          </a:p>
        </p:txBody>
      </p:sp>
      <p:pic>
        <p:nvPicPr>
          <p:cNvPr id="1028" name="Picture 4" descr="Machine Learning Classification vs Regression - DEV Communit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1306" y="1689321"/>
            <a:ext cx="6546309" cy="331622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5293E32-29BB-48C5-9B08-817E6E4A4153}"/>
              </a:ext>
            </a:extLst>
          </p:cNvPr>
          <p:cNvSpPr txBox="1"/>
          <p:nvPr/>
        </p:nvSpPr>
        <p:spPr>
          <a:xfrm>
            <a:off x="1675366" y="954994"/>
            <a:ext cx="2315361" cy="646331"/>
          </a:xfrm>
          <a:prstGeom prst="rect">
            <a:avLst/>
          </a:prstGeom>
          <a:noFill/>
        </p:spPr>
        <p:txBody>
          <a:bodyPr wrap="square" rtlCol="0">
            <a:spAutoFit/>
          </a:bodyPr>
          <a:lstStyle/>
          <a:p>
            <a:r>
              <a:rPr lang="en-US" sz="3600" dirty="0"/>
              <a:t>Y = </a:t>
            </a:r>
            <a:r>
              <a:rPr lang="en-US" sz="3600" dirty="0" err="1"/>
              <a:t>aX</a:t>
            </a:r>
            <a:r>
              <a:rPr lang="en-US" sz="3600" dirty="0"/>
              <a:t>+ b</a:t>
            </a:r>
          </a:p>
        </p:txBody>
      </p:sp>
    </p:spTree>
    <p:extLst>
      <p:ext uri="{BB962C8B-B14F-4D97-AF65-F5344CB8AC3E}">
        <p14:creationId xmlns:p14="http://schemas.microsoft.com/office/powerpoint/2010/main" val="15226441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Regression vs. Classification in Machine Learning for Beginners |  Simplilear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55054" y="1400833"/>
            <a:ext cx="5525970" cy="3075981"/>
          </a:xfrm>
          <a:prstGeom prst="rect">
            <a:avLst/>
          </a:prstGeom>
          <a:noFill/>
          <a:extLst>
            <a:ext uri="{909E8E84-426E-40DD-AFC4-6F175D3DCCD1}">
              <a14:hiddenFill xmlns:a14="http://schemas.microsoft.com/office/drawing/2010/main">
                <a:solidFill>
                  <a:srgbClr val="FFFFFF"/>
                </a:solidFill>
              </a14:hiddenFill>
            </a:ext>
          </a:extLst>
        </p:spPr>
      </p:pic>
      <p:sp>
        <p:nvSpPr>
          <p:cNvPr id="5" name="Title 1"/>
          <p:cNvSpPr txBox="1">
            <a:spLocks/>
          </p:cNvSpPr>
          <p:nvPr/>
        </p:nvSpPr>
        <p:spPr>
          <a:xfrm>
            <a:off x="319195" y="107746"/>
            <a:ext cx="8520600" cy="7074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r>
              <a:rPr lang="en-US" dirty="0" smtClean="0"/>
              <a:t>1. </a:t>
            </a:r>
            <a:r>
              <a:rPr lang="en-US" dirty="0" err="1" smtClean="0"/>
              <a:t>Ví</a:t>
            </a:r>
            <a:r>
              <a:rPr lang="en-US" dirty="0" smtClean="0"/>
              <a:t> </a:t>
            </a:r>
            <a:r>
              <a:rPr lang="en-US" dirty="0" err="1" smtClean="0"/>
              <a:t>dụ</a:t>
            </a:r>
            <a:endParaRPr lang="en-US" dirty="0"/>
          </a:p>
        </p:txBody>
      </p:sp>
      <p:sp>
        <p:nvSpPr>
          <p:cNvPr id="6" name="TextBox 5">
            <a:extLst>
              <a:ext uri="{FF2B5EF4-FFF2-40B4-BE49-F238E27FC236}">
                <a16:creationId xmlns:a16="http://schemas.microsoft.com/office/drawing/2014/main" id="{65293E32-29BB-48C5-9B08-817E6E4A4153}"/>
              </a:ext>
            </a:extLst>
          </p:cNvPr>
          <p:cNvSpPr txBox="1"/>
          <p:nvPr/>
        </p:nvSpPr>
        <p:spPr>
          <a:xfrm>
            <a:off x="4511493" y="891804"/>
            <a:ext cx="2315361" cy="646331"/>
          </a:xfrm>
          <a:prstGeom prst="rect">
            <a:avLst/>
          </a:prstGeom>
          <a:noFill/>
        </p:spPr>
        <p:txBody>
          <a:bodyPr wrap="square" rtlCol="0">
            <a:spAutoFit/>
          </a:bodyPr>
          <a:lstStyle/>
          <a:p>
            <a:r>
              <a:rPr lang="en-US" sz="3600" dirty="0"/>
              <a:t>Y = </a:t>
            </a:r>
            <a:r>
              <a:rPr lang="en-US" sz="3600" dirty="0" err="1"/>
              <a:t>aX</a:t>
            </a:r>
            <a:r>
              <a:rPr lang="en-US" sz="3600" dirty="0"/>
              <a:t>+ b</a:t>
            </a:r>
          </a:p>
        </p:txBody>
      </p:sp>
      <p:sp>
        <p:nvSpPr>
          <p:cNvPr id="7" name="TextBox 6">
            <a:extLst>
              <a:ext uri="{FF2B5EF4-FFF2-40B4-BE49-F238E27FC236}">
                <a16:creationId xmlns:a16="http://schemas.microsoft.com/office/drawing/2014/main" id="{65293E32-29BB-48C5-9B08-817E6E4A4153}"/>
              </a:ext>
            </a:extLst>
          </p:cNvPr>
          <p:cNvSpPr txBox="1"/>
          <p:nvPr/>
        </p:nvSpPr>
        <p:spPr>
          <a:xfrm>
            <a:off x="1807322" y="875077"/>
            <a:ext cx="2315361" cy="646331"/>
          </a:xfrm>
          <a:prstGeom prst="rect">
            <a:avLst/>
          </a:prstGeom>
          <a:noFill/>
        </p:spPr>
        <p:txBody>
          <a:bodyPr wrap="square" rtlCol="0">
            <a:spAutoFit/>
          </a:bodyPr>
          <a:lstStyle/>
          <a:p>
            <a:r>
              <a:rPr lang="en-US" sz="3600" dirty="0"/>
              <a:t>Y = </a:t>
            </a:r>
            <a:r>
              <a:rPr lang="en-US" sz="3600" dirty="0" smtClean="0"/>
              <a:t>?</a:t>
            </a:r>
            <a:endParaRPr lang="en-US" sz="3600" dirty="0"/>
          </a:p>
        </p:txBody>
      </p:sp>
    </p:spTree>
    <p:extLst>
      <p:ext uri="{BB962C8B-B14F-4D97-AF65-F5344CB8AC3E}">
        <p14:creationId xmlns:p14="http://schemas.microsoft.com/office/powerpoint/2010/main" val="191184643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Regression vs. Classification in Machine Learning: What's the Differenc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89722" y="398784"/>
            <a:ext cx="5663334" cy="4567205"/>
          </a:xfrm>
          <a:prstGeom prst="rect">
            <a:avLst/>
          </a:prstGeom>
          <a:noFill/>
          <a:extLst>
            <a:ext uri="{909E8E84-426E-40DD-AFC4-6F175D3DCCD1}">
              <a14:hiddenFill xmlns:a14="http://schemas.microsoft.com/office/drawing/2010/main">
                <a:solidFill>
                  <a:srgbClr val="FFFFFF"/>
                </a:solidFill>
              </a14:hiddenFill>
            </a:ext>
          </a:extLst>
        </p:spPr>
      </p:pic>
      <p:sp>
        <p:nvSpPr>
          <p:cNvPr id="6" name="Title 1"/>
          <p:cNvSpPr txBox="1">
            <a:spLocks/>
          </p:cNvSpPr>
          <p:nvPr/>
        </p:nvSpPr>
        <p:spPr>
          <a:xfrm>
            <a:off x="319195" y="107746"/>
            <a:ext cx="8520600" cy="7074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r>
              <a:rPr lang="en-US" dirty="0" smtClean="0"/>
              <a:t>1. </a:t>
            </a:r>
            <a:r>
              <a:rPr lang="en-US" dirty="0" err="1" smtClean="0"/>
              <a:t>Ví</a:t>
            </a:r>
            <a:r>
              <a:rPr lang="en-US" dirty="0" smtClean="0"/>
              <a:t> </a:t>
            </a:r>
            <a:r>
              <a:rPr lang="en-US" dirty="0" err="1" smtClean="0"/>
              <a:t>dụ</a:t>
            </a:r>
            <a:endParaRPr lang="en-US" dirty="0"/>
          </a:p>
        </p:txBody>
      </p:sp>
    </p:spTree>
    <p:extLst>
      <p:ext uri="{BB962C8B-B14F-4D97-AF65-F5344CB8AC3E}">
        <p14:creationId xmlns:p14="http://schemas.microsoft.com/office/powerpoint/2010/main" val="204318164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397" y="160669"/>
            <a:ext cx="8520600" cy="707400"/>
          </a:xfrm>
        </p:spPr>
        <p:txBody>
          <a:bodyPr>
            <a:normAutofit fontScale="90000"/>
          </a:bodyPr>
          <a:lstStyle/>
          <a:p>
            <a:r>
              <a:rPr lang="en-US" dirty="0" smtClean="0"/>
              <a:t>2. </a:t>
            </a:r>
            <a:r>
              <a:rPr lang="en-US" dirty="0" err="1" smtClean="0"/>
              <a:t>Phân</a:t>
            </a:r>
            <a:r>
              <a:rPr lang="en-US" dirty="0" smtClean="0"/>
              <a:t> </a:t>
            </a:r>
            <a:r>
              <a:rPr lang="en-US" dirty="0" err="1" smtClean="0"/>
              <a:t>loại</a:t>
            </a:r>
            <a:r>
              <a:rPr lang="en-US" dirty="0" smtClean="0"/>
              <a:t> (</a:t>
            </a:r>
            <a:r>
              <a:rPr lang="en-US" dirty="0" err="1" smtClean="0"/>
              <a:t>phân</a:t>
            </a:r>
            <a:r>
              <a:rPr lang="en-US" dirty="0" smtClean="0"/>
              <a:t> </a:t>
            </a:r>
            <a:r>
              <a:rPr lang="en-US" dirty="0" err="1" smtClean="0"/>
              <a:t>lớp</a:t>
            </a:r>
            <a:r>
              <a:rPr lang="en-US" dirty="0" smtClean="0"/>
              <a:t>)</a:t>
            </a:r>
            <a:endParaRPr lang="en-US" dirty="0"/>
          </a:p>
        </p:txBody>
      </p:sp>
      <p:sp>
        <p:nvSpPr>
          <p:cNvPr id="3" name="Text Placeholder 2"/>
          <p:cNvSpPr>
            <a:spLocks noGrp="1"/>
          </p:cNvSpPr>
          <p:nvPr>
            <p:ph type="body" idx="1"/>
          </p:nvPr>
        </p:nvSpPr>
        <p:spPr/>
        <p:txBody>
          <a:bodyPr/>
          <a:lstStyle/>
          <a:p>
            <a:r>
              <a:rPr lang="vi-VN" dirty="0"/>
              <a:t>Là một quá trình của việc chia các lớp dữ liệu thành các nhóm hay loại khác nhau bằng việc gắn nhãn. </a:t>
            </a:r>
            <a:endParaRPr lang="en-US" dirty="0" smtClean="0"/>
          </a:p>
          <a:p>
            <a:r>
              <a:rPr lang="vi-VN" dirty="0" smtClean="0"/>
              <a:t>Là </a:t>
            </a:r>
            <a:r>
              <a:rPr lang="vi-VN" dirty="0"/>
              <a:t>kỹ thuật của việc phân loại các quan sát (mẫu) thành các loại khác nhau. </a:t>
            </a:r>
            <a:endParaRPr lang="en-US" dirty="0" smtClean="0"/>
          </a:p>
          <a:p>
            <a:r>
              <a:rPr lang="vi-VN" dirty="0" smtClean="0"/>
              <a:t>Vậy </a:t>
            </a:r>
            <a:r>
              <a:rPr lang="vi-VN" dirty="0"/>
              <a:t>về cơ bản, chúng ta xử lý dữ liệu, phân tích dữ liệu dựa trên một số điều kiện và cuối cùng chúng ta phân chia dữ liệu đấy thành các loại hay nhóm đã được gắn nhãn trước.</a:t>
            </a:r>
            <a:endParaRPr lang="en-US" dirty="0"/>
          </a:p>
        </p:txBody>
      </p:sp>
    </p:spTree>
    <p:extLst>
      <p:ext uri="{BB962C8B-B14F-4D97-AF65-F5344CB8AC3E}">
        <p14:creationId xmlns:p14="http://schemas.microsoft.com/office/powerpoint/2010/main" val="48347986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034321"/>
            <a:ext cx="3863061" cy="3534704"/>
          </a:xfrm>
        </p:spPr>
        <p:txBody>
          <a:bodyPr/>
          <a:lstStyle/>
          <a:p>
            <a:pPr>
              <a:buFont typeface="+mj-lt"/>
              <a:buAutoNum type="arabicPeriod"/>
            </a:pPr>
            <a:r>
              <a:rPr lang="vi-VN" dirty="0" smtClean="0"/>
              <a:t>Binary </a:t>
            </a:r>
            <a:r>
              <a:rPr lang="vi-VN" dirty="0"/>
              <a:t>Classification: Là bài toán phân loại hai nhóm khác nhau. Ví dụ: phân loại email là thư rác hoặc không phải thư rác.</a:t>
            </a:r>
          </a:p>
          <a:p>
            <a:pPr marL="114300" indent="0">
              <a:buNone/>
            </a:pPr>
            <a:endParaRPr lang="en-US" dirty="0"/>
          </a:p>
        </p:txBody>
      </p:sp>
      <p:sp>
        <p:nvSpPr>
          <p:cNvPr id="4" name="Title 1"/>
          <p:cNvSpPr>
            <a:spLocks noGrp="1"/>
          </p:cNvSpPr>
          <p:nvPr>
            <p:ph type="title"/>
          </p:nvPr>
        </p:nvSpPr>
        <p:spPr>
          <a:xfrm>
            <a:off x="289397" y="160669"/>
            <a:ext cx="8520600" cy="707400"/>
          </a:xfrm>
        </p:spPr>
        <p:txBody>
          <a:bodyPr>
            <a:normAutofit fontScale="90000"/>
          </a:bodyPr>
          <a:lstStyle/>
          <a:p>
            <a:r>
              <a:rPr lang="en-US" dirty="0" smtClean="0"/>
              <a:t>2. 1 </a:t>
            </a:r>
            <a:r>
              <a:rPr lang="en-US" dirty="0" err="1" smtClean="0"/>
              <a:t>Các</a:t>
            </a:r>
            <a:r>
              <a:rPr lang="en-US" dirty="0" smtClean="0"/>
              <a:t> </a:t>
            </a:r>
            <a:r>
              <a:rPr lang="en-US" dirty="0" err="1" smtClean="0"/>
              <a:t>dạng</a:t>
            </a:r>
            <a:r>
              <a:rPr lang="en-US" dirty="0" smtClean="0"/>
              <a:t> </a:t>
            </a:r>
            <a:r>
              <a:rPr lang="en-US" dirty="0" err="1" smtClean="0"/>
              <a:t>bài</a:t>
            </a:r>
            <a:r>
              <a:rPr lang="en-US" dirty="0" smtClean="0"/>
              <a:t> </a:t>
            </a:r>
            <a:r>
              <a:rPr lang="en-US" dirty="0" err="1" smtClean="0"/>
              <a:t>toán</a:t>
            </a:r>
            <a:r>
              <a:rPr lang="en-US" dirty="0" smtClean="0"/>
              <a:t> </a:t>
            </a:r>
            <a:r>
              <a:rPr lang="en-US" dirty="0" err="1" smtClean="0"/>
              <a:t>phân</a:t>
            </a:r>
            <a:r>
              <a:rPr lang="en-US" dirty="0" smtClean="0"/>
              <a:t> </a:t>
            </a:r>
            <a:r>
              <a:rPr lang="en-US" dirty="0" err="1" smtClean="0"/>
              <a:t>loại</a:t>
            </a:r>
            <a:endParaRPr lang="en-US" dirty="0"/>
          </a:p>
        </p:txBody>
      </p:sp>
      <p:pic>
        <p:nvPicPr>
          <p:cNvPr id="1026" name="Picture 2" descr="Classification Algorithm in Machine Learning - Javatpoi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5149" y="1103911"/>
            <a:ext cx="4086225" cy="3619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79714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266325"/>
            <a:ext cx="3255959" cy="3302700"/>
          </a:xfrm>
        </p:spPr>
        <p:txBody>
          <a:bodyPr/>
          <a:lstStyle/>
          <a:p>
            <a:pPr marL="114300" indent="0">
              <a:buNone/>
            </a:pPr>
            <a:r>
              <a:rPr lang="en-US" dirty="0" smtClean="0"/>
              <a:t>2. </a:t>
            </a:r>
            <a:r>
              <a:rPr lang="vi-VN" dirty="0" smtClean="0"/>
              <a:t>Multi-class </a:t>
            </a:r>
            <a:r>
              <a:rPr lang="vi-VN" dirty="0"/>
              <a:t>Classification: Là bài toán phân loại nhiều hơn hai nhóm khác nhau. Ví dụ: phân loại động vật vào các loài khác nhau.</a:t>
            </a:r>
          </a:p>
          <a:p>
            <a:endParaRPr lang="en-US" dirty="0"/>
          </a:p>
        </p:txBody>
      </p:sp>
      <p:sp>
        <p:nvSpPr>
          <p:cNvPr id="4" name="Title 1"/>
          <p:cNvSpPr>
            <a:spLocks noGrp="1"/>
          </p:cNvSpPr>
          <p:nvPr>
            <p:ph type="title"/>
          </p:nvPr>
        </p:nvSpPr>
        <p:spPr>
          <a:xfrm>
            <a:off x="289397" y="160669"/>
            <a:ext cx="8520600" cy="707400"/>
          </a:xfrm>
        </p:spPr>
        <p:txBody>
          <a:bodyPr>
            <a:normAutofit fontScale="90000"/>
          </a:bodyPr>
          <a:lstStyle/>
          <a:p>
            <a:r>
              <a:rPr lang="en-US" dirty="0" smtClean="0"/>
              <a:t>2. 1 </a:t>
            </a:r>
            <a:r>
              <a:rPr lang="en-US" dirty="0" err="1" smtClean="0"/>
              <a:t>Các</a:t>
            </a:r>
            <a:r>
              <a:rPr lang="en-US" dirty="0" smtClean="0"/>
              <a:t> </a:t>
            </a:r>
            <a:r>
              <a:rPr lang="en-US" dirty="0" err="1" smtClean="0"/>
              <a:t>dạng</a:t>
            </a:r>
            <a:r>
              <a:rPr lang="en-US" dirty="0" smtClean="0"/>
              <a:t> </a:t>
            </a:r>
            <a:r>
              <a:rPr lang="en-US" dirty="0" err="1" smtClean="0"/>
              <a:t>bài</a:t>
            </a:r>
            <a:r>
              <a:rPr lang="en-US" dirty="0" smtClean="0"/>
              <a:t> </a:t>
            </a:r>
            <a:r>
              <a:rPr lang="en-US" dirty="0" err="1" smtClean="0"/>
              <a:t>toán</a:t>
            </a:r>
            <a:r>
              <a:rPr lang="en-US" dirty="0" smtClean="0"/>
              <a:t> </a:t>
            </a:r>
            <a:r>
              <a:rPr lang="en-US" dirty="0" err="1" smtClean="0"/>
              <a:t>phân</a:t>
            </a:r>
            <a:r>
              <a:rPr lang="en-US" dirty="0" smtClean="0"/>
              <a:t> </a:t>
            </a:r>
            <a:r>
              <a:rPr lang="en-US" dirty="0" err="1" smtClean="0"/>
              <a:t>loại</a:t>
            </a:r>
            <a:endParaRPr lang="en-US" dirty="0"/>
          </a:p>
        </p:txBody>
      </p:sp>
      <p:pic>
        <p:nvPicPr>
          <p:cNvPr id="2050" name="Picture 2" descr="Text Classification: Binary to Multi-label Multi-class classification -  Abey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0650" y="1206708"/>
            <a:ext cx="4977710" cy="3127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5502464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921895"/>
            <a:ext cx="8450051" cy="3647130"/>
          </a:xfrm>
        </p:spPr>
        <p:txBody>
          <a:bodyPr/>
          <a:lstStyle/>
          <a:p>
            <a:pPr marL="114300" indent="0">
              <a:buNone/>
            </a:pPr>
            <a:r>
              <a:rPr lang="en-US" dirty="0" smtClean="0"/>
              <a:t>3.  Multi-label </a:t>
            </a:r>
            <a:r>
              <a:rPr lang="en-US" dirty="0"/>
              <a:t>Classification: </a:t>
            </a:r>
            <a:r>
              <a:rPr lang="en-US" dirty="0" err="1"/>
              <a:t>Là</a:t>
            </a:r>
            <a:r>
              <a:rPr lang="en-US" dirty="0"/>
              <a:t> </a:t>
            </a:r>
            <a:r>
              <a:rPr lang="en-US" dirty="0" err="1"/>
              <a:t>bài</a:t>
            </a:r>
            <a:r>
              <a:rPr lang="en-US" dirty="0"/>
              <a:t> </a:t>
            </a:r>
            <a:r>
              <a:rPr lang="en-US" dirty="0" err="1"/>
              <a:t>toán</a:t>
            </a:r>
            <a:r>
              <a:rPr lang="en-US" dirty="0"/>
              <a:t> </a:t>
            </a:r>
            <a:r>
              <a:rPr lang="en-US" dirty="0" err="1"/>
              <a:t>phân</a:t>
            </a:r>
            <a:r>
              <a:rPr lang="en-US" dirty="0"/>
              <a:t> </a:t>
            </a:r>
            <a:r>
              <a:rPr lang="en-US" dirty="0" err="1"/>
              <a:t>loại</a:t>
            </a:r>
            <a:r>
              <a:rPr lang="en-US" dirty="0"/>
              <a:t> </a:t>
            </a:r>
            <a:r>
              <a:rPr lang="en-US" dirty="0" err="1"/>
              <a:t>một</a:t>
            </a:r>
            <a:r>
              <a:rPr lang="en-US" dirty="0"/>
              <a:t> </a:t>
            </a:r>
            <a:r>
              <a:rPr lang="en-US" dirty="0" err="1"/>
              <a:t>điểm</a:t>
            </a:r>
            <a:r>
              <a:rPr lang="en-US" dirty="0"/>
              <a:t> </a:t>
            </a:r>
            <a:r>
              <a:rPr lang="en-US" dirty="0" err="1"/>
              <a:t>dữ</a:t>
            </a:r>
            <a:r>
              <a:rPr lang="en-US" dirty="0"/>
              <a:t> </a:t>
            </a:r>
            <a:r>
              <a:rPr lang="en-US" dirty="0" err="1"/>
              <a:t>liệu</a:t>
            </a:r>
            <a:r>
              <a:rPr lang="en-US" dirty="0"/>
              <a:t> </a:t>
            </a:r>
            <a:r>
              <a:rPr lang="en-US" dirty="0" err="1"/>
              <a:t>vào</a:t>
            </a:r>
            <a:r>
              <a:rPr lang="en-US" dirty="0"/>
              <a:t> </a:t>
            </a:r>
            <a:r>
              <a:rPr lang="en-US" dirty="0" err="1"/>
              <a:t>nhiều</a:t>
            </a:r>
            <a:r>
              <a:rPr lang="en-US" dirty="0"/>
              <a:t> </a:t>
            </a:r>
            <a:r>
              <a:rPr lang="en-US" dirty="0" err="1"/>
              <a:t>nhãn</a:t>
            </a:r>
            <a:r>
              <a:rPr lang="en-US" dirty="0"/>
              <a:t> </a:t>
            </a:r>
            <a:r>
              <a:rPr lang="en-US" dirty="0" err="1"/>
              <a:t>khác</a:t>
            </a:r>
            <a:r>
              <a:rPr lang="en-US" dirty="0"/>
              <a:t> </a:t>
            </a:r>
            <a:r>
              <a:rPr lang="en-US" dirty="0" err="1"/>
              <a:t>nhau</a:t>
            </a:r>
            <a:r>
              <a:rPr lang="en-US" dirty="0"/>
              <a:t>. </a:t>
            </a:r>
            <a:r>
              <a:rPr lang="en-US" dirty="0" err="1"/>
              <a:t>Ví</a:t>
            </a:r>
            <a:r>
              <a:rPr lang="en-US" dirty="0"/>
              <a:t> </a:t>
            </a:r>
            <a:r>
              <a:rPr lang="en-US" dirty="0" err="1"/>
              <a:t>dụ</a:t>
            </a:r>
            <a:r>
              <a:rPr lang="en-US" dirty="0"/>
              <a:t>: </a:t>
            </a:r>
            <a:r>
              <a:rPr lang="en-US" dirty="0" err="1"/>
              <a:t>phân</a:t>
            </a:r>
            <a:r>
              <a:rPr lang="en-US" dirty="0"/>
              <a:t> </a:t>
            </a:r>
            <a:r>
              <a:rPr lang="en-US" dirty="0" err="1"/>
              <a:t>loại</a:t>
            </a:r>
            <a:r>
              <a:rPr lang="en-US" dirty="0"/>
              <a:t> </a:t>
            </a:r>
            <a:r>
              <a:rPr lang="en-US" dirty="0" err="1"/>
              <a:t>sản</a:t>
            </a:r>
            <a:r>
              <a:rPr lang="en-US" dirty="0"/>
              <a:t> </a:t>
            </a:r>
            <a:r>
              <a:rPr lang="en-US" dirty="0" err="1"/>
              <a:t>phẩm</a:t>
            </a:r>
            <a:r>
              <a:rPr lang="en-US" dirty="0"/>
              <a:t> </a:t>
            </a:r>
            <a:r>
              <a:rPr lang="en-US" dirty="0" err="1"/>
              <a:t>vào</a:t>
            </a:r>
            <a:r>
              <a:rPr lang="en-US" dirty="0"/>
              <a:t> </a:t>
            </a:r>
            <a:r>
              <a:rPr lang="en-US" dirty="0" err="1"/>
              <a:t>nhiều</a:t>
            </a:r>
            <a:r>
              <a:rPr lang="en-US" dirty="0"/>
              <a:t> </a:t>
            </a:r>
            <a:r>
              <a:rPr lang="en-US" dirty="0" err="1"/>
              <a:t>danh</a:t>
            </a:r>
            <a:r>
              <a:rPr lang="en-US" dirty="0"/>
              <a:t> </a:t>
            </a:r>
            <a:r>
              <a:rPr lang="en-US" dirty="0" err="1"/>
              <a:t>mục</a:t>
            </a:r>
            <a:r>
              <a:rPr lang="en-US" dirty="0"/>
              <a:t> </a:t>
            </a:r>
            <a:r>
              <a:rPr lang="en-US" dirty="0" err="1"/>
              <a:t>khác</a:t>
            </a:r>
            <a:r>
              <a:rPr lang="en-US" dirty="0"/>
              <a:t> </a:t>
            </a:r>
            <a:r>
              <a:rPr lang="en-US" dirty="0" err="1"/>
              <a:t>nhau</a:t>
            </a:r>
            <a:r>
              <a:rPr lang="en-US" dirty="0"/>
              <a:t>.</a:t>
            </a:r>
          </a:p>
          <a:p>
            <a:endParaRPr lang="en-US" dirty="0"/>
          </a:p>
        </p:txBody>
      </p:sp>
      <p:sp>
        <p:nvSpPr>
          <p:cNvPr id="4" name="Title 1"/>
          <p:cNvSpPr txBox="1">
            <a:spLocks/>
          </p:cNvSpPr>
          <p:nvPr/>
        </p:nvSpPr>
        <p:spPr>
          <a:xfrm>
            <a:off x="289397" y="160669"/>
            <a:ext cx="8520600" cy="7074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r>
              <a:rPr lang="en-US" dirty="0" smtClean="0"/>
              <a:t>2. 1 </a:t>
            </a:r>
            <a:r>
              <a:rPr lang="en-US" dirty="0" err="1" smtClean="0"/>
              <a:t>Các</a:t>
            </a:r>
            <a:r>
              <a:rPr lang="en-US" dirty="0" smtClean="0"/>
              <a:t> </a:t>
            </a:r>
            <a:r>
              <a:rPr lang="en-US" dirty="0" err="1" smtClean="0"/>
              <a:t>dạng</a:t>
            </a:r>
            <a:r>
              <a:rPr lang="en-US" dirty="0" smtClean="0"/>
              <a:t> </a:t>
            </a:r>
            <a:r>
              <a:rPr lang="en-US" dirty="0" err="1" smtClean="0"/>
              <a:t>bài</a:t>
            </a:r>
            <a:r>
              <a:rPr lang="en-US" dirty="0" smtClean="0"/>
              <a:t> </a:t>
            </a:r>
            <a:r>
              <a:rPr lang="en-US" dirty="0" err="1" smtClean="0"/>
              <a:t>toán</a:t>
            </a:r>
            <a:r>
              <a:rPr lang="en-US" dirty="0" smtClean="0"/>
              <a:t> </a:t>
            </a:r>
            <a:r>
              <a:rPr lang="en-US" dirty="0" err="1" smtClean="0"/>
              <a:t>phân</a:t>
            </a:r>
            <a:r>
              <a:rPr lang="en-US" dirty="0" smtClean="0"/>
              <a:t> </a:t>
            </a:r>
            <a:r>
              <a:rPr lang="en-US" dirty="0" err="1" smtClean="0"/>
              <a:t>loại</a:t>
            </a:r>
            <a:endParaRPr lang="en-US" dirty="0"/>
          </a:p>
        </p:txBody>
      </p:sp>
      <p:pic>
        <p:nvPicPr>
          <p:cNvPr id="3074" name="Picture 2" descr="Multilabel Image Classification Using Deep Learning - MATLAB &amp; Simulin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058" y="2046158"/>
            <a:ext cx="8231858" cy="28407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686243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502170" y="1094282"/>
            <a:ext cx="3889947" cy="3410261"/>
          </a:xfrm>
        </p:spPr>
        <p:txBody>
          <a:bodyPr>
            <a:noAutofit/>
          </a:bodyPr>
          <a:lstStyle/>
          <a:p>
            <a:pPr marL="114300" indent="0">
              <a:buNone/>
            </a:pPr>
            <a:r>
              <a:rPr lang="en-US" dirty="0" smtClean="0"/>
              <a:t>4. </a:t>
            </a:r>
            <a:r>
              <a:rPr lang="vi-VN" dirty="0" smtClean="0"/>
              <a:t>Imbalanced </a:t>
            </a:r>
            <a:r>
              <a:rPr lang="vi-VN" dirty="0"/>
              <a:t>Classification: Là bài toán phân loại một lượng lớn các điểm dữ liệu thuộc một nhóm và một lượng nhỏ các điểm dữ liệu thuộc nhóm còn lại. </a:t>
            </a:r>
            <a:endParaRPr lang="en-US" dirty="0" smtClean="0"/>
          </a:p>
          <a:p>
            <a:pPr marL="114300" indent="0">
              <a:buNone/>
            </a:pPr>
            <a:endParaRPr lang="en-US" dirty="0"/>
          </a:p>
          <a:p>
            <a:pPr marL="114300" indent="0">
              <a:buNone/>
            </a:pPr>
            <a:r>
              <a:rPr lang="vi-VN" dirty="0" smtClean="0"/>
              <a:t>Ví </a:t>
            </a:r>
            <a:r>
              <a:rPr lang="vi-VN" dirty="0"/>
              <a:t>dụ: phân loại các bệnh nhân là người bình thường hoặc ung thư, trong đó số lượng bệnh nhân ung thư rất ít.</a:t>
            </a:r>
            <a:endParaRPr lang="en-US" dirty="0"/>
          </a:p>
        </p:txBody>
      </p:sp>
      <p:sp>
        <p:nvSpPr>
          <p:cNvPr id="4" name="Title 1"/>
          <p:cNvSpPr txBox="1">
            <a:spLocks/>
          </p:cNvSpPr>
          <p:nvPr/>
        </p:nvSpPr>
        <p:spPr>
          <a:xfrm>
            <a:off x="289397" y="160669"/>
            <a:ext cx="8520600" cy="7074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r>
              <a:rPr lang="en-US" smtClean="0"/>
              <a:t>2. 1 Các dạng bài toán phân loại</a:t>
            </a:r>
            <a:endParaRPr lang="en-US" dirty="0"/>
          </a:p>
        </p:txBody>
      </p:sp>
      <p:pic>
        <p:nvPicPr>
          <p:cNvPr id="4098" name="Picture 2" descr="Failure of Classification Accuracy for Imbalanced Class Distributions -  MachineLearningMastery.co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34468" y="944381"/>
            <a:ext cx="4704051" cy="3528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3907503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273600" y="99965"/>
            <a:ext cx="8520600" cy="707400"/>
          </a:xfrm>
          <a:prstGeom prst="rect">
            <a:avLst/>
          </a:prstGeom>
          <a:noFill/>
          <a:ln>
            <a:noFill/>
          </a:ln>
        </p:spPr>
        <p:txBody>
          <a:bodyPr spcFirstLastPara="1" wrap="square" lIns="91425" tIns="91425" rIns="91425" bIns="91425" anchor="t" anchorCtr="0">
            <a:normAutofit fontScale="90000"/>
          </a:bodyPr>
          <a:lstStyle/>
          <a:p>
            <a:pPr marL="22860" lvl="0">
              <a:buSzPct val="100000"/>
            </a:pPr>
            <a:r>
              <a:rPr lang="en-US" dirty="0"/>
              <a:t>3</a:t>
            </a:r>
            <a:r>
              <a:rPr lang="en-US" dirty="0" smtClean="0"/>
              <a:t>) </a:t>
            </a:r>
            <a:r>
              <a:rPr lang="en-US" dirty="0" err="1"/>
              <a:t>Các</a:t>
            </a:r>
            <a:r>
              <a:rPr lang="en-US" dirty="0"/>
              <a:t> </a:t>
            </a:r>
            <a:r>
              <a:rPr lang="en-US" dirty="0" err="1"/>
              <a:t>bước</a:t>
            </a:r>
            <a:r>
              <a:rPr lang="en-US" dirty="0"/>
              <a:t> </a:t>
            </a:r>
            <a:r>
              <a:rPr lang="en-US" dirty="0" err="1" smtClean="0"/>
              <a:t>giải</a:t>
            </a:r>
            <a:r>
              <a:rPr lang="en-US" dirty="0" smtClean="0"/>
              <a:t> </a:t>
            </a:r>
            <a:r>
              <a:rPr lang="en-US" dirty="0" err="1" smtClean="0"/>
              <a:t>quyết</a:t>
            </a:r>
            <a:r>
              <a:rPr lang="en-US" dirty="0" smtClean="0"/>
              <a:t> </a:t>
            </a:r>
            <a:r>
              <a:rPr lang="en-US" dirty="0" err="1" smtClean="0"/>
              <a:t>bài</a:t>
            </a:r>
            <a:r>
              <a:rPr lang="en-US" dirty="0" smtClean="0"/>
              <a:t> </a:t>
            </a:r>
            <a:r>
              <a:rPr lang="en-US" dirty="0" err="1" smtClean="0"/>
              <a:t>toán</a:t>
            </a:r>
            <a:r>
              <a:rPr lang="en-US" dirty="0" smtClean="0"/>
              <a:t> </a:t>
            </a:r>
            <a:r>
              <a:rPr lang="en-US" dirty="0" err="1" smtClean="0"/>
              <a:t>phân</a:t>
            </a:r>
            <a:r>
              <a:rPr lang="en-US" dirty="0" smtClean="0"/>
              <a:t> </a:t>
            </a:r>
            <a:r>
              <a:rPr lang="en-US" dirty="0" err="1" smtClean="0"/>
              <a:t>loại</a:t>
            </a:r>
            <a:endParaRPr dirty="0"/>
          </a:p>
        </p:txBody>
      </p:sp>
      <p:sp>
        <p:nvSpPr>
          <p:cNvPr id="81" name="Google Shape;81;p15"/>
          <p:cNvSpPr txBox="1">
            <a:spLocks noGrp="1"/>
          </p:cNvSpPr>
          <p:nvPr>
            <p:ph type="body" idx="1"/>
          </p:nvPr>
        </p:nvSpPr>
        <p:spPr>
          <a:xfrm>
            <a:off x="511205" y="998806"/>
            <a:ext cx="8366095" cy="4015154"/>
          </a:xfrm>
          <a:prstGeom prst="rect">
            <a:avLst/>
          </a:prstGeom>
          <a:noFill/>
          <a:ln>
            <a:noFill/>
          </a:ln>
        </p:spPr>
        <p:txBody>
          <a:bodyPr spcFirstLastPara="1" wrap="square" lIns="91425" tIns="91425" rIns="91425" bIns="91425" anchor="t" anchorCtr="0">
            <a:noAutofit/>
          </a:bodyPr>
          <a:lstStyle/>
          <a:p>
            <a:pPr>
              <a:lnSpc>
                <a:spcPct val="150000"/>
              </a:lnSpc>
            </a:pPr>
            <a:r>
              <a:rPr lang="en-US" sz="1600" dirty="0" err="1" smtClean="0"/>
              <a:t>Xây</a:t>
            </a:r>
            <a:r>
              <a:rPr lang="en-US" sz="1600" dirty="0" smtClean="0"/>
              <a:t> </a:t>
            </a:r>
            <a:r>
              <a:rPr lang="en-US" sz="1600" dirty="0" err="1" smtClean="0"/>
              <a:t>dựng</a:t>
            </a:r>
            <a:r>
              <a:rPr lang="en-US" sz="1600" dirty="0" smtClean="0"/>
              <a:t> </a:t>
            </a:r>
            <a:r>
              <a:rPr lang="en-US" sz="1600" dirty="0" err="1" smtClean="0"/>
              <a:t>bài</a:t>
            </a:r>
            <a:r>
              <a:rPr lang="en-US" sz="1600" dirty="0" smtClean="0"/>
              <a:t> </a:t>
            </a:r>
            <a:r>
              <a:rPr lang="en-US" sz="1600" dirty="0" err="1" smtClean="0"/>
              <a:t>toán</a:t>
            </a:r>
            <a:r>
              <a:rPr lang="en-US" sz="1600" dirty="0" smtClean="0"/>
              <a:t> (</a:t>
            </a:r>
            <a:r>
              <a:rPr lang="en-US" sz="1600" dirty="0" err="1" smtClean="0"/>
              <a:t>mô</a:t>
            </a:r>
            <a:r>
              <a:rPr lang="en-US" sz="1600" dirty="0" smtClean="0"/>
              <a:t> </a:t>
            </a:r>
            <a:r>
              <a:rPr lang="en-US" sz="1600" dirty="0" err="1" smtClean="0"/>
              <a:t>hình</a:t>
            </a:r>
            <a:r>
              <a:rPr lang="en-US" sz="1600" dirty="0" smtClean="0"/>
              <a:t> </a:t>
            </a:r>
            <a:r>
              <a:rPr lang="en-US" sz="1600" dirty="0" err="1" smtClean="0"/>
              <a:t>hóa</a:t>
            </a:r>
            <a:r>
              <a:rPr lang="en-US" sz="1600" dirty="0" smtClean="0"/>
              <a:t> </a:t>
            </a:r>
            <a:r>
              <a:rPr lang="en-US" sz="1600" dirty="0" err="1" smtClean="0"/>
              <a:t>bài</a:t>
            </a:r>
            <a:r>
              <a:rPr lang="en-US" sz="1600" dirty="0" smtClean="0"/>
              <a:t> </a:t>
            </a:r>
            <a:r>
              <a:rPr lang="en-US" sz="1600" dirty="0" err="1" smtClean="0"/>
              <a:t>toán</a:t>
            </a:r>
            <a:r>
              <a:rPr lang="en-US" sz="1600" dirty="0" smtClean="0"/>
              <a:t> </a:t>
            </a:r>
            <a:r>
              <a:rPr lang="en-US" sz="1600" dirty="0" err="1" smtClean="0"/>
              <a:t>dưới</a:t>
            </a:r>
            <a:r>
              <a:rPr lang="en-US" sz="1600" dirty="0" smtClean="0"/>
              <a:t> </a:t>
            </a:r>
            <a:r>
              <a:rPr lang="en-US" sz="1600" dirty="0" err="1" smtClean="0"/>
              <a:t>dạng</a:t>
            </a:r>
            <a:r>
              <a:rPr lang="en-US" sz="1600" dirty="0" smtClean="0"/>
              <a:t> </a:t>
            </a:r>
            <a:r>
              <a:rPr lang="en-US" sz="1600" dirty="0" err="1" smtClean="0"/>
              <a:t>toán</a:t>
            </a:r>
            <a:r>
              <a:rPr lang="en-US" sz="1600" dirty="0" smtClean="0"/>
              <a:t> </a:t>
            </a:r>
            <a:r>
              <a:rPr lang="en-US" sz="1600" dirty="0" err="1" smtClean="0"/>
              <a:t>học</a:t>
            </a:r>
            <a:r>
              <a:rPr lang="en-US" sz="1600" dirty="0" smtClean="0"/>
              <a:t>)</a:t>
            </a:r>
          </a:p>
          <a:p>
            <a:pPr>
              <a:lnSpc>
                <a:spcPct val="150000"/>
              </a:lnSpc>
            </a:pPr>
            <a:r>
              <a:rPr lang="en-US" sz="1600" dirty="0" smtClean="0"/>
              <a:t>Thu </a:t>
            </a:r>
            <a:r>
              <a:rPr lang="en-US" sz="1600" dirty="0" err="1" smtClean="0"/>
              <a:t>thập</a:t>
            </a:r>
            <a:r>
              <a:rPr lang="en-US" sz="1600" dirty="0" smtClean="0"/>
              <a:t> </a:t>
            </a:r>
            <a:r>
              <a:rPr lang="en-US" sz="1600" dirty="0" err="1" smtClean="0"/>
              <a:t>và</a:t>
            </a:r>
            <a:r>
              <a:rPr lang="en-US" sz="1600" dirty="0" smtClean="0"/>
              <a:t> </a:t>
            </a:r>
            <a:r>
              <a:rPr lang="en-US" sz="1600" dirty="0" err="1"/>
              <a:t>c</a:t>
            </a:r>
            <a:r>
              <a:rPr lang="en-US" sz="1600" dirty="0" err="1" smtClean="0"/>
              <a:t>huẩn</a:t>
            </a:r>
            <a:r>
              <a:rPr lang="en-US" sz="1600" dirty="0" smtClean="0"/>
              <a:t> </a:t>
            </a:r>
            <a:r>
              <a:rPr lang="en-US" sz="1600" dirty="0" err="1"/>
              <a:t>bị</a:t>
            </a:r>
            <a:r>
              <a:rPr lang="en-US" sz="1600" dirty="0"/>
              <a:t> </a:t>
            </a:r>
            <a:r>
              <a:rPr lang="en-US" sz="1600" dirty="0" err="1"/>
              <a:t>dữ</a:t>
            </a:r>
            <a:r>
              <a:rPr lang="en-US" sz="1600" dirty="0"/>
              <a:t> </a:t>
            </a:r>
            <a:r>
              <a:rPr lang="en-US" sz="1600" dirty="0" err="1"/>
              <a:t>liệu</a:t>
            </a:r>
            <a:r>
              <a:rPr lang="en-US" sz="1600" dirty="0" smtClean="0"/>
              <a:t>.</a:t>
            </a:r>
          </a:p>
          <a:p>
            <a:pPr>
              <a:lnSpc>
                <a:spcPct val="150000"/>
              </a:lnSpc>
            </a:pPr>
            <a:r>
              <a:rPr lang="en-US" sz="1600" dirty="0" err="1" smtClean="0"/>
              <a:t>Chọn</a:t>
            </a:r>
            <a:r>
              <a:rPr lang="en-US" sz="1600" dirty="0" smtClean="0"/>
              <a:t> </a:t>
            </a:r>
            <a:r>
              <a:rPr lang="en-US" sz="1600" dirty="0" err="1" smtClean="0"/>
              <a:t>và</a:t>
            </a:r>
            <a:r>
              <a:rPr lang="en-US" sz="1600" dirty="0" smtClean="0"/>
              <a:t> </a:t>
            </a:r>
            <a:r>
              <a:rPr lang="en-US" sz="1600" dirty="0" err="1" smtClean="0"/>
              <a:t>trích</a:t>
            </a:r>
            <a:r>
              <a:rPr lang="en-US" sz="1600" dirty="0" smtClean="0"/>
              <a:t> </a:t>
            </a:r>
            <a:r>
              <a:rPr lang="en-US" sz="1600" dirty="0" err="1" smtClean="0"/>
              <a:t>xuất</a:t>
            </a:r>
            <a:r>
              <a:rPr lang="en-US" sz="1600" dirty="0" smtClean="0"/>
              <a:t> </a:t>
            </a:r>
            <a:r>
              <a:rPr lang="en-US" sz="1600" dirty="0" err="1" smtClean="0"/>
              <a:t>các</a:t>
            </a:r>
            <a:r>
              <a:rPr lang="en-US" sz="1600" dirty="0" smtClean="0"/>
              <a:t> </a:t>
            </a:r>
            <a:r>
              <a:rPr lang="en-US" sz="1600" dirty="0" err="1" smtClean="0"/>
              <a:t>đặc</a:t>
            </a:r>
            <a:r>
              <a:rPr lang="en-US" sz="1600" dirty="0" smtClean="0"/>
              <a:t> </a:t>
            </a:r>
            <a:r>
              <a:rPr lang="en-US" sz="1600" dirty="0" err="1" smtClean="0"/>
              <a:t>trưng</a:t>
            </a:r>
            <a:endParaRPr lang="en-US" sz="1600" dirty="0" smtClean="0"/>
          </a:p>
          <a:p>
            <a:pPr>
              <a:lnSpc>
                <a:spcPct val="150000"/>
              </a:lnSpc>
            </a:pPr>
            <a:r>
              <a:rPr lang="en-US" sz="1600" smtClean="0"/>
              <a:t>Chọn mô hình phù hợp: Logistic Regression, Decision Tree, SVM, Random Forest</a:t>
            </a:r>
          </a:p>
          <a:p>
            <a:pPr>
              <a:lnSpc>
                <a:spcPct val="150000"/>
              </a:lnSpc>
            </a:pPr>
            <a:r>
              <a:rPr lang="en-US" sz="1600" smtClean="0"/>
              <a:t>Chia dữ liệu thành tập train và tập test</a:t>
            </a:r>
          </a:p>
          <a:p>
            <a:pPr>
              <a:lnSpc>
                <a:spcPct val="150000"/>
              </a:lnSpc>
            </a:pPr>
            <a:r>
              <a:rPr lang="en-US" sz="1600" smtClean="0"/>
              <a:t>Huấn </a:t>
            </a:r>
            <a:r>
              <a:rPr lang="en-US" sz="1600" dirty="0" err="1" smtClean="0"/>
              <a:t>luyện</a:t>
            </a:r>
            <a:r>
              <a:rPr lang="en-US" sz="1600" dirty="0" smtClean="0"/>
              <a:t> </a:t>
            </a:r>
            <a:r>
              <a:rPr lang="en-US" sz="1600" dirty="0" err="1" smtClean="0"/>
              <a:t>mô</a:t>
            </a:r>
            <a:r>
              <a:rPr lang="en-US" sz="1600" dirty="0" smtClean="0"/>
              <a:t> </a:t>
            </a:r>
            <a:r>
              <a:rPr lang="en-US" sz="1600" dirty="0" err="1" smtClean="0"/>
              <a:t>hình</a:t>
            </a:r>
            <a:r>
              <a:rPr lang="en-US" sz="1600" dirty="0" smtClean="0"/>
              <a:t> </a:t>
            </a:r>
            <a:r>
              <a:rPr lang="en-US" sz="1600" dirty="0" err="1" smtClean="0"/>
              <a:t>dựa</a:t>
            </a:r>
            <a:r>
              <a:rPr lang="en-US" sz="1600" dirty="0" smtClean="0"/>
              <a:t> </a:t>
            </a:r>
            <a:r>
              <a:rPr lang="en-US" sz="1600" dirty="0" err="1" smtClean="0"/>
              <a:t>vào</a:t>
            </a:r>
            <a:r>
              <a:rPr lang="en-US" sz="1600" dirty="0" smtClean="0"/>
              <a:t> </a:t>
            </a:r>
            <a:r>
              <a:rPr lang="en-US" sz="1600" dirty="0" err="1" smtClean="0"/>
              <a:t>tập</a:t>
            </a:r>
            <a:r>
              <a:rPr lang="en-US" sz="1600" dirty="0" smtClean="0"/>
              <a:t> train </a:t>
            </a:r>
            <a:r>
              <a:rPr lang="en-US" sz="1600" dirty="0" err="1" smtClean="0"/>
              <a:t>và</a:t>
            </a:r>
            <a:r>
              <a:rPr lang="en-US" sz="1600" dirty="0" smtClean="0"/>
              <a:t> </a:t>
            </a:r>
            <a:r>
              <a:rPr lang="en-US" sz="1600" dirty="0" err="1" smtClean="0"/>
              <a:t>điều</a:t>
            </a:r>
            <a:r>
              <a:rPr lang="en-US" sz="1600" dirty="0" smtClean="0"/>
              <a:t> </a:t>
            </a:r>
            <a:r>
              <a:rPr lang="en-US" sz="1600" dirty="0" err="1" smtClean="0"/>
              <a:t>chỉnh</a:t>
            </a:r>
            <a:r>
              <a:rPr lang="en-US" sz="1600" dirty="0" smtClean="0"/>
              <a:t> </a:t>
            </a:r>
            <a:r>
              <a:rPr lang="en-US" sz="1600" dirty="0" err="1" smtClean="0"/>
              <a:t>các</a:t>
            </a:r>
            <a:r>
              <a:rPr lang="en-US" sz="1600" dirty="0" smtClean="0"/>
              <a:t> </a:t>
            </a:r>
            <a:r>
              <a:rPr lang="en-US" sz="1600" dirty="0" err="1" smtClean="0"/>
              <a:t>siêu</a:t>
            </a:r>
            <a:r>
              <a:rPr lang="en-US" sz="1600" dirty="0" smtClean="0"/>
              <a:t> </a:t>
            </a:r>
            <a:r>
              <a:rPr lang="en-US" sz="1600" dirty="0" err="1" smtClean="0"/>
              <a:t>tham</a:t>
            </a:r>
            <a:r>
              <a:rPr lang="en-US" sz="1600" dirty="0" smtClean="0"/>
              <a:t> </a:t>
            </a:r>
            <a:r>
              <a:rPr lang="en-US" sz="1600" dirty="0" err="1" smtClean="0"/>
              <a:t>số</a:t>
            </a:r>
            <a:endParaRPr lang="en-US" sz="1600" dirty="0" smtClean="0"/>
          </a:p>
          <a:p>
            <a:pPr>
              <a:lnSpc>
                <a:spcPct val="150000"/>
              </a:lnSpc>
            </a:pPr>
            <a:r>
              <a:rPr lang="en-US" sz="1600" dirty="0" err="1" smtClean="0"/>
              <a:t>Đánh</a:t>
            </a:r>
            <a:r>
              <a:rPr lang="en-US" sz="1600" dirty="0" smtClean="0"/>
              <a:t> </a:t>
            </a:r>
            <a:r>
              <a:rPr lang="en-US" sz="1600" dirty="0" err="1" smtClean="0"/>
              <a:t>giá</a:t>
            </a:r>
            <a:r>
              <a:rPr lang="en-US" sz="1600" dirty="0" smtClean="0"/>
              <a:t> </a:t>
            </a:r>
            <a:r>
              <a:rPr lang="en-US" sz="1600" dirty="0" err="1" smtClean="0"/>
              <a:t>mô</a:t>
            </a:r>
            <a:r>
              <a:rPr lang="en-US" sz="1600" dirty="0" smtClean="0"/>
              <a:t> </a:t>
            </a:r>
            <a:r>
              <a:rPr lang="en-US" sz="1600" dirty="0" err="1" smtClean="0"/>
              <a:t>hình</a:t>
            </a:r>
            <a:r>
              <a:rPr lang="en-US" sz="1600" dirty="0" smtClean="0"/>
              <a:t> </a:t>
            </a:r>
            <a:r>
              <a:rPr lang="en-US" sz="1600" dirty="0" err="1" smtClean="0"/>
              <a:t>dựa</a:t>
            </a:r>
            <a:r>
              <a:rPr lang="en-US" sz="1600" dirty="0" smtClean="0"/>
              <a:t> </a:t>
            </a:r>
            <a:r>
              <a:rPr lang="en-US" sz="1600" dirty="0" err="1" smtClean="0"/>
              <a:t>vào</a:t>
            </a:r>
            <a:r>
              <a:rPr lang="en-US" sz="1600" dirty="0" smtClean="0"/>
              <a:t> </a:t>
            </a:r>
            <a:r>
              <a:rPr lang="en-US" sz="1600" dirty="0" err="1" smtClean="0"/>
              <a:t>tập</a:t>
            </a:r>
            <a:r>
              <a:rPr lang="en-US" sz="1600" dirty="0" smtClean="0"/>
              <a:t> test </a:t>
            </a:r>
            <a:r>
              <a:rPr lang="en-US" sz="1600" dirty="0" err="1" smtClean="0"/>
              <a:t>dùng</a:t>
            </a:r>
            <a:r>
              <a:rPr lang="en-US" sz="1600" dirty="0" smtClean="0"/>
              <a:t> </a:t>
            </a:r>
            <a:r>
              <a:rPr lang="en-US" sz="1600" dirty="0" err="1" smtClean="0"/>
              <a:t>các</a:t>
            </a:r>
            <a:r>
              <a:rPr lang="en-US" sz="1600" dirty="0" smtClean="0"/>
              <a:t> </a:t>
            </a:r>
            <a:r>
              <a:rPr lang="en-US" sz="1600" dirty="0" err="1" smtClean="0"/>
              <a:t>chỉ</a:t>
            </a:r>
            <a:r>
              <a:rPr lang="en-US" sz="1600" dirty="0" smtClean="0"/>
              <a:t> </a:t>
            </a:r>
            <a:r>
              <a:rPr lang="en-US" sz="1600" dirty="0" err="1" smtClean="0"/>
              <a:t>số</a:t>
            </a:r>
            <a:r>
              <a:rPr lang="en-US" sz="1600" dirty="0" smtClean="0"/>
              <a:t> </a:t>
            </a:r>
            <a:r>
              <a:rPr lang="en-US" sz="1600" dirty="0" err="1" smtClean="0"/>
              <a:t>như</a:t>
            </a:r>
            <a:r>
              <a:rPr lang="en-US" sz="1600" dirty="0" smtClean="0"/>
              <a:t> accuracy, precision, recall</a:t>
            </a:r>
          </a:p>
          <a:p>
            <a:pPr>
              <a:lnSpc>
                <a:spcPct val="150000"/>
              </a:lnSpc>
            </a:pPr>
            <a:r>
              <a:rPr lang="en-US" sz="1600" dirty="0" err="1" smtClean="0"/>
              <a:t>Triển</a:t>
            </a:r>
            <a:r>
              <a:rPr lang="en-US" sz="1600" dirty="0" smtClean="0"/>
              <a:t> </a:t>
            </a:r>
            <a:r>
              <a:rPr lang="en-US" sz="1600" dirty="0" err="1" smtClean="0"/>
              <a:t>khai</a:t>
            </a:r>
            <a:r>
              <a:rPr lang="en-US" sz="1600" dirty="0" smtClean="0"/>
              <a:t> </a:t>
            </a:r>
            <a:r>
              <a:rPr lang="en-US" sz="1600" dirty="0" err="1" smtClean="0"/>
              <a:t>mô</a:t>
            </a:r>
            <a:r>
              <a:rPr lang="en-US" sz="1600" dirty="0" smtClean="0"/>
              <a:t> </a:t>
            </a:r>
            <a:r>
              <a:rPr lang="en-US" sz="1600" dirty="0" err="1" smtClean="0"/>
              <a:t>hình</a:t>
            </a:r>
            <a:r>
              <a:rPr lang="en-US" sz="1600" dirty="0" smtClean="0"/>
              <a:t> </a:t>
            </a:r>
            <a:r>
              <a:rPr lang="en-US" sz="1600" dirty="0" err="1" smtClean="0"/>
              <a:t>vào</a:t>
            </a:r>
            <a:r>
              <a:rPr lang="en-US" sz="1600" dirty="0" smtClean="0"/>
              <a:t> </a:t>
            </a:r>
            <a:r>
              <a:rPr lang="en-US" sz="1600" dirty="0" err="1" smtClean="0"/>
              <a:t>thực</a:t>
            </a:r>
            <a:r>
              <a:rPr lang="en-US" sz="1600" dirty="0" smtClean="0"/>
              <a:t> </a:t>
            </a:r>
            <a:r>
              <a:rPr lang="en-US" sz="1600" dirty="0" err="1" smtClean="0"/>
              <a:t>tế</a:t>
            </a:r>
            <a:r>
              <a:rPr lang="en-US" sz="1600" dirty="0" smtClean="0"/>
              <a:t>.</a:t>
            </a:r>
            <a:endParaRPr lang="en-US" sz="1600" dirty="0"/>
          </a:p>
        </p:txBody>
      </p:sp>
    </p:spTree>
    <p:extLst>
      <p:ext uri="{BB962C8B-B14F-4D97-AF65-F5344CB8AC3E}">
        <p14:creationId xmlns:p14="http://schemas.microsoft.com/office/powerpoint/2010/main" val="114267148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34185" y="869085"/>
            <a:ext cx="8520600" cy="682397"/>
          </a:xfrm>
        </p:spPr>
        <p:txBody>
          <a:bodyPr/>
          <a:lstStyle/>
          <a:p>
            <a:r>
              <a:rPr lang="en-US" dirty="0" err="1" smtClean="0"/>
              <a:t>Là</a:t>
            </a:r>
            <a:r>
              <a:rPr lang="en-US" dirty="0" smtClean="0"/>
              <a:t> </a:t>
            </a:r>
            <a:r>
              <a:rPr lang="en-US" dirty="0" err="1" smtClean="0"/>
              <a:t>một</a:t>
            </a:r>
            <a:r>
              <a:rPr lang="en-US" dirty="0" smtClean="0"/>
              <a:t> </a:t>
            </a:r>
            <a:r>
              <a:rPr lang="en-US" dirty="0" err="1" smtClean="0"/>
              <a:t>mô</a:t>
            </a:r>
            <a:r>
              <a:rPr lang="en-US" dirty="0" smtClean="0"/>
              <a:t> </a:t>
            </a:r>
            <a:r>
              <a:rPr lang="en-US" dirty="0" err="1" smtClean="0"/>
              <a:t>hình</a:t>
            </a:r>
            <a:r>
              <a:rPr lang="en-US" dirty="0" smtClean="0"/>
              <a:t> </a:t>
            </a:r>
            <a:r>
              <a:rPr lang="en-US" b="1" dirty="0" err="1" smtClean="0"/>
              <a:t>phân</a:t>
            </a:r>
            <a:r>
              <a:rPr lang="en-US" b="1" dirty="0" smtClean="0"/>
              <a:t> </a:t>
            </a:r>
            <a:r>
              <a:rPr lang="en-US" b="1" dirty="0" err="1" smtClean="0"/>
              <a:t>loại</a:t>
            </a:r>
            <a:r>
              <a:rPr lang="en-US" b="1" dirty="0" smtClean="0"/>
              <a:t> </a:t>
            </a:r>
            <a:r>
              <a:rPr lang="en-US" b="1" dirty="0" err="1" smtClean="0"/>
              <a:t>nhị</a:t>
            </a:r>
            <a:r>
              <a:rPr lang="en-US" b="1" dirty="0" smtClean="0"/>
              <a:t> </a:t>
            </a:r>
            <a:r>
              <a:rPr lang="en-US" b="1" dirty="0" err="1" smtClean="0"/>
              <a:t>phân</a:t>
            </a:r>
            <a:r>
              <a:rPr lang="en-US" b="1" dirty="0" smtClean="0"/>
              <a:t> </a:t>
            </a:r>
            <a:r>
              <a:rPr lang="en-US" dirty="0" err="1" smtClean="0"/>
              <a:t>trong</a:t>
            </a:r>
            <a:r>
              <a:rPr lang="en-US" dirty="0" smtClean="0"/>
              <a:t> </a:t>
            </a:r>
            <a:r>
              <a:rPr lang="en-US" dirty="0" err="1" smtClean="0"/>
              <a:t>học</a:t>
            </a:r>
            <a:r>
              <a:rPr lang="en-US" dirty="0" smtClean="0"/>
              <a:t> </a:t>
            </a:r>
            <a:r>
              <a:rPr lang="en-US" dirty="0" err="1" smtClean="0"/>
              <a:t>có</a:t>
            </a:r>
            <a:r>
              <a:rPr lang="en-US" dirty="0" smtClean="0"/>
              <a:t> </a:t>
            </a:r>
            <a:r>
              <a:rPr lang="en-US" dirty="0" err="1" smtClean="0"/>
              <a:t>giám</a:t>
            </a:r>
            <a:r>
              <a:rPr lang="en-US" dirty="0" smtClean="0"/>
              <a:t> </a:t>
            </a:r>
            <a:r>
              <a:rPr lang="en-US" dirty="0" err="1" smtClean="0"/>
              <a:t>sát</a:t>
            </a:r>
            <a:endParaRPr lang="en-US" dirty="0" smtClean="0"/>
          </a:p>
          <a:p>
            <a:endParaRPr lang="en-US" dirty="0" smtClean="0"/>
          </a:p>
        </p:txBody>
      </p:sp>
      <p:sp>
        <p:nvSpPr>
          <p:cNvPr id="4" name="Title 1"/>
          <p:cNvSpPr>
            <a:spLocks noGrp="1"/>
          </p:cNvSpPr>
          <p:nvPr>
            <p:ph type="title"/>
          </p:nvPr>
        </p:nvSpPr>
        <p:spPr>
          <a:xfrm>
            <a:off x="294973" y="160668"/>
            <a:ext cx="8520600" cy="707400"/>
          </a:xfrm>
        </p:spPr>
        <p:txBody>
          <a:bodyPr>
            <a:normAutofit fontScale="90000"/>
          </a:bodyPr>
          <a:lstStyle/>
          <a:p>
            <a:r>
              <a:rPr lang="en-US" dirty="0"/>
              <a:t>4</a:t>
            </a:r>
            <a:r>
              <a:rPr lang="en-US" dirty="0" smtClean="0"/>
              <a:t>. Logistic Regression</a:t>
            </a:r>
            <a:endParaRPr lang="en-US" dirty="0"/>
          </a:p>
        </p:txBody>
      </p:sp>
      <p:pic>
        <p:nvPicPr>
          <p:cNvPr id="5" name="Picture 4"/>
          <p:cNvPicPr>
            <a:picLocks noChangeAspect="1"/>
          </p:cNvPicPr>
          <p:nvPr/>
        </p:nvPicPr>
        <p:blipFill>
          <a:blip r:embed="rId2"/>
          <a:stretch>
            <a:fillRect/>
          </a:stretch>
        </p:blipFill>
        <p:spPr>
          <a:xfrm>
            <a:off x="429668" y="1459765"/>
            <a:ext cx="8344623" cy="3513124"/>
          </a:xfrm>
          <a:prstGeom prst="rect">
            <a:avLst/>
          </a:prstGeom>
        </p:spPr>
      </p:pic>
    </p:spTree>
    <p:extLst>
      <p:ext uri="{BB962C8B-B14F-4D97-AF65-F5344CB8AC3E}">
        <p14:creationId xmlns:p14="http://schemas.microsoft.com/office/powerpoint/2010/main" val="343790085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p25"/>
          <p:cNvSpPr txBox="1">
            <a:spLocks noGrp="1"/>
          </p:cNvSpPr>
          <p:nvPr>
            <p:ph type="body" idx="1"/>
          </p:nvPr>
        </p:nvSpPr>
        <p:spPr>
          <a:xfrm>
            <a:off x="311700" y="853068"/>
            <a:ext cx="8520600" cy="3716082"/>
          </a:xfrm>
          <a:prstGeom prst="rect">
            <a:avLst/>
          </a:prstGeom>
        </p:spPr>
        <p:txBody>
          <a:bodyPr spcFirstLastPara="1" wrap="square" lIns="91425" tIns="91425" rIns="91425" bIns="91425" anchor="t" anchorCtr="0">
            <a:normAutofit/>
          </a:bodyPr>
          <a:lstStyle/>
          <a:p>
            <a:pPr marL="114300" lvl="0" indent="0" algn="just" rtl="0">
              <a:spcBef>
                <a:spcPts val="0"/>
              </a:spcBef>
              <a:spcAft>
                <a:spcPts val="0"/>
              </a:spcAft>
              <a:buClr>
                <a:srgbClr val="202020"/>
              </a:buClr>
              <a:buSzPts val="1800"/>
              <a:buNone/>
            </a:pPr>
            <a:r>
              <a:rPr lang="en-US" dirty="0" smtClean="0">
                <a:solidFill>
                  <a:srgbClr val="202020"/>
                </a:solidFill>
                <a:latin typeface="Arial"/>
                <a:ea typeface="Arial"/>
                <a:cs typeface="Arial"/>
                <a:sym typeface="Arial"/>
              </a:rPr>
              <a:t>- </a:t>
            </a:r>
            <a:r>
              <a:rPr lang="en-US" dirty="0" err="1" smtClean="0">
                <a:solidFill>
                  <a:srgbClr val="202020"/>
                </a:solidFill>
                <a:latin typeface="Arial"/>
                <a:ea typeface="Arial"/>
                <a:cs typeface="Arial"/>
                <a:sym typeface="Arial"/>
              </a:rPr>
              <a:t>Học</a:t>
            </a:r>
            <a:r>
              <a:rPr lang="en-US" dirty="0" smtClean="0">
                <a:solidFill>
                  <a:srgbClr val="202020"/>
                </a:solidFill>
                <a:latin typeface="Arial"/>
                <a:ea typeface="Arial"/>
                <a:cs typeface="Arial"/>
                <a:sym typeface="Arial"/>
              </a:rPr>
              <a:t> </a:t>
            </a:r>
            <a:r>
              <a:rPr lang="en-US" dirty="0" err="1" smtClean="0">
                <a:solidFill>
                  <a:srgbClr val="202020"/>
                </a:solidFill>
                <a:latin typeface="Arial"/>
                <a:ea typeface="Arial"/>
                <a:cs typeface="Arial"/>
                <a:sym typeface="Arial"/>
              </a:rPr>
              <a:t>có</a:t>
            </a:r>
            <a:r>
              <a:rPr lang="en-US" dirty="0" smtClean="0">
                <a:solidFill>
                  <a:srgbClr val="202020"/>
                </a:solidFill>
                <a:latin typeface="Arial"/>
                <a:ea typeface="Arial"/>
                <a:cs typeface="Arial"/>
                <a:sym typeface="Arial"/>
              </a:rPr>
              <a:t> </a:t>
            </a:r>
            <a:r>
              <a:rPr lang="en-US" dirty="0" err="1" smtClean="0">
                <a:solidFill>
                  <a:srgbClr val="202020"/>
                </a:solidFill>
                <a:latin typeface="Arial"/>
                <a:ea typeface="Arial"/>
                <a:cs typeface="Arial"/>
                <a:sym typeface="Arial"/>
              </a:rPr>
              <a:t>giám</a:t>
            </a:r>
            <a:r>
              <a:rPr lang="en-US" dirty="0" smtClean="0">
                <a:solidFill>
                  <a:srgbClr val="202020"/>
                </a:solidFill>
                <a:latin typeface="Arial"/>
                <a:ea typeface="Arial"/>
                <a:cs typeface="Arial"/>
                <a:sym typeface="Arial"/>
              </a:rPr>
              <a:t> </a:t>
            </a:r>
            <a:r>
              <a:rPr lang="en-US" dirty="0" err="1" smtClean="0">
                <a:solidFill>
                  <a:srgbClr val="202020"/>
                </a:solidFill>
                <a:latin typeface="Arial"/>
                <a:ea typeface="Arial"/>
                <a:cs typeface="Arial"/>
                <a:sym typeface="Arial"/>
              </a:rPr>
              <a:t>sát</a:t>
            </a:r>
            <a:r>
              <a:rPr lang="en-US" dirty="0" smtClean="0">
                <a:solidFill>
                  <a:srgbClr val="202020"/>
                </a:solidFill>
                <a:latin typeface="Arial"/>
                <a:ea typeface="Arial"/>
                <a:cs typeface="Arial"/>
                <a:sym typeface="Arial"/>
              </a:rPr>
              <a:t> </a:t>
            </a:r>
            <a:r>
              <a:rPr lang="en-US" dirty="0" err="1" smtClean="0">
                <a:solidFill>
                  <a:srgbClr val="202020"/>
                </a:solidFill>
                <a:latin typeface="Arial"/>
                <a:ea typeface="Arial"/>
                <a:cs typeface="Arial"/>
                <a:sym typeface="Arial"/>
              </a:rPr>
              <a:t>là</a:t>
            </a:r>
            <a:r>
              <a:rPr lang="en-US" dirty="0" smtClean="0">
                <a:solidFill>
                  <a:srgbClr val="202020"/>
                </a:solidFill>
                <a:latin typeface="Arial"/>
                <a:ea typeface="Arial"/>
                <a:cs typeface="Arial"/>
                <a:sym typeface="Arial"/>
              </a:rPr>
              <a:t> </a:t>
            </a:r>
            <a:r>
              <a:rPr lang="en-US" dirty="0" err="1" smtClean="0">
                <a:solidFill>
                  <a:srgbClr val="202020"/>
                </a:solidFill>
                <a:latin typeface="Arial"/>
                <a:ea typeface="Arial"/>
                <a:cs typeface="Arial"/>
                <a:sym typeface="Arial"/>
              </a:rPr>
              <a:t>học</a:t>
            </a:r>
            <a:r>
              <a:rPr lang="en-US" dirty="0" smtClean="0">
                <a:solidFill>
                  <a:srgbClr val="202020"/>
                </a:solidFill>
                <a:latin typeface="Arial"/>
                <a:ea typeface="Arial"/>
                <a:cs typeface="Arial"/>
                <a:sym typeface="Arial"/>
              </a:rPr>
              <a:t> </a:t>
            </a:r>
            <a:r>
              <a:rPr lang="en-US" dirty="0">
                <a:solidFill>
                  <a:srgbClr val="202020"/>
                </a:solidFill>
                <a:latin typeface="Arial"/>
                <a:ea typeface="Arial"/>
                <a:cs typeface="Arial"/>
                <a:sym typeface="Arial"/>
              </a:rPr>
              <a:t>h</a:t>
            </a:r>
            <a:r>
              <a:rPr lang="vi" dirty="0" smtClean="0">
                <a:solidFill>
                  <a:srgbClr val="202020"/>
                </a:solidFill>
                <a:latin typeface="Arial"/>
                <a:ea typeface="Arial"/>
                <a:cs typeface="Arial"/>
                <a:sym typeface="Arial"/>
              </a:rPr>
              <a:t>àm </a:t>
            </a:r>
            <a:r>
              <a:rPr lang="vi" dirty="0">
                <a:solidFill>
                  <a:srgbClr val="202020"/>
                </a:solidFill>
                <a:latin typeface="Arial"/>
                <a:ea typeface="Arial"/>
                <a:cs typeface="Arial"/>
                <a:sym typeface="Arial"/>
              </a:rPr>
              <a:t>ánh xạ </a:t>
            </a:r>
            <a:r>
              <a:rPr lang="en-US" dirty="0" err="1" smtClean="0">
                <a:solidFill>
                  <a:srgbClr val="202020"/>
                </a:solidFill>
                <a:latin typeface="Arial"/>
                <a:ea typeface="Arial"/>
                <a:cs typeface="Arial"/>
                <a:sym typeface="Arial"/>
              </a:rPr>
              <a:t>từ</a:t>
            </a:r>
            <a:r>
              <a:rPr lang="en-US" dirty="0" smtClean="0">
                <a:solidFill>
                  <a:srgbClr val="202020"/>
                </a:solidFill>
                <a:latin typeface="Arial"/>
                <a:ea typeface="Arial"/>
                <a:cs typeface="Arial"/>
                <a:sym typeface="Arial"/>
              </a:rPr>
              <a:t> input </a:t>
            </a:r>
            <a:r>
              <a:rPr lang="en-US" dirty="0" err="1" smtClean="0">
                <a:solidFill>
                  <a:srgbClr val="202020"/>
                </a:solidFill>
                <a:latin typeface="Arial"/>
                <a:ea typeface="Arial"/>
                <a:cs typeface="Arial"/>
                <a:sym typeface="Arial"/>
              </a:rPr>
              <a:t>đến</a:t>
            </a:r>
            <a:r>
              <a:rPr lang="en-US" dirty="0" smtClean="0">
                <a:solidFill>
                  <a:srgbClr val="202020"/>
                </a:solidFill>
                <a:latin typeface="Arial"/>
                <a:ea typeface="Arial"/>
                <a:cs typeface="Arial"/>
                <a:sym typeface="Arial"/>
              </a:rPr>
              <a:t> output.</a:t>
            </a:r>
          </a:p>
          <a:p>
            <a:pPr marL="114300" lvl="0" indent="0" algn="just" rtl="0">
              <a:spcBef>
                <a:spcPts val="0"/>
              </a:spcBef>
              <a:spcAft>
                <a:spcPts val="0"/>
              </a:spcAft>
              <a:buClr>
                <a:srgbClr val="202020"/>
              </a:buClr>
              <a:buSzPts val="1800"/>
              <a:buNone/>
            </a:pPr>
            <a:r>
              <a:rPr lang="en-US" dirty="0" smtClean="0">
                <a:solidFill>
                  <a:srgbClr val="202020"/>
                </a:solidFill>
                <a:latin typeface="Arial"/>
                <a:ea typeface="Arial"/>
                <a:cs typeface="Arial"/>
                <a:sym typeface="Arial"/>
              </a:rPr>
              <a:t>- </a:t>
            </a:r>
            <a:r>
              <a:rPr lang="en-US" dirty="0" err="1" smtClean="0">
                <a:solidFill>
                  <a:srgbClr val="202020"/>
                </a:solidFill>
                <a:latin typeface="Arial"/>
                <a:ea typeface="Arial"/>
                <a:cs typeface="Arial"/>
                <a:sym typeface="Arial"/>
              </a:rPr>
              <a:t>Hàm</a:t>
            </a:r>
            <a:r>
              <a:rPr lang="en-US" dirty="0" smtClean="0">
                <a:solidFill>
                  <a:srgbClr val="202020"/>
                </a:solidFill>
                <a:latin typeface="Arial"/>
                <a:ea typeface="Arial"/>
                <a:cs typeface="Arial"/>
                <a:sym typeface="Arial"/>
              </a:rPr>
              <a:t> </a:t>
            </a:r>
            <a:r>
              <a:rPr lang="en-US" dirty="0" err="1" smtClean="0">
                <a:solidFill>
                  <a:srgbClr val="202020"/>
                </a:solidFill>
                <a:latin typeface="Arial"/>
                <a:ea typeface="Arial"/>
                <a:cs typeface="Arial"/>
                <a:sym typeface="Arial"/>
              </a:rPr>
              <a:t>ánh</a:t>
            </a:r>
            <a:r>
              <a:rPr lang="en-US" dirty="0" smtClean="0">
                <a:solidFill>
                  <a:srgbClr val="202020"/>
                </a:solidFill>
                <a:latin typeface="Arial"/>
                <a:ea typeface="Arial"/>
                <a:cs typeface="Arial"/>
                <a:sym typeface="Arial"/>
              </a:rPr>
              <a:t> </a:t>
            </a:r>
            <a:r>
              <a:rPr lang="en-US" dirty="0" err="1" smtClean="0">
                <a:solidFill>
                  <a:srgbClr val="202020"/>
                </a:solidFill>
                <a:latin typeface="Arial"/>
                <a:ea typeface="Arial"/>
                <a:cs typeface="Arial"/>
                <a:sym typeface="Arial"/>
              </a:rPr>
              <a:t>xạ</a:t>
            </a:r>
            <a:r>
              <a:rPr lang="en-US" dirty="0" smtClean="0">
                <a:solidFill>
                  <a:srgbClr val="202020"/>
                </a:solidFill>
                <a:latin typeface="Arial"/>
                <a:ea typeface="Arial"/>
                <a:cs typeface="Arial"/>
                <a:sym typeface="Arial"/>
              </a:rPr>
              <a:t> </a:t>
            </a:r>
            <a:r>
              <a:rPr lang="vi" dirty="0" smtClean="0">
                <a:solidFill>
                  <a:srgbClr val="202020"/>
                </a:solidFill>
                <a:latin typeface="Arial"/>
                <a:ea typeface="Arial"/>
                <a:cs typeface="Arial"/>
                <a:sym typeface="Arial"/>
              </a:rPr>
              <a:t>được </a:t>
            </a:r>
            <a:r>
              <a:rPr lang="vi" dirty="0">
                <a:solidFill>
                  <a:srgbClr val="202020"/>
                </a:solidFill>
                <a:latin typeface="Arial"/>
                <a:ea typeface="Arial"/>
                <a:cs typeface="Arial"/>
                <a:sym typeface="Arial"/>
              </a:rPr>
              <a:t>học từ tập dữ liệu huấn luyện (training dataset) gồm 1 tập các dữ liệu có gán nhãn (data, label) = (dữ liệu, gán nhãn).</a:t>
            </a:r>
            <a:endParaRPr dirty="0">
              <a:solidFill>
                <a:srgbClr val="202020"/>
              </a:solidFill>
              <a:latin typeface="Arial"/>
              <a:ea typeface="Arial"/>
              <a:cs typeface="Arial"/>
              <a:sym typeface="Arial"/>
            </a:endParaRPr>
          </a:p>
          <a:p>
            <a:pPr marL="457200" lvl="0" indent="0" algn="just" rtl="0">
              <a:spcBef>
                <a:spcPts val="0"/>
              </a:spcBef>
              <a:spcAft>
                <a:spcPts val="0"/>
              </a:spcAft>
              <a:buNone/>
            </a:pPr>
            <a:endParaRPr dirty="0">
              <a:solidFill>
                <a:srgbClr val="202020"/>
              </a:solidFill>
              <a:latin typeface="Arial"/>
              <a:ea typeface="Arial"/>
              <a:cs typeface="Arial"/>
              <a:sym typeface="Arial"/>
            </a:endParaRPr>
          </a:p>
        </p:txBody>
      </p:sp>
      <p:pic>
        <p:nvPicPr>
          <p:cNvPr id="4" name="Picture 3" descr="Supervised Machine learning - Javatpoin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89408" y="2240584"/>
            <a:ext cx="5358162" cy="2679081"/>
          </a:xfrm>
          <a:prstGeom prst="rect">
            <a:avLst/>
          </a:prstGeom>
          <a:noFill/>
          <a:extLst>
            <a:ext uri="{909E8E84-426E-40DD-AFC4-6F175D3DCCD1}">
              <a14:hiddenFill xmlns:a14="http://schemas.microsoft.com/office/drawing/2010/main">
                <a:solidFill>
                  <a:srgbClr val="FFFFFF"/>
                </a:solidFill>
              </a14:hiddenFill>
            </a:ext>
          </a:extLst>
        </p:spPr>
      </p:pic>
      <p:sp>
        <p:nvSpPr>
          <p:cNvPr id="6" name="Google Shape;142;p24"/>
          <p:cNvSpPr txBox="1">
            <a:spLocks noGrp="1"/>
          </p:cNvSpPr>
          <p:nvPr>
            <p:ph type="title"/>
          </p:nvPr>
        </p:nvSpPr>
        <p:spPr>
          <a:xfrm>
            <a:off x="300549" y="145288"/>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err="1" smtClean="0"/>
              <a:t>Bài</a:t>
            </a:r>
            <a:r>
              <a:rPr lang="en-US" dirty="0" smtClean="0"/>
              <a:t> </a:t>
            </a:r>
            <a:r>
              <a:rPr lang="en-US" dirty="0" err="1" smtClean="0"/>
              <a:t>học</a:t>
            </a:r>
            <a:r>
              <a:rPr lang="en-US" dirty="0" smtClean="0"/>
              <a:t> </a:t>
            </a:r>
            <a:r>
              <a:rPr lang="en-US" dirty="0" err="1" smtClean="0"/>
              <a:t>trước</a:t>
            </a:r>
            <a:endParaRPr dirty="0"/>
          </a:p>
        </p:txBody>
      </p:sp>
    </p:spTree>
    <p:extLst>
      <p:ext uri="{BB962C8B-B14F-4D97-AF65-F5344CB8AC3E}">
        <p14:creationId xmlns:p14="http://schemas.microsoft.com/office/powerpoint/2010/main" val="202690661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861934"/>
            <a:ext cx="8520600" cy="3707091"/>
          </a:xfrm>
        </p:spPr>
        <p:txBody>
          <a:bodyPr/>
          <a:lstStyle/>
          <a:p>
            <a:r>
              <a:rPr lang="vi-VN" dirty="0"/>
              <a:t>Mô hình hồi qui Logistic là sự tiếp nối ý tưởng của hồi qui tuyến tính vào các bài toán phân loại. Từ đầu ra của hàm tuyến tính chúng ta đưa vào hàm Sigmoid để tìm ra phân phối xác suất của dữ liệu. </a:t>
            </a:r>
            <a:endParaRPr lang="en-US" dirty="0" smtClean="0"/>
          </a:p>
          <a:p>
            <a:r>
              <a:rPr lang="vi-VN" dirty="0" smtClean="0"/>
              <a:t>Hàm </a:t>
            </a:r>
            <a:r>
              <a:rPr lang="vi-VN" dirty="0"/>
              <a:t>Sigmoid thực chất là một hàm biến đổi phi tuyến dựa trên công thức:</a:t>
            </a:r>
            <a:endParaRPr lang="en-US" dirty="0"/>
          </a:p>
        </p:txBody>
      </p:sp>
      <p:sp>
        <p:nvSpPr>
          <p:cNvPr id="6" name="Title 1"/>
          <p:cNvSpPr txBox="1">
            <a:spLocks/>
          </p:cNvSpPr>
          <p:nvPr/>
        </p:nvSpPr>
        <p:spPr>
          <a:xfrm>
            <a:off x="294973" y="160668"/>
            <a:ext cx="8520600" cy="7074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r>
              <a:rPr lang="en-US" dirty="0" smtClean="0"/>
              <a:t>4. 1 </a:t>
            </a:r>
            <a:r>
              <a:rPr lang="en-US" dirty="0" err="1" smtClean="0"/>
              <a:t>Hàm</a:t>
            </a:r>
            <a:r>
              <a:rPr lang="en-US" dirty="0" smtClean="0"/>
              <a:t> Sigmoid</a:t>
            </a:r>
            <a:endParaRPr lang="en-US" dirty="0"/>
          </a:p>
        </p:txBody>
      </p:sp>
      <p:pic>
        <p:nvPicPr>
          <p:cNvPr id="8" name="Picture 7"/>
          <p:cNvPicPr>
            <a:picLocks noChangeAspect="1"/>
          </p:cNvPicPr>
          <p:nvPr/>
        </p:nvPicPr>
        <p:blipFill>
          <a:blip r:embed="rId2"/>
          <a:stretch>
            <a:fillRect/>
          </a:stretch>
        </p:blipFill>
        <p:spPr>
          <a:xfrm>
            <a:off x="469975" y="3357797"/>
            <a:ext cx="1959141" cy="772216"/>
          </a:xfrm>
          <a:prstGeom prst="rect">
            <a:avLst/>
          </a:prstGeom>
        </p:spPr>
      </p:pic>
      <p:pic>
        <p:nvPicPr>
          <p:cNvPr id="2050" name="Picture 2" descr="../_images/classification_6_0.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96012" y="2248524"/>
            <a:ext cx="5213945" cy="27395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8896495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998220"/>
            <a:ext cx="8520600" cy="3570805"/>
          </a:xfrm>
        </p:spPr>
        <p:txBody>
          <a:bodyPr/>
          <a:lstStyle/>
          <a:p>
            <a:r>
              <a:rPr lang="vi-VN" dirty="0"/>
              <a:t>Hàm Sigmoid có hình dạng là một đường cong chữ S và </a:t>
            </a:r>
            <a:r>
              <a:rPr lang="vi-VN" b="1" dirty="0"/>
              <a:t>đơn điệu tăng</a:t>
            </a:r>
            <a:r>
              <a:rPr lang="vi-VN" dirty="0"/>
              <a:t>. Chính vì thế nên nó còn có tên một tên gọi khác là hàm chữ S. Một vài tài liệu còn gọi nó là </a:t>
            </a:r>
            <a:r>
              <a:rPr lang="vi-VN" dirty="0">
                <a:solidFill>
                  <a:srgbClr val="FF0000"/>
                </a:solidFill>
              </a:rPr>
              <a:t>hàm Logistic </a:t>
            </a:r>
            <a:r>
              <a:rPr lang="vi-VN" dirty="0"/>
              <a:t>đại diện cho hồi qui Logistic.</a:t>
            </a:r>
            <a:endParaRPr lang="en-US" dirty="0"/>
          </a:p>
        </p:txBody>
      </p:sp>
      <p:sp>
        <p:nvSpPr>
          <p:cNvPr id="4" name="Title 1"/>
          <p:cNvSpPr txBox="1">
            <a:spLocks/>
          </p:cNvSpPr>
          <p:nvPr/>
        </p:nvSpPr>
        <p:spPr>
          <a:xfrm>
            <a:off x="294973" y="160668"/>
            <a:ext cx="8520600" cy="7074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r>
              <a:rPr lang="en-US" dirty="0" smtClean="0"/>
              <a:t>4. 1 </a:t>
            </a:r>
            <a:r>
              <a:rPr lang="en-US" dirty="0" err="1" smtClean="0"/>
              <a:t>Hàm</a:t>
            </a:r>
            <a:r>
              <a:rPr lang="en-US" dirty="0" smtClean="0"/>
              <a:t> Sigmoid</a:t>
            </a:r>
            <a:endParaRPr lang="en-US" dirty="0"/>
          </a:p>
        </p:txBody>
      </p:sp>
      <p:pic>
        <p:nvPicPr>
          <p:cNvPr id="5" name="Picture 4"/>
          <p:cNvPicPr>
            <a:picLocks noChangeAspect="1"/>
          </p:cNvPicPr>
          <p:nvPr/>
        </p:nvPicPr>
        <p:blipFill>
          <a:blip r:embed="rId2"/>
          <a:stretch>
            <a:fillRect/>
          </a:stretch>
        </p:blipFill>
        <p:spPr>
          <a:xfrm>
            <a:off x="1874340" y="2236431"/>
            <a:ext cx="4145639" cy="899238"/>
          </a:xfrm>
          <a:prstGeom prst="rect">
            <a:avLst/>
          </a:prstGeom>
        </p:spPr>
      </p:pic>
      <p:pic>
        <p:nvPicPr>
          <p:cNvPr id="6" name="Picture 5"/>
          <p:cNvPicPr>
            <a:picLocks noChangeAspect="1"/>
          </p:cNvPicPr>
          <p:nvPr/>
        </p:nvPicPr>
        <p:blipFill>
          <a:blip r:embed="rId3"/>
          <a:stretch>
            <a:fillRect/>
          </a:stretch>
        </p:blipFill>
        <p:spPr>
          <a:xfrm>
            <a:off x="1927685" y="3333716"/>
            <a:ext cx="4023709" cy="777307"/>
          </a:xfrm>
          <a:prstGeom prst="rect">
            <a:avLst/>
          </a:prstGeom>
        </p:spPr>
      </p:pic>
    </p:spTree>
    <p:extLst>
      <p:ext uri="{BB962C8B-B14F-4D97-AF65-F5344CB8AC3E}">
        <p14:creationId xmlns:p14="http://schemas.microsoft.com/office/powerpoint/2010/main" val="180491794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320" y="185945"/>
            <a:ext cx="8520600" cy="707400"/>
          </a:xfrm>
        </p:spPr>
        <p:txBody>
          <a:bodyPr>
            <a:normAutofit fontScale="90000"/>
          </a:bodyPr>
          <a:lstStyle/>
          <a:p>
            <a:r>
              <a:rPr lang="en-US" dirty="0" smtClean="0"/>
              <a:t>4.2 </a:t>
            </a:r>
            <a:r>
              <a:rPr lang="en-US" dirty="0" err="1" smtClean="0"/>
              <a:t>Biểu</a:t>
            </a:r>
            <a:r>
              <a:rPr lang="en-US" dirty="0" smtClean="0"/>
              <a:t> </a:t>
            </a:r>
            <a:r>
              <a:rPr lang="en-US" dirty="0" err="1" smtClean="0"/>
              <a:t>diễn</a:t>
            </a:r>
            <a:r>
              <a:rPr lang="en-US" dirty="0" smtClean="0"/>
              <a:t> Logistic Regression</a:t>
            </a:r>
            <a:endParaRPr lang="en-US" dirty="0"/>
          </a:p>
        </p:txBody>
      </p:sp>
      <p:pic>
        <p:nvPicPr>
          <p:cNvPr id="7" name="Picture 6"/>
          <p:cNvPicPr>
            <a:picLocks noChangeAspect="1"/>
          </p:cNvPicPr>
          <p:nvPr/>
        </p:nvPicPr>
        <p:blipFill>
          <a:blip r:embed="rId2"/>
          <a:stretch>
            <a:fillRect/>
          </a:stretch>
        </p:blipFill>
        <p:spPr>
          <a:xfrm>
            <a:off x="834063" y="777055"/>
            <a:ext cx="7536833" cy="4259949"/>
          </a:xfrm>
          <a:prstGeom prst="rect">
            <a:avLst/>
          </a:prstGeom>
        </p:spPr>
      </p:pic>
    </p:spTree>
    <p:extLst>
      <p:ext uri="{BB962C8B-B14F-4D97-AF65-F5344CB8AC3E}">
        <p14:creationId xmlns:p14="http://schemas.microsoft.com/office/powerpoint/2010/main" val="40128148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6460" y="315485"/>
            <a:ext cx="1882860" cy="707400"/>
          </a:xfrm>
        </p:spPr>
        <p:txBody>
          <a:bodyPr>
            <a:normAutofit fontScale="90000"/>
          </a:bodyPr>
          <a:lstStyle/>
          <a:p>
            <a:r>
              <a:rPr lang="en-US" dirty="0" smtClean="0"/>
              <a:t>4.3 </a:t>
            </a:r>
            <a:r>
              <a:rPr lang="en-US" dirty="0" err="1" smtClean="0"/>
              <a:t>Ví</a:t>
            </a:r>
            <a:r>
              <a:rPr lang="en-US" dirty="0" smtClean="0"/>
              <a:t> </a:t>
            </a:r>
            <a:r>
              <a:rPr lang="en-US" dirty="0" err="1" smtClean="0"/>
              <a:t>dụ</a:t>
            </a:r>
            <a:endParaRPr lang="en-US" dirty="0"/>
          </a:p>
        </p:txBody>
      </p:sp>
      <p:pic>
        <p:nvPicPr>
          <p:cNvPr id="4" name="Picture 3"/>
          <p:cNvPicPr>
            <a:picLocks noChangeAspect="1"/>
          </p:cNvPicPr>
          <p:nvPr/>
        </p:nvPicPr>
        <p:blipFill>
          <a:blip r:embed="rId2"/>
          <a:stretch>
            <a:fillRect/>
          </a:stretch>
        </p:blipFill>
        <p:spPr>
          <a:xfrm>
            <a:off x="2308569" y="396041"/>
            <a:ext cx="6721422" cy="4580017"/>
          </a:xfrm>
          <a:prstGeom prst="rect">
            <a:avLst/>
          </a:prstGeom>
        </p:spPr>
      </p:pic>
    </p:spTree>
    <p:extLst>
      <p:ext uri="{BB962C8B-B14F-4D97-AF65-F5344CB8AC3E}">
        <p14:creationId xmlns:p14="http://schemas.microsoft.com/office/powerpoint/2010/main" val="3209449879"/>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950412" y="331277"/>
            <a:ext cx="7102455" cy="4450466"/>
          </a:xfrm>
          <a:prstGeom prst="rect">
            <a:avLst/>
          </a:prstGeom>
        </p:spPr>
      </p:pic>
      <p:sp>
        <p:nvSpPr>
          <p:cNvPr id="5" name="Title 1"/>
          <p:cNvSpPr>
            <a:spLocks noGrp="1"/>
          </p:cNvSpPr>
          <p:nvPr>
            <p:ph type="title"/>
          </p:nvPr>
        </p:nvSpPr>
        <p:spPr>
          <a:xfrm>
            <a:off x="235500" y="254525"/>
            <a:ext cx="1882860" cy="707400"/>
          </a:xfrm>
        </p:spPr>
        <p:txBody>
          <a:bodyPr>
            <a:normAutofit fontScale="90000"/>
          </a:bodyPr>
          <a:lstStyle/>
          <a:p>
            <a:r>
              <a:rPr lang="en-US" dirty="0" smtClean="0"/>
              <a:t>4.3 </a:t>
            </a:r>
            <a:r>
              <a:rPr lang="en-US" dirty="0" err="1" smtClean="0"/>
              <a:t>Ví</a:t>
            </a:r>
            <a:r>
              <a:rPr lang="en-US" dirty="0" smtClean="0"/>
              <a:t> </a:t>
            </a:r>
            <a:r>
              <a:rPr lang="en-US" dirty="0" err="1" smtClean="0"/>
              <a:t>dụ</a:t>
            </a:r>
            <a:endParaRPr lang="en-US" dirty="0"/>
          </a:p>
        </p:txBody>
      </p:sp>
    </p:spTree>
    <p:extLst>
      <p:ext uri="{BB962C8B-B14F-4D97-AF65-F5344CB8AC3E}">
        <p14:creationId xmlns:p14="http://schemas.microsoft.com/office/powerpoint/2010/main" val="3802365760"/>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068527" y="331280"/>
            <a:ext cx="6988146" cy="4389500"/>
          </a:xfrm>
          <a:prstGeom prst="rect">
            <a:avLst/>
          </a:prstGeom>
        </p:spPr>
      </p:pic>
      <p:sp>
        <p:nvSpPr>
          <p:cNvPr id="5" name="Title 1"/>
          <p:cNvSpPr>
            <a:spLocks noGrp="1"/>
          </p:cNvSpPr>
          <p:nvPr>
            <p:ph type="title"/>
          </p:nvPr>
        </p:nvSpPr>
        <p:spPr>
          <a:xfrm>
            <a:off x="273600" y="292625"/>
            <a:ext cx="1882860" cy="707400"/>
          </a:xfrm>
        </p:spPr>
        <p:txBody>
          <a:bodyPr>
            <a:normAutofit fontScale="90000"/>
          </a:bodyPr>
          <a:lstStyle/>
          <a:p>
            <a:r>
              <a:rPr lang="en-US" dirty="0" smtClean="0"/>
              <a:t>4.3 </a:t>
            </a:r>
            <a:r>
              <a:rPr lang="en-US" dirty="0" err="1" smtClean="0"/>
              <a:t>Ví</a:t>
            </a:r>
            <a:r>
              <a:rPr lang="en-US" dirty="0" smtClean="0"/>
              <a:t> </a:t>
            </a:r>
            <a:r>
              <a:rPr lang="en-US" dirty="0" err="1" smtClean="0"/>
              <a:t>dụ</a:t>
            </a:r>
            <a:endParaRPr lang="en-US" dirty="0"/>
          </a:p>
        </p:txBody>
      </p:sp>
    </p:spTree>
    <p:extLst>
      <p:ext uri="{BB962C8B-B14F-4D97-AF65-F5344CB8AC3E}">
        <p14:creationId xmlns:p14="http://schemas.microsoft.com/office/powerpoint/2010/main" val="326819765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77151" y="403663"/>
            <a:ext cx="6660457" cy="4549534"/>
          </a:xfrm>
          <a:prstGeom prst="rect">
            <a:avLst/>
          </a:prstGeom>
        </p:spPr>
      </p:pic>
      <p:sp>
        <p:nvSpPr>
          <p:cNvPr id="5" name="Title 1"/>
          <p:cNvSpPr>
            <a:spLocks noGrp="1"/>
          </p:cNvSpPr>
          <p:nvPr>
            <p:ph type="title"/>
          </p:nvPr>
        </p:nvSpPr>
        <p:spPr>
          <a:xfrm>
            <a:off x="250740" y="323105"/>
            <a:ext cx="1882860" cy="707400"/>
          </a:xfrm>
        </p:spPr>
        <p:txBody>
          <a:bodyPr>
            <a:normAutofit fontScale="90000"/>
          </a:bodyPr>
          <a:lstStyle/>
          <a:p>
            <a:r>
              <a:rPr lang="en-US" dirty="0" smtClean="0"/>
              <a:t>4.3 </a:t>
            </a:r>
            <a:r>
              <a:rPr lang="en-US" dirty="0" err="1" smtClean="0"/>
              <a:t>Ví</a:t>
            </a:r>
            <a:r>
              <a:rPr lang="en-US" dirty="0" smtClean="0"/>
              <a:t> </a:t>
            </a:r>
            <a:r>
              <a:rPr lang="en-US" dirty="0" err="1" smtClean="0"/>
              <a:t>dụ</a:t>
            </a:r>
            <a:endParaRPr lang="en-US" dirty="0"/>
          </a:p>
        </p:txBody>
      </p:sp>
    </p:spTree>
    <p:extLst>
      <p:ext uri="{BB962C8B-B14F-4D97-AF65-F5344CB8AC3E}">
        <p14:creationId xmlns:p14="http://schemas.microsoft.com/office/powerpoint/2010/main" val="168212403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92392" y="487489"/>
            <a:ext cx="6629975" cy="4412362"/>
          </a:xfrm>
          <a:prstGeom prst="rect">
            <a:avLst/>
          </a:prstGeom>
        </p:spPr>
      </p:pic>
      <p:sp>
        <p:nvSpPr>
          <p:cNvPr id="5" name="Title 1"/>
          <p:cNvSpPr>
            <a:spLocks noGrp="1"/>
          </p:cNvSpPr>
          <p:nvPr>
            <p:ph type="title"/>
          </p:nvPr>
        </p:nvSpPr>
        <p:spPr>
          <a:xfrm>
            <a:off x="304080" y="330725"/>
            <a:ext cx="1882860" cy="707400"/>
          </a:xfrm>
        </p:spPr>
        <p:txBody>
          <a:bodyPr>
            <a:normAutofit fontScale="90000"/>
          </a:bodyPr>
          <a:lstStyle/>
          <a:p>
            <a:r>
              <a:rPr lang="en-US" dirty="0" smtClean="0"/>
              <a:t>4.3 </a:t>
            </a:r>
            <a:r>
              <a:rPr lang="en-US" dirty="0" err="1" smtClean="0"/>
              <a:t>Ví</a:t>
            </a:r>
            <a:r>
              <a:rPr lang="en-US" dirty="0" smtClean="0"/>
              <a:t> </a:t>
            </a:r>
            <a:r>
              <a:rPr lang="en-US" dirty="0" err="1" smtClean="0"/>
              <a:t>dụ</a:t>
            </a:r>
            <a:endParaRPr lang="en-US" dirty="0"/>
          </a:p>
        </p:txBody>
      </p:sp>
    </p:spTree>
    <p:extLst>
      <p:ext uri="{BB962C8B-B14F-4D97-AF65-F5344CB8AC3E}">
        <p14:creationId xmlns:p14="http://schemas.microsoft.com/office/powerpoint/2010/main" val="1535191260"/>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5"/>
          <p:cNvSpPr txBox="1">
            <a:spLocks noGrp="1"/>
          </p:cNvSpPr>
          <p:nvPr>
            <p:ph type="title"/>
          </p:nvPr>
        </p:nvSpPr>
        <p:spPr>
          <a:xfrm>
            <a:off x="311700" y="160925"/>
            <a:ext cx="8520600" cy="707400"/>
          </a:xfrm>
          <a:prstGeom prst="rect">
            <a:avLst/>
          </a:prstGeom>
          <a:noFill/>
          <a:ln>
            <a:noFill/>
          </a:ln>
        </p:spPr>
        <p:txBody>
          <a:bodyPr spcFirstLastPara="1" wrap="square" lIns="91425" tIns="91425" rIns="91425" bIns="91425" anchor="t" anchorCtr="0">
            <a:normAutofit fontScale="90000"/>
          </a:bodyPr>
          <a:lstStyle/>
          <a:p>
            <a:pPr marL="22860" lvl="0">
              <a:buSzPct val="100000"/>
            </a:pPr>
            <a:r>
              <a:rPr lang="en-US" dirty="0"/>
              <a:t>5</a:t>
            </a:r>
            <a:r>
              <a:rPr lang="en-US" dirty="0" smtClean="0"/>
              <a:t>) </a:t>
            </a:r>
            <a:r>
              <a:rPr lang="en-US" dirty="0" err="1" smtClean="0"/>
              <a:t>Thước</a:t>
            </a:r>
            <a:r>
              <a:rPr lang="en-US" dirty="0" smtClean="0"/>
              <a:t> </a:t>
            </a:r>
            <a:r>
              <a:rPr lang="en-US" dirty="0" err="1" smtClean="0"/>
              <a:t>đo</a:t>
            </a:r>
            <a:r>
              <a:rPr lang="en-US" dirty="0" smtClean="0"/>
              <a:t> </a:t>
            </a:r>
            <a:r>
              <a:rPr lang="en-US" dirty="0" err="1" smtClean="0"/>
              <a:t>mô</a:t>
            </a:r>
            <a:r>
              <a:rPr lang="en-US" dirty="0" smtClean="0"/>
              <a:t> </a:t>
            </a:r>
            <a:r>
              <a:rPr lang="en-US" dirty="0" err="1" smtClean="0"/>
              <a:t>hình</a:t>
            </a:r>
            <a:r>
              <a:rPr lang="en-US" dirty="0" smtClean="0"/>
              <a:t> </a:t>
            </a:r>
            <a:r>
              <a:rPr lang="en-US" dirty="0" err="1" smtClean="0"/>
              <a:t>phân</a:t>
            </a:r>
            <a:r>
              <a:rPr lang="en-US" dirty="0" smtClean="0"/>
              <a:t> </a:t>
            </a:r>
            <a:r>
              <a:rPr lang="en-US" dirty="0" err="1" smtClean="0"/>
              <a:t>loại</a:t>
            </a:r>
            <a:endParaRPr dirty="0"/>
          </a:p>
        </p:txBody>
      </p:sp>
      <p:pic>
        <p:nvPicPr>
          <p:cNvPr id="6" name="Picture 5"/>
          <p:cNvPicPr>
            <a:picLocks noChangeAspect="1"/>
          </p:cNvPicPr>
          <p:nvPr/>
        </p:nvPicPr>
        <p:blipFill>
          <a:blip r:embed="rId3"/>
          <a:stretch>
            <a:fillRect/>
          </a:stretch>
        </p:blipFill>
        <p:spPr>
          <a:xfrm>
            <a:off x="591844" y="1165750"/>
            <a:ext cx="8156248" cy="2705210"/>
          </a:xfrm>
          <a:prstGeom prst="rect">
            <a:avLst/>
          </a:prstGeom>
        </p:spPr>
      </p:pic>
    </p:spTree>
    <p:extLst>
      <p:ext uri="{BB962C8B-B14F-4D97-AF65-F5344CB8AC3E}">
        <p14:creationId xmlns:p14="http://schemas.microsoft.com/office/powerpoint/2010/main" val="138788302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738420" y="754381"/>
            <a:ext cx="8832300" cy="670560"/>
          </a:xfrm>
        </p:spPr>
        <p:txBody>
          <a:bodyPr>
            <a:normAutofit/>
          </a:bodyPr>
          <a:lstStyle/>
          <a:p>
            <a:pPr marL="114300" indent="0">
              <a:buNone/>
            </a:pPr>
            <a:r>
              <a:rPr lang="en-US" sz="1600" dirty="0" err="1" smtClean="0"/>
              <a:t>Giả</a:t>
            </a:r>
            <a:r>
              <a:rPr lang="en-US" sz="1600" dirty="0" smtClean="0"/>
              <a:t> </a:t>
            </a:r>
            <a:r>
              <a:rPr lang="en-US" sz="1600" dirty="0" err="1" smtClean="0"/>
              <a:t>sử</a:t>
            </a:r>
            <a:r>
              <a:rPr lang="en-US" sz="1600" dirty="0" smtClean="0"/>
              <a:t> ta </a:t>
            </a:r>
            <a:r>
              <a:rPr lang="en-US" sz="1600" dirty="0" err="1" smtClean="0"/>
              <a:t>xây</a:t>
            </a:r>
            <a:r>
              <a:rPr lang="en-US" sz="1600" dirty="0" smtClean="0"/>
              <a:t> </a:t>
            </a:r>
            <a:r>
              <a:rPr lang="en-US" sz="1600" dirty="0" err="1" smtClean="0"/>
              <a:t>dựng</a:t>
            </a:r>
            <a:r>
              <a:rPr lang="en-US" sz="1600" dirty="0" smtClean="0"/>
              <a:t> </a:t>
            </a:r>
            <a:r>
              <a:rPr lang="en-US" sz="1600" dirty="0" err="1" smtClean="0"/>
              <a:t>mô</a:t>
            </a:r>
            <a:r>
              <a:rPr lang="en-US" sz="1600" dirty="0" smtClean="0"/>
              <a:t> </a:t>
            </a:r>
            <a:r>
              <a:rPr lang="en-US" sz="1600" dirty="0" err="1" smtClean="0"/>
              <a:t>hình</a:t>
            </a:r>
            <a:r>
              <a:rPr lang="en-US" sz="1600" dirty="0" smtClean="0"/>
              <a:t> </a:t>
            </a:r>
            <a:r>
              <a:rPr lang="en-US" sz="1600" dirty="0" err="1" smtClean="0"/>
              <a:t>phân</a:t>
            </a:r>
            <a:r>
              <a:rPr lang="en-US" sz="1600" dirty="0" smtClean="0"/>
              <a:t> </a:t>
            </a:r>
            <a:r>
              <a:rPr lang="en-US" sz="1600" dirty="0" err="1" smtClean="0"/>
              <a:t>loại</a:t>
            </a:r>
            <a:r>
              <a:rPr lang="en-US" sz="1600" dirty="0" smtClean="0"/>
              <a:t> </a:t>
            </a:r>
            <a:r>
              <a:rPr lang="en-US" sz="1600" dirty="0" err="1" smtClean="0"/>
              <a:t>nợ</a:t>
            </a:r>
            <a:r>
              <a:rPr lang="en-US" sz="1600" dirty="0" smtClean="0"/>
              <a:t> </a:t>
            </a:r>
            <a:r>
              <a:rPr lang="en-US" sz="1600" dirty="0" err="1" smtClean="0"/>
              <a:t>xấu</a:t>
            </a:r>
            <a:r>
              <a:rPr lang="en-US" sz="1600" dirty="0" smtClean="0"/>
              <a:t>. </a:t>
            </a:r>
            <a:endParaRPr lang="en-US" sz="1600" dirty="0"/>
          </a:p>
        </p:txBody>
      </p:sp>
      <p:sp>
        <p:nvSpPr>
          <p:cNvPr id="4" name="Google Shape;80;p15"/>
          <p:cNvSpPr txBox="1">
            <a:spLocks/>
          </p:cNvSpPr>
          <p:nvPr/>
        </p:nvSpPr>
        <p:spPr>
          <a:xfrm>
            <a:off x="311700" y="160925"/>
            <a:ext cx="8520600" cy="7074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pPr marL="22860">
              <a:buSzPct val="100000"/>
            </a:pPr>
            <a:r>
              <a:rPr lang="vi-VN" dirty="0" smtClean="0"/>
              <a:t>5) Thước đo mô hình phân loại</a:t>
            </a:r>
            <a:endParaRPr lang="vi-VN" dirty="0"/>
          </a:p>
        </p:txBody>
      </p:sp>
      <p:pic>
        <p:nvPicPr>
          <p:cNvPr id="5" name="Picture 4"/>
          <p:cNvPicPr>
            <a:picLocks noChangeAspect="1"/>
          </p:cNvPicPr>
          <p:nvPr/>
        </p:nvPicPr>
        <p:blipFill>
          <a:blip r:embed="rId3"/>
          <a:stretch>
            <a:fillRect/>
          </a:stretch>
        </p:blipFill>
        <p:spPr>
          <a:xfrm>
            <a:off x="750239" y="1588630"/>
            <a:ext cx="7628281" cy="3231160"/>
          </a:xfrm>
          <a:prstGeom prst="rect">
            <a:avLst/>
          </a:prstGeom>
        </p:spPr>
      </p:pic>
    </p:spTree>
    <p:extLst>
      <p:ext uri="{BB962C8B-B14F-4D97-AF65-F5344CB8AC3E}">
        <p14:creationId xmlns:p14="http://schemas.microsoft.com/office/powerpoint/2010/main" val="364928329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pic>
        <p:nvPicPr>
          <p:cNvPr id="2050" name="Picture 2" descr="How To Perform A Simple Linear Regression In 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1115" y="1409578"/>
            <a:ext cx="3539736" cy="12582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What is ML.NET and how does it work? - ML.NET | Microsoft Lear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64430" y="939339"/>
            <a:ext cx="4655982" cy="241753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5"/>
          <a:stretch>
            <a:fillRect/>
          </a:stretch>
        </p:blipFill>
        <p:spPr>
          <a:xfrm>
            <a:off x="925370" y="3294892"/>
            <a:ext cx="2621507" cy="1463167"/>
          </a:xfrm>
          <a:prstGeom prst="rect">
            <a:avLst/>
          </a:prstGeom>
        </p:spPr>
      </p:pic>
      <p:sp>
        <p:nvSpPr>
          <p:cNvPr id="4" name="Rectangle 3"/>
          <p:cNvSpPr/>
          <p:nvPr/>
        </p:nvSpPr>
        <p:spPr>
          <a:xfrm>
            <a:off x="4222865" y="4462794"/>
            <a:ext cx="4060570" cy="338554"/>
          </a:xfrm>
          <a:prstGeom prst="rect">
            <a:avLst/>
          </a:prstGeom>
        </p:spPr>
        <p:txBody>
          <a:bodyPr wrap="square">
            <a:spAutoFit/>
          </a:bodyPr>
          <a:lstStyle/>
          <a:p>
            <a:r>
              <a:rPr lang="en-US" sz="1600" dirty="0" smtClean="0">
                <a:solidFill>
                  <a:srgbClr val="494949"/>
                </a:solidFill>
                <a:latin typeface="Open Sans" panose="020B0604020202020204" charset="0"/>
                <a:ea typeface="Open Sans" panose="020B0604020202020204" charset="0"/>
                <a:cs typeface="Open Sans" panose="020B0604020202020204" charset="0"/>
              </a:rPr>
              <a:t>b (Tung </a:t>
            </a:r>
            <a:r>
              <a:rPr lang="en-US" sz="1600" dirty="0" err="1" smtClean="0">
                <a:solidFill>
                  <a:srgbClr val="494949"/>
                </a:solidFill>
                <a:latin typeface="Open Sans" panose="020B0604020202020204" charset="0"/>
                <a:ea typeface="Open Sans" panose="020B0604020202020204" charset="0"/>
                <a:cs typeface="Open Sans" panose="020B0604020202020204" charset="0"/>
              </a:rPr>
              <a:t>độ</a:t>
            </a:r>
            <a:r>
              <a:rPr lang="en-US" sz="1600" dirty="0" smtClean="0">
                <a:solidFill>
                  <a:srgbClr val="494949"/>
                </a:solidFill>
                <a:latin typeface="Open Sans" panose="020B0604020202020204" charset="0"/>
                <a:ea typeface="Open Sans" panose="020B0604020202020204" charset="0"/>
                <a:cs typeface="Open Sans" panose="020B0604020202020204" charset="0"/>
              </a:rPr>
              <a:t> </a:t>
            </a:r>
            <a:r>
              <a:rPr lang="en-US" sz="1600" dirty="0" err="1" smtClean="0">
                <a:solidFill>
                  <a:srgbClr val="494949"/>
                </a:solidFill>
                <a:latin typeface="Open Sans" panose="020B0604020202020204" charset="0"/>
                <a:ea typeface="Open Sans" panose="020B0604020202020204" charset="0"/>
                <a:cs typeface="Open Sans" panose="020B0604020202020204" charset="0"/>
              </a:rPr>
              <a:t>gốc</a:t>
            </a:r>
            <a:r>
              <a:rPr lang="en-US" sz="1600" dirty="0" smtClean="0">
                <a:solidFill>
                  <a:srgbClr val="494949"/>
                </a:solidFill>
                <a:latin typeface="Open Sans" panose="020B0604020202020204" charset="0"/>
                <a:ea typeface="Open Sans" panose="020B0604020202020204" charset="0"/>
                <a:cs typeface="Open Sans" panose="020B0604020202020204" charset="0"/>
              </a:rPr>
              <a:t>): </a:t>
            </a:r>
            <a:r>
              <a:rPr lang="en-US" sz="1600" dirty="0" err="1" smtClean="0">
                <a:solidFill>
                  <a:srgbClr val="494949"/>
                </a:solidFill>
                <a:latin typeface="Open Sans" panose="020B0604020202020204" charset="0"/>
                <a:ea typeface="Open Sans" panose="020B0604020202020204" charset="0"/>
                <a:cs typeface="Open Sans" panose="020B0604020202020204" charset="0"/>
              </a:rPr>
              <a:t>Giao</a:t>
            </a:r>
            <a:r>
              <a:rPr lang="en-US" sz="1600" dirty="0" smtClean="0">
                <a:solidFill>
                  <a:srgbClr val="494949"/>
                </a:solidFill>
                <a:latin typeface="Open Sans" panose="020B0604020202020204" charset="0"/>
                <a:ea typeface="Open Sans" panose="020B0604020202020204" charset="0"/>
                <a:cs typeface="Open Sans" panose="020B0604020202020204" charset="0"/>
              </a:rPr>
              <a:t> </a:t>
            </a:r>
            <a:r>
              <a:rPr lang="en-US" sz="1600" dirty="0" err="1" smtClean="0">
                <a:solidFill>
                  <a:srgbClr val="494949"/>
                </a:solidFill>
                <a:latin typeface="Open Sans" panose="020B0604020202020204" charset="0"/>
                <a:ea typeface="Open Sans" panose="020B0604020202020204" charset="0"/>
                <a:cs typeface="Open Sans" panose="020B0604020202020204" charset="0"/>
              </a:rPr>
              <a:t>của</a:t>
            </a:r>
            <a:r>
              <a:rPr lang="en-US" sz="1600" dirty="0" smtClean="0">
                <a:solidFill>
                  <a:srgbClr val="494949"/>
                </a:solidFill>
                <a:latin typeface="Open Sans" panose="020B0604020202020204" charset="0"/>
                <a:ea typeface="Open Sans" panose="020B0604020202020204" charset="0"/>
                <a:cs typeface="Open Sans" panose="020B0604020202020204" charset="0"/>
              </a:rPr>
              <a:t> Oy </a:t>
            </a:r>
            <a:r>
              <a:rPr lang="en-US" sz="1600" dirty="0" err="1" smtClean="0">
                <a:solidFill>
                  <a:srgbClr val="494949"/>
                </a:solidFill>
                <a:latin typeface="Open Sans" panose="020B0604020202020204" charset="0"/>
                <a:ea typeface="Open Sans" panose="020B0604020202020204" charset="0"/>
                <a:cs typeface="Open Sans" panose="020B0604020202020204" charset="0"/>
              </a:rPr>
              <a:t>và</a:t>
            </a:r>
            <a:r>
              <a:rPr lang="en-US" sz="1600" dirty="0" smtClean="0">
                <a:solidFill>
                  <a:srgbClr val="494949"/>
                </a:solidFill>
                <a:latin typeface="Open Sans" panose="020B0604020202020204" charset="0"/>
                <a:ea typeface="Open Sans" panose="020B0604020202020204" charset="0"/>
                <a:cs typeface="Open Sans" panose="020B0604020202020204" charset="0"/>
              </a:rPr>
              <a:t> d</a:t>
            </a:r>
            <a:endParaRPr lang="en-US" sz="1600" dirty="0">
              <a:latin typeface="Open Sans" panose="020B0604020202020204" charset="0"/>
              <a:ea typeface="Open Sans" panose="020B0604020202020204" charset="0"/>
              <a:cs typeface="Open Sans" panose="020B0604020202020204" charset="0"/>
            </a:endParaRPr>
          </a:p>
        </p:txBody>
      </p:sp>
      <p:sp>
        <p:nvSpPr>
          <p:cNvPr id="6" name="Rectangle 5"/>
          <p:cNvSpPr/>
          <p:nvPr/>
        </p:nvSpPr>
        <p:spPr>
          <a:xfrm>
            <a:off x="4156365" y="3656459"/>
            <a:ext cx="4530436" cy="584775"/>
          </a:xfrm>
          <a:prstGeom prst="rect">
            <a:avLst/>
          </a:prstGeom>
        </p:spPr>
        <p:txBody>
          <a:bodyPr wrap="square">
            <a:spAutoFit/>
          </a:bodyPr>
          <a:lstStyle/>
          <a:p>
            <a:r>
              <a:rPr lang="en-US" sz="1600" dirty="0" smtClean="0">
                <a:solidFill>
                  <a:srgbClr val="374151"/>
                </a:solidFill>
                <a:latin typeface="Open Sans" panose="020B0604020202020204" charset="0"/>
                <a:ea typeface="Open Sans" panose="020B0604020202020204" charset="0"/>
                <a:cs typeface="Open Sans" panose="020B0604020202020204" charset="0"/>
              </a:rPr>
              <a:t>m (slope): </a:t>
            </a:r>
            <a:r>
              <a:rPr lang="en-US" sz="1600" dirty="0" err="1" smtClean="0">
                <a:solidFill>
                  <a:srgbClr val="374151"/>
                </a:solidFill>
                <a:latin typeface="Open Sans" panose="020B0604020202020204" charset="0"/>
                <a:ea typeface="Open Sans" panose="020B0604020202020204" charset="0"/>
                <a:cs typeface="Open Sans" panose="020B0604020202020204" charset="0"/>
              </a:rPr>
              <a:t>là</a:t>
            </a:r>
            <a:r>
              <a:rPr lang="en-US" sz="1600" dirty="0" smtClean="0">
                <a:solidFill>
                  <a:srgbClr val="374151"/>
                </a:solidFill>
                <a:latin typeface="Open Sans" panose="020B0604020202020204" charset="0"/>
                <a:ea typeface="Open Sans" panose="020B0604020202020204" charset="0"/>
                <a:cs typeface="Open Sans" panose="020B0604020202020204" charset="0"/>
              </a:rPr>
              <a:t> </a:t>
            </a:r>
            <a:r>
              <a:rPr lang="en-US" sz="1600" dirty="0" err="1">
                <a:solidFill>
                  <a:srgbClr val="374151"/>
                </a:solidFill>
                <a:latin typeface="Open Sans" panose="020B0604020202020204" charset="0"/>
                <a:ea typeface="Open Sans" panose="020B0604020202020204" charset="0"/>
                <a:cs typeface="Open Sans" panose="020B0604020202020204" charset="0"/>
              </a:rPr>
              <a:t>hệ</a:t>
            </a:r>
            <a:r>
              <a:rPr lang="en-US" sz="1600" dirty="0">
                <a:solidFill>
                  <a:srgbClr val="374151"/>
                </a:solidFill>
                <a:latin typeface="Open Sans" panose="020B0604020202020204" charset="0"/>
                <a:ea typeface="Open Sans" panose="020B0604020202020204" charset="0"/>
                <a:cs typeface="Open Sans" panose="020B0604020202020204" charset="0"/>
              </a:rPr>
              <a:t> </a:t>
            </a:r>
            <a:r>
              <a:rPr lang="en-US" sz="1600" dirty="0" err="1">
                <a:solidFill>
                  <a:srgbClr val="374151"/>
                </a:solidFill>
                <a:latin typeface="Open Sans" panose="020B0604020202020204" charset="0"/>
                <a:ea typeface="Open Sans" panose="020B0604020202020204" charset="0"/>
                <a:cs typeface="Open Sans" panose="020B0604020202020204" charset="0"/>
              </a:rPr>
              <a:t>số</a:t>
            </a:r>
            <a:r>
              <a:rPr lang="en-US" sz="1600" dirty="0">
                <a:solidFill>
                  <a:srgbClr val="374151"/>
                </a:solidFill>
                <a:latin typeface="Open Sans" panose="020B0604020202020204" charset="0"/>
                <a:ea typeface="Open Sans" panose="020B0604020202020204" charset="0"/>
                <a:cs typeface="Open Sans" panose="020B0604020202020204" charset="0"/>
              </a:rPr>
              <a:t> </a:t>
            </a:r>
            <a:r>
              <a:rPr lang="en-US" sz="1600" dirty="0" err="1" smtClean="0">
                <a:solidFill>
                  <a:srgbClr val="374151"/>
                </a:solidFill>
                <a:latin typeface="Open Sans" panose="020B0604020202020204" charset="0"/>
                <a:ea typeface="Open Sans" panose="020B0604020202020204" charset="0"/>
                <a:cs typeface="Open Sans" panose="020B0604020202020204" charset="0"/>
              </a:rPr>
              <a:t>góc</a:t>
            </a:r>
            <a:r>
              <a:rPr lang="en-US" sz="1600" dirty="0" smtClean="0">
                <a:solidFill>
                  <a:srgbClr val="374151"/>
                </a:solidFill>
                <a:latin typeface="Open Sans" panose="020B0604020202020204" charset="0"/>
                <a:ea typeface="Open Sans" panose="020B0604020202020204" charset="0"/>
                <a:cs typeface="Open Sans" panose="020B0604020202020204" charset="0"/>
              </a:rPr>
              <a:t>, </a:t>
            </a:r>
            <a:r>
              <a:rPr lang="en-US" sz="1600" dirty="0" err="1" smtClean="0">
                <a:solidFill>
                  <a:srgbClr val="374151"/>
                </a:solidFill>
                <a:latin typeface="Open Sans" panose="020B0604020202020204" charset="0"/>
                <a:ea typeface="Open Sans" panose="020B0604020202020204" charset="0"/>
                <a:cs typeface="Open Sans" panose="020B0604020202020204" charset="0"/>
              </a:rPr>
              <a:t>biểu</a:t>
            </a:r>
            <a:r>
              <a:rPr lang="en-US" sz="1600" dirty="0" smtClean="0">
                <a:solidFill>
                  <a:srgbClr val="374151"/>
                </a:solidFill>
                <a:latin typeface="Open Sans" panose="020B0604020202020204" charset="0"/>
                <a:ea typeface="Open Sans" panose="020B0604020202020204" charset="0"/>
                <a:cs typeface="Open Sans" panose="020B0604020202020204" charset="0"/>
              </a:rPr>
              <a:t> </a:t>
            </a:r>
            <a:r>
              <a:rPr lang="en-US" sz="1600" dirty="0" err="1" smtClean="0">
                <a:solidFill>
                  <a:srgbClr val="374151"/>
                </a:solidFill>
                <a:latin typeface="Open Sans" panose="020B0604020202020204" charset="0"/>
                <a:ea typeface="Open Sans" panose="020B0604020202020204" charset="0"/>
                <a:cs typeface="Open Sans" panose="020B0604020202020204" charset="0"/>
              </a:rPr>
              <a:t>diễn</a:t>
            </a:r>
            <a:r>
              <a:rPr lang="en-US" sz="1600" dirty="0" smtClean="0">
                <a:solidFill>
                  <a:srgbClr val="374151"/>
                </a:solidFill>
                <a:latin typeface="Open Sans" panose="020B0604020202020204" charset="0"/>
                <a:ea typeface="Open Sans" panose="020B0604020202020204" charset="0"/>
                <a:cs typeface="Open Sans" panose="020B0604020202020204" charset="0"/>
              </a:rPr>
              <a:t> </a:t>
            </a:r>
            <a:r>
              <a:rPr lang="en-US" sz="1600" dirty="0" err="1" smtClean="0">
                <a:solidFill>
                  <a:srgbClr val="374151"/>
                </a:solidFill>
                <a:latin typeface="Open Sans" panose="020B0604020202020204" charset="0"/>
                <a:ea typeface="Open Sans" panose="020B0604020202020204" charset="0"/>
                <a:cs typeface="Open Sans" panose="020B0604020202020204" charset="0"/>
              </a:rPr>
              <a:t>mức</a:t>
            </a:r>
            <a:r>
              <a:rPr lang="en-US" sz="1600" dirty="0" smtClean="0">
                <a:solidFill>
                  <a:srgbClr val="374151"/>
                </a:solidFill>
                <a:latin typeface="Open Sans" panose="020B0604020202020204" charset="0"/>
                <a:ea typeface="Open Sans" panose="020B0604020202020204" charset="0"/>
                <a:cs typeface="Open Sans" panose="020B0604020202020204" charset="0"/>
              </a:rPr>
              <a:t> </a:t>
            </a:r>
            <a:r>
              <a:rPr lang="en-US" sz="1600" dirty="0" err="1" smtClean="0">
                <a:solidFill>
                  <a:srgbClr val="374151"/>
                </a:solidFill>
                <a:latin typeface="Open Sans" panose="020B0604020202020204" charset="0"/>
                <a:ea typeface="Open Sans" panose="020B0604020202020204" charset="0"/>
                <a:cs typeface="Open Sans" panose="020B0604020202020204" charset="0"/>
              </a:rPr>
              <a:t>độ</a:t>
            </a:r>
            <a:r>
              <a:rPr lang="en-US" sz="1600" dirty="0" smtClean="0">
                <a:solidFill>
                  <a:srgbClr val="374151"/>
                </a:solidFill>
                <a:latin typeface="Open Sans" panose="020B0604020202020204" charset="0"/>
                <a:ea typeface="Open Sans" panose="020B0604020202020204" charset="0"/>
                <a:cs typeface="Open Sans" panose="020B0604020202020204" charset="0"/>
              </a:rPr>
              <a:t> </a:t>
            </a:r>
            <a:r>
              <a:rPr lang="en-US" sz="1600" dirty="0" err="1" smtClean="0">
                <a:solidFill>
                  <a:srgbClr val="374151"/>
                </a:solidFill>
                <a:latin typeface="Open Sans" panose="020B0604020202020204" charset="0"/>
                <a:ea typeface="Open Sans" panose="020B0604020202020204" charset="0"/>
                <a:cs typeface="Open Sans" panose="020B0604020202020204" charset="0"/>
              </a:rPr>
              <a:t>thay</a:t>
            </a:r>
            <a:r>
              <a:rPr lang="en-US" sz="1600" dirty="0" smtClean="0">
                <a:solidFill>
                  <a:srgbClr val="374151"/>
                </a:solidFill>
                <a:latin typeface="Open Sans" panose="020B0604020202020204" charset="0"/>
                <a:ea typeface="Open Sans" panose="020B0604020202020204" charset="0"/>
                <a:cs typeface="Open Sans" panose="020B0604020202020204" charset="0"/>
              </a:rPr>
              <a:t> </a:t>
            </a:r>
            <a:r>
              <a:rPr lang="en-US" sz="1600" dirty="0" err="1" smtClean="0">
                <a:solidFill>
                  <a:srgbClr val="374151"/>
                </a:solidFill>
                <a:latin typeface="Open Sans" panose="020B0604020202020204" charset="0"/>
                <a:ea typeface="Open Sans" panose="020B0604020202020204" charset="0"/>
                <a:cs typeface="Open Sans" panose="020B0604020202020204" charset="0"/>
              </a:rPr>
              <a:t>đổi</a:t>
            </a:r>
            <a:r>
              <a:rPr lang="en-US" sz="1600" dirty="0" smtClean="0">
                <a:solidFill>
                  <a:srgbClr val="374151"/>
                </a:solidFill>
                <a:latin typeface="Open Sans" panose="020B0604020202020204" charset="0"/>
                <a:ea typeface="Open Sans" panose="020B0604020202020204" charset="0"/>
                <a:cs typeface="Open Sans" panose="020B0604020202020204" charset="0"/>
              </a:rPr>
              <a:t> </a:t>
            </a:r>
            <a:r>
              <a:rPr lang="en-US" sz="1600" dirty="0" err="1" smtClean="0">
                <a:solidFill>
                  <a:srgbClr val="374151"/>
                </a:solidFill>
                <a:latin typeface="Open Sans" panose="020B0604020202020204" charset="0"/>
                <a:ea typeface="Open Sans" panose="020B0604020202020204" charset="0"/>
                <a:cs typeface="Open Sans" panose="020B0604020202020204" charset="0"/>
              </a:rPr>
              <a:t>của</a:t>
            </a:r>
            <a:r>
              <a:rPr lang="en-US" sz="1600" dirty="0" smtClean="0">
                <a:solidFill>
                  <a:srgbClr val="374151"/>
                </a:solidFill>
                <a:latin typeface="Open Sans" panose="020B0604020202020204" charset="0"/>
                <a:ea typeface="Open Sans" panose="020B0604020202020204" charset="0"/>
                <a:cs typeface="Open Sans" panose="020B0604020202020204" charset="0"/>
              </a:rPr>
              <a:t> </a:t>
            </a:r>
            <a:r>
              <a:rPr lang="en-US" sz="1600" dirty="0" err="1" smtClean="0">
                <a:solidFill>
                  <a:srgbClr val="374151"/>
                </a:solidFill>
                <a:latin typeface="Open Sans" panose="020B0604020202020204" charset="0"/>
                <a:ea typeface="Open Sans" panose="020B0604020202020204" charset="0"/>
                <a:cs typeface="Open Sans" panose="020B0604020202020204" charset="0"/>
              </a:rPr>
              <a:t>biến</a:t>
            </a:r>
            <a:r>
              <a:rPr lang="en-US" sz="1600" dirty="0" smtClean="0">
                <a:solidFill>
                  <a:srgbClr val="374151"/>
                </a:solidFill>
                <a:latin typeface="Open Sans" panose="020B0604020202020204" charset="0"/>
                <a:ea typeface="Open Sans" panose="020B0604020202020204" charset="0"/>
                <a:cs typeface="Open Sans" panose="020B0604020202020204" charset="0"/>
              </a:rPr>
              <a:t> </a:t>
            </a:r>
            <a:r>
              <a:rPr lang="en-US" sz="1600" dirty="0" err="1" smtClean="0">
                <a:solidFill>
                  <a:srgbClr val="374151"/>
                </a:solidFill>
                <a:latin typeface="Open Sans" panose="020B0604020202020204" charset="0"/>
                <a:ea typeface="Open Sans" panose="020B0604020202020204" charset="0"/>
                <a:cs typeface="Open Sans" panose="020B0604020202020204" charset="0"/>
              </a:rPr>
              <a:t>phụ</a:t>
            </a:r>
            <a:r>
              <a:rPr lang="en-US" sz="1600" dirty="0" smtClean="0">
                <a:solidFill>
                  <a:srgbClr val="374151"/>
                </a:solidFill>
                <a:latin typeface="Open Sans" panose="020B0604020202020204" charset="0"/>
                <a:ea typeface="Open Sans" panose="020B0604020202020204" charset="0"/>
                <a:cs typeface="Open Sans" panose="020B0604020202020204" charset="0"/>
              </a:rPr>
              <a:t> </a:t>
            </a:r>
            <a:r>
              <a:rPr lang="en-US" sz="1600" dirty="0" err="1" smtClean="0">
                <a:solidFill>
                  <a:srgbClr val="374151"/>
                </a:solidFill>
                <a:latin typeface="Open Sans" panose="020B0604020202020204" charset="0"/>
                <a:ea typeface="Open Sans" panose="020B0604020202020204" charset="0"/>
                <a:cs typeface="Open Sans" panose="020B0604020202020204" charset="0"/>
              </a:rPr>
              <a:t>thuộc</a:t>
            </a:r>
            <a:r>
              <a:rPr lang="en-US" sz="1600" dirty="0">
                <a:solidFill>
                  <a:srgbClr val="374151"/>
                </a:solidFill>
                <a:latin typeface="Open Sans" panose="020B0604020202020204" charset="0"/>
                <a:ea typeface="Open Sans" panose="020B0604020202020204" charset="0"/>
                <a:cs typeface="Open Sans" panose="020B0604020202020204" charset="0"/>
              </a:rPr>
              <a:t> </a:t>
            </a:r>
            <a:r>
              <a:rPr lang="en-US" sz="1600" dirty="0" err="1">
                <a:solidFill>
                  <a:srgbClr val="374151"/>
                </a:solidFill>
                <a:latin typeface="Open Sans" panose="020B0604020202020204" charset="0"/>
                <a:ea typeface="Open Sans" panose="020B0604020202020204" charset="0"/>
                <a:cs typeface="Open Sans" panose="020B0604020202020204" charset="0"/>
              </a:rPr>
              <a:t>t</a:t>
            </a:r>
            <a:r>
              <a:rPr lang="en-US" sz="1600" dirty="0" err="1" smtClean="0">
                <a:solidFill>
                  <a:srgbClr val="374151"/>
                </a:solidFill>
                <a:latin typeface="Open Sans" panose="020B0604020202020204" charset="0"/>
                <a:ea typeface="Open Sans" panose="020B0604020202020204" charset="0"/>
                <a:cs typeface="Open Sans" panose="020B0604020202020204" charset="0"/>
              </a:rPr>
              <a:t>heo</a:t>
            </a:r>
            <a:r>
              <a:rPr lang="en-US" sz="1600" dirty="0" smtClean="0">
                <a:solidFill>
                  <a:srgbClr val="374151"/>
                </a:solidFill>
                <a:latin typeface="Open Sans" panose="020B0604020202020204" charset="0"/>
                <a:ea typeface="Open Sans" panose="020B0604020202020204" charset="0"/>
                <a:cs typeface="Open Sans" panose="020B0604020202020204" charset="0"/>
              </a:rPr>
              <a:t> </a:t>
            </a:r>
            <a:r>
              <a:rPr lang="en-US" sz="1600" dirty="0" err="1" smtClean="0">
                <a:solidFill>
                  <a:srgbClr val="374151"/>
                </a:solidFill>
                <a:latin typeface="Open Sans" panose="020B0604020202020204" charset="0"/>
                <a:ea typeface="Open Sans" panose="020B0604020202020204" charset="0"/>
                <a:cs typeface="Open Sans" panose="020B0604020202020204" charset="0"/>
              </a:rPr>
              <a:t>biến</a:t>
            </a:r>
            <a:r>
              <a:rPr lang="en-US" sz="1600" dirty="0" smtClean="0">
                <a:solidFill>
                  <a:srgbClr val="374151"/>
                </a:solidFill>
                <a:latin typeface="Open Sans" panose="020B0604020202020204" charset="0"/>
                <a:ea typeface="Open Sans" panose="020B0604020202020204" charset="0"/>
                <a:cs typeface="Open Sans" panose="020B0604020202020204" charset="0"/>
              </a:rPr>
              <a:t> </a:t>
            </a:r>
            <a:r>
              <a:rPr lang="en-US" sz="1600" dirty="0" err="1" smtClean="0">
                <a:solidFill>
                  <a:srgbClr val="374151"/>
                </a:solidFill>
                <a:latin typeface="Open Sans" panose="020B0604020202020204" charset="0"/>
                <a:ea typeface="Open Sans" panose="020B0604020202020204" charset="0"/>
                <a:cs typeface="Open Sans" panose="020B0604020202020204" charset="0"/>
              </a:rPr>
              <a:t>độc</a:t>
            </a:r>
            <a:r>
              <a:rPr lang="en-US" sz="1600" dirty="0" smtClean="0">
                <a:solidFill>
                  <a:srgbClr val="374151"/>
                </a:solidFill>
                <a:latin typeface="Open Sans" panose="020B0604020202020204" charset="0"/>
                <a:ea typeface="Open Sans" panose="020B0604020202020204" charset="0"/>
                <a:cs typeface="Open Sans" panose="020B0604020202020204" charset="0"/>
              </a:rPr>
              <a:t> </a:t>
            </a:r>
            <a:r>
              <a:rPr lang="en-US" sz="1600" dirty="0" err="1" smtClean="0">
                <a:solidFill>
                  <a:srgbClr val="374151"/>
                </a:solidFill>
                <a:latin typeface="Open Sans" panose="020B0604020202020204" charset="0"/>
                <a:ea typeface="Open Sans" panose="020B0604020202020204" charset="0"/>
                <a:cs typeface="Open Sans" panose="020B0604020202020204" charset="0"/>
              </a:rPr>
              <a:t>lập</a:t>
            </a:r>
            <a:r>
              <a:rPr lang="en-US" sz="1600" dirty="0" smtClean="0">
                <a:solidFill>
                  <a:srgbClr val="374151"/>
                </a:solidFill>
                <a:latin typeface="Open Sans" panose="020B0604020202020204" charset="0"/>
                <a:ea typeface="Open Sans" panose="020B0604020202020204" charset="0"/>
                <a:cs typeface="Open Sans" panose="020B0604020202020204" charset="0"/>
              </a:rPr>
              <a:t>.</a:t>
            </a:r>
            <a:endParaRPr lang="en-US" sz="1600" dirty="0">
              <a:latin typeface="Open Sans" panose="020B0604020202020204" charset="0"/>
              <a:ea typeface="Open Sans" panose="020B0604020202020204" charset="0"/>
              <a:cs typeface="Open Sans" panose="020B0604020202020204" charset="0"/>
            </a:endParaRPr>
          </a:p>
        </p:txBody>
      </p:sp>
      <p:sp>
        <p:nvSpPr>
          <p:cNvPr id="9" name="Google Shape;142;p24"/>
          <p:cNvSpPr txBox="1">
            <a:spLocks noGrp="1"/>
          </p:cNvSpPr>
          <p:nvPr>
            <p:ph type="title"/>
          </p:nvPr>
        </p:nvSpPr>
        <p:spPr>
          <a:xfrm>
            <a:off x="300549" y="145288"/>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err="1" smtClean="0"/>
              <a:t>Bài</a:t>
            </a:r>
            <a:r>
              <a:rPr lang="en-US" dirty="0" smtClean="0"/>
              <a:t> </a:t>
            </a:r>
            <a:r>
              <a:rPr lang="en-US" dirty="0" err="1" smtClean="0"/>
              <a:t>học</a:t>
            </a:r>
            <a:r>
              <a:rPr lang="en-US" dirty="0" smtClean="0"/>
              <a:t> </a:t>
            </a:r>
            <a:r>
              <a:rPr lang="en-US" dirty="0" err="1" smtClean="0"/>
              <a:t>trước</a:t>
            </a:r>
            <a:endParaRPr dirty="0"/>
          </a:p>
        </p:txBody>
      </p:sp>
    </p:spTree>
    <p:extLst>
      <p:ext uri="{BB962C8B-B14F-4D97-AF65-F5344CB8AC3E}">
        <p14:creationId xmlns:p14="http://schemas.microsoft.com/office/powerpoint/2010/main" val="292997023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998220"/>
            <a:ext cx="8520600" cy="3570805"/>
          </a:xfrm>
        </p:spPr>
        <p:txBody>
          <a:bodyPr>
            <a:normAutofit/>
          </a:bodyPr>
          <a:lstStyle/>
          <a:p>
            <a:r>
              <a:rPr lang="en-US" dirty="0" err="1" smtClean="0">
                <a:latin typeface="Times New Roman" panose="02020603050405020304" pitchFamily="18" charset="0"/>
                <a:cs typeface="Times New Roman" panose="02020603050405020304" pitchFamily="18" charset="0"/>
              </a:rPr>
              <a:t>Nhãn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gồm</a:t>
            </a:r>
            <a:r>
              <a:rPr lang="en-US" dirty="0" smtClean="0">
                <a:latin typeface="Times New Roman" panose="02020603050405020304" pitchFamily="18" charset="0"/>
                <a:cs typeface="Times New Roman" panose="02020603050405020304" pitchFamily="18" charset="0"/>
              </a:rPr>
              <a:t>:</a:t>
            </a:r>
          </a:p>
          <a:p>
            <a:pPr lvl="1"/>
            <a:r>
              <a:rPr lang="en-US" sz="1600" dirty="0" err="1" smtClean="0">
                <a:latin typeface="Times New Roman" panose="02020603050405020304" pitchFamily="18" charset="0"/>
                <a:cs typeface="Times New Roman" panose="02020603050405020304" pitchFamily="18" charset="0"/>
              </a:rPr>
              <a:t>Có</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nợ</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xấu</a:t>
            </a:r>
            <a:r>
              <a:rPr lang="en-US" sz="1600" dirty="0" smtClean="0">
                <a:latin typeface="Times New Roman" panose="02020603050405020304" pitchFamily="18" charset="0"/>
                <a:cs typeface="Times New Roman" panose="02020603050405020304" pitchFamily="18" charset="0"/>
              </a:rPr>
              <a:t>, hay BAD, </a:t>
            </a:r>
            <a:r>
              <a:rPr lang="en-US" sz="1600" dirty="0" err="1" smtClean="0">
                <a:latin typeface="Times New Roman" panose="02020603050405020304" pitchFamily="18" charset="0"/>
                <a:cs typeface="Times New Roman" panose="02020603050405020304" pitchFamily="18" charset="0"/>
              </a:rPr>
              <a:t>hoặc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Dương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tính</a:t>
            </a:r>
            <a:r>
              <a:rPr lang="en-US" sz="1600" dirty="0" smtClean="0">
                <a:latin typeface="Times New Roman" panose="02020603050405020304" pitchFamily="18" charset="0"/>
                <a:cs typeface="Times New Roman" panose="02020603050405020304" pitchFamily="18" charset="0"/>
              </a:rPr>
              <a:t> (positive) </a:t>
            </a:r>
            <a:r>
              <a:rPr lang="en-US" sz="1600" dirty="0" err="1" smtClean="0">
                <a:latin typeface="Times New Roman" panose="02020603050405020304" pitchFamily="18" charset="0"/>
                <a:cs typeface="Times New Roman" panose="02020603050405020304" pitchFamily="18" charset="0"/>
              </a:rPr>
              <a:t>hoặc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là</a:t>
            </a:r>
            <a:r>
              <a:rPr lang="en-US" sz="1600" dirty="0" smtClean="0">
                <a:latin typeface="Times New Roman" panose="02020603050405020304" pitchFamily="18" charset="0"/>
                <a:cs typeface="Times New Roman" panose="02020603050405020304" pitchFamily="18" charset="0"/>
              </a:rPr>
              <a:t> 1</a:t>
            </a:r>
          </a:p>
          <a:p>
            <a:pPr lvl="1"/>
            <a:r>
              <a:rPr lang="en-US" sz="1600" dirty="0" err="1" smtClean="0">
                <a:latin typeface="Times New Roman" panose="02020603050405020304" pitchFamily="18" charset="0"/>
                <a:cs typeface="Times New Roman" panose="02020603050405020304" pitchFamily="18" charset="0"/>
              </a:rPr>
              <a:t>Không</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nợ</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xấu</a:t>
            </a:r>
            <a:r>
              <a:rPr lang="en-US" sz="1600" dirty="0" smtClean="0">
                <a:latin typeface="Times New Roman" panose="02020603050405020304" pitchFamily="18" charset="0"/>
                <a:cs typeface="Times New Roman" panose="02020603050405020304" pitchFamily="18" charset="0"/>
              </a:rPr>
              <a:t>, hay GOOD, </a:t>
            </a:r>
            <a:r>
              <a:rPr lang="en-US" sz="1600" dirty="0" err="1" smtClean="0">
                <a:latin typeface="Times New Roman" panose="02020603050405020304" pitchFamily="18" charset="0"/>
                <a:cs typeface="Times New Roman" panose="02020603050405020304" pitchFamily="18" charset="0"/>
              </a:rPr>
              <a:t>hoặc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Âm</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tính</a:t>
            </a:r>
            <a:r>
              <a:rPr lang="en-US" sz="1600" dirty="0" smtClean="0">
                <a:latin typeface="Times New Roman" panose="02020603050405020304" pitchFamily="18" charset="0"/>
                <a:cs typeface="Times New Roman" panose="02020603050405020304" pitchFamily="18" charset="0"/>
              </a:rPr>
              <a:t> (negative) </a:t>
            </a:r>
            <a:r>
              <a:rPr lang="en-US" sz="1600" dirty="0" err="1" smtClean="0">
                <a:latin typeface="Times New Roman" panose="02020603050405020304" pitchFamily="18" charset="0"/>
                <a:cs typeface="Times New Roman" panose="02020603050405020304" pitchFamily="18" charset="0"/>
              </a:rPr>
              <a:t>hoặc</a:t>
            </a:r>
            <a:r>
              <a:rPr lang="en-US" sz="1600" dirty="0" smtClean="0">
                <a:latin typeface="Times New Roman" panose="02020603050405020304" pitchFamily="18" charset="0"/>
                <a:cs typeface="Times New Roman" panose="02020603050405020304" pitchFamily="18" charset="0"/>
              </a:rPr>
              <a:t> </a:t>
            </a:r>
            <a:r>
              <a:rPr lang="en-US" sz="1600" dirty="0" err="1" smtClean="0">
                <a:latin typeface="Times New Roman" panose="02020603050405020304" pitchFamily="18" charset="0"/>
                <a:cs typeface="Times New Roman" panose="02020603050405020304" pitchFamily="18" charset="0"/>
              </a:rPr>
              <a:t>là</a:t>
            </a:r>
            <a:r>
              <a:rPr lang="en-US" sz="1600" dirty="0" smtClean="0">
                <a:latin typeface="Times New Roman" panose="02020603050405020304" pitchFamily="18" charset="0"/>
                <a:cs typeface="Times New Roman" panose="02020603050405020304" pitchFamily="18" charset="0"/>
              </a:rPr>
              <a:t> 0</a:t>
            </a:r>
            <a:endParaRPr lang="en-US" sz="1600" dirty="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Mô</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hình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cho</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kết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như</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sau</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4" name="Google Shape;80;p15"/>
          <p:cNvSpPr txBox="1">
            <a:spLocks/>
          </p:cNvSpPr>
          <p:nvPr/>
        </p:nvSpPr>
        <p:spPr>
          <a:xfrm>
            <a:off x="311700" y="160925"/>
            <a:ext cx="8520600" cy="7074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pPr marL="22860">
              <a:buSzPct val="100000"/>
            </a:pPr>
            <a:r>
              <a:rPr lang="vi-VN" dirty="0" smtClean="0"/>
              <a:t>5) Thước đo mô hình phân loại</a:t>
            </a:r>
            <a:endParaRPr lang="vi-VN" dirty="0"/>
          </a:p>
        </p:txBody>
      </p:sp>
      <p:pic>
        <p:nvPicPr>
          <p:cNvPr id="3074" name="Picture 2" descr="https://phamdinhkhanh.github.io/assets/images/20200813_ModelMetric/pic1.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235" y="2506980"/>
            <a:ext cx="6974228" cy="23164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9327039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066800"/>
            <a:ext cx="8520600" cy="3502225"/>
          </a:xfrm>
        </p:spPr>
        <p:txBody>
          <a:bodyPr/>
          <a:lstStyle/>
          <a:p>
            <a:r>
              <a:rPr lang="en-US" dirty="0" err="1" smtClean="0"/>
              <a:t>Là</a:t>
            </a:r>
            <a:r>
              <a:rPr lang="en-US" dirty="0" smtClean="0"/>
              <a:t> </a:t>
            </a:r>
            <a:r>
              <a:rPr lang="vi-VN" dirty="0"/>
              <a:t>khái quát tỷ lệ các trường hợp được dự báo đúng trên tổng số các trường </a:t>
            </a:r>
            <a:r>
              <a:rPr lang="vi-VN" dirty="0" smtClean="0"/>
              <a:t>hợ</a:t>
            </a:r>
            <a:r>
              <a:rPr lang="en-US" dirty="0" smtClean="0"/>
              <a:t>p</a:t>
            </a:r>
          </a:p>
          <a:p>
            <a:r>
              <a:rPr lang="en-US" dirty="0" err="1"/>
              <a:t>Độ</a:t>
            </a:r>
            <a:r>
              <a:rPr lang="en-US" dirty="0"/>
              <a:t> </a:t>
            </a:r>
            <a:r>
              <a:rPr lang="en-US" dirty="0" err="1"/>
              <a:t>chính</a:t>
            </a:r>
            <a:r>
              <a:rPr lang="en-US" dirty="0"/>
              <a:t> </a:t>
            </a:r>
            <a:r>
              <a:rPr lang="en-US" dirty="0" err="1"/>
              <a:t>xác</a:t>
            </a:r>
            <a:r>
              <a:rPr lang="en-US" dirty="0"/>
              <a:t> </a:t>
            </a:r>
            <a:r>
              <a:rPr lang="en-US" dirty="0" err="1"/>
              <a:t>giúp</a:t>
            </a:r>
            <a:r>
              <a:rPr lang="en-US" dirty="0"/>
              <a:t> ta </a:t>
            </a:r>
            <a:r>
              <a:rPr lang="en-US" dirty="0" err="1"/>
              <a:t>đánh</a:t>
            </a:r>
            <a:r>
              <a:rPr lang="en-US" dirty="0"/>
              <a:t> </a:t>
            </a:r>
            <a:r>
              <a:rPr lang="en-US" dirty="0" err="1"/>
              <a:t>giá</a:t>
            </a:r>
            <a:r>
              <a:rPr lang="en-US" dirty="0"/>
              <a:t> </a:t>
            </a:r>
            <a:r>
              <a:rPr lang="en-US" dirty="0" err="1"/>
              <a:t>hiệu</a:t>
            </a:r>
            <a:r>
              <a:rPr lang="en-US" dirty="0"/>
              <a:t> </a:t>
            </a:r>
            <a:r>
              <a:rPr lang="en-US" dirty="0" err="1"/>
              <a:t>quả</a:t>
            </a:r>
            <a:r>
              <a:rPr lang="en-US" dirty="0"/>
              <a:t> </a:t>
            </a:r>
            <a:r>
              <a:rPr lang="en-US" dirty="0" err="1"/>
              <a:t>dự</a:t>
            </a:r>
            <a:r>
              <a:rPr lang="en-US" dirty="0"/>
              <a:t> </a:t>
            </a:r>
            <a:r>
              <a:rPr lang="en-US" dirty="0" err="1"/>
              <a:t>báo</a:t>
            </a:r>
            <a:r>
              <a:rPr lang="en-US" dirty="0"/>
              <a:t> </a:t>
            </a:r>
            <a:r>
              <a:rPr lang="en-US" dirty="0" err="1"/>
              <a:t>của</a:t>
            </a:r>
            <a:r>
              <a:rPr lang="en-US" dirty="0"/>
              <a:t> </a:t>
            </a:r>
            <a:r>
              <a:rPr lang="en-US" dirty="0" err="1"/>
              <a:t>mô</a:t>
            </a:r>
            <a:r>
              <a:rPr lang="en-US" dirty="0"/>
              <a:t> </a:t>
            </a:r>
            <a:r>
              <a:rPr lang="en-US" dirty="0" err="1"/>
              <a:t>hình</a:t>
            </a:r>
            <a:r>
              <a:rPr lang="en-US" dirty="0"/>
              <a:t> </a:t>
            </a:r>
            <a:r>
              <a:rPr lang="en-US" dirty="0" err="1"/>
              <a:t>trên</a:t>
            </a:r>
            <a:r>
              <a:rPr lang="en-US" dirty="0"/>
              <a:t> </a:t>
            </a:r>
            <a:r>
              <a:rPr lang="en-US" dirty="0" err="1"/>
              <a:t>một</a:t>
            </a:r>
            <a:r>
              <a:rPr lang="en-US" dirty="0"/>
              <a:t> </a:t>
            </a:r>
            <a:r>
              <a:rPr lang="en-US" dirty="0" err="1"/>
              <a:t>bộ</a:t>
            </a:r>
            <a:r>
              <a:rPr lang="en-US" dirty="0"/>
              <a:t> </a:t>
            </a:r>
            <a:r>
              <a:rPr lang="en-US" dirty="0" err="1"/>
              <a:t>dữ</a:t>
            </a:r>
            <a:r>
              <a:rPr lang="en-US" dirty="0"/>
              <a:t> </a:t>
            </a:r>
            <a:r>
              <a:rPr lang="en-US" dirty="0" err="1"/>
              <a:t>liệu</a:t>
            </a:r>
            <a:r>
              <a:rPr lang="en-US" dirty="0"/>
              <a:t>. </a:t>
            </a:r>
            <a:endParaRPr lang="en-US" dirty="0" smtClean="0"/>
          </a:p>
          <a:p>
            <a:r>
              <a:rPr lang="en-US" dirty="0" err="1" smtClean="0"/>
              <a:t>Độ</a:t>
            </a:r>
            <a:r>
              <a:rPr lang="en-US" dirty="0" smtClean="0"/>
              <a:t> </a:t>
            </a:r>
            <a:r>
              <a:rPr lang="en-US" dirty="0" err="1"/>
              <a:t>chính</a:t>
            </a:r>
            <a:r>
              <a:rPr lang="en-US" dirty="0"/>
              <a:t> </a:t>
            </a:r>
            <a:r>
              <a:rPr lang="en-US" dirty="0" err="1"/>
              <a:t>xác</a:t>
            </a:r>
            <a:r>
              <a:rPr lang="en-US" dirty="0"/>
              <a:t> </a:t>
            </a:r>
            <a:r>
              <a:rPr lang="en-US" dirty="0" err="1"/>
              <a:t>càng</a:t>
            </a:r>
            <a:r>
              <a:rPr lang="en-US" dirty="0"/>
              <a:t> </a:t>
            </a:r>
            <a:r>
              <a:rPr lang="en-US" dirty="0" err="1"/>
              <a:t>cao</a:t>
            </a:r>
            <a:r>
              <a:rPr lang="en-US" dirty="0"/>
              <a:t> </a:t>
            </a:r>
            <a:r>
              <a:rPr lang="en-US" dirty="0" err="1"/>
              <a:t>thì</a:t>
            </a:r>
            <a:r>
              <a:rPr lang="en-US" dirty="0"/>
              <a:t> </a:t>
            </a:r>
            <a:r>
              <a:rPr lang="en-US" dirty="0" err="1"/>
              <a:t>mô</a:t>
            </a:r>
            <a:r>
              <a:rPr lang="en-US" dirty="0"/>
              <a:t> </a:t>
            </a:r>
            <a:r>
              <a:rPr lang="en-US" dirty="0" err="1"/>
              <a:t>hình</a:t>
            </a:r>
            <a:r>
              <a:rPr lang="en-US" dirty="0"/>
              <a:t> </a:t>
            </a:r>
            <a:r>
              <a:rPr lang="en-US" dirty="0" err="1"/>
              <a:t>của</a:t>
            </a:r>
            <a:r>
              <a:rPr lang="en-US" dirty="0"/>
              <a:t> </a:t>
            </a:r>
            <a:r>
              <a:rPr lang="en-US" dirty="0" err="1"/>
              <a:t>chúng</a:t>
            </a:r>
            <a:r>
              <a:rPr lang="en-US" dirty="0"/>
              <a:t> ta </a:t>
            </a:r>
            <a:r>
              <a:rPr lang="en-US" dirty="0" err="1"/>
              <a:t>càng</a:t>
            </a:r>
            <a:r>
              <a:rPr lang="en-US" dirty="0"/>
              <a:t> </a:t>
            </a:r>
            <a:r>
              <a:rPr lang="en-US" dirty="0" err="1"/>
              <a:t>tốt</a:t>
            </a:r>
            <a:r>
              <a:rPr lang="en-US" dirty="0" smtClean="0"/>
              <a:t>.</a:t>
            </a:r>
          </a:p>
          <a:p>
            <a:endParaRPr lang="en-US" dirty="0"/>
          </a:p>
        </p:txBody>
      </p:sp>
      <p:sp>
        <p:nvSpPr>
          <p:cNvPr id="4" name="Google Shape;80;p15"/>
          <p:cNvSpPr txBox="1">
            <a:spLocks/>
          </p:cNvSpPr>
          <p:nvPr/>
        </p:nvSpPr>
        <p:spPr>
          <a:xfrm>
            <a:off x="311700" y="160925"/>
            <a:ext cx="8520600" cy="7074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pPr marL="22860">
              <a:buSzPct val="100000"/>
            </a:pPr>
            <a:r>
              <a:rPr lang="vi-VN" dirty="0" smtClean="0"/>
              <a:t>5</a:t>
            </a:r>
            <a:r>
              <a:rPr lang="en-US" dirty="0" smtClean="0"/>
              <a:t>.1</a:t>
            </a:r>
            <a:r>
              <a:rPr lang="vi-VN" dirty="0" smtClean="0"/>
              <a:t>)</a:t>
            </a:r>
            <a:r>
              <a:rPr lang="en-US" dirty="0" smtClean="0"/>
              <a:t> </a:t>
            </a:r>
            <a:r>
              <a:rPr lang="en-US" dirty="0" err="1" smtClean="0"/>
              <a:t>Độ</a:t>
            </a:r>
            <a:r>
              <a:rPr lang="en-US" dirty="0" smtClean="0"/>
              <a:t> </a:t>
            </a:r>
            <a:r>
              <a:rPr lang="en-US" dirty="0" err="1" smtClean="0"/>
              <a:t>chính</a:t>
            </a:r>
            <a:r>
              <a:rPr lang="en-US" dirty="0" smtClean="0"/>
              <a:t> </a:t>
            </a:r>
            <a:r>
              <a:rPr lang="en-US" dirty="0" err="1" smtClean="0"/>
              <a:t>xác</a:t>
            </a:r>
            <a:r>
              <a:rPr lang="en-US" dirty="0" smtClean="0"/>
              <a:t> (accuracy)</a:t>
            </a:r>
            <a:endParaRPr lang="vi-VN" dirty="0"/>
          </a:p>
        </p:txBody>
      </p:sp>
      <p:pic>
        <p:nvPicPr>
          <p:cNvPr id="5" name="Picture 4"/>
          <p:cNvPicPr>
            <a:picLocks noChangeAspect="1"/>
          </p:cNvPicPr>
          <p:nvPr/>
        </p:nvPicPr>
        <p:blipFill>
          <a:blip r:embed="rId2"/>
          <a:stretch>
            <a:fillRect/>
          </a:stretch>
        </p:blipFill>
        <p:spPr>
          <a:xfrm>
            <a:off x="1417094" y="3253741"/>
            <a:ext cx="6139450" cy="933484"/>
          </a:xfrm>
          <a:prstGeom prst="rect">
            <a:avLst/>
          </a:prstGeom>
        </p:spPr>
      </p:pic>
    </p:spTree>
    <p:extLst>
      <p:ext uri="{BB962C8B-B14F-4D97-AF65-F5344CB8AC3E}">
        <p14:creationId xmlns:p14="http://schemas.microsoft.com/office/powerpoint/2010/main" val="19542859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929640"/>
            <a:ext cx="8520600" cy="3639385"/>
          </a:xfrm>
        </p:spPr>
        <p:txBody>
          <a:bodyPr>
            <a:normAutofit/>
          </a:bodyPr>
          <a:lstStyle/>
          <a:p>
            <a:r>
              <a:rPr lang="en-US" dirty="0">
                <a:latin typeface="Times New Roman" panose="02020603050405020304" pitchFamily="18" charset="0"/>
                <a:cs typeface="Times New Roman" panose="02020603050405020304" pitchFamily="18" charset="0"/>
              </a:rPr>
              <a:t>Đ</a:t>
            </a:r>
            <a:r>
              <a:rPr lang="vi-VN" dirty="0" smtClean="0">
                <a:latin typeface="Times New Roman" panose="02020603050405020304" pitchFamily="18" charset="0"/>
                <a:cs typeface="Times New Roman" panose="02020603050405020304" pitchFamily="18" charset="0"/>
              </a:rPr>
              <a:t>ộ </a:t>
            </a:r>
            <a:r>
              <a:rPr lang="vi-VN" dirty="0">
                <a:latin typeface="Times New Roman" panose="02020603050405020304" pitchFamily="18" charset="0"/>
                <a:cs typeface="Times New Roman" panose="02020603050405020304" pitchFamily="18" charset="0"/>
              </a:rPr>
              <a:t>chính xác khá trực quan và dễ </a:t>
            </a:r>
            <a:r>
              <a:rPr lang="vi-VN" dirty="0" smtClean="0">
                <a:latin typeface="Times New Roman" panose="02020603050405020304" pitchFamily="18" charset="0"/>
                <a:cs typeface="Times New Roman" panose="02020603050405020304" pitchFamily="18" charset="0"/>
              </a:rPr>
              <a:t>hiểu</a:t>
            </a:r>
            <a:r>
              <a:rPr lang="en-US" dirty="0" smtClean="0">
                <a:latin typeface="Times New Roman" panose="02020603050405020304" pitchFamily="18" charset="0"/>
                <a:cs typeface="Times New Roman" panose="02020603050405020304" pitchFamily="18" charset="0"/>
              </a:rPr>
              <a:t>,</a:t>
            </a:r>
            <a:r>
              <a:rPr lang="vi-VN" dirty="0" smtClean="0">
                <a:latin typeface="Times New Roman" panose="02020603050405020304" pitchFamily="18" charset="0"/>
                <a:cs typeface="Times New Roman" panose="02020603050405020304" pitchFamily="18" charset="0"/>
              </a:rPr>
              <a:t> </a:t>
            </a:r>
            <a:r>
              <a:rPr lang="vi-VN" dirty="0">
                <a:latin typeface="Times New Roman" panose="02020603050405020304" pitchFamily="18" charset="0"/>
                <a:cs typeface="Times New Roman" panose="02020603050405020304" pitchFamily="18" charset="0"/>
              </a:rPr>
              <a:t>thường </a:t>
            </a:r>
            <a:r>
              <a:rPr lang="vi-VN" dirty="0" smtClean="0">
                <a:latin typeface="Times New Roman" panose="02020603050405020304" pitchFamily="18" charset="0"/>
                <a:cs typeface="Times New Roman" panose="02020603050405020304" pitchFamily="18" charset="0"/>
              </a:rPr>
              <a:t>dùng </a:t>
            </a:r>
            <a:r>
              <a:rPr lang="vi-VN" dirty="0">
                <a:latin typeface="Times New Roman" panose="02020603050405020304" pitchFamily="18" charset="0"/>
                <a:cs typeface="Times New Roman" panose="02020603050405020304" pitchFamily="18" charset="0"/>
              </a:rPr>
              <a:t>trong những bài toán phân loại không xảy ra mất cân bằng dữ </a:t>
            </a:r>
            <a:r>
              <a:rPr lang="vi-VN" dirty="0" smtClean="0">
                <a:latin typeface="Times New Roman" panose="02020603050405020304" pitchFamily="18" charset="0"/>
                <a:cs typeface="Times New Roman" panose="02020603050405020304" pitchFamily="18" charset="0"/>
              </a:rPr>
              <a:t>liệu.</a:t>
            </a:r>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Tuy</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nhiên</a:t>
            </a:r>
            <a:r>
              <a:rPr lang="en-US" dirty="0" smtClean="0">
                <a:latin typeface="Times New Roman" panose="02020603050405020304" pitchFamily="18" charset="0"/>
                <a:cs typeface="Times New Roman" panose="02020603050405020304" pitchFamily="18" charset="0"/>
              </a:rPr>
              <a:t> ta </a:t>
            </a:r>
            <a:r>
              <a:rPr lang="en-US" dirty="0" err="1" smtClean="0">
                <a:latin typeface="Times New Roman" panose="02020603050405020304" pitchFamily="18" charset="0"/>
                <a:cs typeface="Times New Roman" panose="02020603050405020304" pitchFamily="18" charset="0"/>
              </a:rPr>
              <a:t>dễ</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bị</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ngộ</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nhận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trong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mất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cân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bằng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dữ</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liệu</a:t>
            </a:r>
            <a:r>
              <a:rPr lang="en-US" dirty="0" smtClean="0">
                <a:latin typeface="Times New Roman" panose="02020603050405020304" pitchFamily="18" charset="0"/>
                <a:cs typeface="Times New Roman" panose="02020603050405020304" pitchFamily="18" charset="0"/>
              </a:rPr>
              <a:t>.</a:t>
            </a:r>
          </a:p>
          <a:p>
            <a:pPr lvl="1"/>
            <a:r>
              <a:rPr lang="en-US" sz="1800" dirty="0" err="1" smtClean="0">
                <a:latin typeface="Times New Roman" panose="02020603050405020304" pitchFamily="18" charset="0"/>
                <a:cs typeface="Times New Roman" panose="02020603050405020304" pitchFamily="18" charset="0"/>
              </a:rPr>
              <a:t>Vd</a:t>
            </a:r>
            <a:r>
              <a:rPr lang="en-US" sz="1800" dirty="0" smtClean="0">
                <a:latin typeface="Times New Roman" panose="02020603050405020304" pitchFamily="18" charset="0"/>
                <a:cs typeface="Times New Roman" panose="02020603050405020304" pitchFamily="18" charset="0"/>
              </a:rPr>
              <a:t>: B</a:t>
            </a:r>
            <a:r>
              <a:rPr lang="vi-VN" sz="1800" dirty="0" smtClean="0">
                <a:latin typeface="Times New Roman" panose="02020603050405020304" pitchFamily="18" charset="0"/>
                <a:cs typeface="Times New Roman" panose="02020603050405020304" pitchFamily="18" charset="0"/>
              </a:rPr>
              <a:t>ài </a:t>
            </a:r>
            <a:r>
              <a:rPr lang="vi-VN" sz="1800" dirty="0">
                <a:latin typeface="Times New Roman" panose="02020603050405020304" pitchFamily="18" charset="0"/>
                <a:cs typeface="Times New Roman" panose="02020603050405020304" pitchFamily="18" charset="0"/>
              </a:rPr>
              <a:t>toán phân loại ung thư thì cứ trong 1000 mẫu chỉ có khoảng 10 mẫu là dương tính. </a:t>
            </a:r>
            <a:r>
              <a:rPr lang="en-US" sz="1800" dirty="0" err="1" smtClean="0">
                <a:latin typeface="Times New Roman" panose="02020603050405020304" pitchFamily="18" charset="0"/>
                <a:cs typeface="Times New Roman" panose="02020603050405020304" pitchFamily="18" charset="0"/>
              </a:rPr>
              <a:t>Nếu</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mô</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hình</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dự</a:t>
            </a:r>
            <a:r>
              <a:rPr lang="en-US" sz="1800" dirty="0" smtClean="0">
                <a:latin typeface="Times New Roman" panose="02020603050405020304" pitchFamily="18" charset="0"/>
                <a:cs typeface="Times New Roman" panose="02020603050405020304" pitchFamily="18" charset="0"/>
              </a:rPr>
              <a:t> </a:t>
            </a:r>
            <a:r>
              <a:rPr lang="en-US" sz="1800" dirty="0" err="1" smtClean="0">
                <a:latin typeface="Times New Roman" panose="02020603050405020304" pitchFamily="18" charset="0"/>
                <a:cs typeface="Times New Roman" panose="02020603050405020304" pitchFamily="18" charset="0"/>
              </a:rPr>
              <a:t>đoán</a:t>
            </a:r>
            <a:r>
              <a:rPr lang="en-US" sz="1800" dirty="0" smtClean="0">
                <a:latin typeface="Times New Roman" panose="02020603050405020304" pitchFamily="18" charset="0"/>
                <a:cs typeface="Times New Roman" panose="02020603050405020304" pitchFamily="18" charset="0"/>
              </a:rPr>
              <a:t> </a:t>
            </a:r>
            <a:r>
              <a:rPr lang="vi-VN" sz="1800" dirty="0" smtClean="0">
                <a:latin typeface="Times New Roman" panose="02020603050405020304" pitchFamily="18" charset="0"/>
                <a:cs typeface="Times New Roman" panose="02020603050405020304" pitchFamily="18" charset="0"/>
              </a:rPr>
              <a:t>1000 </a:t>
            </a:r>
            <a:r>
              <a:rPr lang="vi-VN" sz="1800" dirty="0">
                <a:latin typeface="Times New Roman" panose="02020603050405020304" pitchFamily="18" charset="0"/>
                <a:cs typeface="Times New Roman" panose="02020603050405020304" pitchFamily="18" charset="0"/>
              </a:rPr>
              <a:t>mẫu đều là âm tính sẽ có độ chính xác đạt 99% trong khi mô hình không phát hiện được trường hợp ung thư nào. </a:t>
            </a:r>
            <a:endParaRPr lang="en-US" sz="1800"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a:p>
            <a:r>
              <a:rPr lang="en-US" dirty="0" err="1" smtClean="0">
                <a:latin typeface="Times New Roman" panose="02020603050405020304" pitchFamily="18" charset="0"/>
                <a:cs typeface="Times New Roman" panose="02020603050405020304" pitchFamily="18" charset="0"/>
              </a:rPr>
              <a:t>Ngoài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ra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độ</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chính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đánh</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giá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trên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toàn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bộ</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các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nhãn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không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tâm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đến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tầm</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trọng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của</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từng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nhãn</a:t>
            </a:r>
            <a:r>
              <a:rPr lang="en-US" dirty="0" smtClean="0">
                <a:latin typeface="Times New Roman" panose="02020603050405020304" pitchFamily="18" charset="0"/>
                <a:cs typeface="Times New Roman" panose="02020603050405020304" pitchFamily="18" charset="0"/>
              </a:rPr>
              <a:t>. VD, </a:t>
            </a:r>
            <a:r>
              <a:rPr lang="en-US" dirty="0" err="1" smtClean="0">
                <a:latin typeface="Times New Roman" panose="02020603050405020304" pitchFamily="18" charset="0"/>
                <a:cs typeface="Times New Roman" panose="02020603050405020304" pitchFamily="18" charset="0"/>
              </a:rPr>
              <a:t>bài</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toán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xấu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phát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1 </a:t>
            </a:r>
            <a:r>
              <a:rPr lang="en-US" dirty="0" err="1" smtClean="0">
                <a:latin typeface="Times New Roman" panose="02020603050405020304" pitchFamily="18" charset="0"/>
                <a:cs typeface="Times New Roman" panose="02020603050405020304" pitchFamily="18" charset="0"/>
              </a:rPr>
              <a:t>hồ</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nợ</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xấu</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quan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trọng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hơn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việc</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chúng</a:t>
            </a:r>
            <a:r>
              <a:rPr lang="en-US" dirty="0" smtClean="0">
                <a:latin typeface="Times New Roman" panose="02020603050405020304" pitchFamily="18" charset="0"/>
                <a:cs typeface="Times New Roman" panose="02020603050405020304" pitchFamily="18" charset="0"/>
              </a:rPr>
              <a:t> ta </a:t>
            </a:r>
            <a:r>
              <a:rPr lang="en-US" dirty="0" err="1" smtClean="0">
                <a:latin typeface="Times New Roman" panose="02020603050405020304" pitchFamily="18" charset="0"/>
                <a:cs typeface="Times New Roman" panose="02020603050405020304" pitchFamily="18" charset="0"/>
              </a:rPr>
              <a:t>phát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hiện</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đúng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một</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hồ</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sơ</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thông</a:t>
            </a:r>
            <a:r>
              <a:rPr lang="en-US" dirty="0" smtClean="0">
                <a:latin typeface="Times New Roman" panose="02020603050405020304" pitchFamily="18" charset="0"/>
                <a:cs typeface="Times New Roman" panose="02020603050405020304" pitchFamily="18" charset="0"/>
              </a:rPr>
              <a:t> </a:t>
            </a:r>
            <a:r>
              <a:rPr lang="en-US" dirty="0" err="1" smtClean="0">
                <a:latin typeface="Times New Roman" panose="02020603050405020304" pitchFamily="18" charset="0"/>
                <a:cs typeface="Times New Roman" panose="02020603050405020304" pitchFamily="18" charset="0"/>
              </a:rPr>
              <a:t>thường</a:t>
            </a:r>
            <a:endParaRPr lang="en-US" dirty="0" smtClean="0">
              <a:latin typeface="Times New Roman" panose="02020603050405020304" pitchFamily="18" charset="0"/>
              <a:cs typeface="Times New Roman" panose="02020603050405020304" pitchFamily="18" charset="0"/>
            </a:endParaRPr>
          </a:p>
          <a:p>
            <a:endParaRPr lang="en-US" dirty="0" smtClean="0">
              <a:latin typeface="Times New Roman" panose="02020603050405020304" pitchFamily="18" charset="0"/>
              <a:cs typeface="Times New Roman" panose="02020603050405020304" pitchFamily="18" charset="0"/>
            </a:endParaRPr>
          </a:p>
        </p:txBody>
      </p:sp>
      <p:sp>
        <p:nvSpPr>
          <p:cNvPr id="4" name="Google Shape;80;p15"/>
          <p:cNvSpPr txBox="1">
            <a:spLocks/>
          </p:cNvSpPr>
          <p:nvPr/>
        </p:nvSpPr>
        <p:spPr>
          <a:xfrm>
            <a:off x="311700" y="160925"/>
            <a:ext cx="8520600" cy="7074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pPr marL="22860">
              <a:buSzPct val="100000"/>
            </a:pPr>
            <a:r>
              <a:rPr lang="vi-VN" dirty="0" smtClean="0"/>
              <a:t>5</a:t>
            </a:r>
            <a:r>
              <a:rPr lang="en-US" dirty="0" smtClean="0"/>
              <a:t>.1</a:t>
            </a:r>
            <a:r>
              <a:rPr lang="vi-VN" dirty="0" smtClean="0"/>
              <a:t>)</a:t>
            </a:r>
            <a:r>
              <a:rPr lang="en-US" dirty="0" smtClean="0"/>
              <a:t> </a:t>
            </a:r>
            <a:r>
              <a:rPr lang="en-US" dirty="0" err="1" smtClean="0"/>
              <a:t>Độ</a:t>
            </a:r>
            <a:r>
              <a:rPr lang="en-US" dirty="0" smtClean="0"/>
              <a:t> </a:t>
            </a:r>
            <a:r>
              <a:rPr lang="en-US" dirty="0" err="1" smtClean="0"/>
              <a:t>chính</a:t>
            </a:r>
            <a:r>
              <a:rPr lang="en-US" dirty="0" smtClean="0"/>
              <a:t> </a:t>
            </a:r>
            <a:r>
              <a:rPr lang="en-US" dirty="0" err="1" smtClean="0"/>
              <a:t>xác</a:t>
            </a:r>
            <a:r>
              <a:rPr lang="en-US" dirty="0" smtClean="0"/>
              <a:t> (accuracy)</a:t>
            </a:r>
            <a:endParaRPr lang="vi-VN" dirty="0"/>
          </a:p>
        </p:txBody>
      </p:sp>
    </p:spTree>
    <p:extLst>
      <p:ext uri="{BB962C8B-B14F-4D97-AF65-F5344CB8AC3E}">
        <p14:creationId xmlns:p14="http://schemas.microsoft.com/office/powerpoint/2010/main" val="233902367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028700"/>
            <a:ext cx="8520600" cy="3540325"/>
          </a:xfrm>
        </p:spPr>
        <p:txBody>
          <a:bodyPr/>
          <a:lstStyle/>
          <a:p>
            <a:r>
              <a:rPr lang="vi-VN" dirty="0">
                <a:latin typeface="+mj-lt"/>
              </a:rPr>
              <a:t>Độ chuẩn xác trả lời cho câu hỏi trong các trường hợp được dự báo là dương tính thì có bao nhiêu trường hợp là đúng ? </a:t>
            </a:r>
            <a:endParaRPr lang="en-US" dirty="0" smtClean="0">
              <a:latin typeface="+mj-lt"/>
            </a:endParaRPr>
          </a:p>
          <a:p>
            <a:r>
              <a:rPr lang="en-US" dirty="0" err="1" smtClean="0">
                <a:latin typeface="+mj-lt"/>
              </a:rPr>
              <a:t>Độ</a:t>
            </a:r>
            <a:r>
              <a:rPr lang="en-US" dirty="0" smtClean="0">
                <a:latin typeface="+mj-lt"/>
              </a:rPr>
              <a:t> </a:t>
            </a:r>
            <a:r>
              <a:rPr lang="vi-VN" dirty="0" smtClean="0">
                <a:latin typeface="+mj-lt"/>
              </a:rPr>
              <a:t>chuẩn </a:t>
            </a:r>
            <a:r>
              <a:rPr lang="vi-VN" dirty="0">
                <a:latin typeface="+mj-lt"/>
              </a:rPr>
              <a:t>xác càng cao thì mô hình của chúng ta càng tốt trong việc phân loại hồ sơ BAD.</a:t>
            </a:r>
            <a:endParaRPr lang="en-US" dirty="0">
              <a:latin typeface="+mj-lt"/>
            </a:endParaRPr>
          </a:p>
        </p:txBody>
      </p:sp>
      <p:sp>
        <p:nvSpPr>
          <p:cNvPr id="4" name="Google Shape;80;p15"/>
          <p:cNvSpPr txBox="1">
            <a:spLocks/>
          </p:cNvSpPr>
          <p:nvPr/>
        </p:nvSpPr>
        <p:spPr>
          <a:xfrm>
            <a:off x="311700" y="160925"/>
            <a:ext cx="8520600" cy="7074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pPr marL="22860">
              <a:buSzPct val="100000"/>
            </a:pPr>
            <a:r>
              <a:rPr lang="vi-VN" dirty="0" smtClean="0"/>
              <a:t>5</a:t>
            </a:r>
            <a:r>
              <a:rPr lang="en-US" dirty="0" smtClean="0"/>
              <a:t>.2</a:t>
            </a:r>
            <a:r>
              <a:rPr lang="vi-VN" dirty="0" smtClean="0"/>
              <a:t>)</a:t>
            </a:r>
            <a:r>
              <a:rPr lang="en-US" dirty="0" smtClean="0"/>
              <a:t> </a:t>
            </a:r>
            <a:r>
              <a:rPr lang="en-US" dirty="0" err="1" smtClean="0"/>
              <a:t>Độ</a:t>
            </a:r>
            <a:r>
              <a:rPr lang="en-US" dirty="0" smtClean="0"/>
              <a:t> </a:t>
            </a:r>
            <a:r>
              <a:rPr lang="en-US" dirty="0" err="1" smtClean="0"/>
              <a:t>chuẩn</a:t>
            </a:r>
            <a:r>
              <a:rPr lang="en-US" dirty="0" smtClean="0"/>
              <a:t> </a:t>
            </a:r>
            <a:r>
              <a:rPr lang="en-US" dirty="0" err="1" smtClean="0"/>
              <a:t>xác</a:t>
            </a:r>
            <a:r>
              <a:rPr lang="en-US" dirty="0" smtClean="0"/>
              <a:t> (precision)</a:t>
            </a:r>
            <a:endParaRPr lang="vi-VN" dirty="0"/>
          </a:p>
        </p:txBody>
      </p:sp>
      <p:pic>
        <p:nvPicPr>
          <p:cNvPr id="5" name="Picture 4"/>
          <p:cNvPicPr>
            <a:picLocks noChangeAspect="1"/>
          </p:cNvPicPr>
          <p:nvPr/>
        </p:nvPicPr>
        <p:blipFill>
          <a:blip r:embed="rId2"/>
          <a:stretch>
            <a:fillRect/>
          </a:stretch>
        </p:blipFill>
        <p:spPr>
          <a:xfrm>
            <a:off x="1043658" y="2552700"/>
            <a:ext cx="7165816" cy="746789"/>
          </a:xfrm>
          <a:prstGeom prst="rect">
            <a:avLst/>
          </a:prstGeom>
        </p:spPr>
      </p:pic>
      <p:sp>
        <p:nvSpPr>
          <p:cNvPr id="6" name="Rectangle 5"/>
          <p:cNvSpPr/>
          <p:nvPr/>
        </p:nvSpPr>
        <p:spPr>
          <a:xfrm>
            <a:off x="762000" y="3741658"/>
            <a:ext cx="7833360" cy="646331"/>
          </a:xfrm>
          <a:prstGeom prst="rect">
            <a:avLst/>
          </a:prstGeom>
        </p:spPr>
        <p:txBody>
          <a:bodyPr wrap="square">
            <a:spAutoFit/>
          </a:bodyPr>
          <a:lstStyle/>
          <a:p>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ví</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dụ</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trên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độ</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chuẩn</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xác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đạt</a:t>
            </a:r>
            <a:r>
              <a:rPr lang="en-US" sz="1800" dirty="0">
                <a:latin typeface="Times New Roman" panose="02020603050405020304" pitchFamily="18" charset="0"/>
                <a:cs typeface="Times New Roman" panose="02020603050405020304" pitchFamily="18" charset="0"/>
              </a:rPr>
              <a:t> 52.4%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ý </a:t>
            </a:r>
            <a:r>
              <a:rPr lang="en-US" sz="1800" dirty="0" err="1">
                <a:latin typeface="Times New Roman" panose="02020603050405020304" pitchFamily="18" charset="0"/>
                <a:cs typeface="Times New Roman" panose="02020603050405020304" pitchFamily="18" charset="0"/>
              </a:rPr>
              <a:t>nghĩa</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rằng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trong</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hồ</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là</a:t>
            </a:r>
            <a:r>
              <a:rPr lang="en-US" sz="1800" dirty="0">
                <a:latin typeface="Times New Roman" panose="02020603050405020304" pitchFamily="18" charset="0"/>
                <a:cs typeface="Times New Roman" panose="02020603050405020304" pitchFamily="18" charset="0"/>
              </a:rPr>
              <a:t> BAD </a:t>
            </a:r>
            <a:r>
              <a:rPr lang="en-US" sz="1800" dirty="0" err="1">
                <a:latin typeface="Times New Roman" panose="02020603050405020304" pitchFamily="18" charset="0"/>
                <a:cs typeface="Times New Roman" panose="02020603050405020304" pitchFamily="18" charset="0"/>
              </a:rPr>
              <a:t>thì</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có</a:t>
            </a:r>
            <a:r>
              <a:rPr lang="en-US" sz="1800" dirty="0">
                <a:latin typeface="Times New Roman" panose="02020603050405020304" pitchFamily="18" charset="0"/>
                <a:cs typeface="Times New Roman" panose="02020603050405020304" pitchFamily="18" charset="0"/>
              </a:rPr>
              <a:t> 52.4% </a:t>
            </a:r>
            <a:r>
              <a:rPr lang="en-US" sz="1800" dirty="0" err="1">
                <a:latin typeface="Times New Roman" panose="02020603050405020304" pitchFamily="18" charset="0"/>
                <a:cs typeface="Times New Roman" panose="02020603050405020304" pitchFamily="18" charset="0"/>
              </a:rPr>
              <a:t>các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hồ</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sơ</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được</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dự</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báo</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đúng</a:t>
            </a:r>
            <a:r>
              <a:rPr lang="en-US" sz="1800"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13941384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028700"/>
            <a:ext cx="8520600" cy="3540325"/>
          </a:xfrm>
        </p:spPr>
        <p:txBody>
          <a:bodyPr/>
          <a:lstStyle/>
          <a:p>
            <a:r>
              <a:rPr lang="vi-VN" dirty="0"/>
              <a:t>Độ phủ đo lường tỷ lệ dự báo chính xác các trường hợp dương tính trên toàn bộ các mẫu thuộc nhóm dương tính</a:t>
            </a:r>
            <a:r>
              <a:rPr lang="vi-VN" dirty="0" smtClean="0"/>
              <a:t>.</a:t>
            </a:r>
            <a:endParaRPr lang="en-US" dirty="0" smtClean="0"/>
          </a:p>
          <a:p>
            <a:endParaRPr lang="en-US" dirty="0"/>
          </a:p>
          <a:p>
            <a:endParaRPr lang="en-US" dirty="0" smtClean="0"/>
          </a:p>
          <a:p>
            <a:endParaRPr lang="en-US" dirty="0"/>
          </a:p>
          <a:p>
            <a:endParaRPr lang="en-US" dirty="0" smtClean="0"/>
          </a:p>
          <a:p>
            <a:r>
              <a:rPr lang="en-US" dirty="0" smtClean="0"/>
              <a:t>C</a:t>
            </a:r>
            <a:r>
              <a:rPr lang="vi-VN" dirty="0" smtClean="0"/>
              <a:t>ó </a:t>
            </a:r>
            <a:r>
              <a:rPr lang="vi-VN" dirty="0"/>
              <a:t>ý nghĩa gần tương tự như độ chuẩn xác, có cùng tử số nhưng có một chút khác biệt về mẫu số trong công thức tính </a:t>
            </a:r>
            <a:r>
              <a:rPr lang="vi-VN" dirty="0" smtClean="0"/>
              <a:t>toán</a:t>
            </a:r>
            <a:r>
              <a:rPr lang="en-US" dirty="0" smtClean="0"/>
              <a:t> </a:t>
            </a:r>
            <a:r>
              <a:rPr lang="en-US" dirty="0" err="1" smtClean="0"/>
              <a:t>dựa</a:t>
            </a:r>
            <a:r>
              <a:rPr lang="en-US" dirty="0" smtClean="0"/>
              <a:t> </a:t>
            </a:r>
            <a:r>
              <a:rPr lang="en-US" dirty="0" err="1" smtClean="0"/>
              <a:t>trên</a:t>
            </a:r>
            <a:r>
              <a:rPr lang="en-US" dirty="0" smtClean="0"/>
              <a:t> </a:t>
            </a:r>
            <a:r>
              <a:rPr lang="en-US" dirty="0" err="1" smtClean="0"/>
              <a:t>nhóm</a:t>
            </a:r>
            <a:r>
              <a:rPr lang="en-US" dirty="0" smtClean="0"/>
              <a:t> </a:t>
            </a:r>
            <a:r>
              <a:rPr lang="en-US" dirty="0" err="1" smtClean="0"/>
              <a:t>dương</a:t>
            </a:r>
            <a:r>
              <a:rPr lang="en-US" dirty="0" smtClean="0"/>
              <a:t> </a:t>
            </a:r>
            <a:r>
              <a:rPr lang="en-US" dirty="0" err="1" smtClean="0"/>
              <a:t>tính</a:t>
            </a:r>
            <a:r>
              <a:rPr lang="en-US" dirty="0" smtClean="0"/>
              <a:t>.</a:t>
            </a:r>
            <a:endParaRPr lang="en-US" dirty="0"/>
          </a:p>
        </p:txBody>
      </p:sp>
      <p:sp>
        <p:nvSpPr>
          <p:cNvPr id="4" name="Google Shape;80;p15"/>
          <p:cNvSpPr txBox="1">
            <a:spLocks/>
          </p:cNvSpPr>
          <p:nvPr/>
        </p:nvSpPr>
        <p:spPr>
          <a:xfrm>
            <a:off x="311700" y="160925"/>
            <a:ext cx="8520600" cy="7074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pPr marL="22860">
              <a:buSzPct val="100000"/>
            </a:pPr>
            <a:r>
              <a:rPr lang="vi-VN" dirty="0" smtClean="0"/>
              <a:t>5</a:t>
            </a:r>
            <a:r>
              <a:rPr lang="en-US" dirty="0" smtClean="0"/>
              <a:t>.3</a:t>
            </a:r>
            <a:r>
              <a:rPr lang="vi-VN" dirty="0" smtClean="0"/>
              <a:t>)</a:t>
            </a:r>
            <a:r>
              <a:rPr lang="en-US" dirty="0" smtClean="0"/>
              <a:t> </a:t>
            </a:r>
            <a:r>
              <a:rPr lang="en-US" dirty="0" err="1" smtClean="0"/>
              <a:t>Độ</a:t>
            </a:r>
            <a:r>
              <a:rPr lang="en-US" dirty="0" smtClean="0"/>
              <a:t> </a:t>
            </a:r>
            <a:r>
              <a:rPr lang="en-US" dirty="0" err="1" smtClean="0"/>
              <a:t>phủ</a:t>
            </a:r>
            <a:r>
              <a:rPr lang="en-US" dirty="0" smtClean="0"/>
              <a:t> (recall)</a:t>
            </a:r>
            <a:endParaRPr lang="vi-VN" dirty="0"/>
          </a:p>
        </p:txBody>
      </p:sp>
      <p:pic>
        <p:nvPicPr>
          <p:cNvPr id="5" name="Picture 4"/>
          <p:cNvPicPr>
            <a:picLocks noChangeAspect="1"/>
          </p:cNvPicPr>
          <p:nvPr/>
        </p:nvPicPr>
        <p:blipFill>
          <a:blip r:embed="rId2"/>
          <a:stretch>
            <a:fillRect/>
          </a:stretch>
        </p:blipFill>
        <p:spPr>
          <a:xfrm>
            <a:off x="1622809" y="2015458"/>
            <a:ext cx="5776461" cy="731583"/>
          </a:xfrm>
          <a:prstGeom prst="rect">
            <a:avLst/>
          </a:prstGeom>
        </p:spPr>
      </p:pic>
    </p:spTree>
    <p:extLst>
      <p:ext uri="{BB962C8B-B14F-4D97-AF65-F5344CB8AC3E}">
        <p14:creationId xmlns:p14="http://schemas.microsoft.com/office/powerpoint/2010/main" val="3523847866"/>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807720"/>
            <a:ext cx="8520600" cy="3761305"/>
          </a:xfrm>
        </p:spPr>
        <p:txBody>
          <a:bodyPr>
            <a:normAutofit fontScale="92500"/>
          </a:bodyPr>
          <a:lstStyle/>
          <a:p>
            <a:r>
              <a:rPr lang="vi-VN" dirty="0"/>
              <a:t>là trung bình điều hòa giữa độ chuẩn xác và độ phủ. Do đó nó là chỉ số đại diện trong việc đánh giá tỷ lệ dự báo đúng của các trường hợp mẫu dương tính (hồ sơ BAD</a:t>
            </a:r>
            <a:r>
              <a:rPr lang="vi-VN" dirty="0" smtClean="0"/>
              <a:t>).</a:t>
            </a:r>
            <a:endParaRPr lang="en-US" dirty="0" smtClean="0"/>
          </a:p>
          <a:p>
            <a:endParaRPr lang="en-US" dirty="0"/>
          </a:p>
          <a:p>
            <a:endParaRPr lang="en-US" dirty="0" smtClean="0"/>
          </a:p>
          <a:p>
            <a:endParaRPr lang="en-US" dirty="0"/>
          </a:p>
          <a:p>
            <a:endParaRPr lang="en-US" dirty="0" smtClean="0"/>
          </a:p>
          <a:p>
            <a:endParaRPr lang="en-US" dirty="0" smtClean="0"/>
          </a:p>
          <a:p>
            <a:endParaRPr lang="en-US" dirty="0"/>
          </a:p>
          <a:p>
            <a:r>
              <a:rPr lang="en-US" dirty="0" err="1" smtClean="0"/>
              <a:t>Giá</a:t>
            </a:r>
            <a:r>
              <a:rPr lang="en-US" dirty="0" smtClean="0"/>
              <a:t> </a:t>
            </a:r>
            <a:r>
              <a:rPr lang="en-US" dirty="0" err="1" smtClean="0"/>
              <a:t>trị</a:t>
            </a:r>
            <a:r>
              <a:rPr lang="en-US" dirty="0" smtClean="0"/>
              <a:t> </a:t>
            </a:r>
            <a:r>
              <a:rPr lang="en-US" dirty="0" err="1" smtClean="0"/>
              <a:t>của</a:t>
            </a:r>
            <a:r>
              <a:rPr lang="en-US" dirty="0" smtClean="0"/>
              <a:t> F1 score </a:t>
            </a:r>
            <a:r>
              <a:rPr lang="en-US" dirty="0" err="1" smtClean="0"/>
              <a:t>luôn</a:t>
            </a:r>
            <a:r>
              <a:rPr lang="en-US" dirty="0" smtClean="0"/>
              <a:t> </a:t>
            </a:r>
            <a:r>
              <a:rPr lang="en-US" dirty="0" err="1" smtClean="0"/>
              <a:t>nằm</a:t>
            </a:r>
            <a:r>
              <a:rPr lang="en-US" dirty="0" smtClean="0"/>
              <a:t> </a:t>
            </a:r>
            <a:r>
              <a:rPr lang="en-US" dirty="0" err="1" smtClean="0"/>
              <a:t>trong</a:t>
            </a:r>
            <a:r>
              <a:rPr lang="en-US" dirty="0" smtClean="0"/>
              <a:t> </a:t>
            </a:r>
            <a:r>
              <a:rPr lang="en-US" dirty="0" err="1" smtClean="0"/>
              <a:t>khoảng</a:t>
            </a:r>
            <a:r>
              <a:rPr lang="en-US" dirty="0" smtClean="0"/>
              <a:t> </a:t>
            </a:r>
            <a:r>
              <a:rPr lang="en-US" dirty="0" err="1" smtClean="0"/>
              <a:t>độ</a:t>
            </a:r>
            <a:r>
              <a:rPr lang="en-US" dirty="0" smtClean="0"/>
              <a:t> </a:t>
            </a:r>
            <a:r>
              <a:rPr lang="en-US" dirty="0" err="1" smtClean="0"/>
              <a:t>chuẩn</a:t>
            </a:r>
            <a:r>
              <a:rPr lang="en-US" dirty="0" smtClean="0"/>
              <a:t> </a:t>
            </a:r>
            <a:r>
              <a:rPr lang="en-US" dirty="0" err="1" smtClean="0"/>
              <a:t>xác</a:t>
            </a:r>
            <a:r>
              <a:rPr lang="en-US" dirty="0" smtClean="0"/>
              <a:t> </a:t>
            </a:r>
            <a:r>
              <a:rPr lang="en-US" dirty="0" err="1" smtClean="0"/>
              <a:t>và</a:t>
            </a:r>
            <a:r>
              <a:rPr lang="en-US" dirty="0" smtClean="0"/>
              <a:t> </a:t>
            </a:r>
            <a:r>
              <a:rPr lang="en-US" dirty="0" err="1" smtClean="0"/>
              <a:t>độ</a:t>
            </a:r>
            <a:r>
              <a:rPr lang="en-US" dirty="0" smtClean="0"/>
              <a:t> </a:t>
            </a:r>
            <a:r>
              <a:rPr lang="en-US" dirty="0" err="1" smtClean="0"/>
              <a:t>phủ</a:t>
            </a:r>
            <a:r>
              <a:rPr lang="en-US" dirty="0" smtClean="0"/>
              <a:t>. </a:t>
            </a:r>
            <a:r>
              <a:rPr lang="vi-VN" dirty="0"/>
              <a:t>Do đó </a:t>
            </a:r>
            <a:r>
              <a:rPr lang="en-US" dirty="0" err="1" smtClean="0"/>
              <a:t>khi</a:t>
            </a:r>
            <a:r>
              <a:rPr lang="en-US" dirty="0" smtClean="0"/>
              <a:t> </a:t>
            </a:r>
            <a:r>
              <a:rPr lang="vi-VN" dirty="0" smtClean="0"/>
              <a:t>mà </a:t>
            </a:r>
            <a:r>
              <a:rPr lang="vi-VN" dirty="0"/>
              <a:t>độ chuẩn xác và độ phủ quá chênh lệch thì </a:t>
            </a:r>
            <a:r>
              <a:rPr lang="en-US" dirty="0" smtClean="0"/>
              <a:t>F1 </a:t>
            </a:r>
            <a:r>
              <a:rPr lang="vi-VN" dirty="0" smtClean="0"/>
              <a:t>score </a:t>
            </a:r>
            <a:r>
              <a:rPr lang="vi-VN" dirty="0"/>
              <a:t>sẽ cân bằng được cả hai giá trị này và giúp ta đưa ra một đánh giá khách quan hơn.</a:t>
            </a:r>
            <a:endParaRPr lang="en-US" dirty="0" smtClean="0"/>
          </a:p>
          <a:p>
            <a:endParaRPr lang="en-US" dirty="0"/>
          </a:p>
        </p:txBody>
      </p:sp>
      <p:sp>
        <p:nvSpPr>
          <p:cNvPr id="5" name="Google Shape;80;p15"/>
          <p:cNvSpPr txBox="1">
            <a:spLocks/>
          </p:cNvSpPr>
          <p:nvPr/>
        </p:nvSpPr>
        <p:spPr>
          <a:xfrm>
            <a:off x="311700" y="160925"/>
            <a:ext cx="8520600" cy="7074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pPr marL="22860">
              <a:buSzPct val="100000"/>
            </a:pPr>
            <a:r>
              <a:rPr lang="vi-VN" dirty="0" smtClean="0"/>
              <a:t>5</a:t>
            </a:r>
            <a:r>
              <a:rPr lang="en-US" dirty="0" smtClean="0"/>
              <a:t>.4</a:t>
            </a:r>
            <a:r>
              <a:rPr lang="vi-VN" dirty="0" smtClean="0"/>
              <a:t>)</a:t>
            </a:r>
            <a:r>
              <a:rPr lang="en-US" dirty="0" smtClean="0"/>
              <a:t> F1 Score</a:t>
            </a:r>
            <a:endParaRPr lang="vi-VN" dirty="0"/>
          </a:p>
        </p:txBody>
      </p:sp>
      <p:pic>
        <p:nvPicPr>
          <p:cNvPr id="6" name="Picture 5"/>
          <p:cNvPicPr>
            <a:picLocks noChangeAspect="1"/>
          </p:cNvPicPr>
          <p:nvPr/>
        </p:nvPicPr>
        <p:blipFill>
          <a:blip r:embed="rId2"/>
          <a:stretch>
            <a:fillRect/>
          </a:stretch>
        </p:blipFill>
        <p:spPr>
          <a:xfrm>
            <a:off x="1089367" y="1744980"/>
            <a:ext cx="7109297" cy="1211630"/>
          </a:xfrm>
          <a:prstGeom prst="rect">
            <a:avLst/>
          </a:prstGeom>
        </p:spPr>
      </p:pic>
    </p:spTree>
    <p:extLst>
      <p:ext uri="{BB962C8B-B14F-4D97-AF65-F5344CB8AC3E}">
        <p14:creationId xmlns:p14="http://schemas.microsoft.com/office/powerpoint/2010/main" val="1072102842"/>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036321"/>
            <a:ext cx="8520600" cy="1356360"/>
          </a:xfrm>
        </p:spPr>
        <p:txBody>
          <a:bodyPr/>
          <a:lstStyle/>
          <a:p>
            <a:r>
              <a:rPr lang="en-US" dirty="0" smtClean="0"/>
              <a:t>Precision = 91.6% </a:t>
            </a:r>
            <a:r>
              <a:rPr lang="en-US" dirty="0" smtClean="0">
                <a:sym typeface="Wingdings" panose="05000000000000000000" pitchFamily="2" charset="2"/>
              </a:rPr>
              <a:t> </a:t>
            </a:r>
            <a:r>
              <a:rPr lang="en-US" dirty="0" err="1" smtClean="0">
                <a:sym typeface="Wingdings" panose="05000000000000000000" pitchFamily="2" charset="2"/>
              </a:rPr>
              <a:t>Mô</a:t>
            </a:r>
            <a:r>
              <a:rPr lang="en-US" dirty="0" smtClean="0">
                <a:sym typeface="Wingdings" panose="05000000000000000000" pitchFamily="2" charset="2"/>
              </a:rPr>
              <a:t> </a:t>
            </a:r>
            <a:r>
              <a:rPr lang="en-US" dirty="0" err="1" smtClean="0">
                <a:sym typeface="Wingdings" panose="05000000000000000000" pitchFamily="2" charset="2"/>
              </a:rPr>
              <a:t>hình</a:t>
            </a:r>
            <a:r>
              <a:rPr lang="en-US" dirty="0" smtClean="0">
                <a:sym typeface="Wingdings" panose="05000000000000000000" pitchFamily="2" charset="2"/>
              </a:rPr>
              <a:t> </a:t>
            </a:r>
            <a:r>
              <a:rPr lang="en-US" dirty="0" err="1" smtClean="0">
                <a:sym typeface="Wingdings" panose="05000000000000000000" pitchFamily="2" charset="2"/>
              </a:rPr>
              <a:t>tốt</a:t>
            </a:r>
            <a:r>
              <a:rPr lang="en-US" dirty="0" smtClean="0">
                <a:sym typeface="Wingdings" panose="05000000000000000000" pitchFamily="2" charset="2"/>
              </a:rPr>
              <a:t>, </a:t>
            </a:r>
            <a:r>
              <a:rPr lang="en-US" dirty="0" err="1" smtClean="0">
                <a:sym typeface="Wingdings" panose="05000000000000000000" pitchFamily="2" charset="2"/>
              </a:rPr>
              <a:t>quá</a:t>
            </a:r>
            <a:r>
              <a:rPr lang="en-US" dirty="0" smtClean="0">
                <a:sym typeface="Wingdings" panose="05000000000000000000" pitchFamily="2" charset="2"/>
              </a:rPr>
              <a:t> </a:t>
            </a:r>
            <a:r>
              <a:rPr lang="en-US" dirty="0" err="1" smtClean="0">
                <a:sym typeface="Wingdings" panose="05000000000000000000" pitchFamily="2" charset="2"/>
              </a:rPr>
              <a:t>lạc</a:t>
            </a:r>
            <a:r>
              <a:rPr lang="en-US" dirty="0" smtClean="0">
                <a:sym typeface="Wingdings" panose="05000000000000000000" pitchFamily="2" charset="2"/>
              </a:rPr>
              <a:t> </a:t>
            </a:r>
            <a:r>
              <a:rPr lang="en-US" dirty="0" err="1" smtClean="0">
                <a:sym typeface="Wingdings" panose="05000000000000000000" pitchFamily="2" charset="2"/>
              </a:rPr>
              <a:t>quan</a:t>
            </a:r>
            <a:endParaRPr lang="en-US" dirty="0" smtClean="0">
              <a:sym typeface="Wingdings" panose="05000000000000000000" pitchFamily="2" charset="2"/>
            </a:endParaRPr>
          </a:p>
          <a:p>
            <a:r>
              <a:rPr lang="en-US" dirty="0" smtClean="0">
                <a:sym typeface="Wingdings" panose="05000000000000000000" pitchFamily="2" charset="2"/>
              </a:rPr>
              <a:t>Recall = 55%  </a:t>
            </a:r>
            <a:r>
              <a:rPr lang="en-US" dirty="0" err="1" smtClean="0">
                <a:sym typeface="Wingdings" panose="05000000000000000000" pitchFamily="2" charset="2"/>
              </a:rPr>
              <a:t>Mô</a:t>
            </a:r>
            <a:r>
              <a:rPr lang="en-US" dirty="0" smtClean="0">
                <a:sym typeface="Wingdings" panose="05000000000000000000" pitchFamily="2" charset="2"/>
              </a:rPr>
              <a:t> </a:t>
            </a:r>
            <a:r>
              <a:rPr lang="en-US" dirty="0" err="1" smtClean="0">
                <a:sym typeface="Wingdings" panose="05000000000000000000" pitchFamily="2" charset="2"/>
              </a:rPr>
              <a:t>hình</a:t>
            </a:r>
            <a:r>
              <a:rPr lang="en-US" dirty="0" smtClean="0">
                <a:sym typeface="Wingdings" panose="05000000000000000000" pitchFamily="2" charset="2"/>
              </a:rPr>
              <a:t> </a:t>
            </a:r>
            <a:r>
              <a:rPr lang="en-US" dirty="0" err="1" smtClean="0">
                <a:sym typeface="Wingdings" panose="05000000000000000000" pitchFamily="2" charset="2"/>
              </a:rPr>
              <a:t>không</a:t>
            </a:r>
            <a:r>
              <a:rPr lang="en-US" dirty="0" smtClean="0">
                <a:sym typeface="Wingdings" panose="05000000000000000000" pitchFamily="2" charset="2"/>
              </a:rPr>
              <a:t> </a:t>
            </a:r>
            <a:r>
              <a:rPr lang="en-US" dirty="0" err="1" smtClean="0">
                <a:sym typeface="Wingdings" panose="05000000000000000000" pitchFamily="2" charset="2"/>
              </a:rPr>
              <a:t>tốt</a:t>
            </a:r>
            <a:r>
              <a:rPr lang="en-US" dirty="0" smtClean="0">
                <a:sym typeface="Wingdings" panose="05000000000000000000" pitchFamily="2" charset="2"/>
              </a:rPr>
              <a:t>, </a:t>
            </a:r>
            <a:r>
              <a:rPr lang="en-US" dirty="0" err="1" smtClean="0">
                <a:sym typeface="Wingdings" panose="05000000000000000000" pitchFamily="2" charset="2"/>
              </a:rPr>
              <a:t>quá</a:t>
            </a:r>
            <a:r>
              <a:rPr lang="en-US" dirty="0" smtClean="0">
                <a:sym typeface="Wingdings" panose="05000000000000000000" pitchFamily="2" charset="2"/>
              </a:rPr>
              <a:t> bi </a:t>
            </a:r>
            <a:r>
              <a:rPr lang="en-US" dirty="0" err="1" smtClean="0">
                <a:sym typeface="Wingdings" panose="05000000000000000000" pitchFamily="2" charset="2"/>
              </a:rPr>
              <a:t>quan</a:t>
            </a:r>
            <a:endParaRPr lang="en-US" dirty="0" smtClean="0">
              <a:sym typeface="Wingdings" panose="05000000000000000000" pitchFamily="2" charset="2"/>
            </a:endParaRPr>
          </a:p>
          <a:p>
            <a:r>
              <a:rPr lang="en-US" dirty="0" smtClean="0">
                <a:sym typeface="Wingdings" panose="05000000000000000000" pitchFamily="2" charset="2"/>
              </a:rPr>
              <a:t>F1 score = 69%  </a:t>
            </a:r>
            <a:r>
              <a:rPr lang="en-US" dirty="0" err="1" smtClean="0">
                <a:sym typeface="Wingdings" panose="05000000000000000000" pitchFamily="2" charset="2"/>
              </a:rPr>
              <a:t>Sức</a:t>
            </a:r>
            <a:r>
              <a:rPr lang="en-US" dirty="0" smtClean="0">
                <a:sym typeface="Wingdings" panose="05000000000000000000" pitchFamily="2" charset="2"/>
              </a:rPr>
              <a:t> </a:t>
            </a:r>
            <a:r>
              <a:rPr lang="en-US" dirty="0" err="1" smtClean="0">
                <a:sym typeface="Wingdings" panose="05000000000000000000" pitchFamily="2" charset="2"/>
              </a:rPr>
              <a:t>mạnh</a:t>
            </a:r>
            <a:r>
              <a:rPr lang="en-US" dirty="0" smtClean="0">
                <a:sym typeface="Wingdings" panose="05000000000000000000" pitchFamily="2" charset="2"/>
              </a:rPr>
              <a:t> </a:t>
            </a:r>
            <a:r>
              <a:rPr lang="en-US" dirty="0" err="1" smtClean="0">
                <a:sym typeface="Wingdings" panose="05000000000000000000" pitchFamily="2" charset="2"/>
              </a:rPr>
              <a:t>trung</a:t>
            </a:r>
            <a:r>
              <a:rPr lang="en-US" dirty="0" smtClean="0">
                <a:sym typeface="Wingdings" panose="05000000000000000000" pitchFamily="2" charset="2"/>
              </a:rPr>
              <a:t> </a:t>
            </a:r>
            <a:r>
              <a:rPr lang="en-US" dirty="0" err="1" smtClean="0">
                <a:sym typeface="Wingdings" panose="05000000000000000000" pitchFamily="2" charset="2"/>
              </a:rPr>
              <a:t>bình</a:t>
            </a:r>
            <a:r>
              <a:rPr lang="en-US" dirty="0" smtClean="0">
                <a:sym typeface="Wingdings" panose="05000000000000000000" pitchFamily="2" charset="2"/>
              </a:rPr>
              <a:t>, </a:t>
            </a:r>
            <a:r>
              <a:rPr lang="en-US" dirty="0" err="1" smtClean="0">
                <a:sym typeface="Wingdings" panose="05000000000000000000" pitchFamily="2" charset="2"/>
              </a:rPr>
              <a:t>đánh</a:t>
            </a:r>
            <a:r>
              <a:rPr lang="en-US" dirty="0" smtClean="0">
                <a:sym typeface="Wingdings" panose="05000000000000000000" pitchFamily="2" charset="2"/>
              </a:rPr>
              <a:t> </a:t>
            </a:r>
            <a:r>
              <a:rPr lang="en-US" dirty="0" err="1" smtClean="0">
                <a:sym typeface="Wingdings" panose="05000000000000000000" pitchFamily="2" charset="2"/>
              </a:rPr>
              <a:t>giá</a:t>
            </a:r>
            <a:r>
              <a:rPr lang="en-US" dirty="0" smtClean="0">
                <a:sym typeface="Wingdings" panose="05000000000000000000" pitchFamily="2" charset="2"/>
              </a:rPr>
              <a:t> </a:t>
            </a:r>
            <a:r>
              <a:rPr lang="en-US" dirty="0" err="1" smtClean="0">
                <a:sym typeface="Wingdings" panose="05000000000000000000" pitchFamily="2" charset="2"/>
              </a:rPr>
              <a:t>khách</a:t>
            </a:r>
            <a:r>
              <a:rPr lang="en-US" dirty="0" smtClean="0">
                <a:sym typeface="Wingdings" panose="05000000000000000000" pitchFamily="2" charset="2"/>
              </a:rPr>
              <a:t> </a:t>
            </a:r>
            <a:r>
              <a:rPr lang="en-US" dirty="0" err="1" smtClean="0">
                <a:sym typeface="Wingdings" panose="05000000000000000000" pitchFamily="2" charset="2"/>
              </a:rPr>
              <a:t>quan</a:t>
            </a:r>
            <a:r>
              <a:rPr lang="en-US" dirty="0" smtClean="0">
                <a:sym typeface="Wingdings" panose="05000000000000000000" pitchFamily="2" charset="2"/>
              </a:rPr>
              <a:t> </a:t>
            </a:r>
            <a:r>
              <a:rPr lang="en-US" dirty="0" err="1" smtClean="0">
                <a:sym typeface="Wingdings" panose="05000000000000000000" pitchFamily="2" charset="2"/>
              </a:rPr>
              <a:t>hơn</a:t>
            </a:r>
            <a:endParaRPr lang="en-US" dirty="0"/>
          </a:p>
        </p:txBody>
      </p:sp>
      <p:sp>
        <p:nvSpPr>
          <p:cNvPr id="4" name="Google Shape;80;p15"/>
          <p:cNvSpPr txBox="1">
            <a:spLocks/>
          </p:cNvSpPr>
          <p:nvPr/>
        </p:nvSpPr>
        <p:spPr>
          <a:xfrm>
            <a:off x="311700" y="160925"/>
            <a:ext cx="8520600" cy="7074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pPr marL="22860">
              <a:buSzPct val="100000"/>
            </a:pPr>
            <a:r>
              <a:rPr lang="vi-VN" dirty="0" smtClean="0"/>
              <a:t>5</a:t>
            </a:r>
            <a:r>
              <a:rPr lang="en-US" dirty="0" smtClean="0"/>
              <a:t>.4</a:t>
            </a:r>
            <a:r>
              <a:rPr lang="vi-VN" dirty="0" smtClean="0"/>
              <a:t>)</a:t>
            </a:r>
            <a:r>
              <a:rPr lang="en-US" dirty="0" smtClean="0"/>
              <a:t> F1 Score</a:t>
            </a:r>
            <a:endParaRPr lang="vi-VN" dirty="0"/>
          </a:p>
        </p:txBody>
      </p:sp>
      <p:pic>
        <p:nvPicPr>
          <p:cNvPr id="6146" name="Picture 2" descr="https://phamdinhkhanh.github.io/assets/images/20200813_ModelMetric/pic3.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275" y="2484120"/>
            <a:ext cx="7706862" cy="24190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61436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0937" y="766922"/>
            <a:ext cx="8520600" cy="787558"/>
          </a:xfrm>
        </p:spPr>
        <p:txBody>
          <a:bodyPr>
            <a:normAutofit lnSpcReduction="10000"/>
          </a:bodyPr>
          <a:lstStyle/>
          <a:p>
            <a:r>
              <a:rPr lang="en-US" smtClean="0"/>
              <a:t>P</a:t>
            </a:r>
            <a:r>
              <a:rPr lang="vi-VN" smtClean="0"/>
              <a:t>hân </a:t>
            </a:r>
            <a:r>
              <a:rPr lang="vi-VN"/>
              <a:t>loại liệu một người có mua hàng hay không dựa trên độ tuổi và thu nhập của họ.</a:t>
            </a:r>
            <a:endParaRPr lang="en-US"/>
          </a:p>
        </p:txBody>
      </p:sp>
      <p:sp>
        <p:nvSpPr>
          <p:cNvPr id="4" name="Google Shape;80;p15"/>
          <p:cNvSpPr txBox="1">
            <a:spLocks/>
          </p:cNvSpPr>
          <p:nvPr/>
        </p:nvSpPr>
        <p:spPr>
          <a:xfrm>
            <a:off x="311700" y="160925"/>
            <a:ext cx="8520600" cy="7074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pPr marL="22860">
              <a:buSzPct val="100000"/>
            </a:pPr>
            <a:r>
              <a:rPr lang="en-US"/>
              <a:t>6</a:t>
            </a:r>
            <a:r>
              <a:rPr lang="vi-VN" smtClean="0"/>
              <a:t>)</a:t>
            </a:r>
            <a:r>
              <a:rPr lang="en-US" smtClean="0"/>
              <a:t> Example</a:t>
            </a:r>
            <a:endParaRPr lang="vi-VN" dirty="0"/>
          </a:p>
        </p:txBody>
      </p:sp>
      <p:pic>
        <p:nvPicPr>
          <p:cNvPr id="6" name="Picture 5"/>
          <p:cNvPicPr>
            <a:picLocks noChangeAspect="1"/>
          </p:cNvPicPr>
          <p:nvPr/>
        </p:nvPicPr>
        <p:blipFill>
          <a:blip r:embed="rId2"/>
          <a:stretch>
            <a:fillRect/>
          </a:stretch>
        </p:blipFill>
        <p:spPr>
          <a:xfrm>
            <a:off x="408712" y="1463178"/>
            <a:ext cx="2994920" cy="3581710"/>
          </a:xfrm>
          <a:prstGeom prst="rect">
            <a:avLst/>
          </a:prstGeom>
        </p:spPr>
      </p:pic>
      <p:pic>
        <p:nvPicPr>
          <p:cNvPr id="7" name="Picture 6"/>
          <p:cNvPicPr>
            <a:picLocks noChangeAspect="1"/>
          </p:cNvPicPr>
          <p:nvPr/>
        </p:nvPicPr>
        <p:blipFill>
          <a:blip r:embed="rId3"/>
          <a:stretch>
            <a:fillRect/>
          </a:stretch>
        </p:blipFill>
        <p:spPr>
          <a:xfrm>
            <a:off x="5436408" y="1485436"/>
            <a:ext cx="2912768" cy="3459358"/>
          </a:xfrm>
          <a:prstGeom prst="rect">
            <a:avLst/>
          </a:prstGeom>
        </p:spPr>
      </p:pic>
      <p:sp>
        <p:nvSpPr>
          <p:cNvPr id="10" name="Right Arrow 9"/>
          <p:cNvSpPr/>
          <p:nvPr/>
        </p:nvSpPr>
        <p:spPr>
          <a:xfrm>
            <a:off x="3671667" y="2799471"/>
            <a:ext cx="1575581" cy="40092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026506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956836"/>
            <a:ext cx="8520600" cy="3302700"/>
          </a:xfrm>
        </p:spPr>
        <p:txBody>
          <a:bodyPr/>
          <a:lstStyle/>
          <a:p>
            <a:r>
              <a:rPr lang="en-US" smtClean="0"/>
              <a:t>C</a:t>
            </a:r>
            <a:r>
              <a:rPr lang="vi-VN" smtClean="0"/>
              <a:t>húng </a:t>
            </a:r>
            <a:r>
              <a:rPr lang="vi-VN"/>
              <a:t>ta muốn ước lượng xác suất xảy ra của một sự kiện (trong trường hợp này là "Purchased" = 1) dựa trên các biến đầu vào.</a:t>
            </a:r>
            <a:endParaRPr lang="en-US"/>
          </a:p>
        </p:txBody>
      </p:sp>
      <p:sp>
        <p:nvSpPr>
          <p:cNvPr id="4" name="Google Shape;80;p15"/>
          <p:cNvSpPr txBox="1">
            <a:spLocks/>
          </p:cNvSpPr>
          <p:nvPr/>
        </p:nvSpPr>
        <p:spPr>
          <a:xfrm>
            <a:off x="311700" y="160925"/>
            <a:ext cx="8520600" cy="7074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pPr marL="22860">
              <a:buSzPct val="100000"/>
            </a:pPr>
            <a:r>
              <a:rPr lang="en-US"/>
              <a:t>6</a:t>
            </a:r>
            <a:r>
              <a:rPr lang="vi-VN" smtClean="0"/>
              <a:t>)</a:t>
            </a:r>
            <a:r>
              <a:rPr lang="en-US" smtClean="0"/>
              <a:t> Example</a:t>
            </a:r>
            <a:endParaRPr lang="vi-VN" dirty="0"/>
          </a:p>
        </p:txBody>
      </p:sp>
      <p:pic>
        <p:nvPicPr>
          <p:cNvPr id="5" name="Picture 4"/>
          <p:cNvPicPr>
            <a:picLocks noChangeAspect="1"/>
          </p:cNvPicPr>
          <p:nvPr/>
        </p:nvPicPr>
        <p:blipFill>
          <a:blip r:embed="rId2"/>
          <a:stretch>
            <a:fillRect/>
          </a:stretch>
        </p:blipFill>
        <p:spPr>
          <a:xfrm>
            <a:off x="2256501" y="1808599"/>
            <a:ext cx="3801005" cy="752580"/>
          </a:xfrm>
          <a:prstGeom prst="rect">
            <a:avLst/>
          </a:prstGeom>
        </p:spPr>
      </p:pic>
      <p:pic>
        <p:nvPicPr>
          <p:cNvPr id="6" name="Picture 5"/>
          <p:cNvPicPr>
            <a:picLocks noChangeAspect="1"/>
          </p:cNvPicPr>
          <p:nvPr/>
        </p:nvPicPr>
        <p:blipFill>
          <a:blip r:embed="rId3"/>
          <a:stretch>
            <a:fillRect/>
          </a:stretch>
        </p:blipFill>
        <p:spPr>
          <a:xfrm>
            <a:off x="1076186" y="2842287"/>
            <a:ext cx="5134692" cy="1695687"/>
          </a:xfrm>
          <a:prstGeom prst="rect">
            <a:avLst/>
          </a:prstGeom>
        </p:spPr>
      </p:pic>
    </p:spTree>
    <p:extLst>
      <p:ext uri="{BB962C8B-B14F-4D97-AF65-F5344CB8AC3E}">
        <p14:creationId xmlns:p14="http://schemas.microsoft.com/office/powerpoint/2010/main" val="203527503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833476" y="2457032"/>
            <a:ext cx="6801799" cy="1790950"/>
          </a:xfrm>
          <a:prstGeom prst="rect">
            <a:avLst/>
          </a:prstGeom>
        </p:spPr>
      </p:pic>
      <p:pic>
        <p:nvPicPr>
          <p:cNvPr id="6" name="Picture 5"/>
          <p:cNvPicPr>
            <a:picLocks noChangeAspect="1"/>
          </p:cNvPicPr>
          <p:nvPr/>
        </p:nvPicPr>
        <p:blipFill>
          <a:blip r:embed="rId3"/>
          <a:stretch>
            <a:fillRect/>
          </a:stretch>
        </p:blipFill>
        <p:spPr>
          <a:xfrm>
            <a:off x="342753" y="1129304"/>
            <a:ext cx="8402223" cy="971686"/>
          </a:xfrm>
          <a:prstGeom prst="rect">
            <a:avLst/>
          </a:prstGeom>
        </p:spPr>
      </p:pic>
      <p:sp>
        <p:nvSpPr>
          <p:cNvPr id="7" name="Google Shape;80;p15"/>
          <p:cNvSpPr txBox="1">
            <a:spLocks/>
          </p:cNvSpPr>
          <p:nvPr/>
        </p:nvSpPr>
        <p:spPr>
          <a:xfrm>
            <a:off x="311700" y="160925"/>
            <a:ext cx="8520600" cy="7074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pPr marL="22860">
              <a:buSzPct val="100000"/>
            </a:pPr>
            <a:r>
              <a:rPr lang="en-US"/>
              <a:t>6</a:t>
            </a:r>
            <a:r>
              <a:rPr lang="vi-VN" smtClean="0"/>
              <a:t>)</a:t>
            </a:r>
            <a:r>
              <a:rPr lang="en-US" smtClean="0"/>
              <a:t> Example</a:t>
            </a:r>
            <a:endParaRPr lang="vi-VN" dirty="0"/>
          </a:p>
        </p:txBody>
      </p:sp>
    </p:spTree>
    <p:extLst>
      <p:ext uri="{BB962C8B-B14F-4D97-AF65-F5344CB8AC3E}">
        <p14:creationId xmlns:p14="http://schemas.microsoft.com/office/powerpoint/2010/main" val="137311541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p24"/>
          <p:cNvSpPr txBox="1">
            <a:spLocks noGrp="1"/>
          </p:cNvSpPr>
          <p:nvPr>
            <p:ph type="title"/>
          </p:nvPr>
        </p:nvSpPr>
        <p:spPr>
          <a:xfrm>
            <a:off x="311700" y="251225"/>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err="1" smtClean="0"/>
              <a:t>Bài</a:t>
            </a:r>
            <a:r>
              <a:rPr lang="en-US" dirty="0" smtClean="0"/>
              <a:t> </a:t>
            </a:r>
            <a:r>
              <a:rPr lang="en-US" dirty="0" err="1" smtClean="0"/>
              <a:t>học</a:t>
            </a:r>
            <a:r>
              <a:rPr lang="en-US" dirty="0" smtClean="0"/>
              <a:t> </a:t>
            </a:r>
            <a:r>
              <a:rPr lang="en-US" dirty="0" err="1" smtClean="0"/>
              <a:t>hôm</a:t>
            </a:r>
            <a:r>
              <a:rPr lang="en-US" dirty="0" smtClean="0"/>
              <a:t> nay</a:t>
            </a:r>
            <a:endParaRPr dirty="0"/>
          </a:p>
        </p:txBody>
      </p:sp>
      <p:sp>
        <p:nvSpPr>
          <p:cNvPr id="143" name="Google Shape;143;p24"/>
          <p:cNvSpPr txBox="1">
            <a:spLocks noGrp="1"/>
          </p:cNvSpPr>
          <p:nvPr>
            <p:ph type="body" idx="1"/>
          </p:nvPr>
        </p:nvSpPr>
        <p:spPr>
          <a:xfrm>
            <a:off x="311700" y="958625"/>
            <a:ext cx="8520600" cy="3610500"/>
          </a:xfrm>
          <a:prstGeom prst="rect">
            <a:avLst/>
          </a:prstGeom>
          <a:noFill/>
          <a:ln>
            <a:noFill/>
          </a:ln>
        </p:spPr>
        <p:txBody>
          <a:bodyPr spcFirstLastPara="1" wrap="square" lIns="91425" tIns="91425" rIns="91425" bIns="91425" anchor="t" anchorCtr="0">
            <a:normAutofit lnSpcReduction="10000"/>
          </a:bodyPr>
          <a:lstStyle/>
          <a:p>
            <a:pPr marL="457200" lvl="0" indent="-342900" algn="l" rtl="0">
              <a:lnSpc>
                <a:spcPct val="115000"/>
              </a:lnSpc>
              <a:spcBef>
                <a:spcPts val="0"/>
              </a:spcBef>
              <a:spcAft>
                <a:spcPts val="0"/>
              </a:spcAft>
              <a:buClr>
                <a:srgbClr val="202020"/>
              </a:buClr>
              <a:buSzPts val="1800"/>
              <a:buFont typeface="Arial"/>
              <a:buChar char="-"/>
            </a:pPr>
            <a:r>
              <a:rPr lang="vi" b="1" dirty="0">
                <a:solidFill>
                  <a:srgbClr val="FF0000"/>
                </a:solidFill>
                <a:latin typeface="Arial"/>
                <a:ea typeface="Arial"/>
                <a:cs typeface="Arial"/>
                <a:sym typeface="Arial"/>
              </a:rPr>
              <a:t>Supervised learning (học có giám sát)</a:t>
            </a:r>
            <a:endParaRPr b="1" dirty="0">
              <a:solidFill>
                <a:srgbClr val="FF0000"/>
              </a:solidFill>
              <a:latin typeface="Arial"/>
              <a:ea typeface="Arial"/>
              <a:cs typeface="Arial"/>
              <a:sym typeface="Arial"/>
            </a:endParaRPr>
          </a:p>
          <a:p>
            <a:pPr marL="914400" lvl="1" indent="-342900" algn="l" rtl="0">
              <a:lnSpc>
                <a:spcPct val="115000"/>
              </a:lnSpc>
              <a:spcBef>
                <a:spcPts val="0"/>
              </a:spcBef>
              <a:spcAft>
                <a:spcPts val="0"/>
              </a:spcAft>
              <a:buClr>
                <a:srgbClr val="202020"/>
              </a:buClr>
              <a:buSzPts val="1800"/>
              <a:buFont typeface="Arial"/>
              <a:buChar char="-"/>
            </a:pPr>
            <a:r>
              <a:rPr lang="vi" sz="1800" dirty="0">
                <a:solidFill>
                  <a:srgbClr val="202020"/>
                </a:solidFill>
                <a:latin typeface="Arial"/>
                <a:ea typeface="Arial"/>
                <a:cs typeface="Arial"/>
                <a:sym typeface="Arial"/>
              </a:rPr>
              <a:t>Regression (Hồi Quy</a:t>
            </a:r>
            <a:r>
              <a:rPr lang="vi" sz="1800" dirty="0" smtClean="0">
                <a:solidFill>
                  <a:srgbClr val="202020"/>
                </a:solidFill>
                <a:latin typeface="Arial"/>
                <a:ea typeface="Arial"/>
                <a:cs typeface="Arial"/>
                <a:sym typeface="Arial"/>
              </a:rPr>
              <a:t>)</a:t>
            </a:r>
            <a:endParaRPr lang="en-US" sz="1800" dirty="0" smtClean="0">
              <a:solidFill>
                <a:srgbClr val="202020"/>
              </a:solidFill>
              <a:latin typeface="Arial"/>
              <a:ea typeface="Arial"/>
              <a:cs typeface="Arial"/>
              <a:sym typeface="Arial"/>
            </a:endParaRPr>
          </a:p>
          <a:p>
            <a:pPr lvl="2" indent="-342900">
              <a:buClr>
                <a:srgbClr val="202020"/>
              </a:buClr>
              <a:buSzPts val="1800"/>
              <a:buFont typeface="Arial"/>
              <a:buChar char="-"/>
            </a:pPr>
            <a:r>
              <a:rPr lang="en-US" sz="1800" dirty="0" smtClean="0">
                <a:solidFill>
                  <a:srgbClr val="202020"/>
                </a:solidFill>
                <a:latin typeface="Arial"/>
                <a:ea typeface="Arial"/>
                <a:cs typeface="Arial"/>
                <a:sym typeface="Arial"/>
              </a:rPr>
              <a:t>Linear Regression (</a:t>
            </a:r>
            <a:r>
              <a:rPr lang="en-US" sz="1800" dirty="0" err="1" smtClean="0">
                <a:solidFill>
                  <a:srgbClr val="202020"/>
                </a:solidFill>
                <a:latin typeface="Arial"/>
                <a:ea typeface="Arial"/>
                <a:cs typeface="Arial"/>
                <a:sym typeface="Arial"/>
              </a:rPr>
              <a:t>Hồi</a:t>
            </a:r>
            <a:r>
              <a:rPr lang="en-US" sz="1800" dirty="0" smtClean="0">
                <a:solidFill>
                  <a:srgbClr val="202020"/>
                </a:solidFill>
                <a:latin typeface="Arial"/>
                <a:ea typeface="Arial"/>
                <a:cs typeface="Arial"/>
                <a:sym typeface="Arial"/>
              </a:rPr>
              <a:t> </a:t>
            </a:r>
            <a:r>
              <a:rPr lang="en-US" sz="1800" dirty="0" err="1" smtClean="0">
                <a:solidFill>
                  <a:srgbClr val="202020"/>
                </a:solidFill>
                <a:latin typeface="Arial"/>
                <a:ea typeface="Arial"/>
                <a:cs typeface="Arial"/>
                <a:sym typeface="Arial"/>
              </a:rPr>
              <a:t>Quy</a:t>
            </a:r>
            <a:r>
              <a:rPr lang="en-US" sz="1800" dirty="0" smtClean="0">
                <a:solidFill>
                  <a:srgbClr val="202020"/>
                </a:solidFill>
                <a:latin typeface="Arial"/>
                <a:ea typeface="Arial"/>
                <a:cs typeface="Arial"/>
                <a:sym typeface="Arial"/>
              </a:rPr>
              <a:t> </a:t>
            </a:r>
            <a:r>
              <a:rPr lang="en-US" sz="1800" dirty="0" err="1" smtClean="0">
                <a:solidFill>
                  <a:srgbClr val="202020"/>
                </a:solidFill>
                <a:latin typeface="Arial"/>
                <a:ea typeface="Arial"/>
                <a:cs typeface="Arial"/>
                <a:sym typeface="Arial"/>
              </a:rPr>
              <a:t>Tuyến</a:t>
            </a:r>
            <a:r>
              <a:rPr lang="en-US" sz="1800" dirty="0" smtClean="0">
                <a:solidFill>
                  <a:srgbClr val="202020"/>
                </a:solidFill>
                <a:latin typeface="Arial"/>
                <a:ea typeface="Arial"/>
                <a:cs typeface="Arial"/>
                <a:sym typeface="Arial"/>
              </a:rPr>
              <a:t> </a:t>
            </a:r>
            <a:r>
              <a:rPr lang="en-US" sz="1800" dirty="0" err="1" smtClean="0">
                <a:solidFill>
                  <a:srgbClr val="202020"/>
                </a:solidFill>
                <a:latin typeface="Arial"/>
                <a:ea typeface="Arial"/>
                <a:cs typeface="Arial"/>
                <a:sym typeface="Arial"/>
              </a:rPr>
              <a:t>Tính</a:t>
            </a:r>
            <a:r>
              <a:rPr lang="en-US" sz="1800" dirty="0" smtClean="0">
                <a:solidFill>
                  <a:srgbClr val="202020"/>
                </a:solidFill>
                <a:latin typeface="Arial"/>
                <a:ea typeface="Arial"/>
                <a:cs typeface="Arial"/>
                <a:sym typeface="Arial"/>
              </a:rPr>
              <a:t>)</a:t>
            </a:r>
          </a:p>
          <a:p>
            <a:pPr lvl="3" indent="-342900">
              <a:buClr>
                <a:srgbClr val="202020"/>
              </a:buClr>
              <a:buSzPts val="1800"/>
              <a:buFont typeface="Arial"/>
              <a:buChar char="-"/>
            </a:pPr>
            <a:r>
              <a:rPr lang="en-US" sz="1800" dirty="0" smtClean="0">
                <a:solidFill>
                  <a:srgbClr val="202020"/>
                </a:solidFill>
                <a:latin typeface="Arial"/>
                <a:ea typeface="Arial"/>
                <a:cs typeface="Arial"/>
                <a:sym typeface="Arial"/>
              </a:rPr>
              <a:t>Gradient Descent Algorithm</a:t>
            </a:r>
            <a:endParaRPr sz="1800" dirty="0">
              <a:solidFill>
                <a:srgbClr val="202020"/>
              </a:solidFill>
              <a:latin typeface="Arial"/>
              <a:ea typeface="Arial"/>
              <a:cs typeface="Arial"/>
              <a:sym typeface="Arial"/>
            </a:endParaRPr>
          </a:p>
          <a:p>
            <a:pPr marL="914400" lvl="1" indent="-342900" algn="l" rtl="0">
              <a:lnSpc>
                <a:spcPct val="115000"/>
              </a:lnSpc>
              <a:spcBef>
                <a:spcPts val="0"/>
              </a:spcBef>
              <a:spcAft>
                <a:spcPts val="0"/>
              </a:spcAft>
              <a:buClr>
                <a:srgbClr val="202020"/>
              </a:buClr>
              <a:buSzPts val="1800"/>
              <a:buFont typeface="Arial"/>
              <a:buChar char="-"/>
            </a:pPr>
            <a:r>
              <a:rPr lang="vi" sz="1800" b="1" dirty="0">
                <a:solidFill>
                  <a:srgbClr val="FF0000"/>
                </a:solidFill>
                <a:latin typeface="Arial"/>
                <a:ea typeface="Arial"/>
                <a:cs typeface="Arial"/>
                <a:sym typeface="Arial"/>
              </a:rPr>
              <a:t>Classification (Phân loại</a:t>
            </a:r>
            <a:r>
              <a:rPr lang="vi" sz="1800" b="1" dirty="0" smtClean="0">
                <a:solidFill>
                  <a:srgbClr val="FF0000"/>
                </a:solidFill>
                <a:latin typeface="Arial"/>
                <a:ea typeface="Arial"/>
                <a:cs typeface="Arial"/>
                <a:sym typeface="Arial"/>
              </a:rPr>
              <a:t>)</a:t>
            </a:r>
            <a:endParaRPr lang="en-US" sz="1800" b="1" dirty="0" smtClean="0">
              <a:solidFill>
                <a:srgbClr val="FF0000"/>
              </a:solidFill>
              <a:latin typeface="Arial"/>
              <a:ea typeface="Arial"/>
              <a:cs typeface="Arial"/>
              <a:sym typeface="Arial"/>
            </a:endParaRPr>
          </a:p>
          <a:p>
            <a:pPr lvl="2" indent="-342900">
              <a:buClr>
                <a:srgbClr val="202020"/>
              </a:buClr>
              <a:buSzPts val="1800"/>
              <a:buFont typeface="Arial"/>
              <a:buChar char="-"/>
            </a:pPr>
            <a:r>
              <a:rPr lang="en-US" sz="1800" b="1" dirty="0" smtClean="0">
                <a:solidFill>
                  <a:srgbClr val="FF0000"/>
                </a:solidFill>
                <a:latin typeface="Arial"/>
                <a:ea typeface="Arial"/>
                <a:cs typeface="Arial"/>
                <a:sym typeface="Arial"/>
              </a:rPr>
              <a:t>Logistic Regression (</a:t>
            </a:r>
            <a:r>
              <a:rPr lang="en-US" sz="1800" b="1" dirty="0" err="1" smtClean="0">
                <a:solidFill>
                  <a:srgbClr val="FF0000"/>
                </a:solidFill>
                <a:latin typeface="Arial"/>
                <a:ea typeface="Arial"/>
                <a:cs typeface="Arial"/>
                <a:sym typeface="Arial"/>
              </a:rPr>
              <a:t>Hồi</a:t>
            </a:r>
            <a:r>
              <a:rPr lang="en-US" sz="1800" b="1" dirty="0" smtClean="0">
                <a:solidFill>
                  <a:srgbClr val="FF0000"/>
                </a:solidFill>
                <a:latin typeface="Arial"/>
                <a:ea typeface="Arial"/>
                <a:cs typeface="Arial"/>
                <a:sym typeface="Arial"/>
              </a:rPr>
              <a:t> </a:t>
            </a:r>
            <a:r>
              <a:rPr lang="en-US" sz="1800" b="1" dirty="0" err="1" smtClean="0">
                <a:solidFill>
                  <a:srgbClr val="FF0000"/>
                </a:solidFill>
                <a:latin typeface="Arial"/>
                <a:ea typeface="Arial"/>
                <a:cs typeface="Arial"/>
                <a:sym typeface="Arial"/>
              </a:rPr>
              <a:t>quy</a:t>
            </a:r>
            <a:r>
              <a:rPr lang="en-US" sz="1800" b="1" dirty="0" smtClean="0">
                <a:solidFill>
                  <a:srgbClr val="FF0000"/>
                </a:solidFill>
                <a:latin typeface="Arial"/>
                <a:ea typeface="Arial"/>
                <a:cs typeface="Arial"/>
                <a:sym typeface="Arial"/>
              </a:rPr>
              <a:t> Logistic)</a:t>
            </a:r>
            <a:endParaRPr sz="1800" b="1" dirty="0">
              <a:solidFill>
                <a:srgbClr val="FF0000"/>
              </a:solidFill>
              <a:latin typeface="Arial"/>
              <a:ea typeface="Arial"/>
              <a:cs typeface="Arial"/>
              <a:sym typeface="Arial"/>
            </a:endParaRPr>
          </a:p>
          <a:p>
            <a:pPr marL="457200" lvl="0" indent="-342900" algn="l" rtl="0">
              <a:lnSpc>
                <a:spcPct val="115000"/>
              </a:lnSpc>
              <a:spcBef>
                <a:spcPts val="0"/>
              </a:spcBef>
              <a:spcAft>
                <a:spcPts val="0"/>
              </a:spcAft>
              <a:buClr>
                <a:srgbClr val="202020"/>
              </a:buClr>
              <a:buSzPts val="1800"/>
              <a:buFont typeface="Arial"/>
              <a:buChar char="-"/>
            </a:pPr>
            <a:r>
              <a:rPr lang="vi" dirty="0">
                <a:solidFill>
                  <a:srgbClr val="202020"/>
                </a:solidFill>
                <a:latin typeface="Arial"/>
                <a:ea typeface="Arial"/>
                <a:cs typeface="Arial"/>
                <a:sym typeface="Arial"/>
              </a:rPr>
              <a:t>Unsupervised learning (học không giám sát)</a:t>
            </a:r>
            <a:endParaRPr dirty="0">
              <a:solidFill>
                <a:srgbClr val="202020"/>
              </a:solidFill>
              <a:latin typeface="Arial"/>
              <a:ea typeface="Arial"/>
              <a:cs typeface="Arial"/>
              <a:sym typeface="Arial"/>
            </a:endParaRPr>
          </a:p>
          <a:p>
            <a:pPr marL="914400" lvl="1" indent="-342900" algn="l" rtl="0">
              <a:lnSpc>
                <a:spcPct val="115000"/>
              </a:lnSpc>
              <a:spcBef>
                <a:spcPts val="0"/>
              </a:spcBef>
              <a:spcAft>
                <a:spcPts val="0"/>
              </a:spcAft>
              <a:buClr>
                <a:srgbClr val="202020"/>
              </a:buClr>
              <a:buSzPts val="1800"/>
              <a:buFont typeface="Arial"/>
              <a:buChar char="-"/>
            </a:pPr>
            <a:r>
              <a:rPr lang="vi" sz="1800" dirty="0">
                <a:solidFill>
                  <a:srgbClr val="202020"/>
                </a:solidFill>
                <a:latin typeface="Arial"/>
                <a:ea typeface="Arial"/>
                <a:cs typeface="Arial"/>
                <a:sym typeface="Arial"/>
              </a:rPr>
              <a:t>Clustering (Phân nhóm/cụm)</a:t>
            </a:r>
            <a:endParaRPr sz="1800" dirty="0">
              <a:solidFill>
                <a:srgbClr val="202020"/>
              </a:solidFill>
              <a:latin typeface="Arial"/>
              <a:ea typeface="Arial"/>
              <a:cs typeface="Arial"/>
              <a:sym typeface="Arial"/>
            </a:endParaRPr>
          </a:p>
          <a:p>
            <a:pPr marL="914400" lvl="1" indent="-342900" algn="l" rtl="0">
              <a:lnSpc>
                <a:spcPct val="115000"/>
              </a:lnSpc>
              <a:spcBef>
                <a:spcPts val="0"/>
              </a:spcBef>
              <a:spcAft>
                <a:spcPts val="0"/>
              </a:spcAft>
              <a:buClr>
                <a:srgbClr val="202020"/>
              </a:buClr>
              <a:buSzPts val="1800"/>
              <a:buFont typeface="Arial"/>
              <a:buChar char="-"/>
            </a:pPr>
            <a:r>
              <a:rPr lang="vi" sz="1800" dirty="0">
                <a:solidFill>
                  <a:srgbClr val="202020"/>
                </a:solidFill>
                <a:latin typeface="Arial"/>
                <a:ea typeface="Arial"/>
                <a:cs typeface="Arial"/>
                <a:sym typeface="Arial"/>
              </a:rPr>
              <a:t>Association (Liên kết)</a:t>
            </a:r>
            <a:endParaRPr sz="1800" dirty="0">
              <a:solidFill>
                <a:srgbClr val="202020"/>
              </a:solidFill>
              <a:latin typeface="Arial"/>
              <a:ea typeface="Arial"/>
              <a:cs typeface="Arial"/>
              <a:sym typeface="Arial"/>
            </a:endParaRPr>
          </a:p>
          <a:p>
            <a:pPr marL="457200" lvl="0" indent="-342900" algn="l" rtl="0">
              <a:lnSpc>
                <a:spcPct val="115000"/>
              </a:lnSpc>
              <a:spcBef>
                <a:spcPts val="0"/>
              </a:spcBef>
              <a:spcAft>
                <a:spcPts val="0"/>
              </a:spcAft>
              <a:buClr>
                <a:srgbClr val="202020"/>
              </a:buClr>
              <a:buSzPts val="1800"/>
              <a:buFont typeface="Arial"/>
              <a:buChar char="-"/>
            </a:pPr>
            <a:r>
              <a:rPr lang="vi" dirty="0">
                <a:solidFill>
                  <a:srgbClr val="202020"/>
                </a:solidFill>
                <a:latin typeface="Arial"/>
                <a:ea typeface="Arial"/>
                <a:cs typeface="Arial"/>
                <a:sym typeface="Arial"/>
              </a:rPr>
              <a:t>Semi-supervised Learning (Học bán giám sát)</a:t>
            </a:r>
            <a:endParaRPr dirty="0">
              <a:solidFill>
                <a:srgbClr val="202020"/>
              </a:solidFill>
              <a:latin typeface="Arial"/>
              <a:ea typeface="Arial"/>
              <a:cs typeface="Arial"/>
              <a:sym typeface="Arial"/>
            </a:endParaRPr>
          </a:p>
          <a:p>
            <a:pPr marL="457200" lvl="0" indent="-342900" algn="l" rtl="0">
              <a:lnSpc>
                <a:spcPct val="115000"/>
              </a:lnSpc>
              <a:spcBef>
                <a:spcPts val="0"/>
              </a:spcBef>
              <a:spcAft>
                <a:spcPts val="0"/>
              </a:spcAft>
              <a:buClr>
                <a:srgbClr val="202020"/>
              </a:buClr>
              <a:buSzPts val="1800"/>
              <a:buFont typeface="Arial"/>
              <a:buChar char="-"/>
            </a:pPr>
            <a:r>
              <a:rPr lang="vi" dirty="0">
                <a:solidFill>
                  <a:srgbClr val="202020"/>
                </a:solidFill>
                <a:latin typeface="Arial"/>
                <a:ea typeface="Arial"/>
                <a:cs typeface="Arial"/>
                <a:sym typeface="Arial"/>
              </a:rPr>
              <a:t>Reinforcement Learning (Học tăng cường)</a:t>
            </a:r>
            <a:endParaRPr dirty="0">
              <a:solidFill>
                <a:srgbClr val="202020"/>
              </a:solidFill>
              <a:latin typeface="Arial"/>
              <a:ea typeface="Arial"/>
              <a:cs typeface="Arial"/>
              <a:sym typeface="Arial"/>
            </a:endParaRPr>
          </a:p>
        </p:txBody>
      </p:sp>
    </p:spTree>
    <p:extLst>
      <p:ext uri="{BB962C8B-B14F-4D97-AF65-F5344CB8AC3E}">
        <p14:creationId xmlns:p14="http://schemas.microsoft.com/office/powerpoint/2010/main" val="158055209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stretch>
            <a:fillRect/>
          </a:stretch>
        </p:blipFill>
        <p:spPr>
          <a:xfrm>
            <a:off x="457200" y="998805"/>
            <a:ext cx="8430802" cy="1552792"/>
          </a:xfrm>
          <a:prstGeom prst="rect">
            <a:avLst/>
          </a:prstGeom>
        </p:spPr>
      </p:pic>
      <p:sp>
        <p:nvSpPr>
          <p:cNvPr id="4" name="Google Shape;80;p15"/>
          <p:cNvSpPr txBox="1">
            <a:spLocks/>
          </p:cNvSpPr>
          <p:nvPr/>
        </p:nvSpPr>
        <p:spPr>
          <a:xfrm>
            <a:off x="311700" y="160925"/>
            <a:ext cx="8520600" cy="7074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pPr marL="22860">
              <a:buSzPct val="100000"/>
            </a:pPr>
            <a:r>
              <a:rPr lang="en-US"/>
              <a:t>6</a:t>
            </a:r>
            <a:r>
              <a:rPr lang="vi-VN" smtClean="0"/>
              <a:t>)</a:t>
            </a:r>
            <a:r>
              <a:rPr lang="en-US" smtClean="0"/>
              <a:t> Example</a:t>
            </a:r>
            <a:endParaRPr lang="vi-VN" dirty="0"/>
          </a:p>
        </p:txBody>
      </p:sp>
      <p:pic>
        <p:nvPicPr>
          <p:cNvPr id="6" name="Picture 5"/>
          <p:cNvPicPr>
            <a:picLocks noChangeAspect="1"/>
          </p:cNvPicPr>
          <p:nvPr/>
        </p:nvPicPr>
        <p:blipFill>
          <a:blip r:embed="rId3"/>
          <a:stretch>
            <a:fillRect/>
          </a:stretch>
        </p:blipFill>
        <p:spPr>
          <a:xfrm>
            <a:off x="1030129" y="2751134"/>
            <a:ext cx="2610214" cy="752580"/>
          </a:xfrm>
          <a:prstGeom prst="rect">
            <a:avLst/>
          </a:prstGeom>
        </p:spPr>
      </p:pic>
      <p:pic>
        <p:nvPicPr>
          <p:cNvPr id="7" name="Picture 6"/>
          <p:cNvPicPr>
            <a:picLocks noChangeAspect="1"/>
          </p:cNvPicPr>
          <p:nvPr/>
        </p:nvPicPr>
        <p:blipFill>
          <a:blip r:embed="rId4"/>
          <a:stretch>
            <a:fillRect/>
          </a:stretch>
        </p:blipFill>
        <p:spPr>
          <a:xfrm>
            <a:off x="3821966" y="2711423"/>
            <a:ext cx="1781424" cy="733527"/>
          </a:xfrm>
          <a:prstGeom prst="rect">
            <a:avLst/>
          </a:prstGeom>
        </p:spPr>
      </p:pic>
      <p:pic>
        <p:nvPicPr>
          <p:cNvPr id="8" name="Picture 7"/>
          <p:cNvPicPr>
            <a:picLocks noChangeAspect="1"/>
          </p:cNvPicPr>
          <p:nvPr/>
        </p:nvPicPr>
        <p:blipFill>
          <a:blip r:embed="rId5"/>
          <a:stretch>
            <a:fillRect/>
          </a:stretch>
        </p:blipFill>
        <p:spPr>
          <a:xfrm>
            <a:off x="5761649" y="2795333"/>
            <a:ext cx="1390844" cy="495369"/>
          </a:xfrm>
          <a:prstGeom prst="rect">
            <a:avLst/>
          </a:prstGeom>
        </p:spPr>
      </p:pic>
      <p:sp>
        <p:nvSpPr>
          <p:cNvPr id="9" name="Rectangle 8"/>
          <p:cNvSpPr/>
          <p:nvPr/>
        </p:nvSpPr>
        <p:spPr>
          <a:xfrm>
            <a:off x="527538" y="3813169"/>
            <a:ext cx="7723164" cy="523220"/>
          </a:xfrm>
          <a:prstGeom prst="rect">
            <a:avLst/>
          </a:prstGeom>
        </p:spPr>
        <p:txBody>
          <a:bodyPr wrap="square">
            <a:spAutoFit/>
          </a:bodyPr>
          <a:lstStyle/>
          <a:p>
            <a:r>
              <a:rPr lang="vi-VN"/>
              <a:t>Nếu xác suất tính được lớn hơn hoặc bằng 0.5, chúng ta dự đoán </a:t>
            </a:r>
            <a:r>
              <a:rPr lang="en-US"/>
              <a:t> </a:t>
            </a:r>
            <a:r>
              <a:rPr lang="vi-VN" smtClean="0"/>
              <a:t>"</a:t>
            </a:r>
            <a:r>
              <a:rPr lang="vi-VN"/>
              <a:t>Purchased" = 1 (Yes), </a:t>
            </a:r>
            <a:r>
              <a:rPr lang="en-US" smtClean="0"/>
              <a:t>    </a:t>
            </a:r>
            <a:r>
              <a:rPr lang="vi-VN" smtClean="0"/>
              <a:t>ngược </a:t>
            </a:r>
            <a:r>
              <a:rPr lang="vi-VN"/>
              <a:t>lại "Purchased" = 0 (No).</a:t>
            </a:r>
            <a:endParaRPr lang="en-US"/>
          </a:p>
        </p:txBody>
      </p:sp>
    </p:spTree>
    <p:extLst>
      <p:ext uri="{BB962C8B-B14F-4D97-AF65-F5344CB8AC3E}">
        <p14:creationId xmlns:p14="http://schemas.microsoft.com/office/powerpoint/2010/main" val="366388395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1083213" y="1467146"/>
            <a:ext cx="5444196" cy="3260956"/>
          </a:xfrm>
          <a:prstGeom prst="rect">
            <a:avLst/>
          </a:prstGeom>
        </p:spPr>
      </p:pic>
      <p:sp>
        <p:nvSpPr>
          <p:cNvPr id="3" name="Text Placeholder 2"/>
          <p:cNvSpPr>
            <a:spLocks noGrp="1"/>
          </p:cNvSpPr>
          <p:nvPr>
            <p:ph type="body" idx="1"/>
          </p:nvPr>
        </p:nvSpPr>
        <p:spPr>
          <a:xfrm>
            <a:off x="276531" y="865395"/>
            <a:ext cx="8520600" cy="414764"/>
          </a:xfrm>
        </p:spPr>
        <p:txBody>
          <a:bodyPr>
            <a:normAutofit fontScale="85000" lnSpcReduction="20000"/>
          </a:bodyPr>
          <a:lstStyle/>
          <a:p>
            <a:r>
              <a:rPr lang="en-US" smtClean="0"/>
              <a:t>Giả sử đây là kết quả dự đoán</a:t>
            </a:r>
            <a:endParaRPr lang="en-US"/>
          </a:p>
        </p:txBody>
      </p:sp>
      <p:sp>
        <p:nvSpPr>
          <p:cNvPr id="5" name="Google Shape;80;p15"/>
          <p:cNvSpPr txBox="1">
            <a:spLocks/>
          </p:cNvSpPr>
          <p:nvPr/>
        </p:nvSpPr>
        <p:spPr>
          <a:xfrm>
            <a:off x="311700" y="160925"/>
            <a:ext cx="8520600" cy="7074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pPr marL="22860">
              <a:buSzPct val="100000"/>
            </a:pPr>
            <a:r>
              <a:rPr lang="en-US"/>
              <a:t>6</a:t>
            </a:r>
            <a:r>
              <a:rPr lang="vi-VN" smtClean="0"/>
              <a:t>)</a:t>
            </a:r>
            <a:r>
              <a:rPr lang="en-US" smtClean="0"/>
              <a:t> Example</a:t>
            </a:r>
            <a:endParaRPr lang="vi-VN" dirty="0"/>
          </a:p>
        </p:txBody>
      </p:sp>
      <p:pic>
        <p:nvPicPr>
          <p:cNvPr id="6" name="Picture 5"/>
          <p:cNvPicPr>
            <a:picLocks noChangeAspect="1"/>
          </p:cNvPicPr>
          <p:nvPr/>
        </p:nvPicPr>
        <p:blipFill>
          <a:blip r:embed="rId3"/>
          <a:stretch>
            <a:fillRect/>
          </a:stretch>
        </p:blipFill>
        <p:spPr>
          <a:xfrm>
            <a:off x="4125316" y="361822"/>
            <a:ext cx="4645890" cy="976027"/>
          </a:xfrm>
          <a:prstGeom prst="rect">
            <a:avLst/>
          </a:prstGeom>
        </p:spPr>
      </p:pic>
      <p:sp>
        <p:nvSpPr>
          <p:cNvPr id="7" name="Text Placeholder 2"/>
          <p:cNvSpPr txBox="1">
            <a:spLocks/>
          </p:cNvSpPr>
          <p:nvPr/>
        </p:nvSpPr>
        <p:spPr>
          <a:xfrm>
            <a:off x="3973990" y="54158"/>
            <a:ext cx="2456441" cy="414764"/>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114300" indent="0">
              <a:buNone/>
            </a:pPr>
            <a:r>
              <a:rPr lang="en-US" b="1" smtClean="0"/>
              <a:t>Confusion Matrix</a:t>
            </a:r>
            <a:endParaRPr lang="en-US" b="1"/>
          </a:p>
        </p:txBody>
      </p:sp>
    </p:spTree>
    <p:extLst>
      <p:ext uri="{BB962C8B-B14F-4D97-AF65-F5344CB8AC3E}">
        <p14:creationId xmlns:p14="http://schemas.microsoft.com/office/powerpoint/2010/main" val="385697704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80;p15"/>
          <p:cNvSpPr txBox="1">
            <a:spLocks/>
          </p:cNvSpPr>
          <p:nvPr/>
        </p:nvSpPr>
        <p:spPr>
          <a:xfrm>
            <a:off x="311700" y="160925"/>
            <a:ext cx="8520600" cy="707400"/>
          </a:xfrm>
          <a:prstGeom prst="rect">
            <a:avLst/>
          </a:prstGeom>
          <a:noFill/>
          <a:ln>
            <a:noFill/>
          </a:ln>
        </p:spPr>
        <p:txBody>
          <a:bodyPr spcFirstLastPara="1" wrap="square" lIns="91425" tIns="91425" rIns="91425" bIns="91425" anchor="t" anchorCtr="0">
            <a:normAutofit fontScale="97500" lnSpcReduction="10000"/>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1pPr>
            <a:lvl2pPr marR="0" lvl="1"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2pPr>
            <a:lvl3pPr marR="0" lvl="2"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3pPr>
            <a:lvl4pPr marR="0" lvl="3"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4pPr>
            <a:lvl5pPr marR="0" lvl="4"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5pPr>
            <a:lvl6pPr marR="0" lvl="5"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6pPr>
            <a:lvl7pPr marR="0" lvl="6"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7pPr>
            <a:lvl8pPr marR="0" lvl="7"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8pPr>
            <a:lvl9pPr marR="0" lvl="8" algn="l" rtl="0">
              <a:lnSpc>
                <a:spcPct val="100000"/>
              </a:lnSpc>
              <a:spcBef>
                <a:spcPts val="0"/>
              </a:spcBef>
              <a:spcAft>
                <a:spcPts val="0"/>
              </a:spcAft>
              <a:buClr>
                <a:schemeClr val="accent1"/>
              </a:buClr>
              <a:buSzPts val="3600"/>
              <a:buFont typeface="PT Sans Narrow"/>
              <a:buNone/>
              <a:defRPr sz="3600" b="1" i="0" u="none" strike="noStrike" cap="none">
                <a:solidFill>
                  <a:schemeClr val="accent1"/>
                </a:solidFill>
                <a:latin typeface="PT Sans Narrow"/>
                <a:ea typeface="PT Sans Narrow"/>
                <a:cs typeface="PT Sans Narrow"/>
                <a:sym typeface="PT Sans Narrow"/>
              </a:defRPr>
            </a:lvl9pPr>
          </a:lstStyle>
          <a:p>
            <a:pPr marL="22860">
              <a:buSzPct val="100000"/>
            </a:pPr>
            <a:r>
              <a:rPr lang="en-US"/>
              <a:t>6</a:t>
            </a:r>
            <a:r>
              <a:rPr lang="vi-VN" smtClean="0"/>
              <a:t>)</a:t>
            </a:r>
            <a:r>
              <a:rPr lang="en-US" smtClean="0"/>
              <a:t> Example</a:t>
            </a:r>
            <a:endParaRPr lang="vi-VN" dirty="0"/>
          </a:p>
        </p:txBody>
      </p:sp>
      <p:pic>
        <p:nvPicPr>
          <p:cNvPr id="5" name="Picture 4"/>
          <p:cNvPicPr>
            <a:picLocks noChangeAspect="1"/>
          </p:cNvPicPr>
          <p:nvPr/>
        </p:nvPicPr>
        <p:blipFill>
          <a:blip r:embed="rId2"/>
          <a:stretch>
            <a:fillRect/>
          </a:stretch>
        </p:blipFill>
        <p:spPr>
          <a:xfrm>
            <a:off x="3217949" y="882327"/>
            <a:ext cx="4645890" cy="976027"/>
          </a:xfrm>
          <a:prstGeom prst="rect">
            <a:avLst/>
          </a:prstGeom>
        </p:spPr>
      </p:pic>
      <p:sp>
        <p:nvSpPr>
          <p:cNvPr id="6" name="Text Placeholder 2"/>
          <p:cNvSpPr txBox="1">
            <a:spLocks/>
          </p:cNvSpPr>
          <p:nvPr/>
        </p:nvSpPr>
        <p:spPr>
          <a:xfrm>
            <a:off x="3066623" y="574663"/>
            <a:ext cx="2456441" cy="414764"/>
          </a:xfrm>
          <a:prstGeom prst="rect">
            <a:avLst/>
          </a:prstGeom>
          <a:noFill/>
          <a:ln>
            <a:noFill/>
          </a:ln>
        </p:spPr>
        <p:txBody>
          <a:bodyPr spcFirstLastPara="1" wrap="square" lIns="91425" tIns="91425" rIns="91425" bIns="91425" anchor="t" anchorCtr="0">
            <a:normAutofit fontScale="85000" lnSpcReduction="20000"/>
          </a:bodyPr>
          <a:lstStyle>
            <a:defPPr marR="0" lvl="0" algn="l" rtl="0">
              <a:lnSpc>
                <a:spcPct val="100000"/>
              </a:lnSpc>
              <a:spcBef>
                <a:spcPts val="0"/>
              </a:spcBef>
              <a:spcAft>
                <a:spcPts val="0"/>
              </a:spcAft>
            </a:defPPr>
            <a:lvl1pPr marL="457200" marR="0" lvl="0" indent="-342900" algn="l" rtl="0">
              <a:lnSpc>
                <a:spcPct val="115000"/>
              </a:lnSpc>
              <a:spcBef>
                <a:spcPts val="0"/>
              </a:spcBef>
              <a:spcAft>
                <a:spcPts val="0"/>
              </a:spcAft>
              <a:buClr>
                <a:schemeClr val="dk2"/>
              </a:buClr>
              <a:buSzPts val="1800"/>
              <a:buFont typeface="Open Sans"/>
              <a:buChar char="●"/>
              <a:defRPr sz="1800" b="0" i="0" u="none" strike="noStrike" cap="none">
                <a:solidFill>
                  <a:schemeClr val="dk2"/>
                </a:solidFill>
                <a:latin typeface="Open Sans"/>
                <a:ea typeface="Open Sans"/>
                <a:cs typeface="Open Sans"/>
                <a:sym typeface="Open Sans"/>
              </a:defRPr>
            </a:lvl1pPr>
            <a:lvl2pPr marL="914400" marR="0" lvl="1"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2pPr>
            <a:lvl3pPr marL="1371600" marR="0" lvl="2"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3pPr>
            <a:lvl4pPr marL="1828800" marR="0" lvl="3"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4pPr>
            <a:lvl5pPr marL="2286000" marR="0" lvl="4"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5pPr>
            <a:lvl6pPr marL="2743200" marR="0" lvl="5"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6pPr>
            <a:lvl7pPr marL="3200400" marR="0" lvl="6"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7pPr>
            <a:lvl8pPr marL="3657600" marR="0" lvl="7"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8pPr>
            <a:lvl9pPr marL="4114800" marR="0" lvl="8" indent="-317500" algn="l" rtl="0">
              <a:lnSpc>
                <a:spcPct val="115000"/>
              </a:lnSpc>
              <a:spcBef>
                <a:spcPts val="0"/>
              </a:spcBef>
              <a:spcAft>
                <a:spcPts val="0"/>
              </a:spcAft>
              <a:buClr>
                <a:schemeClr val="dk2"/>
              </a:buClr>
              <a:buSzPts val="1400"/>
              <a:buFont typeface="Open Sans"/>
              <a:buChar char="■"/>
              <a:defRPr sz="1400" b="0" i="0" u="none" strike="noStrike" cap="none">
                <a:solidFill>
                  <a:schemeClr val="dk2"/>
                </a:solidFill>
                <a:latin typeface="Open Sans"/>
                <a:ea typeface="Open Sans"/>
                <a:cs typeface="Open Sans"/>
                <a:sym typeface="Open Sans"/>
              </a:defRPr>
            </a:lvl9pPr>
          </a:lstStyle>
          <a:p>
            <a:pPr marL="114300" indent="0">
              <a:buNone/>
            </a:pPr>
            <a:r>
              <a:rPr lang="en-US" b="1" smtClean="0"/>
              <a:t>Confusion Matrix</a:t>
            </a:r>
            <a:endParaRPr lang="en-US" b="1"/>
          </a:p>
        </p:txBody>
      </p:sp>
      <p:pic>
        <p:nvPicPr>
          <p:cNvPr id="7" name="Picture 6"/>
          <p:cNvPicPr>
            <a:picLocks noChangeAspect="1"/>
          </p:cNvPicPr>
          <p:nvPr/>
        </p:nvPicPr>
        <p:blipFill>
          <a:blip r:embed="rId3"/>
          <a:stretch>
            <a:fillRect/>
          </a:stretch>
        </p:blipFill>
        <p:spPr>
          <a:xfrm>
            <a:off x="1523120" y="2177763"/>
            <a:ext cx="5770978" cy="2642855"/>
          </a:xfrm>
          <a:prstGeom prst="rect">
            <a:avLst/>
          </a:prstGeom>
        </p:spPr>
      </p:pic>
    </p:spTree>
    <p:extLst>
      <p:ext uri="{BB962C8B-B14F-4D97-AF65-F5344CB8AC3E}">
        <p14:creationId xmlns:p14="http://schemas.microsoft.com/office/powerpoint/2010/main" val="343767882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94973" y="160668"/>
            <a:ext cx="8520600" cy="707400"/>
          </a:xfrm>
        </p:spPr>
        <p:txBody>
          <a:bodyPr>
            <a:normAutofit fontScale="90000"/>
          </a:bodyPr>
          <a:lstStyle/>
          <a:p>
            <a:r>
              <a:rPr lang="en-US" dirty="0"/>
              <a:t>7</a:t>
            </a:r>
            <a:r>
              <a:rPr lang="en-US" smtClean="0"/>
              <a:t>. </a:t>
            </a:r>
            <a:r>
              <a:rPr lang="en-US" dirty="0" err="1" smtClean="0"/>
              <a:t>Ứng</a:t>
            </a:r>
            <a:r>
              <a:rPr lang="en-US" dirty="0" smtClean="0"/>
              <a:t> </a:t>
            </a:r>
            <a:r>
              <a:rPr lang="en-US" dirty="0" err="1" smtClean="0"/>
              <a:t>dụng</a:t>
            </a:r>
            <a:endParaRPr lang="en-US" dirty="0"/>
          </a:p>
        </p:txBody>
      </p:sp>
      <p:sp>
        <p:nvSpPr>
          <p:cNvPr id="3" name="Text Placeholder 2"/>
          <p:cNvSpPr>
            <a:spLocks noGrp="1"/>
          </p:cNvSpPr>
          <p:nvPr>
            <p:ph type="body" idx="1"/>
          </p:nvPr>
        </p:nvSpPr>
        <p:spPr>
          <a:xfrm>
            <a:off x="858840" y="779144"/>
            <a:ext cx="7805474" cy="457544"/>
          </a:xfrm>
        </p:spPr>
        <p:txBody>
          <a:bodyPr>
            <a:normAutofit fontScale="92500" lnSpcReduction="10000"/>
          </a:bodyPr>
          <a:lstStyle/>
          <a:p>
            <a:r>
              <a:rPr lang="en-US" dirty="0" err="1"/>
              <a:t>Phân</a:t>
            </a:r>
            <a:r>
              <a:rPr lang="en-US" dirty="0"/>
              <a:t> </a:t>
            </a:r>
            <a:r>
              <a:rPr lang="en-US" dirty="0" err="1"/>
              <a:t>loại</a:t>
            </a:r>
            <a:r>
              <a:rPr lang="en-US" dirty="0"/>
              <a:t> </a:t>
            </a:r>
            <a:r>
              <a:rPr lang="en-US" dirty="0" err="1"/>
              <a:t>khách</a:t>
            </a:r>
            <a:r>
              <a:rPr lang="en-US" dirty="0"/>
              <a:t> </a:t>
            </a:r>
            <a:r>
              <a:rPr lang="en-US" dirty="0" err="1"/>
              <a:t>hàng</a:t>
            </a:r>
            <a:r>
              <a:rPr lang="en-US" dirty="0"/>
              <a:t> </a:t>
            </a:r>
            <a:r>
              <a:rPr lang="en-US" dirty="0" err="1"/>
              <a:t>dựa</a:t>
            </a:r>
            <a:r>
              <a:rPr lang="en-US" dirty="0"/>
              <a:t> </a:t>
            </a:r>
            <a:r>
              <a:rPr lang="en-US" dirty="0" err="1"/>
              <a:t>trên</a:t>
            </a:r>
            <a:r>
              <a:rPr lang="en-US" dirty="0"/>
              <a:t> </a:t>
            </a:r>
            <a:r>
              <a:rPr lang="en-US" dirty="0" err="1"/>
              <a:t>hành</a:t>
            </a:r>
            <a:r>
              <a:rPr lang="en-US" dirty="0"/>
              <a:t> vi </a:t>
            </a:r>
            <a:r>
              <a:rPr lang="en-US" dirty="0" err="1"/>
              <a:t>mua</a:t>
            </a:r>
            <a:r>
              <a:rPr lang="en-US" dirty="0"/>
              <a:t> </a:t>
            </a:r>
            <a:r>
              <a:rPr lang="en-US" dirty="0" err="1"/>
              <a:t>hàng</a:t>
            </a:r>
            <a:endParaRPr lang="en-US" dirty="0"/>
          </a:p>
        </p:txBody>
      </p:sp>
      <p:pic>
        <p:nvPicPr>
          <p:cNvPr id="5" name="Picture 4"/>
          <p:cNvPicPr>
            <a:picLocks noChangeAspect="1"/>
          </p:cNvPicPr>
          <p:nvPr/>
        </p:nvPicPr>
        <p:blipFill>
          <a:blip r:embed="rId2"/>
          <a:stretch>
            <a:fillRect/>
          </a:stretch>
        </p:blipFill>
        <p:spPr>
          <a:xfrm>
            <a:off x="1281758" y="1263507"/>
            <a:ext cx="6745475" cy="3663909"/>
          </a:xfrm>
          <a:prstGeom prst="rect">
            <a:avLst/>
          </a:prstGeom>
        </p:spPr>
      </p:pic>
    </p:spTree>
    <p:extLst>
      <p:ext uri="{BB962C8B-B14F-4D97-AF65-F5344CB8AC3E}">
        <p14:creationId xmlns:p14="http://schemas.microsoft.com/office/powerpoint/2010/main" val="55479774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18998" y="854095"/>
            <a:ext cx="8375100" cy="614941"/>
          </a:xfrm>
        </p:spPr>
        <p:txBody>
          <a:bodyPr/>
          <a:lstStyle/>
          <a:p>
            <a:r>
              <a:rPr lang="vi-VN" dirty="0"/>
              <a:t>Phân loại thư rác (spam) trong hộp thư đến của người dùng email</a:t>
            </a:r>
            <a:endParaRPr lang="en-US" dirty="0"/>
          </a:p>
        </p:txBody>
      </p:sp>
      <p:sp>
        <p:nvSpPr>
          <p:cNvPr id="4" name="Title 1"/>
          <p:cNvSpPr>
            <a:spLocks noGrp="1"/>
          </p:cNvSpPr>
          <p:nvPr>
            <p:ph type="title"/>
          </p:nvPr>
        </p:nvSpPr>
        <p:spPr>
          <a:xfrm>
            <a:off x="294973" y="160668"/>
            <a:ext cx="8520600" cy="707400"/>
          </a:xfrm>
        </p:spPr>
        <p:txBody>
          <a:bodyPr>
            <a:normAutofit fontScale="90000"/>
          </a:bodyPr>
          <a:lstStyle/>
          <a:p>
            <a:r>
              <a:rPr lang="en-US" dirty="0"/>
              <a:t>7</a:t>
            </a:r>
            <a:r>
              <a:rPr lang="en-US" smtClean="0"/>
              <a:t>. </a:t>
            </a:r>
            <a:r>
              <a:rPr lang="en-US" dirty="0" err="1" smtClean="0"/>
              <a:t>Ứng</a:t>
            </a:r>
            <a:r>
              <a:rPr lang="en-US" dirty="0" smtClean="0"/>
              <a:t> </a:t>
            </a:r>
            <a:r>
              <a:rPr lang="en-US" dirty="0" err="1" smtClean="0"/>
              <a:t>dụng</a:t>
            </a:r>
            <a:endParaRPr lang="en-US" dirty="0"/>
          </a:p>
        </p:txBody>
      </p:sp>
      <p:pic>
        <p:nvPicPr>
          <p:cNvPr id="5" name="Picture 4"/>
          <p:cNvPicPr>
            <a:picLocks noChangeAspect="1"/>
          </p:cNvPicPr>
          <p:nvPr/>
        </p:nvPicPr>
        <p:blipFill>
          <a:blip r:embed="rId2"/>
          <a:stretch>
            <a:fillRect/>
          </a:stretch>
        </p:blipFill>
        <p:spPr>
          <a:xfrm>
            <a:off x="1247841" y="1296753"/>
            <a:ext cx="6644480" cy="3691378"/>
          </a:xfrm>
          <a:prstGeom prst="rect">
            <a:avLst/>
          </a:prstGeom>
        </p:spPr>
      </p:pic>
    </p:spTree>
    <p:extLst>
      <p:ext uri="{BB962C8B-B14F-4D97-AF65-F5344CB8AC3E}">
        <p14:creationId xmlns:p14="http://schemas.microsoft.com/office/powerpoint/2010/main" val="324680819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266325"/>
            <a:ext cx="2281598" cy="3302700"/>
          </a:xfrm>
        </p:spPr>
        <p:txBody>
          <a:bodyPr>
            <a:normAutofit/>
          </a:bodyPr>
          <a:lstStyle/>
          <a:p>
            <a:pPr marL="114300" indent="0">
              <a:buNone/>
            </a:pPr>
            <a:r>
              <a:rPr lang="en-US" dirty="0" err="1"/>
              <a:t>Phân</a:t>
            </a:r>
            <a:r>
              <a:rPr lang="en-US" dirty="0"/>
              <a:t> </a:t>
            </a:r>
            <a:r>
              <a:rPr lang="en-US" dirty="0" err="1"/>
              <a:t>loại</a:t>
            </a:r>
            <a:r>
              <a:rPr lang="en-US" dirty="0"/>
              <a:t> </a:t>
            </a:r>
            <a:r>
              <a:rPr lang="en-US" dirty="0" err="1"/>
              <a:t>khách</a:t>
            </a:r>
            <a:r>
              <a:rPr lang="en-US" dirty="0"/>
              <a:t> </a:t>
            </a:r>
            <a:r>
              <a:rPr lang="en-US" dirty="0" err="1"/>
              <a:t>hàng</a:t>
            </a:r>
            <a:r>
              <a:rPr lang="en-US" dirty="0"/>
              <a:t> </a:t>
            </a:r>
            <a:r>
              <a:rPr lang="en-US" dirty="0" err="1"/>
              <a:t>tiềm</a:t>
            </a:r>
            <a:r>
              <a:rPr lang="en-US" dirty="0"/>
              <a:t> </a:t>
            </a:r>
            <a:r>
              <a:rPr lang="en-US" dirty="0" err="1"/>
              <a:t>năng</a:t>
            </a:r>
            <a:r>
              <a:rPr lang="en-US" dirty="0"/>
              <a:t>: </a:t>
            </a:r>
            <a:r>
              <a:rPr lang="en-US" dirty="0" err="1"/>
              <a:t>Bài</a:t>
            </a:r>
            <a:r>
              <a:rPr lang="en-US" dirty="0"/>
              <a:t> </a:t>
            </a:r>
            <a:r>
              <a:rPr lang="en-US" dirty="0" err="1"/>
              <a:t>toán</a:t>
            </a:r>
            <a:r>
              <a:rPr lang="en-US" dirty="0"/>
              <a:t> </a:t>
            </a:r>
            <a:r>
              <a:rPr lang="en-US" dirty="0" err="1"/>
              <a:t>này</a:t>
            </a:r>
            <a:r>
              <a:rPr lang="en-US" dirty="0"/>
              <a:t> </a:t>
            </a:r>
            <a:r>
              <a:rPr lang="en-US" dirty="0" err="1"/>
              <a:t>nhằm</a:t>
            </a:r>
            <a:r>
              <a:rPr lang="en-US" dirty="0"/>
              <a:t> </a:t>
            </a:r>
            <a:r>
              <a:rPr lang="en-US" dirty="0" err="1"/>
              <a:t>xác</a:t>
            </a:r>
            <a:r>
              <a:rPr lang="en-US" dirty="0"/>
              <a:t> </a:t>
            </a:r>
            <a:r>
              <a:rPr lang="en-US" dirty="0" err="1"/>
              <a:t>định</a:t>
            </a:r>
            <a:r>
              <a:rPr lang="en-US" dirty="0"/>
              <a:t> </a:t>
            </a:r>
            <a:r>
              <a:rPr lang="en-US" dirty="0" err="1"/>
              <a:t>khách</a:t>
            </a:r>
            <a:r>
              <a:rPr lang="en-US" dirty="0"/>
              <a:t> </a:t>
            </a:r>
            <a:r>
              <a:rPr lang="en-US" dirty="0" err="1"/>
              <a:t>hàng</a:t>
            </a:r>
            <a:r>
              <a:rPr lang="en-US" dirty="0"/>
              <a:t> </a:t>
            </a:r>
            <a:r>
              <a:rPr lang="en-US" dirty="0" err="1"/>
              <a:t>tiềm</a:t>
            </a:r>
            <a:r>
              <a:rPr lang="en-US" dirty="0"/>
              <a:t> </a:t>
            </a:r>
            <a:r>
              <a:rPr lang="en-US" dirty="0" err="1"/>
              <a:t>năng</a:t>
            </a:r>
            <a:r>
              <a:rPr lang="en-US" dirty="0"/>
              <a:t> </a:t>
            </a:r>
            <a:r>
              <a:rPr lang="en-US" dirty="0" err="1"/>
              <a:t>nào</a:t>
            </a:r>
            <a:r>
              <a:rPr lang="en-US" dirty="0"/>
              <a:t> </a:t>
            </a:r>
            <a:r>
              <a:rPr lang="en-US" dirty="0" err="1"/>
              <a:t>có</a:t>
            </a:r>
            <a:r>
              <a:rPr lang="en-US" dirty="0"/>
              <a:t> </a:t>
            </a:r>
            <a:r>
              <a:rPr lang="en-US" dirty="0" err="1"/>
              <a:t>thể</a:t>
            </a:r>
            <a:r>
              <a:rPr lang="en-US" dirty="0"/>
              <a:t> </a:t>
            </a:r>
            <a:r>
              <a:rPr lang="en-US" dirty="0" err="1"/>
              <a:t>trở</a:t>
            </a:r>
            <a:r>
              <a:rPr lang="en-US" dirty="0"/>
              <a:t> </a:t>
            </a:r>
            <a:r>
              <a:rPr lang="en-US" dirty="0" err="1"/>
              <a:t>thành</a:t>
            </a:r>
            <a:r>
              <a:rPr lang="en-US" dirty="0"/>
              <a:t> </a:t>
            </a:r>
            <a:r>
              <a:rPr lang="en-US" dirty="0" err="1"/>
              <a:t>khách</a:t>
            </a:r>
            <a:r>
              <a:rPr lang="en-US" dirty="0"/>
              <a:t> </a:t>
            </a:r>
            <a:r>
              <a:rPr lang="en-US" dirty="0" err="1"/>
              <a:t>hàng</a:t>
            </a:r>
            <a:r>
              <a:rPr lang="en-US" dirty="0"/>
              <a:t> </a:t>
            </a:r>
            <a:r>
              <a:rPr lang="en-US" dirty="0" err="1"/>
              <a:t>thực</a:t>
            </a:r>
            <a:r>
              <a:rPr lang="en-US" dirty="0"/>
              <a:t> </a:t>
            </a:r>
            <a:r>
              <a:rPr lang="en-US" dirty="0" err="1"/>
              <a:t>sự</a:t>
            </a:r>
            <a:r>
              <a:rPr lang="en-US" dirty="0"/>
              <a:t> </a:t>
            </a:r>
            <a:r>
              <a:rPr lang="en-US" dirty="0" err="1"/>
              <a:t>của</a:t>
            </a:r>
            <a:r>
              <a:rPr lang="en-US" dirty="0"/>
              <a:t> </a:t>
            </a:r>
            <a:r>
              <a:rPr lang="en-US" dirty="0" err="1"/>
              <a:t>công</a:t>
            </a:r>
            <a:r>
              <a:rPr lang="en-US" dirty="0"/>
              <a:t> ty.</a:t>
            </a:r>
          </a:p>
        </p:txBody>
      </p:sp>
      <p:sp>
        <p:nvSpPr>
          <p:cNvPr id="4" name="Title 1"/>
          <p:cNvSpPr>
            <a:spLocks noGrp="1"/>
          </p:cNvSpPr>
          <p:nvPr>
            <p:ph type="title"/>
          </p:nvPr>
        </p:nvSpPr>
        <p:spPr>
          <a:xfrm>
            <a:off x="294973" y="160668"/>
            <a:ext cx="8520600" cy="707400"/>
          </a:xfrm>
        </p:spPr>
        <p:txBody>
          <a:bodyPr>
            <a:normAutofit fontScale="90000"/>
          </a:bodyPr>
          <a:lstStyle/>
          <a:p>
            <a:r>
              <a:rPr lang="en-US" dirty="0"/>
              <a:t>7</a:t>
            </a:r>
            <a:r>
              <a:rPr lang="en-US" smtClean="0"/>
              <a:t>. </a:t>
            </a:r>
            <a:r>
              <a:rPr lang="en-US" dirty="0" err="1" smtClean="0"/>
              <a:t>Ứng</a:t>
            </a:r>
            <a:r>
              <a:rPr lang="en-US" dirty="0" smtClean="0"/>
              <a:t> </a:t>
            </a:r>
            <a:r>
              <a:rPr lang="en-US" dirty="0" err="1" smtClean="0"/>
              <a:t>dụng</a:t>
            </a:r>
            <a:endParaRPr lang="en-US" dirty="0"/>
          </a:p>
        </p:txBody>
      </p:sp>
      <p:pic>
        <p:nvPicPr>
          <p:cNvPr id="5" name="Picture 4"/>
          <p:cNvPicPr>
            <a:picLocks noChangeAspect="1"/>
          </p:cNvPicPr>
          <p:nvPr/>
        </p:nvPicPr>
        <p:blipFill>
          <a:blip r:embed="rId2"/>
          <a:stretch>
            <a:fillRect/>
          </a:stretch>
        </p:blipFill>
        <p:spPr>
          <a:xfrm>
            <a:off x="2676977" y="666605"/>
            <a:ext cx="6264656" cy="4312853"/>
          </a:xfrm>
          <a:prstGeom prst="rect">
            <a:avLst/>
          </a:prstGeom>
        </p:spPr>
      </p:pic>
    </p:spTree>
    <p:extLst>
      <p:ext uri="{BB962C8B-B14F-4D97-AF65-F5344CB8AC3E}">
        <p14:creationId xmlns:p14="http://schemas.microsoft.com/office/powerpoint/2010/main" val="184364989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11700" y="1266325"/>
            <a:ext cx="2094221" cy="3302700"/>
          </a:xfrm>
        </p:spPr>
        <p:txBody>
          <a:bodyPr/>
          <a:lstStyle/>
          <a:p>
            <a:pPr marL="114300" indent="0">
              <a:buNone/>
            </a:pPr>
            <a:r>
              <a:rPr lang="en-US" dirty="0" err="1"/>
              <a:t>Phân</a:t>
            </a:r>
            <a:r>
              <a:rPr lang="en-US" dirty="0"/>
              <a:t> </a:t>
            </a:r>
            <a:r>
              <a:rPr lang="en-US" dirty="0" err="1"/>
              <a:t>loại</a:t>
            </a:r>
            <a:r>
              <a:rPr lang="en-US" dirty="0"/>
              <a:t> </a:t>
            </a:r>
            <a:r>
              <a:rPr lang="en-US" dirty="0" err="1"/>
              <a:t>giao</a:t>
            </a:r>
            <a:r>
              <a:rPr lang="en-US" dirty="0"/>
              <a:t> </a:t>
            </a:r>
            <a:r>
              <a:rPr lang="en-US" dirty="0" err="1"/>
              <a:t>dịch</a:t>
            </a:r>
            <a:r>
              <a:rPr lang="en-US" dirty="0"/>
              <a:t> </a:t>
            </a:r>
            <a:r>
              <a:rPr lang="en-US" dirty="0" err="1"/>
              <a:t>tài</a:t>
            </a:r>
            <a:r>
              <a:rPr lang="en-US" dirty="0"/>
              <a:t> </a:t>
            </a:r>
            <a:r>
              <a:rPr lang="en-US" dirty="0" err="1"/>
              <a:t>chính</a:t>
            </a:r>
            <a:r>
              <a:rPr lang="en-US" dirty="0"/>
              <a:t> </a:t>
            </a:r>
            <a:r>
              <a:rPr lang="en-US" dirty="0" err="1"/>
              <a:t>thành</a:t>
            </a:r>
            <a:r>
              <a:rPr lang="en-US" dirty="0"/>
              <a:t> </a:t>
            </a:r>
            <a:r>
              <a:rPr lang="en-US" dirty="0" err="1"/>
              <a:t>hai</a:t>
            </a:r>
            <a:r>
              <a:rPr lang="en-US" dirty="0"/>
              <a:t> </a:t>
            </a:r>
            <a:r>
              <a:rPr lang="en-US" dirty="0" err="1"/>
              <a:t>loại</a:t>
            </a:r>
            <a:r>
              <a:rPr lang="en-US" dirty="0"/>
              <a:t>, </a:t>
            </a:r>
            <a:r>
              <a:rPr lang="en-US" dirty="0" err="1"/>
              <a:t>giao</a:t>
            </a:r>
            <a:r>
              <a:rPr lang="en-US" dirty="0"/>
              <a:t> </a:t>
            </a:r>
            <a:r>
              <a:rPr lang="en-US" dirty="0" err="1"/>
              <a:t>dịch</a:t>
            </a:r>
            <a:r>
              <a:rPr lang="en-US" dirty="0"/>
              <a:t> </a:t>
            </a:r>
            <a:r>
              <a:rPr lang="en-US" dirty="0" err="1"/>
              <a:t>hợp</a:t>
            </a:r>
            <a:r>
              <a:rPr lang="en-US" dirty="0"/>
              <a:t> </a:t>
            </a:r>
            <a:r>
              <a:rPr lang="en-US" dirty="0" err="1"/>
              <a:t>lệ</a:t>
            </a:r>
            <a:r>
              <a:rPr lang="en-US" dirty="0"/>
              <a:t> </a:t>
            </a:r>
            <a:r>
              <a:rPr lang="en-US" dirty="0" err="1"/>
              <a:t>và</a:t>
            </a:r>
            <a:r>
              <a:rPr lang="en-US" dirty="0"/>
              <a:t> </a:t>
            </a:r>
            <a:r>
              <a:rPr lang="en-US" dirty="0" err="1"/>
              <a:t>giao</a:t>
            </a:r>
            <a:r>
              <a:rPr lang="en-US" dirty="0"/>
              <a:t> </a:t>
            </a:r>
            <a:r>
              <a:rPr lang="en-US" dirty="0" err="1"/>
              <a:t>dịch</a:t>
            </a:r>
            <a:r>
              <a:rPr lang="en-US" dirty="0"/>
              <a:t> </a:t>
            </a:r>
            <a:r>
              <a:rPr lang="en-US" dirty="0" err="1"/>
              <a:t>gian</a:t>
            </a:r>
            <a:r>
              <a:rPr lang="en-US" dirty="0"/>
              <a:t> </a:t>
            </a:r>
            <a:r>
              <a:rPr lang="en-US" dirty="0" err="1"/>
              <a:t>lận</a:t>
            </a:r>
            <a:endParaRPr lang="en-US" dirty="0"/>
          </a:p>
        </p:txBody>
      </p:sp>
      <p:sp>
        <p:nvSpPr>
          <p:cNvPr id="4" name="Title 1"/>
          <p:cNvSpPr>
            <a:spLocks noGrp="1"/>
          </p:cNvSpPr>
          <p:nvPr>
            <p:ph type="title"/>
          </p:nvPr>
        </p:nvSpPr>
        <p:spPr>
          <a:xfrm>
            <a:off x="294973" y="160668"/>
            <a:ext cx="8520600" cy="707400"/>
          </a:xfrm>
        </p:spPr>
        <p:txBody>
          <a:bodyPr>
            <a:normAutofit fontScale="90000"/>
          </a:bodyPr>
          <a:lstStyle/>
          <a:p>
            <a:r>
              <a:rPr lang="en-US" dirty="0"/>
              <a:t>7</a:t>
            </a:r>
            <a:r>
              <a:rPr lang="en-US" smtClean="0"/>
              <a:t>. </a:t>
            </a:r>
            <a:r>
              <a:rPr lang="en-US" dirty="0" err="1" smtClean="0"/>
              <a:t>Ứng</a:t>
            </a:r>
            <a:r>
              <a:rPr lang="en-US" dirty="0" smtClean="0"/>
              <a:t> </a:t>
            </a:r>
            <a:r>
              <a:rPr lang="en-US" dirty="0" err="1" smtClean="0"/>
              <a:t>dụng</a:t>
            </a:r>
            <a:endParaRPr lang="en-US" dirty="0"/>
          </a:p>
        </p:txBody>
      </p:sp>
      <p:pic>
        <p:nvPicPr>
          <p:cNvPr id="5" name="Picture 4"/>
          <p:cNvPicPr>
            <a:picLocks noChangeAspect="1"/>
          </p:cNvPicPr>
          <p:nvPr/>
        </p:nvPicPr>
        <p:blipFill>
          <a:blip r:embed="rId2"/>
          <a:stretch>
            <a:fillRect/>
          </a:stretch>
        </p:blipFill>
        <p:spPr>
          <a:xfrm>
            <a:off x="2677102" y="340576"/>
            <a:ext cx="6339482" cy="4660445"/>
          </a:xfrm>
          <a:prstGeom prst="rect">
            <a:avLst/>
          </a:prstGeom>
        </p:spPr>
      </p:pic>
    </p:spTree>
    <p:extLst>
      <p:ext uri="{BB962C8B-B14F-4D97-AF65-F5344CB8AC3E}">
        <p14:creationId xmlns:p14="http://schemas.microsoft.com/office/powerpoint/2010/main" val="199061023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43"/>
          <p:cNvSpPr txBox="1">
            <a:spLocks noGrp="1"/>
          </p:cNvSpPr>
          <p:nvPr>
            <p:ph type="title"/>
          </p:nvPr>
        </p:nvSpPr>
        <p:spPr>
          <a:xfrm>
            <a:off x="311700" y="227100"/>
            <a:ext cx="8520600" cy="7074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US" dirty="0"/>
              <a:t>8</a:t>
            </a:r>
            <a:r>
              <a:rPr lang="en-US" smtClean="0"/>
              <a:t>)</a:t>
            </a:r>
            <a:r>
              <a:rPr lang="vi" smtClean="0"/>
              <a:t> </a:t>
            </a:r>
            <a:r>
              <a:rPr lang="vi" dirty="0"/>
              <a:t>References</a:t>
            </a:r>
            <a:endParaRPr dirty="0"/>
          </a:p>
        </p:txBody>
      </p:sp>
      <p:sp>
        <p:nvSpPr>
          <p:cNvPr id="270" name="Google Shape;270;p43"/>
          <p:cNvSpPr txBox="1">
            <a:spLocks noGrp="1"/>
          </p:cNvSpPr>
          <p:nvPr>
            <p:ph type="body" idx="1"/>
          </p:nvPr>
        </p:nvSpPr>
        <p:spPr>
          <a:xfrm>
            <a:off x="311700" y="1002550"/>
            <a:ext cx="8520600" cy="3566400"/>
          </a:xfrm>
          <a:prstGeom prst="rect">
            <a:avLst/>
          </a:prstGeom>
          <a:noFill/>
          <a:ln>
            <a:noFill/>
          </a:ln>
        </p:spPr>
        <p:txBody>
          <a:bodyPr spcFirstLastPara="1" wrap="square" lIns="91425" tIns="91425" rIns="91425" bIns="91425" anchor="t" anchorCtr="0">
            <a:normAutofit/>
          </a:bodyPr>
          <a:lstStyle/>
          <a:p>
            <a:pPr marL="457200" lvl="0" indent="-342900" algn="l" rtl="0">
              <a:lnSpc>
                <a:spcPct val="115000"/>
              </a:lnSpc>
              <a:spcBef>
                <a:spcPts val="0"/>
              </a:spcBef>
              <a:spcAft>
                <a:spcPts val="0"/>
              </a:spcAft>
              <a:buSzPts val="1800"/>
              <a:buAutoNum type="arabicPeriod"/>
            </a:pPr>
            <a:r>
              <a:rPr lang="vi" u="sng" dirty="0">
                <a:solidFill>
                  <a:schemeClr val="hlink"/>
                </a:solidFill>
                <a:hlinkClick r:id="rId3"/>
              </a:rPr>
              <a:t>https://www.coursera.org/learn/machine-learning</a:t>
            </a:r>
            <a:endParaRPr dirty="0"/>
          </a:p>
          <a:p>
            <a:pPr marL="457200" lvl="0" indent="-342900" algn="l" rtl="0">
              <a:lnSpc>
                <a:spcPct val="115000"/>
              </a:lnSpc>
              <a:spcBef>
                <a:spcPts val="0"/>
              </a:spcBef>
              <a:spcAft>
                <a:spcPts val="0"/>
              </a:spcAft>
              <a:buSzPts val="1800"/>
              <a:buAutoNum type="arabicPeriod"/>
            </a:pPr>
            <a:r>
              <a:rPr lang="vi" u="sng" dirty="0">
                <a:solidFill>
                  <a:schemeClr val="hlink"/>
                </a:solidFill>
                <a:hlinkClick r:id="rId4"/>
              </a:rPr>
              <a:t>https://www.youtube.com/c/TriTh%E1%BB%A9cNh%C3%A2nLo%E1%BA%A1i</a:t>
            </a:r>
            <a:endParaRPr dirty="0"/>
          </a:p>
          <a:p>
            <a:pPr marL="457200" lvl="0" indent="-342900" algn="l" rtl="0">
              <a:lnSpc>
                <a:spcPct val="115000"/>
              </a:lnSpc>
              <a:spcBef>
                <a:spcPts val="0"/>
              </a:spcBef>
              <a:spcAft>
                <a:spcPts val="0"/>
              </a:spcAft>
              <a:buSzPts val="1800"/>
              <a:buAutoNum type="arabicPeriod"/>
            </a:pPr>
            <a:r>
              <a:rPr lang="vi" u="sng" dirty="0">
                <a:solidFill>
                  <a:schemeClr val="hlink"/>
                </a:solidFill>
                <a:hlinkClick r:id="rId5"/>
              </a:rPr>
              <a:t>https://machinelearningcoban.com/</a:t>
            </a:r>
            <a:endParaRPr dirty="0"/>
          </a:p>
          <a:p>
            <a:pPr marL="457200" lvl="0" indent="-342900" algn="l" rtl="0">
              <a:lnSpc>
                <a:spcPct val="115000"/>
              </a:lnSpc>
              <a:spcBef>
                <a:spcPts val="0"/>
              </a:spcBef>
              <a:spcAft>
                <a:spcPts val="0"/>
              </a:spcAft>
              <a:buSzPts val="1800"/>
              <a:buAutoNum type="arabicPeriod"/>
            </a:pPr>
            <a:r>
              <a:rPr lang="vi" dirty="0"/>
              <a:t>Nhập môn Trí Tuệ Nhân Tạo và Khoa Học Dữ Liệu (Học Máy, Phạm Tiến Lâm, Phenikaa University)</a:t>
            </a:r>
            <a:endParaRPr dirty="0"/>
          </a:p>
          <a:p>
            <a:pPr marL="457200" lvl="0" indent="-342900" algn="l" rtl="0">
              <a:lnSpc>
                <a:spcPct val="115000"/>
              </a:lnSpc>
              <a:spcBef>
                <a:spcPts val="0"/>
              </a:spcBef>
              <a:spcAft>
                <a:spcPts val="0"/>
              </a:spcAft>
              <a:buSzPts val="1800"/>
              <a:buAutoNum type="arabicPeriod"/>
            </a:pPr>
            <a:r>
              <a:rPr lang="vi" u="sng" dirty="0">
                <a:solidFill>
                  <a:schemeClr val="hlink"/>
                </a:solidFill>
                <a:hlinkClick r:id="rId6"/>
              </a:rPr>
              <a:t>http://raminrastin.com/uncategorized/simple-machine-learning-workflow</a:t>
            </a:r>
            <a:r>
              <a:rPr lang="vi" u="sng" dirty="0" smtClean="0">
                <a:solidFill>
                  <a:schemeClr val="hlink"/>
                </a:solidFill>
                <a:hlinkClick r:id="rId6"/>
              </a:rPr>
              <a:t>/</a:t>
            </a:r>
            <a:endParaRPr lang="en-US" u="sng" dirty="0" smtClean="0">
              <a:solidFill>
                <a:schemeClr val="hlink"/>
              </a:solidFill>
            </a:endParaRPr>
          </a:p>
          <a:p>
            <a:pPr lvl="0">
              <a:buAutoNum type="arabicPeriod"/>
            </a:pPr>
            <a:r>
              <a:rPr lang="en-US" dirty="0">
                <a:hlinkClick r:id="rId7"/>
              </a:rPr>
              <a:t>https://</a:t>
            </a:r>
            <a:r>
              <a:rPr lang="en-US" dirty="0" smtClean="0">
                <a:hlinkClick r:id="rId7"/>
              </a:rPr>
              <a:t>www.youtube.com/watch?v=F3YoC5A6Avg</a:t>
            </a:r>
            <a:endParaRPr lang="en-US" dirty="0" smtClean="0"/>
          </a:p>
          <a:p>
            <a:pPr lvl="0">
              <a:buAutoNum type="arabicPeriod"/>
            </a:pPr>
            <a:r>
              <a:rPr lang="en-US" dirty="0">
                <a:hlinkClick r:id="rId8"/>
              </a:rPr>
              <a:t>https://</a:t>
            </a:r>
            <a:r>
              <a:rPr lang="en-US" dirty="0" smtClean="0">
                <a:hlinkClick r:id="rId8"/>
              </a:rPr>
              <a:t>phamdinhkhanh.github.io/deepai-book/ch_ml/index_classification.html</a:t>
            </a:r>
            <a:endParaRPr lang="en-US" dirty="0" smtClean="0"/>
          </a:p>
          <a:p>
            <a:pPr lvl="0">
              <a:buAutoNum type="arabicPeriod"/>
            </a:pPr>
            <a:endParaRPr lang="en-US" dirty="0" smtClean="0"/>
          </a:p>
          <a:p>
            <a:pPr lvl="0">
              <a:buAutoNum type="arabicPeriod"/>
            </a:pPr>
            <a:endParaRPr dirty="0"/>
          </a:p>
          <a:p>
            <a:pPr marL="0" lvl="0" indent="0" algn="l" rtl="0">
              <a:lnSpc>
                <a:spcPct val="115000"/>
              </a:lnSpc>
              <a:spcBef>
                <a:spcPts val="1200"/>
              </a:spcBef>
              <a:spcAft>
                <a:spcPts val="1200"/>
              </a:spcAft>
              <a:buSzPts val="1800"/>
              <a:buNone/>
            </a:pPr>
            <a:endParaRPr dirty="0"/>
          </a:p>
        </p:txBody>
      </p:sp>
    </p:spTree>
    <p:extLst>
      <p:ext uri="{BB962C8B-B14F-4D97-AF65-F5344CB8AC3E}">
        <p14:creationId xmlns:p14="http://schemas.microsoft.com/office/powerpoint/2010/main" val="9028678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257648"/>
            <a:ext cx="8520600" cy="707400"/>
          </a:xfrm>
        </p:spPr>
        <p:txBody>
          <a:bodyPr>
            <a:normAutofit fontScale="90000"/>
          </a:bodyPr>
          <a:lstStyle/>
          <a:p>
            <a:r>
              <a:rPr lang="en-US" dirty="0" err="1" smtClean="0"/>
              <a:t>Tổng</a:t>
            </a:r>
            <a:r>
              <a:rPr lang="en-US" dirty="0" smtClean="0"/>
              <a:t> </a:t>
            </a:r>
            <a:r>
              <a:rPr lang="en-US" dirty="0" err="1" smtClean="0"/>
              <a:t>quan</a:t>
            </a:r>
            <a:endParaRPr lang="en-US" dirty="0"/>
          </a:p>
        </p:txBody>
      </p:sp>
      <p:sp>
        <p:nvSpPr>
          <p:cNvPr id="3" name="Text Placeholder 2"/>
          <p:cNvSpPr>
            <a:spLocks noGrp="1"/>
          </p:cNvSpPr>
          <p:nvPr>
            <p:ph type="body" idx="1"/>
          </p:nvPr>
        </p:nvSpPr>
        <p:spPr/>
        <p:txBody>
          <a:bodyPr/>
          <a:lstStyle/>
          <a:p>
            <a:pPr marL="571500" indent="-457200">
              <a:buFont typeface="+mj-lt"/>
              <a:buAutoNum type="arabicPeriod"/>
            </a:pPr>
            <a:r>
              <a:rPr lang="en-US" sz="2400" err="1" smtClean="0"/>
              <a:t>Ví</a:t>
            </a:r>
            <a:r>
              <a:rPr lang="en-US" sz="2400" smtClean="0"/>
              <a:t> dụ bài toán phân loại</a:t>
            </a:r>
            <a:endParaRPr lang="en-US" sz="2400" dirty="0" smtClean="0"/>
          </a:p>
          <a:p>
            <a:pPr marL="571500" indent="-457200">
              <a:buFont typeface="+mj-lt"/>
              <a:buAutoNum type="arabicPeriod"/>
            </a:pPr>
            <a:r>
              <a:rPr lang="en-US" sz="2400" dirty="0" err="1" smtClean="0"/>
              <a:t>Phân</a:t>
            </a:r>
            <a:r>
              <a:rPr lang="en-US" sz="2400" dirty="0" smtClean="0"/>
              <a:t> </a:t>
            </a:r>
            <a:r>
              <a:rPr lang="en-US" sz="2400" dirty="0" err="1" smtClean="0"/>
              <a:t>loại</a:t>
            </a:r>
            <a:r>
              <a:rPr lang="en-US" sz="2400" dirty="0" smtClean="0"/>
              <a:t> (</a:t>
            </a:r>
            <a:r>
              <a:rPr lang="en-US" sz="2400" dirty="0" err="1" smtClean="0"/>
              <a:t>phân</a:t>
            </a:r>
            <a:r>
              <a:rPr lang="en-US" sz="2400" dirty="0" smtClean="0"/>
              <a:t> </a:t>
            </a:r>
            <a:r>
              <a:rPr lang="en-US" sz="2400" dirty="0" err="1" smtClean="0"/>
              <a:t>lớp</a:t>
            </a:r>
            <a:r>
              <a:rPr lang="en-US" sz="2400" dirty="0" smtClean="0"/>
              <a:t>)</a:t>
            </a:r>
          </a:p>
          <a:p>
            <a:pPr marL="571500" indent="-457200">
              <a:buFont typeface="+mj-lt"/>
              <a:buAutoNum type="arabicPeriod"/>
            </a:pPr>
            <a:r>
              <a:rPr lang="en-US" sz="2400" dirty="0" err="1" smtClean="0"/>
              <a:t>Các</a:t>
            </a:r>
            <a:r>
              <a:rPr lang="en-US" sz="2400" dirty="0" smtClean="0"/>
              <a:t> </a:t>
            </a:r>
            <a:r>
              <a:rPr lang="en-US" sz="2400" dirty="0" err="1" smtClean="0"/>
              <a:t>bước</a:t>
            </a:r>
            <a:r>
              <a:rPr lang="en-US" sz="2400" dirty="0" smtClean="0"/>
              <a:t> </a:t>
            </a:r>
            <a:r>
              <a:rPr lang="en-US" sz="2400" dirty="0" err="1" smtClean="0"/>
              <a:t>giải</a:t>
            </a:r>
            <a:r>
              <a:rPr lang="en-US" sz="2400" dirty="0" smtClean="0"/>
              <a:t> </a:t>
            </a:r>
            <a:r>
              <a:rPr lang="en-US" sz="2400" dirty="0" err="1" smtClean="0"/>
              <a:t>quyết</a:t>
            </a:r>
            <a:r>
              <a:rPr lang="en-US" sz="2400" dirty="0" smtClean="0"/>
              <a:t> </a:t>
            </a:r>
            <a:r>
              <a:rPr lang="en-US" sz="2400" dirty="0" err="1" smtClean="0"/>
              <a:t>bài</a:t>
            </a:r>
            <a:r>
              <a:rPr lang="en-US" sz="2400" dirty="0" smtClean="0"/>
              <a:t> </a:t>
            </a:r>
            <a:r>
              <a:rPr lang="en-US" sz="2400" dirty="0" err="1" smtClean="0"/>
              <a:t>toán</a:t>
            </a:r>
            <a:r>
              <a:rPr lang="en-US" sz="2400" dirty="0" smtClean="0"/>
              <a:t> </a:t>
            </a:r>
            <a:r>
              <a:rPr lang="en-US" sz="2400" dirty="0" err="1" smtClean="0"/>
              <a:t>phân</a:t>
            </a:r>
            <a:r>
              <a:rPr lang="en-US" sz="2400" dirty="0" smtClean="0"/>
              <a:t> </a:t>
            </a:r>
            <a:r>
              <a:rPr lang="en-US" sz="2400" dirty="0" err="1" smtClean="0"/>
              <a:t>loại</a:t>
            </a:r>
            <a:endParaRPr lang="en-US" sz="2400" dirty="0" smtClean="0"/>
          </a:p>
          <a:p>
            <a:pPr marL="571500" indent="-457200">
              <a:buFont typeface="+mj-lt"/>
              <a:buAutoNum type="arabicPeriod"/>
            </a:pPr>
            <a:r>
              <a:rPr lang="en-US" sz="2400" smtClean="0"/>
              <a:t>Logistic Regresison</a:t>
            </a:r>
          </a:p>
          <a:p>
            <a:pPr marL="571500" indent="-457200">
              <a:buFont typeface="+mj-lt"/>
              <a:buAutoNum type="arabicPeriod"/>
            </a:pPr>
            <a:r>
              <a:rPr lang="en-US" sz="2400" smtClean="0"/>
              <a:t>Thước đo mô hình phân loại</a:t>
            </a:r>
          </a:p>
          <a:p>
            <a:pPr marL="571500" indent="-457200">
              <a:buFont typeface="+mj-lt"/>
              <a:buAutoNum type="arabicPeriod"/>
            </a:pPr>
            <a:r>
              <a:rPr lang="en-US" sz="2400" smtClean="0"/>
              <a:t>Ví dụ các bước giải </a:t>
            </a:r>
            <a:endParaRPr lang="en-US" sz="2400" dirty="0" smtClean="0"/>
          </a:p>
          <a:p>
            <a:pPr marL="571500" indent="-457200">
              <a:buFont typeface="+mj-lt"/>
              <a:buAutoNum type="arabicPeriod"/>
            </a:pPr>
            <a:r>
              <a:rPr lang="en-US" sz="2400" dirty="0" err="1" smtClean="0"/>
              <a:t>Ứng</a:t>
            </a:r>
            <a:r>
              <a:rPr lang="en-US" sz="2400" dirty="0" smtClean="0"/>
              <a:t> </a:t>
            </a:r>
            <a:r>
              <a:rPr lang="en-US" sz="2400" dirty="0" err="1" smtClean="0"/>
              <a:t>dụng</a:t>
            </a:r>
            <a:r>
              <a:rPr lang="en-US" sz="2400" dirty="0" smtClean="0"/>
              <a:t> </a:t>
            </a:r>
            <a:r>
              <a:rPr lang="en-US" sz="2400" dirty="0" err="1" smtClean="0"/>
              <a:t>thực</a:t>
            </a:r>
            <a:r>
              <a:rPr lang="en-US" sz="2400" dirty="0" smtClean="0"/>
              <a:t> </a:t>
            </a:r>
            <a:r>
              <a:rPr lang="en-US" sz="2400" dirty="0" err="1" smtClean="0"/>
              <a:t>tế</a:t>
            </a:r>
            <a:endParaRPr lang="en-US" sz="2400" dirty="0" smtClean="0"/>
          </a:p>
          <a:p>
            <a:pPr marL="114300" indent="0">
              <a:buNone/>
            </a:pPr>
            <a:endParaRPr lang="en-US" dirty="0"/>
          </a:p>
        </p:txBody>
      </p:sp>
    </p:spTree>
    <p:extLst>
      <p:ext uri="{BB962C8B-B14F-4D97-AF65-F5344CB8AC3E}">
        <p14:creationId xmlns:p14="http://schemas.microsoft.com/office/powerpoint/2010/main" val="199113424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9195" y="107746"/>
            <a:ext cx="8520600" cy="707400"/>
          </a:xfrm>
        </p:spPr>
        <p:txBody>
          <a:bodyPr>
            <a:normAutofit fontScale="90000"/>
          </a:bodyPr>
          <a:lstStyle/>
          <a:p>
            <a:r>
              <a:rPr lang="en-US" dirty="0" smtClean="0"/>
              <a:t>1. </a:t>
            </a:r>
            <a:r>
              <a:rPr lang="en-US" dirty="0" err="1" smtClean="0"/>
              <a:t>Ví</a:t>
            </a:r>
            <a:r>
              <a:rPr lang="en-US" dirty="0" smtClean="0"/>
              <a:t> </a:t>
            </a:r>
            <a:r>
              <a:rPr lang="en-US" dirty="0" err="1" smtClean="0"/>
              <a:t>dụ</a:t>
            </a:r>
            <a:endParaRPr lang="en-US" dirty="0"/>
          </a:p>
        </p:txBody>
      </p:sp>
      <p:sp>
        <p:nvSpPr>
          <p:cNvPr id="3" name="Text Placeholder 2"/>
          <p:cNvSpPr>
            <a:spLocks noGrp="1"/>
          </p:cNvSpPr>
          <p:nvPr>
            <p:ph type="body" idx="1"/>
          </p:nvPr>
        </p:nvSpPr>
        <p:spPr>
          <a:xfrm>
            <a:off x="311700" y="981856"/>
            <a:ext cx="8520600" cy="3587169"/>
          </a:xfrm>
        </p:spPr>
        <p:txBody>
          <a:bodyPr/>
          <a:lstStyle/>
          <a:p>
            <a:endParaRPr lang="en-US" dirty="0"/>
          </a:p>
        </p:txBody>
      </p:sp>
      <p:pic>
        <p:nvPicPr>
          <p:cNvPr id="4" name="Picture 2" descr="Animals icon set. Cartoon set of animals vector icons for web desig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4637" y="927256"/>
            <a:ext cx="3677737" cy="367773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5" name="Picture 10" descr="Flamingo free ic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71701" y="292309"/>
            <a:ext cx="936868" cy="936869"/>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6862116" y="543236"/>
            <a:ext cx="1539871" cy="307777"/>
          </a:xfrm>
          <a:prstGeom prst="rect">
            <a:avLst/>
          </a:prstGeom>
          <a:noFill/>
        </p:spPr>
        <p:txBody>
          <a:bodyPr wrap="square" rtlCol="0">
            <a:spAutoFit/>
          </a:bodyPr>
          <a:lstStyle/>
          <a:p>
            <a:r>
              <a:rPr lang="en-US" dirty="0" err="1"/>
              <a:t>Nhóm</a:t>
            </a:r>
            <a:r>
              <a:rPr lang="en-US" dirty="0"/>
              <a:t> </a:t>
            </a:r>
            <a:r>
              <a:rPr lang="en-US" dirty="0" err="1"/>
              <a:t>biết</a:t>
            </a:r>
            <a:r>
              <a:rPr lang="en-US" dirty="0"/>
              <a:t> bay</a:t>
            </a:r>
          </a:p>
        </p:txBody>
      </p:sp>
      <p:pic>
        <p:nvPicPr>
          <p:cNvPr id="7" name="Picture 12" descr="Whale free ic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434226" y="1416570"/>
            <a:ext cx="941859" cy="94186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p:cNvSpPr txBox="1"/>
          <p:nvPr/>
        </p:nvSpPr>
        <p:spPr>
          <a:xfrm>
            <a:off x="6922078" y="1641399"/>
            <a:ext cx="1689771" cy="307777"/>
          </a:xfrm>
          <a:prstGeom prst="rect">
            <a:avLst/>
          </a:prstGeom>
          <a:noFill/>
        </p:spPr>
        <p:txBody>
          <a:bodyPr wrap="square" rtlCol="0">
            <a:spAutoFit/>
          </a:bodyPr>
          <a:lstStyle/>
          <a:p>
            <a:r>
              <a:rPr lang="en-US" dirty="0" err="1"/>
              <a:t>Nhóm</a:t>
            </a:r>
            <a:r>
              <a:rPr lang="en-US" dirty="0"/>
              <a:t> </a:t>
            </a:r>
            <a:r>
              <a:rPr lang="en-US" dirty="0" err="1"/>
              <a:t>biết</a:t>
            </a:r>
            <a:r>
              <a:rPr lang="en-US" dirty="0"/>
              <a:t> </a:t>
            </a:r>
            <a:r>
              <a:rPr lang="en-US" dirty="0" err="1"/>
              <a:t>bơi</a:t>
            </a:r>
            <a:endParaRPr lang="en-US" dirty="0"/>
          </a:p>
        </p:txBody>
      </p:sp>
      <p:pic>
        <p:nvPicPr>
          <p:cNvPr id="9" name="Picture 14" descr="Turtle free icon"/>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96750" y="2519804"/>
            <a:ext cx="1041526" cy="1041527"/>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p:cNvSpPr txBox="1"/>
          <p:nvPr/>
        </p:nvSpPr>
        <p:spPr>
          <a:xfrm>
            <a:off x="7101957" y="2878357"/>
            <a:ext cx="1494899" cy="307777"/>
          </a:xfrm>
          <a:prstGeom prst="rect">
            <a:avLst/>
          </a:prstGeom>
          <a:noFill/>
        </p:spPr>
        <p:txBody>
          <a:bodyPr wrap="square" rtlCol="0">
            <a:spAutoFit/>
          </a:bodyPr>
          <a:lstStyle/>
          <a:p>
            <a:r>
              <a:rPr lang="en-US" dirty="0" err="1"/>
              <a:t>Nhóm</a:t>
            </a:r>
            <a:r>
              <a:rPr lang="en-US" dirty="0"/>
              <a:t> </a:t>
            </a:r>
            <a:r>
              <a:rPr lang="en-US" dirty="0" err="1"/>
              <a:t>biết</a:t>
            </a:r>
            <a:r>
              <a:rPr lang="en-US" dirty="0"/>
              <a:t> </a:t>
            </a:r>
            <a:r>
              <a:rPr lang="en-US" dirty="0" err="1"/>
              <a:t>bò</a:t>
            </a:r>
            <a:endParaRPr lang="en-US" dirty="0"/>
          </a:p>
        </p:txBody>
      </p:sp>
      <p:pic>
        <p:nvPicPr>
          <p:cNvPr id="11" name="Picture 6" descr="Gorilla premium icon"/>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4528" y="3758510"/>
            <a:ext cx="1071302" cy="1071303"/>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p:cNvSpPr txBox="1"/>
          <p:nvPr/>
        </p:nvSpPr>
        <p:spPr>
          <a:xfrm>
            <a:off x="7124444" y="4129978"/>
            <a:ext cx="1300767" cy="369332"/>
          </a:xfrm>
          <a:prstGeom prst="rect">
            <a:avLst/>
          </a:prstGeom>
          <a:noFill/>
        </p:spPr>
        <p:txBody>
          <a:bodyPr wrap="square" rtlCol="0">
            <a:spAutoFit/>
          </a:bodyPr>
          <a:lstStyle/>
          <a:p>
            <a:r>
              <a:rPr lang="en-US" dirty="0" err="1"/>
              <a:t>Nhóm</a:t>
            </a:r>
            <a:r>
              <a:rPr lang="en-US" dirty="0"/>
              <a:t>….?</a:t>
            </a:r>
          </a:p>
        </p:txBody>
      </p:sp>
    </p:spTree>
    <p:extLst>
      <p:ext uri="{BB962C8B-B14F-4D97-AF65-F5344CB8AC3E}">
        <p14:creationId xmlns:p14="http://schemas.microsoft.com/office/powerpoint/2010/main" val="2927601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1000"/>
                                        <p:tgtEl>
                                          <p:spTgt spid="7"/>
                                        </p:tgtEl>
                                      </p:cBhvr>
                                    </p:animEffect>
                                    <p:anim calcmode="lin" valueType="num">
                                      <p:cBhvr>
                                        <p:cTn id="13" dur="1000" fill="hold"/>
                                        <p:tgtEl>
                                          <p:spTgt spid="7"/>
                                        </p:tgtEl>
                                        <p:attrNameLst>
                                          <p:attrName>ppt_x</p:attrName>
                                        </p:attrNameLst>
                                      </p:cBhvr>
                                      <p:tavLst>
                                        <p:tav tm="0">
                                          <p:val>
                                            <p:strVal val="#ppt_x"/>
                                          </p:val>
                                        </p:tav>
                                        <p:tav tm="100000">
                                          <p:val>
                                            <p:strVal val="#ppt_x"/>
                                          </p:val>
                                        </p:tav>
                                      </p:tavLst>
                                    </p:anim>
                                    <p:anim calcmode="lin" valueType="num">
                                      <p:cBhvr>
                                        <p:cTn id="14" dur="1000" fill="hold"/>
                                        <p:tgtEl>
                                          <p:spTgt spid="7"/>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1000"/>
                                        <p:tgtEl>
                                          <p:spTgt spid="9"/>
                                        </p:tgtEl>
                                      </p:cBhvr>
                                    </p:animEffect>
                                    <p:anim calcmode="lin" valueType="num">
                                      <p:cBhvr>
                                        <p:cTn id="18" dur="1000" fill="hold"/>
                                        <p:tgtEl>
                                          <p:spTgt spid="9"/>
                                        </p:tgtEl>
                                        <p:attrNameLst>
                                          <p:attrName>ppt_x</p:attrName>
                                        </p:attrNameLst>
                                      </p:cBhvr>
                                      <p:tavLst>
                                        <p:tav tm="0">
                                          <p:val>
                                            <p:strVal val="#ppt_x"/>
                                          </p:val>
                                        </p:tav>
                                        <p:tav tm="100000">
                                          <p:val>
                                            <p:strVal val="#ppt_x"/>
                                          </p:val>
                                        </p:tav>
                                      </p:tavLst>
                                    </p:anim>
                                    <p:anim calcmode="lin" valueType="num">
                                      <p:cBhvr>
                                        <p:cTn id="19" dur="1000" fill="hold"/>
                                        <p:tgtEl>
                                          <p:spTgt spid="9"/>
                                        </p:tgtEl>
                                        <p:attrNameLst>
                                          <p:attrName>ppt_y</p:attrName>
                                        </p:attrNameLst>
                                      </p:cBhvr>
                                      <p:tavLst>
                                        <p:tav tm="0">
                                          <p:val>
                                            <p:strVal val="#ppt_y+.1"/>
                                          </p:val>
                                        </p:tav>
                                        <p:tav tm="100000">
                                          <p:val>
                                            <p:strVal val="#ppt_y"/>
                                          </p:val>
                                        </p:tav>
                                      </p:tavLst>
                                    </p:anim>
                                  </p:childTnLst>
                                </p:cTn>
                              </p:par>
                              <p:par>
                                <p:cTn id="20" presetID="42" presetClass="entr" presetSubtype="0" fill="hold" nodeType="with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1000"/>
                                        <p:tgtEl>
                                          <p:spTgt spid="11"/>
                                        </p:tgtEl>
                                      </p:cBhvr>
                                    </p:animEffect>
                                    <p:anim calcmode="lin" valueType="num">
                                      <p:cBhvr>
                                        <p:cTn id="23" dur="1000" fill="hold"/>
                                        <p:tgtEl>
                                          <p:spTgt spid="11"/>
                                        </p:tgtEl>
                                        <p:attrNameLst>
                                          <p:attrName>ppt_x</p:attrName>
                                        </p:attrNameLst>
                                      </p:cBhvr>
                                      <p:tavLst>
                                        <p:tav tm="0">
                                          <p:val>
                                            <p:strVal val="#ppt_x"/>
                                          </p:val>
                                        </p:tav>
                                        <p:tav tm="100000">
                                          <p:val>
                                            <p:strVal val="#ppt_x"/>
                                          </p:val>
                                        </p:tav>
                                      </p:tavLst>
                                    </p:anim>
                                    <p:anim calcmode="lin" valueType="num">
                                      <p:cBhvr>
                                        <p:cTn id="2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a:p>
        </p:txBody>
      </p:sp>
      <p:pic>
        <p:nvPicPr>
          <p:cNvPr id="4" name="Picture 3"/>
          <p:cNvPicPr>
            <a:picLocks noChangeAspect="1"/>
          </p:cNvPicPr>
          <p:nvPr/>
        </p:nvPicPr>
        <p:blipFill>
          <a:blip r:embed="rId2"/>
          <a:stretch>
            <a:fillRect/>
          </a:stretch>
        </p:blipFill>
        <p:spPr>
          <a:xfrm>
            <a:off x="1298106" y="989351"/>
            <a:ext cx="6460044" cy="3906572"/>
          </a:xfrm>
          <a:prstGeom prst="rect">
            <a:avLst/>
          </a:prstGeom>
        </p:spPr>
      </p:pic>
      <p:sp>
        <p:nvSpPr>
          <p:cNvPr id="5" name="Title 1"/>
          <p:cNvSpPr>
            <a:spLocks noGrp="1"/>
          </p:cNvSpPr>
          <p:nvPr>
            <p:ph type="title"/>
          </p:nvPr>
        </p:nvSpPr>
        <p:spPr>
          <a:xfrm>
            <a:off x="319195" y="107746"/>
            <a:ext cx="8520600" cy="707400"/>
          </a:xfrm>
        </p:spPr>
        <p:txBody>
          <a:bodyPr>
            <a:normAutofit fontScale="90000"/>
          </a:bodyPr>
          <a:lstStyle/>
          <a:p>
            <a:r>
              <a:rPr lang="en-US" dirty="0" smtClean="0"/>
              <a:t>1. </a:t>
            </a:r>
            <a:r>
              <a:rPr lang="en-US" dirty="0" err="1" smtClean="0"/>
              <a:t>Ví</a:t>
            </a:r>
            <a:r>
              <a:rPr lang="en-US" dirty="0" smtClean="0"/>
              <a:t> </a:t>
            </a:r>
            <a:r>
              <a:rPr lang="en-US" dirty="0" err="1" smtClean="0"/>
              <a:t>dụ</a:t>
            </a:r>
            <a:endParaRPr lang="en-US" dirty="0"/>
          </a:p>
        </p:txBody>
      </p:sp>
    </p:spTree>
    <p:extLst>
      <p:ext uri="{BB962C8B-B14F-4D97-AF65-F5344CB8AC3E}">
        <p14:creationId xmlns:p14="http://schemas.microsoft.com/office/powerpoint/2010/main" val="3995016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idx="1"/>
          </p:nvPr>
        </p:nvSpPr>
        <p:spPr/>
        <p:txBody>
          <a:bodyPr/>
          <a:lstStyle/>
          <a:p>
            <a:endParaRPr lang="en-US" dirty="0"/>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71934" y="-1"/>
            <a:ext cx="4806904" cy="5338689"/>
          </a:xfrm>
          <a:prstGeom prst="rect">
            <a:avLst/>
          </a:prstGeom>
          <a:noFill/>
          <a:ln>
            <a:noFill/>
          </a:ln>
        </p:spPr>
      </p:pic>
      <p:sp>
        <p:nvSpPr>
          <p:cNvPr id="5" name="Title 1"/>
          <p:cNvSpPr>
            <a:spLocks noGrp="1"/>
          </p:cNvSpPr>
          <p:nvPr>
            <p:ph type="title"/>
          </p:nvPr>
        </p:nvSpPr>
        <p:spPr>
          <a:xfrm>
            <a:off x="319195" y="107746"/>
            <a:ext cx="8520600" cy="707400"/>
          </a:xfrm>
        </p:spPr>
        <p:txBody>
          <a:bodyPr>
            <a:normAutofit fontScale="90000"/>
          </a:bodyPr>
          <a:lstStyle/>
          <a:p>
            <a:r>
              <a:rPr lang="en-US" dirty="0" smtClean="0"/>
              <a:t>1. </a:t>
            </a:r>
            <a:r>
              <a:rPr lang="en-US" dirty="0" err="1" smtClean="0"/>
              <a:t>Ví</a:t>
            </a:r>
            <a:r>
              <a:rPr lang="en-US" dirty="0" smtClean="0"/>
              <a:t> </a:t>
            </a:r>
            <a:r>
              <a:rPr lang="en-US" dirty="0" err="1" smtClean="0"/>
              <a:t>dụ</a:t>
            </a:r>
            <a:endParaRPr lang="en-US" dirty="0"/>
          </a:p>
        </p:txBody>
      </p:sp>
    </p:spTree>
    <p:extLst>
      <p:ext uri="{BB962C8B-B14F-4D97-AF65-F5344CB8AC3E}">
        <p14:creationId xmlns:p14="http://schemas.microsoft.com/office/powerpoint/2010/main" val="258796912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2398267" y="719528"/>
            <a:ext cx="6541191" cy="4115917"/>
          </a:xfrm>
          <a:prstGeom prst="rect">
            <a:avLst/>
          </a:prstGeom>
        </p:spPr>
      </p:pic>
      <p:sp>
        <p:nvSpPr>
          <p:cNvPr id="5" name="TextBox 4">
            <a:extLst>
              <a:ext uri="{FF2B5EF4-FFF2-40B4-BE49-F238E27FC236}">
                <a16:creationId xmlns:a16="http://schemas.microsoft.com/office/drawing/2014/main" id="{65293E32-29BB-48C5-9B08-817E6E4A4153}"/>
              </a:ext>
            </a:extLst>
          </p:cNvPr>
          <p:cNvSpPr txBox="1"/>
          <p:nvPr/>
        </p:nvSpPr>
        <p:spPr>
          <a:xfrm>
            <a:off x="720078" y="2157467"/>
            <a:ext cx="2315361" cy="646331"/>
          </a:xfrm>
          <a:prstGeom prst="rect">
            <a:avLst/>
          </a:prstGeom>
          <a:noFill/>
        </p:spPr>
        <p:txBody>
          <a:bodyPr wrap="square" rtlCol="0">
            <a:spAutoFit/>
          </a:bodyPr>
          <a:lstStyle/>
          <a:p>
            <a:r>
              <a:rPr lang="en-US" sz="3600" dirty="0"/>
              <a:t>Y = </a:t>
            </a:r>
            <a:r>
              <a:rPr lang="en-US" sz="3600" dirty="0" err="1"/>
              <a:t>aX</a:t>
            </a:r>
            <a:r>
              <a:rPr lang="en-US" sz="3600" dirty="0"/>
              <a:t>+ b</a:t>
            </a:r>
          </a:p>
        </p:txBody>
      </p:sp>
      <p:sp>
        <p:nvSpPr>
          <p:cNvPr id="6" name="Title 1"/>
          <p:cNvSpPr>
            <a:spLocks noGrp="1"/>
          </p:cNvSpPr>
          <p:nvPr>
            <p:ph type="title"/>
          </p:nvPr>
        </p:nvSpPr>
        <p:spPr>
          <a:xfrm>
            <a:off x="319195" y="107746"/>
            <a:ext cx="8520600" cy="707400"/>
          </a:xfrm>
        </p:spPr>
        <p:txBody>
          <a:bodyPr>
            <a:normAutofit fontScale="90000"/>
          </a:bodyPr>
          <a:lstStyle/>
          <a:p>
            <a:r>
              <a:rPr lang="en-US" dirty="0" smtClean="0"/>
              <a:t>1. </a:t>
            </a:r>
            <a:r>
              <a:rPr lang="en-US" dirty="0" err="1" smtClean="0"/>
              <a:t>Ví</a:t>
            </a:r>
            <a:r>
              <a:rPr lang="en-US" dirty="0" smtClean="0"/>
              <a:t> </a:t>
            </a:r>
            <a:r>
              <a:rPr lang="en-US" dirty="0" err="1" smtClean="0"/>
              <a:t>dụ</a:t>
            </a:r>
            <a:endParaRPr lang="en-US" dirty="0"/>
          </a:p>
        </p:txBody>
      </p:sp>
    </p:spTree>
    <p:extLst>
      <p:ext uri="{BB962C8B-B14F-4D97-AF65-F5344CB8AC3E}">
        <p14:creationId xmlns:p14="http://schemas.microsoft.com/office/powerpoint/2010/main" val="2383590786"/>
      </p:ext>
    </p:extLst>
  </p:cSld>
  <p:clrMapOvr>
    <a:masterClrMapping/>
  </p:clrMapOvr>
  <p:timing>
    <p:tnLst>
      <p:par>
        <p:cTn id="1" dur="indefinite" restart="never" nodeType="tmRoot"/>
      </p:par>
    </p:tnLst>
  </p:timing>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886</TotalTime>
  <Words>1754</Words>
  <Application>Microsoft Office PowerPoint</Application>
  <PresentationFormat>On-screen Show (16:9)</PresentationFormat>
  <Paragraphs>155</Paragraphs>
  <Slides>47</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47</vt:i4>
      </vt:variant>
    </vt:vector>
  </HeadingPairs>
  <TitlesOfParts>
    <vt:vector size="53" baseType="lpstr">
      <vt:lpstr>Arial</vt:lpstr>
      <vt:lpstr>Wingdings</vt:lpstr>
      <vt:lpstr>Times New Roman</vt:lpstr>
      <vt:lpstr>Open Sans</vt:lpstr>
      <vt:lpstr>PT Sans Narrow</vt:lpstr>
      <vt:lpstr>Tropic</vt:lpstr>
      <vt:lpstr>Nhập Môn Trí Tuệ Nhân Tạo và  Khoa Học Dữ Liệu</vt:lpstr>
      <vt:lpstr>Bài học trước</vt:lpstr>
      <vt:lpstr>Bài học trước</vt:lpstr>
      <vt:lpstr>Bài học hôm nay</vt:lpstr>
      <vt:lpstr>Tổng quan</vt:lpstr>
      <vt:lpstr>1. Ví dụ</vt:lpstr>
      <vt:lpstr>1. Ví dụ</vt:lpstr>
      <vt:lpstr>1. Ví dụ</vt:lpstr>
      <vt:lpstr>1. Ví dụ</vt:lpstr>
      <vt:lpstr>PowerPoint Presentation</vt:lpstr>
      <vt:lpstr>PowerPoint Presentation</vt:lpstr>
      <vt:lpstr>PowerPoint Presentation</vt:lpstr>
      <vt:lpstr>2. Phân loại (phân lớp)</vt:lpstr>
      <vt:lpstr>2. 1 Các dạng bài toán phân loại</vt:lpstr>
      <vt:lpstr>2. 1 Các dạng bài toán phân loại</vt:lpstr>
      <vt:lpstr>PowerPoint Presentation</vt:lpstr>
      <vt:lpstr>PowerPoint Presentation</vt:lpstr>
      <vt:lpstr>3) Các bước giải quyết bài toán phân loại</vt:lpstr>
      <vt:lpstr>4. Logistic Regression</vt:lpstr>
      <vt:lpstr>PowerPoint Presentation</vt:lpstr>
      <vt:lpstr>PowerPoint Presentation</vt:lpstr>
      <vt:lpstr>4.2 Biểu diễn Logistic Regression</vt:lpstr>
      <vt:lpstr>4.3 Ví dụ</vt:lpstr>
      <vt:lpstr>4.3 Ví dụ</vt:lpstr>
      <vt:lpstr>4.3 Ví dụ</vt:lpstr>
      <vt:lpstr>4.3 Ví dụ</vt:lpstr>
      <vt:lpstr>4.3 Ví dụ</vt:lpstr>
      <vt:lpstr>5) Thước đo mô hình phân loại</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7. Ứng dụng</vt:lpstr>
      <vt:lpstr>7. Ứng dụng</vt:lpstr>
      <vt:lpstr>7. Ứng dụng</vt:lpstr>
      <vt:lpstr>7. Ứng dụng</vt:lpstr>
      <vt:lpstr>8) 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Nhập Môn Trí Tuệ Nhân Tạo và  Khoa Học Dữ Liệu</dc:title>
  <dc:creator>Nguyen Van Thieu</dc:creator>
  <cp:lastModifiedBy>Nguyen Van Thieu</cp:lastModifiedBy>
  <cp:revision>108</cp:revision>
  <dcterms:modified xsi:type="dcterms:W3CDTF">2024-07-16T16:37:32Z</dcterms:modified>
</cp:coreProperties>
</file>