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317" r:id="rId3"/>
    <p:sldId id="258" r:id="rId4"/>
    <p:sldId id="308" r:id="rId5"/>
    <p:sldId id="320" r:id="rId6"/>
    <p:sldId id="345" r:id="rId7"/>
    <p:sldId id="309" r:id="rId8"/>
    <p:sldId id="310" r:id="rId9"/>
    <p:sldId id="353" r:id="rId10"/>
    <p:sldId id="354" r:id="rId11"/>
    <p:sldId id="355" r:id="rId12"/>
    <p:sldId id="356" r:id="rId13"/>
    <p:sldId id="357" r:id="rId14"/>
    <p:sldId id="358" r:id="rId15"/>
    <p:sldId id="359" r:id="rId16"/>
    <p:sldId id="375" r:id="rId17"/>
    <p:sldId id="376" r:id="rId18"/>
    <p:sldId id="377" r:id="rId19"/>
    <p:sldId id="360" r:id="rId20"/>
    <p:sldId id="361" r:id="rId21"/>
    <p:sldId id="362" r:id="rId22"/>
    <p:sldId id="363" r:id="rId23"/>
    <p:sldId id="364" r:id="rId24"/>
    <p:sldId id="378" r:id="rId25"/>
    <p:sldId id="379" r:id="rId26"/>
    <p:sldId id="380" r:id="rId27"/>
    <p:sldId id="381" r:id="rId28"/>
    <p:sldId id="382" r:id="rId29"/>
    <p:sldId id="365" r:id="rId30"/>
    <p:sldId id="366" r:id="rId31"/>
    <p:sldId id="367" r:id="rId32"/>
    <p:sldId id="368" r:id="rId33"/>
    <p:sldId id="369" r:id="rId34"/>
    <p:sldId id="370" r:id="rId35"/>
    <p:sldId id="371" r:id="rId36"/>
    <p:sldId id="372" r:id="rId37"/>
    <p:sldId id="312" r:id="rId38"/>
    <p:sldId id="349" r:id="rId39"/>
    <p:sldId id="321" r:id="rId40"/>
    <p:sldId id="351" r:id="rId41"/>
    <p:sldId id="352" r:id="rId42"/>
    <p:sldId id="313" r:id="rId43"/>
    <p:sldId id="322" r:id="rId44"/>
    <p:sldId id="323" r:id="rId45"/>
    <p:sldId id="324" r:id="rId46"/>
    <p:sldId id="325" r:id="rId47"/>
    <p:sldId id="326" r:id="rId48"/>
    <p:sldId id="314" r:id="rId49"/>
    <p:sldId id="383" r:id="rId50"/>
    <p:sldId id="286" r:id="rId51"/>
  </p:sldIdLst>
  <p:sldSz cx="9144000" cy="5143500" type="screen16x9"/>
  <p:notesSz cx="6858000" cy="9144000"/>
  <p:embeddedFontLst>
    <p:embeddedFont>
      <p:font typeface="PT Sans Narrow" panose="020B0604020202020204" charset="0"/>
      <p:regular r:id="rId53"/>
      <p:bold r:id="rId54"/>
    </p:embeddedFont>
    <p:embeddedFont>
      <p:font typeface="Open Sans"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03" autoAdjust="0"/>
  </p:normalViewPr>
  <p:slideViewPr>
    <p:cSldViewPr snapToGrid="0">
      <p:cViewPr varScale="1">
        <p:scale>
          <a:sx n="137" d="100"/>
          <a:sy n="137" d="100"/>
        </p:scale>
        <p:origin x="86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8146eb70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8146eb70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26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8146eb70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8146eb70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42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8146eb7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8146eb7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60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8146eb70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8146eb70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867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8146eb70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8146eb70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49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8146eb70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8146eb70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65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8146eb70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8146eb70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53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898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159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1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6771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4769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0388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6089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6106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9294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9015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5306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5804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551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157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1746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3121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642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413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409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vi-VN" sz="1100" b="0" i="0" u="none" strike="noStrike" cap="none" dirty="0" smtClean="0">
                <a:solidFill>
                  <a:srgbClr val="000000"/>
                </a:solidFill>
                <a:effectLst/>
                <a:latin typeface="Arial"/>
                <a:ea typeface="Arial"/>
                <a:cs typeface="Arial"/>
                <a:sym typeface="Arial"/>
              </a:rPr>
              <a:t>Độc lập tuyến tính: Điều này có nghĩa là biến độc lập và biến phụ thuộc phải có mối quan hệ tuyến tính với nhau. Mối quan hệ này có thể được biểu diễn bằng một đường thẳng trên mặt phẳng. Nếu mối quan hệ không tuyến tính, Linear Regression sẽ không thể xác định được mối quan hệ giữa các biến.</a:t>
            </a:r>
          </a:p>
          <a:p>
            <a:r>
              <a:rPr lang="vi-VN" sz="1100" b="0" i="0" u="none" strike="noStrike" cap="none" dirty="0" smtClean="0">
                <a:solidFill>
                  <a:srgbClr val="000000"/>
                </a:solidFill>
                <a:effectLst/>
                <a:latin typeface="Arial"/>
                <a:ea typeface="Arial"/>
                <a:cs typeface="Arial"/>
                <a:sym typeface="Arial"/>
              </a:rPr>
              <a:t>Không đa cộng tuyến: Không đa cộng tuyến có nghĩa là các biến độc lập không được tương quan mạnh với nhau. Nếu có đa cộng tuyến, một biến độc lập có thể được giải thích bằng một hoặc nhiều biến độc lập khác. Điều này làm cho các ước tính của mô hình trở nên không chính xác và không đáng tin cậy.</a:t>
            </a:r>
          </a:p>
          <a:p>
            <a:r>
              <a:rPr lang="vi-VN" sz="1100" b="0" i="0" u="none" strike="noStrike" cap="none" dirty="0" smtClean="0">
                <a:solidFill>
                  <a:srgbClr val="000000"/>
                </a:solidFill>
                <a:effectLst/>
                <a:latin typeface="Arial"/>
                <a:ea typeface="Arial"/>
                <a:cs typeface="Arial"/>
                <a:sym typeface="Arial"/>
              </a:rPr>
              <a:t>Không có nhiễu: Không có giá trị ngoại lai hoặc giá trị sai lệch trong dữ liệu. Nếu có giá trị ngoại lai hoặc giá trị sai lệch, nó sẽ ảnh hưởng đến kết quả ước tính của mô hình.</a:t>
            </a:r>
            <a:endParaRPr lang="vi-V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0376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4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670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lab.research.google.com/drive/1B4lLR3QmRO26e1haEv9ePeKqXOzAGdJG?usp=sha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raminrastin.com/uncategorized/simple-machine-learning-workflow/" TargetMode="External"/><Relationship Id="rId5" Type="http://schemas.openxmlformats.org/officeDocument/2006/relationships/hyperlink" Target="https://machinelearningcoban.com/" TargetMode="External"/><Relationship Id="rId4" Type="http://schemas.openxmlformats.org/officeDocument/2006/relationships/hyperlink" Target="https://www.youtube.com/c/TriTh%E1%BB%A9cNh%C3%A2nLo%E1%BA%A1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337626"/>
            <a:ext cx="7136700" cy="108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vi" sz="3400">
                <a:latin typeface="Arial"/>
                <a:ea typeface="Arial"/>
                <a:cs typeface="Arial"/>
                <a:sym typeface="Arial"/>
              </a:rPr>
              <a:t>Nhập Môn Trí Tuệ Nhân Tạo và </a:t>
            </a:r>
            <a:endParaRPr sz="3400">
              <a:latin typeface="Arial"/>
              <a:ea typeface="Arial"/>
              <a:cs typeface="Arial"/>
              <a:sym typeface="Arial"/>
            </a:endParaRPr>
          </a:p>
          <a:p>
            <a:pPr marL="0" lvl="0" indent="0" algn="ctr" rtl="0">
              <a:lnSpc>
                <a:spcPct val="100000"/>
              </a:lnSpc>
              <a:spcBef>
                <a:spcPts val="0"/>
              </a:spcBef>
              <a:spcAft>
                <a:spcPts val="0"/>
              </a:spcAft>
              <a:buSzPts val="990"/>
              <a:buNone/>
            </a:pPr>
            <a:r>
              <a:rPr lang="vi" sz="3400">
                <a:latin typeface="Arial"/>
                <a:ea typeface="Arial"/>
                <a:cs typeface="Arial"/>
                <a:sym typeface="Arial"/>
              </a:rPr>
              <a:t>Khoa Học Dữ Liệu</a:t>
            </a:r>
            <a:endParaRPr sz="3400">
              <a:latin typeface="Arial"/>
              <a:ea typeface="Arial"/>
              <a:cs typeface="Arial"/>
              <a:sym typeface="Arial"/>
            </a:endParaRPr>
          </a:p>
        </p:txBody>
      </p:sp>
      <p:sp>
        <p:nvSpPr>
          <p:cNvPr id="67" name="Google Shape;67;p13"/>
          <p:cNvSpPr txBox="1">
            <a:spLocks noGrp="1"/>
          </p:cNvSpPr>
          <p:nvPr>
            <p:ph type="subTitle" idx="1"/>
          </p:nvPr>
        </p:nvSpPr>
        <p:spPr>
          <a:xfrm>
            <a:off x="2136750" y="315568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vi" sz="1800" b="1">
                <a:solidFill>
                  <a:srgbClr val="202020"/>
                </a:solidFill>
                <a:latin typeface="Arial"/>
                <a:ea typeface="Arial"/>
                <a:cs typeface="Arial"/>
                <a:sym typeface="Arial"/>
              </a:rPr>
              <a:t>Nguyễn Văn Thiệu</a:t>
            </a:r>
            <a:endParaRPr sz="1800" b="1">
              <a:solidFill>
                <a:srgbClr val="202020"/>
              </a:solidFill>
              <a:latin typeface="Arial"/>
              <a:ea typeface="Arial"/>
              <a:cs typeface="Arial"/>
              <a:sym typeface="Arial"/>
            </a:endParaRPr>
          </a:p>
          <a:p>
            <a:pPr marL="0" lvl="0" indent="0" algn="ctr" rtl="0">
              <a:lnSpc>
                <a:spcPct val="100000"/>
              </a:lnSpc>
              <a:spcBef>
                <a:spcPts val="0"/>
              </a:spcBef>
              <a:spcAft>
                <a:spcPts val="0"/>
              </a:spcAft>
              <a:buSzPts val="2400"/>
              <a:buNone/>
            </a:pPr>
            <a:r>
              <a:rPr lang="vi" sz="1800" b="1">
                <a:solidFill>
                  <a:srgbClr val="202020"/>
                </a:solidFill>
                <a:latin typeface="Arial"/>
                <a:ea typeface="Arial"/>
                <a:cs typeface="Arial"/>
                <a:sym typeface="Arial"/>
              </a:rPr>
              <a:t>thieu.nguyenvan@phenikaa-uni.edu.vn</a:t>
            </a:r>
            <a:endParaRPr sz="1800" b="1">
              <a:solidFill>
                <a:srgbClr val="202020"/>
              </a:solidFill>
              <a:latin typeface="Arial"/>
              <a:ea typeface="Arial"/>
              <a:cs typeface="Arial"/>
              <a:sym typeface="Arial"/>
            </a:endParaRPr>
          </a:p>
        </p:txBody>
      </p:sp>
      <p:pic>
        <p:nvPicPr>
          <p:cNvPr id="68" name="Google Shape;68;p13"/>
          <p:cNvPicPr preferRelativeResize="0"/>
          <p:nvPr/>
        </p:nvPicPr>
        <p:blipFill rotWithShape="1">
          <a:blip r:embed="rId3">
            <a:alphaModFix/>
          </a:blip>
          <a:srcRect/>
          <a:stretch/>
        </p:blipFill>
        <p:spPr>
          <a:xfrm>
            <a:off x="6615488" y="102750"/>
            <a:ext cx="2528512" cy="792600"/>
          </a:xfrm>
          <a:prstGeom prst="rect">
            <a:avLst/>
          </a:prstGeom>
          <a:noFill/>
          <a:ln>
            <a:noFill/>
          </a:ln>
        </p:spPr>
      </p:pic>
      <p:sp>
        <p:nvSpPr>
          <p:cNvPr id="69" name="Google Shape;69;p13"/>
          <p:cNvSpPr txBox="1">
            <a:spLocks noGrp="1"/>
          </p:cNvSpPr>
          <p:nvPr>
            <p:ph type="ctrTitle"/>
          </p:nvPr>
        </p:nvSpPr>
        <p:spPr>
          <a:xfrm>
            <a:off x="1583472" y="2419125"/>
            <a:ext cx="6138747" cy="69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US" sz="2300" dirty="0" smtClean="0">
                <a:solidFill>
                  <a:srgbClr val="0000FF"/>
                </a:solidFill>
                <a:latin typeface="Arial"/>
                <a:ea typeface="Arial"/>
                <a:cs typeface="Arial"/>
                <a:sym typeface="Arial"/>
              </a:rPr>
              <a:t>Linear Regression</a:t>
            </a:r>
            <a:r>
              <a:rPr lang="vi" sz="2300" dirty="0" smtClean="0">
                <a:solidFill>
                  <a:srgbClr val="0000FF"/>
                </a:solidFill>
                <a:latin typeface="Arial"/>
                <a:ea typeface="Arial"/>
                <a:cs typeface="Arial"/>
                <a:sym typeface="Arial"/>
              </a:rPr>
              <a:t> – </a:t>
            </a:r>
            <a:r>
              <a:rPr lang="en-US" sz="2300" dirty="0" err="1" smtClean="0">
                <a:solidFill>
                  <a:srgbClr val="0000FF"/>
                </a:solidFill>
                <a:latin typeface="Arial"/>
                <a:ea typeface="Arial"/>
                <a:cs typeface="Arial"/>
                <a:sym typeface="Arial"/>
              </a:rPr>
              <a:t>Hồi</a:t>
            </a:r>
            <a:r>
              <a:rPr lang="en-US" sz="2300" dirty="0" smtClean="0">
                <a:solidFill>
                  <a:srgbClr val="0000FF"/>
                </a:solidFill>
                <a:latin typeface="Arial"/>
                <a:ea typeface="Arial"/>
                <a:cs typeface="Arial"/>
                <a:sym typeface="Arial"/>
              </a:rPr>
              <a:t> </a:t>
            </a:r>
            <a:r>
              <a:rPr lang="en-US" sz="2300" dirty="0" err="1" smtClean="0">
                <a:solidFill>
                  <a:srgbClr val="0000FF"/>
                </a:solidFill>
                <a:latin typeface="Arial"/>
                <a:ea typeface="Arial"/>
                <a:cs typeface="Arial"/>
                <a:sym typeface="Arial"/>
              </a:rPr>
              <a:t>Quy</a:t>
            </a:r>
            <a:r>
              <a:rPr lang="en-US" sz="2300" dirty="0" smtClean="0">
                <a:solidFill>
                  <a:srgbClr val="0000FF"/>
                </a:solidFill>
                <a:latin typeface="Arial"/>
                <a:ea typeface="Arial"/>
                <a:cs typeface="Arial"/>
                <a:sym typeface="Arial"/>
              </a:rPr>
              <a:t> </a:t>
            </a:r>
            <a:r>
              <a:rPr lang="en-US" sz="2300" dirty="0" err="1" smtClean="0">
                <a:solidFill>
                  <a:srgbClr val="0000FF"/>
                </a:solidFill>
                <a:latin typeface="Arial"/>
                <a:ea typeface="Arial"/>
                <a:cs typeface="Arial"/>
                <a:sym typeface="Arial"/>
              </a:rPr>
              <a:t>Tuyến</a:t>
            </a:r>
            <a:r>
              <a:rPr lang="en-US" sz="2300" dirty="0" smtClean="0">
                <a:solidFill>
                  <a:srgbClr val="0000FF"/>
                </a:solidFill>
                <a:latin typeface="Arial"/>
                <a:ea typeface="Arial"/>
                <a:cs typeface="Arial"/>
                <a:sym typeface="Arial"/>
              </a:rPr>
              <a:t> </a:t>
            </a:r>
            <a:r>
              <a:rPr lang="en-US" sz="2300" dirty="0" err="1" smtClean="0">
                <a:solidFill>
                  <a:srgbClr val="0000FF"/>
                </a:solidFill>
                <a:latin typeface="Arial"/>
                <a:ea typeface="Arial"/>
                <a:cs typeface="Arial"/>
                <a:sym typeface="Arial"/>
              </a:rPr>
              <a:t>Tính</a:t>
            </a:r>
            <a:endParaRPr sz="2300" dirty="0">
              <a:solidFill>
                <a:srgbClr val="0000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5</a:t>
            </a:r>
            <a:r>
              <a:rPr lang="en-US" smtClean="0"/>
              <a:t>) </a:t>
            </a:r>
            <a:r>
              <a:rPr lang="en-US" dirty="0" err="1"/>
              <a:t>Các</a:t>
            </a:r>
            <a:r>
              <a:rPr lang="en-US" dirty="0"/>
              <a:t> </a:t>
            </a:r>
            <a:r>
              <a:rPr lang="en-US" dirty="0" err="1"/>
              <a:t>bước</a:t>
            </a:r>
            <a:r>
              <a:rPr lang="en-US" dirty="0"/>
              <a:t> </a:t>
            </a:r>
            <a:r>
              <a:rPr lang="en-US" dirty="0" err="1"/>
              <a:t>trong</a:t>
            </a:r>
            <a:r>
              <a:rPr lang="en-US" dirty="0"/>
              <a:t> Linear </a:t>
            </a:r>
            <a:r>
              <a:rPr lang="en-US" dirty="0" smtClean="0"/>
              <a:t>Regression</a:t>
            </a:r>
            <a:endParaRPr dirty="0"/>
          </a:p>
        </p:txBody>
      </p:sp>
      <p:pic>
        <p:nvPicPr>
          <p:cNvPr id="3" name="Picture 2"/>
          <p:cNvPicPr>
            <a:picLocks noChangeAspect="1"/>
          </p:cNvPicPr>
          <p:nvPr/>
        </p:nvPicPr>
        <p:blipFill>
          <a:blip r:embed="rId3"/>
          <a:stretch>
            <a:fillRect/>
          </a:stretch>
        </p:blipFill>
        <p:spPr>
          <a:xfrm>
            <a:off x="1570082" y="914400"/>
            <a:ext cx="5550618" cy="3878811"/>
          </a:xfrm>
          <a:prstGeom prst="rect">
            <a:avLst/>
          </a:prstGeom>
        </p:spPr>
      </p:pic>
    </p:spTree>
    <p:extLst>
      <p:ext uri="{BB962C8B-B14F-4D97-AF65-F5344CB8AC3E}">
        <p14:creationId xmlns:p14="http://schemas.microsoft.com/office/powerpoint/2010/main" val="1839449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88" y="237207"/>
            <a:ext cx="8520600" cy="707400"/>
          </a:xfrm>
        </p:spPr>
        <p:txBody>
          <a:bodyPr>
            <a:normAutofit fontScale="90000"/>
          </a:bodyPr>
          <a:lstStyle/>
          <a:p>
            <a:r>
              <a:rPr lang="en-US"/>
              <a:t>6</a:t>
            </a:r>
            <a:r>
              <a:rPr lang="en-US" smtClean="0"/>
              <a:t>) </a:t>
            </a:r>
            <a:r>
              <a:rPr lang="en-US" dirty="0" err="1" smtClean="0"/>
              <a:t>Bài</a:t>
            </a:r>
            <a:r>
              <a:rPr lang="en-US" dirty="0" smtClean="0"/>
              <a:t> </a:t>
            </a:r>
            <a:r>
              <a:rPr lang="en-US" dirty="0" err="1" smtClean="0"/>
              <a:t>toán</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của</a:t>
            </a:r>
            <a:r>
              <a:rPr lang="en-US" dirty="0" smtClean="0"/>
              <a:t> startups</a:t>
            </a:r>
            <a:endParaRPr lang="en-US" dirty="0"/>
          </a:p>
        </p:txBody>
      </p:sp>
      <p:pic>
        <p:nvPicPr>
          <p:cNvPr id="4" name="Picture 3"/>
          <p:cNvPicPr>
            <a:picLocks noChangeAspect="1"/>
          </p:cNvPicPr>
          <p:nvPr/>
        </p:nvPicPr>
        <p:blipFill>
          <a:blip r:embed="rId2"/>
          <a:stretch>
            <a:fillRect/>
          </a:stretch>
        </p:blipFill>
        <p:spPr>
          <a:xfrm>
            <a:off x="804180" y="1089185"/>
            <a:ext cx="7259166" cy="3524583"/>
          </a:xfrm>
          <a:prstGeom prst="rect">
            <a:avLst/>
          </a:prstGeom>
        </p:spPr>
      </p:pic>
    </p:spTree>
    <p:extLst>
      <p:ext uri="{BB962C8B-B14F-4D97-AF65-F5344CB8AC3E}">
        <p14:creationId xmlns:p14="http://schemas.microsoft.com/office/powerpoint/2010/main" val="390044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88" y="237207"/>
            <a:ext cx="8520600" cy="707400"/>
          </a:xfrm>
        </p:spPr>
        <p:txBody>
          <a:bodyPr>
            <a:normAutofit fontScale="90000"/>
          </a:bodyPr>
          <a:lstStyle/>
          <a:p>
            <a:r>
              <a:rPr lang="en-US" dirty="0"/>
              <a:t>6</a:t>
            </a:r>
            <a:r>
              <a:rPr lang="en-US" smtClean="0"/>
              <a:t>.1</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bài</a:t>
            </a:r>
            <a:r>
              <a:rPr lang="en-US" dirty="0" smtClean="0"/>
              <a:t> </a:t>
            </a:r>
            <a:r>
              <a:rPr lang="en-US" dirty="0" err="1" smtClean="0"/>
              <a:t>toán</a:t>
            </a:r>
            <a:endParaRPr lang="en-US" dirty="0"/>
          </a:p>
        </p:txBody>
      </p:sp>
      <p:pic>
        <p:nvPicPr>
          <p:cNvPr id="3" name="Picture 2"/>
          <p:cNvPicPr>
            <a:picLocks noChangeAspect="1"/>
          </p:cNvPicPr>
          <p:nvPr/>
        </p:nvPicPr>
        <p:blipFill>
          <a:blip r:embed="rId2"/>
          <a:stretch>
            <a:fillRect/>
          </a:stretch>
        </p:blipFill>
        <p:spPr>
          <a:xfrm>
            <a:off x="1573206" y="991864"/>
            <a:ext cx="5825121" cy="3861597"/>
          </a:xfrm>
          <a:prstGeom prst="rect">
            <a:avLst/>
          </a:prstGeom>
        </p:spPr>
      </p:pic>
    </p:spTree>
    <p:extLst>
      <p:ext uri="{BB962C8B-B14F-4D97-AF65-F5344CB8AC3E}">
        <p14:creationId xmlns:p14="http://schemas.microsoft.com/office/powerpoint/2010/main" val="19894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37" y="62639"/>
            <a:ext cx="8520600" cy="707400"/>
          </a:xfrm>
        </p:spPr>
        <p:txBody>
          <a:bodyPr>
            <a:normAutofit fontScale="90000"/>
          </a:bodyPr>
          <a:lstStyle/>
          <a:p>
            <a:r>
              <a:rPr lang="en-US" dirty="0"/>
              <a:t>6</a:t>
            </a:r>
            <a:r>
              <a:rPr lang="en-US" smtClean="0"/>
              <a:t>.2</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dữ</a:t>
            </a:r>
            <a:r>
              <a:rPr lang="en-US" dirty="0" smtClean="0"/>
              <a:t> </a:t>
            </a:r>
            <a:r>
              <a:rPr lang="en-US" dirty="0" err="1" smtClean="0"/>
              <a:t>liệu</a:t>
            </a:r>
            <a:endParaRPr lang="en-US" dirty="0"/>
          </a:p>
        </p:txBody>
      </p:sp>
      <p:pic>
        <p:nvPicPr>
          <p:cNvPr id="4" name="Picture 3"/>
          <p:cNvPicPr>
            <a:picLocks noChangeAspect="1"/>
          </p:cNvPicPr>
          <p:nvPr/>
        </p:nvPicPr>
        <p:blipFill>
          <a:blip r:embed="rId2"/>
          <a:stretch>
            <a:fillRect/>
          </a:stretch>
        </p:blipFill>
        <p:spPr>
          <a:xfrm>
            <a:off x="2519186" y="804550"/>
            <a:ext cx="4222435" cy="1600697"/>
          </a:xfrm>
          <a:prstGeom prst="rect">
            <a:avLst/>
          </a:prstGeom>
        </p:spPr>
      </p:pic>
      <p:pic>
        <p:nvPicPr>
          <p:cNvPr id="5" name="Picture 4"/>
          <p:cNvPicPr>
            <a:picLocks noChangeAspect="1"/>
          </p:cNvPicPr>
          <p:nvPr/>
        </p:nvPicPr>
        <p:blipFill>
          <a:blip r:embed="rId3"/>
          <a:stretch>
            <a:fillRect/>
          </a:stretch>
        </p:blipFill>
        <p:spPr>
          <a:xfrm>
            <a:off x="972589" y="2434278"/>
            <a:ext cx="7223760" cy="2409964"/>
          </a:xfrm>
          <a:prstGeom prst="rect">
            <a:avLst/>
          </a:prstGeom>
        </p:spPr>
      </p:pic>
    </p:spTree>
    <p:extLst>
      <p:ext uri="{BB962C8B-B14F-4D97-AF65-F5344CB8AC3E}">
        <p14:creationId xmlns:p14="http://schemas.microsoft.com/office/powerpoint/2010/main" val="323064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7499" y="639242"/>
            <a:ext cx="6500252" cy="1015663"/>
          </a:xfrm>
          <a:prstGeom prst="rect">
            <a:avLst/>
          </a:prstGeom>
        </p:spPr>
        <p:txBody>
          <a:bodyPr wrap="square">
            <a:spAutoFit/>
          </a:bodyPr>
          <a:lstStyle/>
          <a:p>
            <a:pPr>
              <a:lnSpc>
                <a:spcPct val="150000"/>
              </a:lnSpc>
            </a:pPr>
            <a:r>
              <a:rPr lang="en-US" sz="2000" dirty="0" err="1" smtClean="0">
                <a:latin typeface="Open Sans" panose="020B0604020202020204" charset="0"/>
                <a:ea typeface="Open Sans" panose="020B0604020202020204" charset="0"/>
                <a:cs typeface="Open Sans" panose="020B0604020202020204" charset="0"/>
              </a:rPr>
              <a:t>Bài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toán</a:t>
            </a:r>
            <a:r>
              <a:rPr lang="en-US" sz="2000" dirty="0" smtClean="0">
                <a:latin typeface="Open Sans" panose="020B0604020202020204" charset="0"/>
                <a:ea typeface="Open Sans" panose="020B0604020202020204" charset="0"/>
                <a:cs typeface="Open Sans" panose="020B0604020202020204" charset="0"/>
              </a:rPr>
              <a:t>: Least </a:t>
            </a:r>
            <a:r>
              <a:rPr lang="en-US" sz="2000" dirty="0">
                <a:latin typeface="Open Sans" panose="020B0604020202020204" charset="0"/>
                <a:ea typeface="Open Sans" panose="020B0604020202020204" charset="0"/>
                <a:cs typeface="Open Sans" panose="020B0604020202020204" charset="0"/>
              </a:rPr>
              <a:t>squares </a:t>
            </a:r>
            <a:r>
              <a:rPr lang="en-US" sz="2000" dirty="0" smtClean="0">
                <a:latin typeface="Open Sans" panose="020B0604020202020204" charset="0"/>
                <a:ea typeface="Open Sans" panose="020B0604020202020204" charset="0"/>
                <a:cs typeface="Open Sans" panose="020B0604020202020204" charset="0"/>
              </a:rPr>
              <a:t>regression</a:t>
            </a:r>
            <a:r>
              <a:rPr lang="en-US" sz="2000" dirty="0" smtClean="0">
                <a:ea typeface="Open Sans" panose="020B0604020202020204" charset="0"/>
              </a:rPr>
              <a:t>.</a:t>
            </a:r>
          </a:p>
          <a:p>
            <a:pPr>
              <a:lnSpc>
                <a:spcPct val="150000"/>
              </a:lnSpc>
            </a:pPr>
            <a:r>
              <a:rPr lang="en-US" sz="2000" dirty="0">
                <a:latin typeface="Open Sans" panose="020B0604020202020204" charset="0"/>
                <a:ea typeface="Open Sans" panose="020B0604020202020204" charset="0"/>
                <a:cs typeface="Open Sans" panose="020B0604020202020204" charset="0"/>
              </a:rPr>
              <a:t> </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Tối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thiểu</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hóa</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tổng</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bình</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phương</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sai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số</a:t>
            </a:r>
            <a:endParaRPr lang="en-US" sz="2000" dirty="0" smtClean="0">
              <a:latin typeface="Open Sans" panose="020B0604020202020204" charset="0"/>
              <a:ea typeface="Open Sans" panose="020B0604020202020204" charset="0"/>
              <a:cs typeface="Open Sans" panose="020B0604020202020204" charset="0"/>
            </a:endParaRPr>
          </a:p>
        </p:txBody>
      </p:sp>
      <p:sp>
        <p:nvSpPr>
          <p:cNvPr id="6" name="Title 1"/>
          <p:cNvSpPr>
            <a:spLocks noGrp="1"/>
          </p:cNvSpPr>
          <p:nvPr>
            <p:ph type="title"/>
          </p:nvPr>
        </p:nvSpPr>
        <p:spPr>
          <a:xfrm>
            <a:off x="270137" y="62639"/>
            <a:ext cx="8520600" cy="707400"/>
          </a:xfrm>
        </p:spPr>
        <p:txBody>
          <a:bodyPr>
            <a:normAutofit fontScale="90000"/>
          </a:bodyPr>
          <a:lstStyle/>
          <a:p>
            <a:r>
              <a:rPr lang="en-US" dirty="0"/>
              <a:t>6</a:t>
            </a:r>
            <a:r>
              <a:rPr lang="en-US" smtClean="0"/>
              <a:t>.3</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mô</a:t>
            </a:r>
            <a:r>
              <a:rPr lang="en-US" dirty="0" smtClean="0"/>
              <a:t> </a:t>
            </a:r>
            <a:r>
              <a:rPr lang="en-US" dirty="0" err="1" smtClean="0"/>
              <a:t>hình</a:t>
            </a:r>
            <a:endParaRPr lang="en-US" dirty="0"/>
          </a:p>
        </p:txBody>
      </p:sp>
      <p:pic>
        <p:nvPicPr>
          <p:cNvPr id="8" name="Picture 7"/>
          <p:cNvPicPr>
            <a:picLocks noChangeAspect="1"/>
          </p:cNvPicPr>
          <p:nvPr/>
        </p:nvPicPr>
        <p:blipFill>
          <a:blip r:embed="rId2"/>
          <a:stretch>
            <a:fillRect/>
          </a:stretch>
        </p:blipFill>
        <p:spPr>
          <a:xfrm>
            <a:off x="2074480" y="1863307"/>
            <a:ext cx="4973091" cy="3056631"/>
          </a:xfrm>
          <a:prstGeom prst="rect">
            <a:avLst/>
          </a:prstGeom>
        </p:spPr>
      </p:pic>
    </p:spTree>
    <p:extLst>
      <p:ext uri="{BB962C8B-B14F-4D97-AF65-F5344CB8AC3E}">
        <p14:creationId xmlns:p14="http://schemas.microsoft.com/office/powerpoint/2010/main" val="3159853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0137" y="62639"/>
            <a:ext cx="8520600" cy="707400"/>
          </a:xfrm>
        </p:spPr>
        <p:txBody>
          <a:bodyPr>
            <a:normAutofit fontScale="90000"/>
          </a:bodyPr>
          <a:lstStyle/>
          <a:p>
            <a:r>
              <a:rPr lang="en-US" dirty="0"/>
              <a:t>6</a:t>
            </a:r>
            <a:r>
              <a:rPr lang="en-US" smtClean="0"/>
              <a:t>.3</a:t>
            </a:r>
            <a:r>
              <a:rPr lang="en-US" dirty="0" smtClean="0"/>
              <a:t>) </a:t>
            </a:r>
            <a:r>
              <a:rPr lang="en-US" dirty="0" err="1" smtClean="0"/>
              <a:t>Huấn</a:t>
            </a:r>
            <a:r>
              <a:rPr lang="en-US" dirty="0" smtClean="0"/>
              <a:t> </a:t>
            </a:r>
            <a:r>
              <a:rPr lang="en-US" dirty="0" err="1" smtClean="0"/>
              <a:t>luyện</a:t>
            </a:r>
            <a:r>
              <a:rPr lang="en-US" dirty="0" smtClean="0"/>
              <a:t> </a:t>
            </a:r>
            <a:r>
              <a:rPr lang="en-US" err="1" smtClean="0"/>
              <a:t>mô</a:t>
            </a:r>
            <a:r>
              <a:rPr lang="en-US" smtClean="0"/>
              <a:t> </a:t>
            </a:r>
            <a:r>
              <a:rPr lang="en-US" smtClean="0"/>
              <a:t>hình (Các phương pháp)</a:t>
            </a:r>
            <a:endParaRPr lang="en-US" dirty="0"/>
          </a:p>
        </p:txBody>
      </p:sp>
      <p:sp>
        <p:nvSpPr>
          <p:cNvPr id="8" name="Rectangle 7"/>
          <p:cNvSpPr/>
          <p:nvPr/>
        </p:nvSpPr>
        <p:spPr>
          <a:xfrm>
            <a:off x="556950" y="1155357"/>
            <a:ext cx="7905405" cy="2554545"/>
          </a:xfrm>
          <a:prstGeom prst="rect">
            <a:avLst/>
          </a:prstGeom>
        </p:spPr>
        <p:txBody>
          <a:bodyPr wrap="square">
            <a:spAutoFit/>
          </a:bodyPr>
          <a:lstStyle/>
          <a:p>
            <a:pPr marL="285750" indent="-285750">
              <a:buFont typeface="Arial" panose="020B0604020202020204" pitchFamily="34" charset="0"/>
              <a:buChar char="•"/>
            </a:pPr>
            <a:r>
              <a:rPr lang="en-US" sz="2000" smtClean="0">
                <a:latin typeface="Open Sans" panose="020B0604020202020204" charset="0"/>
                <a:ea typeface="Open Sans" panose="020B0604020202020204" charset="0"/>
                <a:cs typeface="Open Sans" panose="020B0604020202020204" charset="0"/>
              </a:rPr>
              <a:t>Phương pháp thống kê (Lời giải chính xác – exact method)</a:t>
            </a:r>
          </a:p>
          <a:p>
            <a:pPr marL="285750" indent="-285750">
              <a:buFont typeface="Arial" panose="020B0604020202020204" pitchFamily="34" charset="0"/>
              <a:buChar char="•"/>
            </a:pPr>
            <a:endParaRPr lang="en-US" sz="2000" smtClean="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sz="2000" smtClean="0">
                <a:latin typeface="Open Sans" panose="020B0604020202020204" charset="0"/>
                <a:ea typeface="Open Sans" panose="020B0604020202020204" charset="0"/>
                <a:cs typeface="Open Sans" panose="020B0604020202020204" charset="0"/>
              </a:rPr>
              <a:t>Phương </a:t>
            </a:r>
            <a:r>
              <a:rPr lang="en-US" sz="2000" dirty="0" err="1">
                <a:latin typeface="Open Sans" panose="020B0604020202020204" charset="0"/>
                <a:ea typeface="Open Sans" panose="020B0604020202020204" charset="0"/>
                <a:cs typeface="Open Sans" panose="020B0604020202020204" charset="0"/>
              </a:rPr>
              <a:t>pháp</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thử</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sai</a:t>
            </a:r>
            <a:r>
              <a:rPr lang="en-US" sz="2000" dirty="0">
                <a:latin typeface="Open Sans" panose="020B0604020202020204" charset="0"/>
                <a:ea typeface="Open Sans" panose="020B0604020202020204" charset="0"/>
                <a:cs typeface="Open Sans" panose="020B0604020202020204" charset="0"/>
              </a:rPr>
              <a:t> </a:t>
            </a:r>
            <a:r>
              <a:rPr lang="en-US" sz="2000">
                <a:latin typeface="Open Sans" panose="020B0604020202020204" charset="0"/>
                <a:ea typeface="Open Sans" panose="020B0604020202020204" charset="0"/>
                <a:cs typeface="Open Sans" panose="020B0604020202020204" charset="0"/>
              </a:rPr>
              <a:t>(</a:t>
            </a:r>
            <a:r>
              <a:rPr lang="en-US" sz="2000" smtClean="0">
                <a:latin typeface="Open Sans" panose="020B0604020202020204" charset="0"/>
                <a:ea typeface="Open Sans" panose="020B0604020202020204" charset="0"/>
                <a:cs typeface="Open Sans" panose="020B0604020202020204" charset="0"/>
              </a:rPr>
              <a:t>Trial-and-error – Lời giải xấp xỉ) </a:t>
            </a:r>
            <a:endParaRPr lang="en-US" sz="2000" dirty="0" smtClean="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sz="2000"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sz="2000" dirty="0" err="1" smtClean="0">
                <a:latin typeface="Open Sans" panose="020B0604020202020204" charset="0"/>
                <a:ea typeface="Open Sans" panose="020B0604020202020204" charset="0"/>
                <a:cs typeface="Open Sans" panose="020B0604020202020204" charset="0"/>
              </a:rPr>
              <a:t>Phương</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pháp</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đại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số</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Lời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giải</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chính</a:t>
            </a:r>
            <a:r>
              <a:rPr lang="en-US" sz="2000" dirty="0" smtClean="0">
                <a:latin typeface="Open Sans" panose="020B0604020202020204" charset="0"/>
                <a:ea typeface="Open Sans" panose="020B0604020202020204" charset="0"/>
                <a:cs typeface="Open Sans" panose="020B0604020202020204" charset="0"/>
              </a:rPr>
              <a:t> </a:t>
            </a:r>
            <a:r>
              <a:rPr lang="en-US" sz="2000" dirty="0" err="1" smtClean="0">
                <a:latin typeface="Open Sans" panose="020B0604020202020204" charset="0"/>
                <a:ea typeface="Open Sans" panose="020B0604020202020204" charset="0"/>
                <a:cs typeface="Open Sans" panose="020B0604020202020204" charset="0"/>
              </a:rPr>
              <a:t>xác</a:t>
            </a:r>
            <a:r>
              <a:rPr lang="en-US" sz="2000" dirty="0" smtClean="0">
                <a:latin typeface="Open Sans" panose="020B0604020202020204" charset="0"/>
                <a:ea typeface="Open Sans" panose="020B0604020202020204" charset="0"/>
                <a:cs typeface="Open Sans" panose="020B0604020202020204" charset="0"/>
              </a:rPr>
              <a:t> - exact method) </a:t>
            </a:r>
          </a:p>
          <a:p>
            <a:pPr marL="285750" indent="-285750">
              <a:buFont typeface="Arial" panose="020B0604020202020204" pitchFamily="34" charset="0"/>
              <a:buChar char="•"/>
            </a:pPr>
            <a:endParaRPr lang="en-US" sz="2000"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sz="2000" dirty="0" err="1" smtClean="0">
                <a:latin typeface="Open Sans" panose="020B0604020202020204" charset="0"/>
                <a:ea typeface="Open Sans" panose="020B0604020202020204" charset="0"/>
                <a:cs typeface="Open Sans" panose="020B0604020202020204" charset="0"/>
              </a:rPr>
              <a:t>Phương</a:t>
            </a:r>
            <a:r>
              <a:rPr lang="en-US" sz="2000" dirty="0" smtClean="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pháp</a:t>
            </a:r>
            <a:r>
              <a:rPr lang="en-US" sz="2000" dirty="0">
                <a:latin typeface="Open Sans" panose="020B0604020202020204" charset="0"/>
                <a:ea typeface="Open Sans" panose="020B0604020202020204" charset="0"/>
                <a:cs typeface="Open Sans" panose="020B0604020202020204" charset="0"/>
              </a:rPr>
              <a:t> Gradient Descent (</a:t>
            </a:r>
            <a:r>
              <a:rPr lang="en-US" sz="2000" dirty="0" err="1">
                <a:latin typeface="Open Sans" panose="020B0604020202020204" charset="0"/>
                <a:ea typeface="Open Sans" panose="020B0604020202020204" charset="0"/>
                <a:cs typeface="Open Sans" panose="020B0604020202020204" charset="0"/>
              </a:rPr>
              <a:t>Lời</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giải</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xấp</a:t>
            </a:r>
            <a:r>
              <a:rPr lang="en-US" sz="2000" dirty="0">
                <a:latin typeface="Open Sans" panose="020B0604020202020204" charset="0"/>
                <a:ea typeface="Open Sans" panose="020B0604020202020204" charset="0"/>
                <a:cs typeface="Open Sans" panose="020B0604020202020204" charset="0"/>
              </a:rPr>
              <a:t> </a:t>
            </a:r>
            <a:r>
              <a:rPr lang="en-US" sz="2000" dirty="0" err="1">
                <a:latin typeface="Open Sans" panose="020B0604020202020204" charset="0"/>
                <a:ea typeface="Open Sans" panose="020B0604020202020204" charset="0"/>
                <a:cs typeface="Open Sans" panose="020B0604020202020204" charset="0"/>
              </a:rPr>
              <a:t>xỉ</a:t>
            </a:r>
            <a:r>
              <a:rPr lang="en-US" sz="2000" dirty="0">
                <a:latin typeface="Open Sans" panose="020B0604020202020204" charset="0"/>
                <a:ea typeface="Open Sans" panose="020B0604020202020204" charset="0"/>
                <a:cs typeface="Open Sans" panose="020B0604020202020204" charset="0"/>
              </a:rPr>
              <a:t> - approximation method)</a:t>
            </a:r>
          </a:p>
        </p:txBody>
      </p:sp>
    </p:spTree>
    <p:extLst>
      <p:ext uri="{BB962C8B-B14F-4D97-AF65-F5344CB8AC3E}">
        <p14:creationId xmlns:p14="http://schemas.microsoft.com/office/powerpoint/2010/main" val="377431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7275" y="127215"/>
            <a:ext cx="8520600" cy="707400"/>
          </a:xfrm>
        </p:spPr>
        <p:txBody>
          <a:bodyPr>
            <a:normAutofit fontScale="90000"/>
          </a:bodyPr>
          <a:lstStyle/>
          <a:p>
            <a:r>
              <a:rPr lang="en-US" smtClean="0"/>
              <a:t>6</a:t>
            </a:r>
            <a:r>
              <a:rPr lang="en-US" smtClean="0"/>
              <a:t>.3.1) </a:t>
            </a:r>
            <a:r>
              <a:rPr lang="en-US" dirty="0" err="1" smtClean="0"/>
              <a:t>Phương</a:t>
            </a:r>
            <a:r>
              <a:rPr lang="en-US" dirty="0" smtClean="0"/>
              <a:t> </a:t>
            </a:r>
            <a:r>
              <a:rPr lang="en-US" dirty="0" err="1" smtClean="0"/>
              <a:t>pháp</a:t>
            </a:r>
            <a:r>
              <a:rPr lang="en-US" dirty="0" smtClean="0"/>
              <a:t> </a:t>
            </a:r>
            <a:r>
              <a:rPr lang="en-US" dirty="0" err="1" smtClean="0"/>
              <a:t>thống</a:t>
            </a:r>
            <a:r>
              <a:rPr lang="en-US" dirty="0" smtClean="0"/>
              <a:t> </a:t>
            </a:r>
            <a:r>
              <a:rPr lang="en-US" dirty="0" err="1" smtClean="0"/>
              <a:t>kê</a:t>
            </a:r>
            <a:endParaRPr lang="en-US" dirty="0"/>
          </a:p>
        </p:txBody>
      </p:sp>
      <p:pic>
        <p:nvPicPr>
          <p:cNvPr id="5" name="Picture 4"/>
          <p:cNvPicPr>
            <a:picLocks noChangeAspect="1"/>
          </p:cNvPicPr>
          <p:nvPr/>
        </p:nvPicPr>
        <p:blipFill>
          <a:blip r:embed="rId2"/>
          <a:stretch>
            <a:fillRect/>
          </a:stretch>
        </p:blipFill>
        <p:spPr>
          <a:xfrm>
            <a:off x="393510" y="1237786"/>
            <a:ext cx="3767353" cy="1953813"/>
          </a:xfrm>
          <a:prstGeom prst="rect">
            <a:avLst/>
          </a:prstGeom>
        </p:spPr>
      </p:pic>
      <p:pic>
        <p:nvPicPr>
          <p:cNvPr id="7" name="Picture 6"/>
          <p:cNvPicPr>
            <a:picLocks noChangeAspect="1"/>
          </p:cNvPicPr>
          <p:nvPr/>
        </p:nvPicPr>
        <p:blipFill>
          <a:blip r:embed="rId3"/>
          <a:stretch>
            <a:fillRect/>
          </a:stretch>
        </p:blipFill>
        <p:spPr>
          <a:xfrm>
            <a:off x="4717872" y="897673"/>
            <a:ext cx="4106313" cy="3649237"/>
          </a:xfrm>
          <a:prstGeom prst="rect">
            <a:avLst/>
          </a:prstGeom>
        </p:spPr>
      </p:pic>
    </p:spTree>
    <p:extLst>
      <p:ext uri="{BB962C8B-B14F-4D97-AF65-F5344CB8AC3E}">
        <p14:creationId xmlns:p14="http://schemas.microsoft.com/office/powerpoint/2010/main" val="38726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75" y="127215"/>
            <a:ext cx="8520600" cy="707400"/>
          </a:xfrm>
        </p:spPr>
        <p:txBody>
          <a:bodyPr>
            <a:normAutofit fontScale="90000"/>
          </a:bodyPr>
          <a:lstStyle/>
          <a:p>
            <a:r>
              <a:rPr lang="en-US" smtClean="0"/>
              <a:t>6.3</a:t>
            </a:r>
            <a:r>
              <a:rPr lang="en-US" smtClean="0"/>
              <a:t>.1</a:t>
            </a:r>
            <a:r>
              <a:rPr lang="en-US" dirty="0" smtClean="0"/>
              <a:t>) </a:t>
            </a:r>
            <a:r>
              <a:rPr lang="en-US" dirty="0" err="1" smtClean="0"/>
              <a:t>Phương</a:t>
            </a:r>
            <a:r>
              <a:rPr lang="en-US" dirty="0" smtClean="0"/>
              <a:t> </a:t>
            </a:r>
            <a:r>
              <a:rPr lang="en-US" err="1" smtClean="0"/>
              <a:t>pháp</a:t>
            </a:r>
            <a:r>
              <a:rPr lang="en-US" smtClean="0"/>
              <a:t> </a:t>
            </a:r>
            <a:r>
              <a:rPr lang="en-US" smtClean="0"/>
              <a:t/>
            </a:r>
            <a:br>
              <a:rPr lang="en-US" smtClean="0"/>
            </a:br>
            <a:r>
              <a:rPr lang="en-US" smtClean="0"/>
              <a:t>thống </a:t>
            </a:r>
            <a:r>
              <a:rPr lang="en-US" dirty="0" err="1" smtClean="0"/>
              <a:t>kê</a:t>
            </a:r>
            <a:endParaRPr lang="en-US" dirty="0"/>
          </a:p>
        </p:txBody>
      </p:sp>
      <p:pic>
        <p:nvPicPr>
          <p:cNvPr id="4" name="Picture 3"/>
          <p:cNvPicPr>
            <a:picLocks noChangeAspect="1"/>
          </p:cNvPicPr>
          <p:nvPr/>
        </p:nvPicPr>
        <p:blipFill>
          <a:blip r:embed="rId2"/>
          <a:stretch>
            <a:fillRect/>
          </a:stretch>
        </p:blipFill>
        <p:spPr>
          <a:xfrm>
            <a:off x="4627572" y="351263"/>
            <a:ext cx="4516427" cy="4563194"/>
          </a:xfrm>
          <a:prstGeom prst="rect">
            <a:avLst/>
          </a:prstGeom>
        </p:spPr>
      </p:pic>
      <p:sp>
        <p:nvSpPr>
          <p:cNvPr id="5" name="Text Placeholder 2"/>
          <p:cNvSpPr>
            <a:spLocks noGrp="1"/>
          </p:cNvSpPr>
          <p:nvPr>
            <p:ph type="body" idx="1"/>
          </p:nvPr>
        </p:nvSpPr>
        <p:spPr>
          <a:xfrm>
            <a:off x="239318" y="1686624"/>
            <a:ext cx="4293653" cy="850278"/>
          </a:xfrm>
        </p:spPr>
        <p:txBody>
          <a:bodyPr>
            <a:noAutofit/>
          </a:bodyPr>
          <a:lstStyle/>
          <a:p>
            <a:r>
              <a:rPr lang="en-US" sz="1400" smtClean="0"/>
              <a:t>Chỉ áp dụng cho bài toán simple linear regression (hồi quy tuyến tính đơn biến)</a:t>
            </a:r>
            <a:endParaRPr lang="en-US" sz="1400" dirty="0"/>
          </a:p>
        </p:txBody>
      </p:sp>
    </p:spTree>
    <p:extLst>
      <p:ext uri="{BB962C8B-B14F-4D97-AF65-F5344CB8AC3E}">
        <p14:creationId xmlns:p14="http://schemas.microsoft.com/office/powerpoint/2010/main" val="2373911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7275" y="127215"/>
            <a:ext cx="8520600" cy="607303"/>
          </a:xfrm>
        </p:spPr>
        <p:txBody>
          <a:bodyPr>
            <a:normAutofit fontScale="90000"/>
          </a:bodyPr>
          <a:lstStyle/>
          <a:p>
            <a:r>
              <a:rPr lang="en-US" smtClean="0"/>
              <a:t>6.3</a:t>
            </a:r>
            <a:r>
              <a:rPr lang="en-US" smtClean="0"/>
              <a:t>.1</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thống</a:t>
            </a:r>
            <a:r>
              <a:rPr lang="en-US" dirty="0" smtClean="0"/>
              <a:t> </a:t>
            </a:r>
            <a:r>
              <a:rPr lang="en-US" dirty="0" err="1" smtClean="0"/>
              <a:t>kê</a:t>
            </a:r>
            <a:endParaRPr lang="en-US" dirty="0"/>
          </a:p>
        </p:txBody>
      </p:sp>
      <p:pic>
        <p:nvPicPr>
          <p:cNvPr id="6" name="Picture 5"/>
          <p:cNvPicPr>
            <a:picLocks noChangeAspect="1"/>
          </p:cNvPicPr>
          <p:nvPr/>
        </p:nvPicPr>
        <p:blipFill>
          <a:blip r:embed="rId2"/>
          <a:stretch>
            <a:fillRect/>
          </a:stretch>
        </p:blipFill>
        <p:spPr>
          <a:xfrm>
            <a:off x="248580" y="1540794"/>
            <a:ext cx="8505675" cy="1637842"/>
          </a:xfrm>
          <a:prstGeom prst="rect">
            <a:avLst/>
          </a:prstGeom>
        </p:spPr>
      </p:pic>
      <p:pic>
        <p:nvPicPr>
          <p:cNvPr id="7" name="Picture 6"/>
          <p:cNvPicPr>
            <a:picLocks noChangeAspect="1"/>
          </p:cNvPicPr>
          <p:nvPr/>
        </p:nvPicPr>
        <p:blipFill>
          <a:blip r:embed="rId3"/>
          <a:stretch>
            <a:fillRect/>
          </a:stretch>
        </p:blipFill>
        <p:spPr>
          <a:xfrm>
            <a:off x="256616" y="914891"/>
            <a:ext cx="3850689" cy="551223"/>
          </a:xfrm>
          <a:prstGeom prst="rect">
            <a:avLst/>
          </a:prstGeom>
        </p:spPr>
      </p:pic>
      <p:pic>
        <p:nvPicPr>
          <p:cNvPr id="8" name="Picture 7"/>
          <p:cNvPicPr>
            <a:picLocks noChangeAspect="1"/>
          </p:cNvPicPr>
          <p:nvPr/>
        </p:nvPicPr>
        <p:blipFill>
          <a:blip r:embed="rId4"/>
          <a:stretch>
            <a:fillRect/>
          </a:stretch>
        </p:blipFill>
        <p:spPr>
          <a:xfrm>
            <a:off x="4767288" y="846588"/>
            <a:ext cx="4046928" cy="620158"/>
          </a:xfrm>
          <a:prstGeom prst="rect">
            <a:avLst/>
          </a:prstGeom>
        </p:spPr>
      </p:pic>
      <p:pic>
        <p:nvPicPr>
          <p:cNvPr id="10" name="Picture 9"/>
          <p:cNvPicPr>
            <a:picLocks noChangeAspect="1"/>
          </p:cNvPicPr>
          <p:nvPr/>
        </p:nvPicPr>
        <p:blipFill>
          <a:blip r:embed="rId5"/>
          <a:stretch>
            <a:fillRect/>
          </a:stretch>
        </p:blipFill>
        <p:spPr>
          <a:xfrm>
            <a:off x="426977" y="2010683"/>
            <a:ext cx="4189993" cy="441421"/>
          </a:xfrm>
          <a:prstGeom prst="rect">
            <a:avLst/>
          </a:prstGeom>
        </p:spPr>
      </p:pic>
      <p:pic>
        <p:nvPicPr>
          <p:cNvPr id="11" name="Picture 10"/>
          <p:cNvPicPr>
            <a:picLocks noChangeAspect="1"/>
          </p:cNvPicPr>
          <p:nvPr/>
        </p:nvPicPr>
        <p:blipFill>
          <a:blip r:embed="rId6"/>
          <a:stretch>
            <a:fillRect/>
          </a:stretch>
        </p:blipFill>
        <p:spPr>
          <a:xfrm>
            <a:off x="4765499" y="1993846"/>
            <a:ext cx="3051872" cy="419452"/>
          </a:xfrm>
          <a:prstGeom prst="rect">
            <a:avLst/>
          </a:prstGeom>
        </p:spPr>
      </p:pic>
      <p:pic>
        <p:nvPicPr>
          <p:cNvPr id="12" name="Picture 11"/>
          <p:cNvPicPr>
            <a:picLocks noChangeAspect="1"/>
          </p:cNvPicPr>
          <p:nvPr/>
        </p:nvPicPr>
        <p:blipFill>
          <a:blip r:embed="rId7"/>
          <a:stretch>
            <a:fillRect/>
          </a:stretch>
        </p:blipFill>
        <p:spPr>
          <a:xfrm>
            <a:off x="211595" y="2470298"/>
            <a:ext cx="7088615" cy="558927"/>
          </a:xfrm>
          <a:prstGeom prst="rect">
            <a:avLst/>
          </a:prstGeom>
        </p:spPr>
      </p:pic>
      <p:pic>
        <p:nvPicPr>
          <p:cNvPr id="13" name="Picture 12"/>
          <p:cNvPicPr>
            <a:picLocks noChangeAspect="1"/>
          </p:cNvPicPr>
          <p:nvPr/>
        </p:nvPicPr>
        <p:blipFill>
          <a:blip r:embed="rId8"/>
          <a:stretch>
            <a:fillRect/>
          </a:stretch>
        </p:blipFill>
        <p:spPr>
          <a:xfrm>
            <a:off x="466613" y="3056834"/>
            <a:ext cx="3205978" cy="436457"/>
          </a:xfrm>
          <a:prstGeom prst="rect">
            <a:avLst/>
          </a:prstGeom>
        </p:spPr>
      </p:pic>
      <p:pic>
        <p:nvPicPr>
          <p:cNvPr id="14" name="Picture 13"/>
          <p:cNvPicPr>
            <a:picLocks noChangeAspect="1"/>
          </p:cNvPicPr>
          <p:nvPr/>
        </p:nvPicPr>
        <p:blipFill>
          <a:blip r:embed="rId9"/>
          <a:stretch>
            <a:fillRect/>
          </a:stretch>
        </p:blipFill>
        <p:spPr>
          <a:xfrm>
            <a:off x="3815444" y="3052403"/>
            <a:ext cx="3222440" cy="383029"/>
          </a:xfrm>
          <a:prstGeom prst="rect">
            <a:avLst/>
          </a:prstGeom>
        </p:spPr>
      </p:pic>
      <p:pic>
        <p:nvPicPr>
          <p:cNvPr id="15" name="Picture 14"/>
          <p:cNvPicPr>
            <a:picLocks noChangeAspect="1"/>
          </p:cNvPicPr>
          <p:nvPr/>
        </p:nvPicPr>
        <p:blipFill>
          <a:blip r:embed="rId10"/>
          <a:stretch>
            <a:fillRect/>
          </a:stretch>
        </p:blipFill>
        <p:spPr>
          <a:xfrm>
            <a:off x="356693" y="3722354"/>
            <a:ext cx="1505160" cy="666843"/>
          </a:xfrm>
          <a:prstGeom prst="rect">
            <a:avLst/>
          </a:prstGeom>
        </p:spPr>
      </p:pic>
      <p:pic>
        <p:nvPicPr>
          <p:cNvPr id="16" name="Picture 15"/>
          <p:cNvPicPr>
            <a:picLocks noChangeAspect="1"/>
          </p:cNvPicPr>
          <p:nvPr/>
        </p:nvPicPr>
        <p:blipFill>
          <a:blip r:embed="rId11"/>
          <a:stretch>
            <a:fillRect/>
          </a:stretch>
        </p:blipFill>
        <p:spPr>
          <a:xfrm>
            <a:off x="4097877" y="3792401"/>
            <a:ext cx="4201111" cy="466790"/>
          </a:xfrm>
          <a:prstGeom prst="rect">
            <a:avLst/>
          </a:prstGeom>
        </p:spPr>
      </p:pic>
      <p:pic>
        <p:nvPicPr>
          <p:cNvPr id="17" name="Picture 16"/>
          <p:cNvPicPr>
            <a:picLocks noChangeAspect="1"/>
          </p:cNvPicPr>
          <p:nvPr/>
        </p:nvPicPr>
        <p:blipFill>
          <a:blip r:embed="rId12"/>
          <a:stretch>
            <a:fillRect/>
          </a:stretch>
        </p:blipFill>
        <p:spPr>
          <a:xfrm>
            <a:off x="1702253" y="4496939"/>
            <a:ext cx="4315427" cy="466790"/>
          </a:xfrm>
          <a:prstGeom prst="rect">
            <a:avLst/>
          </a:prstGeom>
        </p:spPr>
      </p:pic>
    </p:spTree>
    <p:extLst>
      <p:ext uri="{BB962C8B-B14F-4D97-AF65-F5344CB8AC3E}">
        <p14:creationId xmlns:p14="http://schemas.microsoft.com/office/powerpoint/2010/main" val="148922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87" y="129141"/>
            <a:ext cx="8520600" cy="707400"/>
          </a:xfrm>
        </p:spPr>
        <p:txBody>
          <a:bodyPr>
            <a:normAutofit fontScale="90000"/>
          </a:bodyPr>
          <a:lstStyle/>
          <a:p>
            <a:r>
              <a:rPr lang="en-US" smtClean="0"/>
              <a:t>6</a:t>
            </a:r>
            <a:r>
              <a:rPr lang="en-US" smtClean="0"/>
              <a:t>.3.2) </a:t>
            </a:r>
            <a:r>
              <a:rPr lang="en-US" dirty="0" err="1" smtClean="0"/>
              <a:t>Phương</a:t>
            </a:r>
            <a:r>
              <a:rPr lang="en-US" dirty="0" smtClean="0"/>
              <a:t> </a:t>
            </a:r>
            <a:r>
              <a:rPr lang="en-US" dirty="0" err="1" smtClean="0"/>
              <a:t>pháp</a:t>
            </a:r>
            <a:r>
              <a:rPr lang="en-US" dirty="0" smtClean="0"/>
              <a:t> </a:t>
            </a:r>
            <a:r>
              <a:rPr lang="en-US" dirty="0" err="1" smtClean="0"/>
              <a:t>đại</a:t>
            </a:r>
            <a:r>
              <a:rPr lang="en-US" dirty="0" smtClean="0"/>
              <a:t> </a:t>
            </a:r>
            <a:r>
              <a:rPr lang="en-US" dirty="0" err="1" smtClean="0"/>
              <a:t>số</a:t>
            </a:r>
            <a:endParaRPr lang="en-US" dirty="0"/>
          </a:p>
        </p:txBody>
      </p:sp>
      <p:sp>
        <p:nvSpPr>
          <p:cNvPr id="3" name="Text Placeholder 2"/>
          <p:cNvSpPr>
            <a:spLocks noGrp="1"/>
          </p:cNvSpPr>
          <p:nvPr>
            <p:ph type="body" idx="1"/>
          </p:nvPr>
        </p:nvSpPr>
        <p:spPr>
          <a:xfrm>
            <a:off x="295074" y="917190"/>
            <a:ext cx="8520600" cy="504286"/>
          </a:xfrm>
        </p:spPr>
        <p:txBody>
          <a:bodyPr/>
          <a:lstStyle/>
          <a:p>
            <a:r>
              <a:rPr lang="en-US" dirty="0" err="1" smtClean="0"/>
              <a:t>Viết</a:t>
            </a:r>
            <a:r>
              <a:rPr lang="en-US" dirty="0" smtClean="0"/>
              <a:t> </a:t>
            </a:r>
            <a:r>
              <a:rPr lang="en-US" dirty="0" err="1" smtClean="0"/>
              <a:t>dưới</a:t>
            </a:r>
            <a:r>
              <a:rPr lang="en-US" dirty="0" smtClean="0"/>
              <a:t> </a:t>
            </a:r>
            <a:r>
              <a:rPr lang="en-US" dirty="0" err="1" smtClean="0"/>
              <a:t>dạng</a:t>
            </a:r>
            <a:r>
              <a:rPr lang="en-US" dirty="0" smtClean="0"/>
              <a:t> vector</a:t>
            </a:r>
            <a:endParaRPr lang="en-US" dirty="0"/>
          </a:p>
        </p:txBody>
      </p:sp>
      <p:pic>
        <p:nvPicPr>
          <p:cNvPr id="5" name="Picture 4"/>
          <p:cNvPicPr>
            <a:picLocks noChangeAspect="1"/>
          </p:cNvPicPr>
          <p:nvPr/>
        </p:nvPicPr>
        <p:blipFill>
          <a:blip r:embed="rId2"/>
          <a:stretch>
            <a:fillRect/>
          </a:stretch>
        </p:blipFill>
        <p:spPr>
          <a:xfrm>
            <a:off x="189998" y="1870362"/>
            <a:ext cx="3137304" cy="1706963"/>
          </a:xfrm>
          <a:prstGeom prst="rect">
            <a:avLst/>
          </a:prstGeom>
        </p:spPr>
      </p:pic>
      <p:pic>
        <p:nvPicPr>
          <p:cNvPr id="6" name="Picture 5"/>
          <p:cNvPicPr>
            <a:picLocks noChangeAspect="1"/>
          </p:cNvPicPr>
          <p:nvPr/>
        </p:nvPicPr>
        <p:blipFill>
          <a:blip r:embed="rId3"/>
          <a:stretch>
            <a:fillRect/>
          </a:stretch>
        </p:blipFill>
        <p:spPr>
          <a:xfrm>
            <a:off x="4051997" y="1363287"/>
            <a:ext cx="5025501" cy="3120889"/>
          </a:xfrm>
          <a:prstGeom prst="rect">
            <a:avLst/>
          </a:prstGeom>
        </p:spPr>
      </p:pic>
    </p:spTree>
    <p:extLst>
      <p:ext uri="{BB962C8B-B14F-4D97-AF65-F5344CB8AC3E}">
        <p14:creationId xmlns:p14="http://schemas.microsoft.com/office/powerpoint/2010/main" val="174618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2512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mtClean="0"/>
              <a:t>Nội dung</a:t>
            </a:r>
            <a:endParaRPr dirty="0"/>
          </a:p>
        </p:txBody>
      </p:sp>
      <p:sp>
        <p:nvSpPr>
          <p:cNvPr id="143" name="Google Shape;143;p24"/>
          <p:cNvSpPr txBox="1">
            <a:spLocks noGrp="1"/>
          </p:cNvSpPr>
          <p:nvPr>
            <p:ph type="body" idx="1"/>
          </p:nvPr>
        </p:nvSpPr>
        <p:spPr>
          <a:xfrm>
            <a:off x="311700" y="958625"/>
            <a:ext cx="8520600" cy="36105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202020"/>
              </a:buClr>
              <a:buSzPts val="1800"/>
              <a:buFont typeface="Arial"/>
              <a:buChar char="-"/>
            </a:pPr>
            <a:r>
              <a:rPr lang="vi" b="1" dirty="0">
                <a:solidFill>
                  <a:srgbClr val="202020"/>
                </a:solidFill>
                <a:latin typeface="Arial"/>
                <a:ea typeface="Arial"/>
                <a:cs typeface="Arial"/>
                <a:sym typeface="Arial"/>
              </a:rPr>
              <a:t>Supervised learning (học có giám sát)</a:t>
            </a:r>
            <a:endParaRPr b="1"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b="1" dirty="0">
                <a:solidFill>
                  <a:srgbClr val="202020"/>
                </a:solidFill>
                <a:latin typeface="Arial"/>
                <a:ea typeface="Arial"/>
                <a:cs typeface="Arial"/>
                <a:sym typeface="Arial"/>
              </a:rPr>
              <a:t>Regression (Hồi Quy</a:t>
            </a:r>
            <a:r>
              <a:rPr lang="vi" sz="1800" b="1" dirty="0" smtClean="0">
                <a:solidFill>
                  <a:srgbClr val="202020"/>
                </a:solidFill>
                <a:latin typeface="Arial"/>
                <a:ea typeface="Arial"/>
                <a:cs typeface="Arial"/>
                <a:sym typeface="Arial"/>
              </a:rPr>
              <a:t>)</a:t>
            </a:r>
            <a:endParaRPr lang="en-US" sz="1800" b="1" dirty="0" smtClean="0">
              <a:solidFill>
                <a:srgbClr val="202020"/>
              </a:solidFill>
              <a:latin typeface="Arial"/>
              <a:ea typeface="Arial"/>
              <a:cs typeface="Arial"/>
              <a:sym typeface="Arial"/>
            </a:endParaRPr>
          </a:p>
          <a:p>
            <a:pPr lvl="2" indent="-342900">
              <a:buClr>
                <a:srgbClr val="202020"/>
              </a:buClr>
              <a:buSzPts val="1800"/>
              <a:buFont typeface="Arial"/>
              <a:buChar char="-"/>
            </a:pPr>
            <a:r>
              <a:rPr lang="en-US" sz="1800" b="1" dirty="0" smtClean="0">
                <a:solidFill>
                  <a:srgbClr val="202020"/>
                </a:solidFill>
                <a:latin typeface="Arial"/>
                <a:ea typeface="Arial"/>
                <a:cs typeface="Arial"/>
                <a:sym typeface="Arial"/>
              </a:rPr>
              <a:t>Linear Regression (</a:t>
            </a:r>
            <a:r>
              <a:rPr lang="en-US" sz="1800" b="1" dirty="0" err="1" smtClean="0">
                <a:solidFill>
                  <a:srgbClr val="202020"/>
                </a:solidFill>
                <a:latin typeface="Arial"/>
                <a:ea typeface="Arial"/>
                <a:cs typeface="Arial"/>
                <a:sym typeface="Arial"/>
              </a:rPr>
              <a:t>Hồi</a:t>
            </a:r>
            <a:r>
              <a:rPr lang="en-US" sz="1800" b="1" dirty="0" smtClean="0">
                <a:solidFill>
                  <a:srgbClr val="202020"/>
                </a:solidFill>
                <a:latin typeface="Arial"/>
                <a:ea typeface="Arial"/>
                <a:cs typeface="Arial"/>
                <a:sym typeface="Arial"/>
              </a:rPr>
              <a:t> </a:t>
            </a:r>
            <a:r>
              <a:rPr lang="en-US" sz="1800" b="1" dirty="0" err="1" smtClean="0">
                <a:solidFill>
                  <a:srgbClr val="202020"/>
                </a:solidFill>
                <a:latin typeface="Arial"/>
                <a:ea typeface="Arial"/>
                <a:cs typeface="Arial"/>
                <a:sym typeface="Arial"/>
              </a:rPr>
              <a:t>Quy</a:t>
            </a:r>
            <a:r>
              <a:rPr lang="en-US" sz="1800" b="1" dirty="0" smtClean="0">
                <a:solidFill>
                  <a:srgbClr val="202020"/>
                </a:solidFill>
                <a:latin typeface="Arial"/>
                <a:ea typeface="Arial"/>
                <a:cs typeface="Arial"/>
                <a:sym typeface="Arial"/>
              </a:rPr>
              <a:t> </a:t>
            </a:r>
            <a:r>
              <a:rPr lang="en-US" sz="1800" b="1" dirty="0" err="1" smtClean="0">
                <a:solidFill>
                  <a:srgbClr val="202020"/>
                </a:solidFill>
                <a:latin typeface="Arial"/>
                <a:ea typeface="Arial"/>
                <a:cs typeface="Arial"/>
                <a:sym typeface="Arial"/>
              </a:rPr>
              <a:t>Tuyến</a:t>
            </a:r>
            <a:r>
              <a:rPr lang="en-US" sz="1800" b="1" dirty="0" smtClean="0">
                <a:solidFill>
                  <a:srgbClr val="202020"/>
                </a:solidFill>
                <a:latin typeface="Arial"/>
                <a:ea typeface="Arial"/>
                <a:cs typeface="Arial"/>
                <a:sym typeface="Arial"/>
              </a:rPr>
              <a:t> </a:t>
            </a:r>
            <a:r>
              <a:rPr lang="en-US" sz="1800" b="1" dirty="0" err="1" smtClean="0">
                <a:solidFill>
                  <a:srgbClr val="202020"/>
                </a:solidFill>
                <a:latin typeface="Arial"/>
                <a:ea typeface="Arial"/>
                <a:cs typeface="Arial"/>
                <a:sym typeface="Arial"/>
              </a:rPr>
              <a:t>Tính</a:t>
            </a:r>
            <a:r>
              <a:rPr lang="en-US" sz="1800" b="1" dirty="0" smtClean="0">
                <a:solidFill>
                  <a:srgbClr val="202020"/>
                </a:solidFill>
                <a:latin typeface="Arial"/>
                <a:ea typeface="Arial"/>
                <a:cs typeface="Arial"/>
                <a:sym typeface="Arial"/>
              </a:rPr>
              <a:t>)</a:t>
            </a:r>
            <a:endParaRPr sz="1800" b="1"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Classification (Phân loại)</a:t>
            </a:r>
            <a:endParaRPr sz="1800" dirty="0">
              <a:solidFill>
                <a:srgbClr val="20202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Unsupervised learning (học không giám sát)</a:t>
            </a:r>
            <a:endParaRPr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Clustering (Phân nhóm/cụm)</a:t>
            </a:r>
            <a:endParaRPr sz="1800"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Association (Liên kết)</a:t>
            </a:r>
            <a:endParaRPr sz="1800" dirty="0">
              <a:solidFill>
                <a:srgbClr val="20202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Semi-supervised Learning (Học bán giám sát)</a:t>
            </a:r>
            <a:endParaRPr dirty="0">
              <a:solidFill>
                <a:srgbClr val="20202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Reinforcement Learning (Học tăng cường)</a:t>
            </a:r>
            <a:endParaRPr dirty="0">
              <a:solidFill>
                <a:srgbClr val="202020"/>
              </a:solidFill>
              <a:latin typeface="Arial"/>
              <a:ea typeface="Arial"/>
              <a:cs typeface="Arial"/>
              <a:sym typeface="Arial"/>
            </a:endParaRPr>
          </a:p>
        </p:txBody>
      </p:sp>
    </p:spTree>
    <p:extLst>
      <p:ext uri="{BB962C8B-B14F-4D97-AF65-F5344CB8AC3E}">
        <p14:creationId xmlns:p14="http://schemas.microsoft.com/office/powerpoint/2010/main" val="2465576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87" y="129141"/>
            <a:ext cx="8520600" cy="707400"/>
          </a:xfrm>
        </p:spPr>
        <p:txBody>
          <a:bodyPr>
            <a:normAutofit fontScale="90000"/>
          </a:bodyPr>
          <a:lstStyle/>
          <a:p>
            <a:r>
              <a:rPr lang="en-US" smtClean="0"/>
              <a:t>6</a:t>
            </a:r>
            <a:r>
              <a:rPr lang="en-US" smtClean="0"/>
              <a:t>.3.2) </a:t>
            </a:r>
            <a:r>
              <a:rPr lang="en-US" dirty="0" err="1" smtClean="0"/>
              <a:t>Phương</a:t>
            </a:r>
            <a:r>
              <a:rPr lang="en-US" dirty="0" smtClean="0"/>
              <a:t> </a:t>
            </a:r>
            <a:r>
              <a:rPr lang="en-US" dirty="0" err="1" smtClean="0"/>
              <a:t>pháp</a:t>
            </a:r>
            <a:r>
              <a:rPr lang="en-US" dirty="0" smtClean="0"/>
              <a:t> </a:t>
            </a:r>
            <a:r>
              <a:rPr lang="en-US" dirty="0" err="1" smtClean="0"/>
              <a:t>đại</a:t>
            </a:r>
            <a:r>
              <a:rPr lang="en-US" dirty="0" smtClean="0"/>
              <a:t> </a:t>
            </a:r>
            <a:r>
              <a:rPr lang="en-US" dirty="0" err="1" smtClean="0"/>
              <a:t>số</a:t>
            </a:r>
            <a:endParaRPr lang="en-US" dirty="0"/>
          </a:p>
        </p:txBody>
      </p:sp>
      <p:sp>
        <p:nvSpPr>
          <p:cNvPr id="3" name="Text Placeholder 2"/>
          <p:cNvSpPr>
            <a:spLocks noGrp="1"/>
          </p:cNvSpPr>
          <p:nvPr>
            <p:ph type="body" idx="1"/>
          </p:nvPr>
        </p:nvSpPr>
        <p:spPr>
          <a:xfrm>
            <a:off x="295074" y="917190"/>
            <a:ext cx="8520600" cy="504286"/>
          </a:xfrm>
        </p:spPr>
        <p:txBody>
          <a:bodyPr/>
          <a:lstStyle/>
          <a:p>
            <a:r>
              <a:rPr lang="en-US" dirty="0" err="1" smtClean="0"/>
              <a:t>Viết</a:t>
            </a:r>
            <a:r>
              <a:rPr lang="en-US" dirty="0" smtClean="0"/>
              <a:t> </a:t>
            </a:r>
            <a:r>
              <a:rPr lang="en-US" dirty="0" err="1" smtClean="0"/>
              <a:t>dưới</a:t>
            </a:r>
            <a:r>
              <a:rPr lang="en-US" dirty="0" smtClean="0"/>
              <a:t> </a:t>
            </a:r>
            <a:r>
              <a:rPr lang="en-US" dirty="0" err="1" smtClean="0"/>
              <a:t>dạng</a:t>
            </a:r>
            <a:r>
              <a:rPr lang="en-US" dirty="0" smtClean="0"/>
              <a:t> vector</a:t>
            </a:r>
            <a:endParaRPr lang="en-US" dirty="0"/>
          </a:p>
        </p:txBody>
      </p:sp>
      <p:pic>
        <p:nvPicPr>
          <p:cNvPr id="4" name="Picture 3"/>
          <p:cNvPicPr>
            <a:picLocks noChangeAspect="1"/>
          </p:cNvPicPr>
          <p:nvPr/>
        </p:nvPicPr>
        <p:blipFill>
          <a:blip r:embed="rId2"/>
          <a:stretch>
            <a:fillRect/>
          </a:stretch>
        </p:blipFill>
        <p:spPr>
          <a:xfrm>
            <a:off x="2179120" y="1645921"/>
            <a:ext cx="3975649" cy="2376174"/>
          </a:xfrm>
          <a:prstGeom prst="rect">
            <a:avLst/>
          </a:prstGeom>
        </p:spPr>
      </p:pic>
    </p:spTree>
    <p:extLst>
      <p:ext uri="{BB962C8B-B14F-4D97-AF65-F5344CB8AC3E}">
        <p14:creationId xmlns:p14="http://schemas.microsoft.com/office/powerpoint/2010/main" val="329230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387" y="129141"/>
            <a:ext cx="8520600" cy="707400"/>
          </a:xfrm>
        </p:spPr>
        <p:txBody>
          <a:bodyPr>
            <a:normAutofit fontScale="90000"/>
          </a:bodyPr>
          <a:lstStyle/>
          <a:p>
            <a:r>
              <a:rPr lang="en-US" smtClean="0"/>
              <a:t>6</a:t>
            </a:r>
            <a:r>
              <a:rPr lang="en-US" smtClean="0"/>
              <a:t>.3.3) </a:t>
            </a:r>
            <a:r>
              <a:rPr lang="en-US" dirty="0" err="1" smtClean="0"/>
              <a:t>Phương</a:t>
            </a:r>
            <a:r>
              <a:rPr lang="en-US" dirty="0" smtClean="0"/>
              <a:t> </a:t>
            </a:r>
            <a:r>
              <a:rPr lang="en-US" dirty="0" err="1" smtClean="0"/>
              <a:t>pháp</a:t>
            </a:r>
            <a:r>
              <a:rPr lang="en-US" dirty="0" smtClean="0"/>
              <a:t> Gradient Descent</a:t>
            </a:r>
            <a:endParaRPr lang="en-US" dirty="0"/>
          </a:p>
        </p:txBody>
      </p:sp>
      <p:pic>
        <p:nvPicPr>
          <p:cNvPr id="6" name="Picture 5"/>
          <p:cNvPicPr>
            <a:picLocks noChangeAspect="1"/>
          </p:cNvPicPr>
          <p:nvPr/>
        </p:nvPicPr>
        <p:blipFill>
          <a:blip r:embed="rId2"/>
          <a:stretch>
            <a:fillRect/>
          </a:stretch>
        </p:blipFill>
        <p:spPr>
          <a:xfrm>
            <a:off x="1195331" y="845015"/>
            <a:ext cx="6219621" cy="4027140"/>
          </a:xfrm>
          <a:prstGeom prst="rect">
            <a:avLst/>
          </a:prstGeom>
        </p:spPr>
      </p:pic>
    </p:spTree>
    <p:extLst>
      <p:ext uri="{BB962C8B-B14F-4D97-AF65-F5344CB8AC3E}">
        <p14:creationId xmlns:p14="http://schemas.microsoft.com/office/powerpoint/2010/main" val="1444371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body" idx="1"/>
          </p:nvPr>
        </p:nvSpPr>
        <p:spPr>
          <a:xfrm>
            <a:off x="311700" y="1081775"/>
            <a:ext cx="8520600" cy="3487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202020"/>
              </a:buClr>
              <a:buSzPts val="1700"/>
              <a:buFont typeface="Arial"/>
              <a:buChar char="-"/>
            </a:pPr>
            <a:r>
              <a:rPr lang="vi" sz="1700" dirty="0">
                <a:solidFill>
                  <a:srgbClr val="202020"/>
                </a:solidFill>
                <a:latin typeface="Arial"/>
                <a:ea typeface="Arial"/>
                <a:cs typeface="Arial"/>
                <a:sym typeface="Arial"/>
              </a:rPr>
              <a:t>Là giải thuật tính toán lặp lại điểm tiếp theo bằng cách sử dụng gradient tại vị trí hiện tại, sau đó chia tỷ lệ theo learning rate và trừ bởi giá trị thu được từ vị trí hiện tại (makes a step).</a:t>
            </a:r>
            <a:endParaRPr sz="1700" dirty="0">
              <a:solidFill>
                <a:srgbClr val="202020"/>
              </a:solidFill>
              <a:latin typeface="Arial"/>
              <a:ea typeface="Arial"/>
              <a:cs typeface="Arial"/>
              <a:sym typeface="Arial"/>
            </a:endParaRPr>
          </a:p>
          <a:p>
            <a:pPr marL="0" lvl="0" indent="0" algn="l" rtl="0">
              <a:spcBef>
                <a:spcPts val="0"/>
              </a:spcBef>
              <a:spcAft>
                <a:spcPts val="0"/>
              </a:spcAft>
              <a:buNone/>
            </a:pPr>
            <a:endParaRPr sz="1700" dirty="0">
              <a:latin typeface="Arial"/>
              <a:ea typeface="Arial"/>
              <a:cs typeface="Arial"/>
              <a:sym typeface="Arial"/>
            </a:endParaRPr>
          </a:p>
          <a:p>
            <a:pPr marL="0" lvl="0" indent="0" algn="l" rtl="0">
              <a:spcBef>
                <a:spcPts val="0"/>
              </a:spcBef>
              <a:spcAft>
                <a:spcPts val="0"/>
              </a:spcAft>
              <a:buNone/>
            </a:pPr>
            <a:endParaRPr sz="1700" dirty="0">
              <a:latin typeface="Arial"/>
              <a:ea typeface="Arial"/>
              <a:cs typeface="Arial"/>
              <a:sym typeface="Arial"/>
            </a:endParaRPr>
          </a:p>
          <a:p>
            <a:pPr marL="457200" lvl="0" indent="-336550" algn="l" rtl="0">
              <a:spcBef>
                <a:spcPts val="0"/>
              </a:spcBef>
              <a:spcAft>
                <a:spcPts val="0"/>
              </a:spcAft>
              <a:buClr>
                <a:srgbClr val="202020"/>
              </a:buClr>
              <a:buSzPts val="1700"/>
              <a:buFont typeface="Arial"/>
              <a:buChar char="-"/>
            </a:pPr>
            <a:r>
              <a:rPr lang="vi" sz="1700" dirty="0">
                <a:solidFill>
                  <a:srgbClr val="202020"/>
                </a:solidFill>
                <a:latin typeface="Arial"/>
                <a:ea typeface="Arial"/>
                <a:cs typeface="Arial"/>
                <a:sym typeface="Arial"/>
              </a:rPr>
              <a:t>Dấu trừ vì đang đi tìm giá trị min, dấu cộng nếu muốn tìm max.</a:t>
            </a:r>
            <a:endParaRPr sz="1700" dirty="0">
              <a:solidFill>
                <a:srgbClr val="202020"/>
              </a:solidFill>
              <a:latin typeface="Arial"/>
              <a:ea typeface="Arial"/>
              <a:cs typeface="Arial"/>
              <a:sym typeface="Arial"/>
            </a:endParaRPr>
          </a:p>
          <a:p>
            <a:pPr marL="457200" lvl="0" indent="-336550" algn="l" rtl="0">
              <a:spcBef>
                <a:spcPts val="0"/>
              </a:spcBef>
              <a:spcAft>
                <a:spcPts val="0"/>
              </a:spcAft>
              <a:buSzPts val="1700"/>
              <a:buChar char="-"/>
            </a:pPr>
            <a:r>
              <a:rPr lang="vi" sz="1700" b="1" dirty="0">
                <a:solidFill>
                  <a:srgbClr val="292929"/>
                </a:solidFill>
                <a:highlight>
                  <a:srgbClr val="FFFFFF"/>
                </a:highlight>
                <a:latin typeface="Arial"/>
                <a:ea typeface="Arial"/>
                <a:cs typeface="Arial"/>
                <a:sym typeface="Arial"/>
              </a:rPr>
              <a:t>η learning rate: </a:t>
            </a:r>
            <a:r>
              <a:rPr lang="vi" sz="1700" dirty="0">
                <a:solidFill>
                  <a:srgbClr val="292929"/>
                </a:solidFill>
                <a:highlight>
                  <a:srgbClr val="FFFFFF"/>
                </a:highlight>
                <a:latin typeface="Arial"/>
                <a:ea typeface="Arial"/>
                <a:cs typeface="Arial"/>
                <a:sym typeface="Arial"/>
              </a:rPr>
              <a:t>hay còn gọi là tốc độ học </a:t>
            </a:r>
            <a:endParaRPr sz="1700" dirty="0">
              <a:solidFill>
                <a:srgbClr val="292929"/>
              </a:solidFill>
              <a:highlight>
                <a:srgbClr val="FFFFFF"/>
              </a:highlight>
              <a:latin typeface="Arial"/>
              <a:ea typeface="Arial"/>
              <a:cs typeface="Arial"/>
              <a:sym typeface="Arial"/>
            </a:endParaRPr>
          </a:p>
          <a:p>
            <a:pPr marL="914400" lvl="1" indent="-336550" algn="l" rtl="0">
              <a:spcBef>
                <a:spcPts val="0"/>
              </a:spcBef>
              <a:spcAft>
                <a:spcPts val="0"/>
              </a:spcAft>
              <a:buSzPts val="1700"/>
              <a:buFont typeface="Arial"/>
              <a:buChar char="-"/>
            </a:pPr>
            <a:r>
              <a:rPr lang="vi" sz="1700" dirty="0">
                <a:solidFill>
                  <a:srgbClr val="292929"/>
                </a:solidFill>
                <a:highlight>
                  <a:srgbClr val="FFFFFF"/>
                </a:highlight>
                <a:latin typeface="Arial"/>
                <a:ea typeface="Arial"/>
                <a:cs typeface="Arial"/>
                <a:sym typeface="Arial"/>
              </a:rPr>
              <a:t>Giá trị learning rate nhỏ thì tốc độ hội tụ lâu, hoặc có thể đạt đến số vòng lặp tối đa trước khi đến được điểm tối ưu</a:t>
            </a:r>
            <a:endParaRPr sz="1700" dirty="0">
              <a:solidFill>
                <a:srgbClr val="292929"/>
              </a:solidFill>
              <a:highlight>
                <a:srgbClr val="FFFFFF"/>
              </a:highlight>
              <a:latin typeface="Arial"/>
              <a:ea typeface="Arial"/>
              <a:cs typeface="Arial"/>
              <a:sym typeface="Arial"/>
            </a:endParaRPr>
          </a:p>
          <a:p>
            <a:pPr marL="914400" lvl="1" indent="-336550" algn="l" rtl="0">
              <a:spcBef>
                <a:spcPts val="0"/>
              </a:spcBef>
              <a:spcAft>
                <a:spcPts val="0"/>
              </a:spcAft>
              <a:buClr>
                <a:srgbClr val="292929"/>
              </a:buClr>
              <a:buSzPts val="1700"/>
              <a:buFont typeface="Arial"/>
              <a:buChar char="-"/>
            </a:pPr>
            <a:r>
              <a:rPr lang="vi" sz="1700" dirty="0">
                <a:solidFill>
                  <a:srgbClr val="292929"/>
                </a:solidFill>
                <a:highlight>
                  <a:srgbClr val="FFFFFF"/>
                </a:highlight>
                <a:latin typeface="Arial"/>
                <a:ea typeface="Arial"/>
                <a:cs typeface="Arial"/>
                <a:sym typeface="Arial"/>
              </a:rPr>
              <a:t>Giá trị learning rate quá lớn thì giải thuật không hội tụ tại điểm tối ưu hoặc có thể bị phân kì.</a:t>
            </a:r>
            <a:endParaRPr sz="1700" dirty="0">
              <a:solidFill>
                <a:srgbClr val="292929"/>
              </a:solidFill>
              <a:highlight>
                <a:srgbClr val="FFFFFF"/>
              </a:highlight>
              <a:latin typeface="Arial"/>
              <a:ea typeface="Arial"/>
              <a:cs typeface="Arial"/>
              <a:sym typeface="Arial"/>
            </a:endParaRPr>
          </a:p>
        </p:txBody>
      </p:sp>
      <p:sp>
        <p:nvSpPr>
          <p:cNvPr id="186" name="Google Shape;186;p29"/>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mtClean="0"/>
              <a:t>6</a:t>
            </a:r>
            <a:r>
              <a:rPr lang="en-US" smtClean="0"/>
              <a:t>.3.3</a:t>
            </a:r>
            <a:r>
              <a:rPr lang="vi" smtClean="0"/>
              <a:t>) </a:t>
            </a:r>
            <a:r>
              <a:rPr lang="vi" dirty="0"/>
              <a:t>Gradient Descent Algorithm</a:t>
            </a:r>
            <a:endParaRPr dirty="0"/>
          </a:p>
        </p:txBody>
      </p:sp>
      <p:pic>
        <p:nvPicPr>
          <p:cNvPr id="187" name="Google Shape;187;p29"/>
          <p:cNvPicPr preferRelativeResize="0"/>
          <p:nvPr/>
        </p:nvPicPr>
        <p:blipFill>
          <a:blip r:embed="rId3">
            <a:alphaModFix/>
          </a:blip>
          <a:stretch>
            <a:fillRect/>
          </a:stretch>
        </p:blipFill>
        <p:spPr>
          <a:xfrm>
            <a:off x="2846650" y="2051475"/>
            <a:ext cx="2745925" cy="316200"/>
          </a:xfrm>
          <a:prstGeom prst="rect">
            <a:avLst/>
          </a:prstGeom>
          <a:noFill/>
          <a:ln>
            <a:noFill/>
          </a:ln>
        </p:spPr>
      </p:pic>
    </p:spTree>
    <p:extLst>
      <p:ext uri="{BB962C8B-B14F-4D97-AF65-F5344CB8AC3E}">
        <p14:creationId xmlns:p14="http://schemas.microsoft.com/office/powerpoint/2010/main" val="122173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body" idx="1"/>
          </p:nvPr>
        </p:nvSpPr>
        <p:spPr>
          <a:xfrm>
            <a:off x="311700" y="1143000"/>
            <a:ext cx="8520600" cy="34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rgbClr val="202020"/>
                </a:solidFill>
                <a:latin typeface="Arial"/>
                <a:ea typeface="Arial"/>
                <a:cs typeface="Arial"/>
                <a:sym typeface="Arial"/>
              </a:rPr>
              <a:t>Các bước thực hiện giải thuật GD:</a:t>
            </a:r>
            <a:endParaRPr dirty="0">
              <a:solidFill>
                <a:srgbClr val="202020"/>
              </a:solidFill>
              <a:latin typeface="Arial"/>
              <a:ea typeface="Arial"/>
              <a:cs typeface="Arial"/>
              <a:sym typeface="Arial"/>
            </a:endParaRPr>
          </a:p>
          <a:p>
            <a:pPr marL="0" lvl="0" indent="0" algn="l" rtl="0">
              <a:spcBef>
                <a:spcPts val="0"/>
              </a:spcBef>
              <a:spcAft>
                <a:spcPts val="0"/>
              </a:spcAft>
              <a:buNone/>
            </a:pPr>
            <a:endParaRPr dirty="0">
              <a:solidFill>
                <a:srgbClr val="202020"/>
              </a:solidFill>
              <a:latin typeface="Arial"/>
              <a:ea typeface="Arial"/>
              <a:cs typeface="Arial"/>
              <a:sym typeface="Arial"/>
            </a:endParaRPr>
          </a:p>
          <a:p>
            <a:pPr marL="457200" lvl="0" indent="-342900" algn="l" rtl="0">
              <a:spcBef>
                <a:spcPts val="0"/>
              </a:spcBef>
              <a:spcAft>
                <a:spcPts val="0"/>
              </a:spcAft>
              <a:buClr>
                <a:srgbClr val="202020"/>
              </a:buClr>
              <a:buSzPts val="1800"/>
              <a:buFont typeface="Arial"/>
              <a:buAutoNum type="arabicPeriod"/>
            </a:pPr>
            <a:r>
              <a:rPr lang="vi" dirty="0">
                <a:solidFill>
                  <a:srgbClr val="202020"/>
                </a:solidFill>
                <a:latin typeface="Arial"/>
                <a:ea typeface="Arial"/>
                <a:cs typeface="Arial"/>
                <a:sym typeface="Arial"/>
              </a:rPr>
              <a:t>Chọn điểm </a:t>
            </a:r>
            <a:r>
              <a:rPr lang="en-US" dirty="0" err="1" smtClean="0">
                <a:solidFill>
                  <a:srgbClr val="202020"/>
                </a:solidFill>
                <a:latin typeface="Arial"/>
                <a:ea typeface="Arial"/>
                <a:cs typeface="Arial"/>
                <a:sym typeface="Arial"/>
              </a:rPr>
              <a:t>bắt</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đầu</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giá</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trị</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khởi</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tạo</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các</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tham</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số</a:t>
            </a:r>
            <a:r>
              <a:rPr lang="en-US" dirty="0" smtClean="0">
                <a:solidFill>
                  <a:srgbClr val="202020"/>
                </a:solidFill>
                <a:latin typeface="Arial"/>
                <a:ea typeface="Arial"/>
                <a:cs typeface="Arial"/>
                <a:sym typeface="Arial"/>
              </a:rPr>
              <a:t>)</a:t>
            </a:r>
            <a:endParaRPr dirty="0">
              <a:solidFill>
                <a:srgbClr val="202020"/>
              </a:solidFill>
              <a:latin typeface="Arial"/>
              <a:ea typeface="Arial"/>
              <a:cs typeface="Arial"/>
              <a:sym typeface="Arial"/>
            </a:endParaRPr>
          </a:p>
          <a:p>
            <a:pPr marL="457200" lvl="0" indent="-342900" algn="l" rtl="0">
              <a:spcBef>
                <a:spcPts val="0"/>
              </a:spcBef>
              <a:spcAft>
                <a:spcPts val="0"/>
              </a:spcAft>
              <a:buClr>
                <a:srgbClr val="202020"/>
              </a:buClr>
              <a:buSzPts val="1800"/>
              <a:buFont typeface="Arial"/>
              <a:buAutoNum type="arabicPeriod"/>
            </a:pPr>
            <a:r>
              <a:rPr lang="vi" dirty="0">
                <a:solidFill>
                  <a:srgbClr val="202020"/>
                </a:solidFill>
                <a:latin typeface="Arial"/>
                <a:ea typeface="Arial"/>
                <a:cs typeface="Arial"/>
                <a:sym typeface="Arial"/>
              </a:rPr>
              <a:t>Tính giá trị gradient tại điểm </a:t>
            </a:r>
            <a:r>
              <a:rPr lang="en-US" dirty="0" err="1" smtClean="0">
                <a:solidFill>
                  <a:srgbClr val="202020"/>
                </a:solidFill>
                <a:latin typeface="Arial"/>
                <a:ea typeface="Arial"/>
                <a:cs typeface="Arial"/>
                <a:sym typeface="Arial"/>
              </a:rPr>
              <a:t>đó</a:t>
            </a:r>
            <a:endParaRPr dirty="0">
              <a:solidFill>
                <a:srgbClr val="202020"/>
              </a:solidFill>
              <a:latin typeface="Arial"/>
              <a:ea typeface="Arial"/>
              <a:cs typeface="Arial"/>
              <a:sym typeface="Arial"/>
            </a:endParaRPr>
          </a:p>
          <a:p>
            <a:pPr marL="457200" lvl="0" indent="-342900" algn="l" rtl="0">
              <a:spcBef>
                <a:spcPts val="0"/>
              </a:spcBef>
              <a:spcAft>
                <a:spcPts val="0"/>
              </a:spcAft>
              <a:buClr>
                <a:srgbClr val="202020"/>
              </a:buClr>
              <a:buSzPts val="1800"/>
              <a:buFont typeface="Arial"/>
              <a:buAutoNum type="arabicPeriod"/>
            </a:pPr>
            <a:r>
              <a:rPr lang="vi" dirty="0">
                <a:solidFill>
                  <a:srgbClr val="202020"/>
                </a:solidFill>
                <a:latin typeface="Arial"/>
                <a:ea typeface="Arial"/>
                <a:cs typeface="Arial"/>
                <a:sym typeface="Arial"/>
              </a:rPr>
              <a:t>Thực hiện một bước di chuyển ngược hướng đạo hàm (tìm min)</a:t>
            </a:r>
            <a:endParaRPr dirty="0">
              <a:solidFill>
                <a:srgbClr val="202020"/>
              </a:solidFill>
              <a:latin typeface="Arial"/>
              <a:ea typeface="Arial"/>
              <a:cs typeface="Arial"/>
              <a:sym typeface="Arial"/>
            </a:endParaRPr>
          </a:p>
          <a:p>
            <a:pPr marL="457200" lvl="0" indent="-342900" algn="l" rtl="0">
              <a:spcBef>
                <a:spcPts val="0"/>
              </a:spcBef>
              <a:spcAft>
                <a:spcPts val="0"/>
              </a:spcAft>
              <a:buClr>
                <a:srgbClr val="202020"/>
              </a:buClr>
              <a:buSzPts val="1800"/>
              <a:buFont typeface="Arial"/>
              <a:buAutoNum type="arabicPeriod"/>
            </a:pPr>
            <a:r>
              <a:rPr lang="vi" dirty="0">
                <a:solidFill>
                  <a:srgbClr val="202020"/>
                </a:solidFill>
                <a:latin typeface="Arial"/>
                <a:ea typeface="Arial"/>
                <a:cs typeface="Arial"/>
                <a:sym typeface="Arial"/>
              </a:rPr>
              <a:t>Lặp lại bước 2 và 3 đến khi gặp điều kiện dừng</a:t>
            </a:r>
            <a:endParaRPr dirty="0">
              <a:solidFill>
                <a:srgbClr val="202020"/>
              </a:solidFill>
              <a:latin typeface="Arial"/>
              <a:ea typeface="Arial"/>
              <a:cs typeface="Arial"/>
              <a:sym typeface="Arial"/>
            </a:endParaRPr>
          </a:p>
          <a:p>
            <a:pPr marL="914400" lvl="1" indent="-342900" algn="l" rtl="0">
              <a:spcBef>
                <a:spcPts val="0"/>
              </a:spcBef>
              <a:spcAft>
                <a:spcPts val="0"/>
              </a:spcAft>
              <a:buClr>
                <a:srgbClr val="202020"/>
              </a:buClr>
              <a:buSzPts val="1800"/>
              <a:buFont typeface="Arial"/>
              <a:buAutoNum type="alphaLcPeriod"/>
            </a:pPr>
            <a:r>
              <a:rPr lang="vi" sz="1800" dirty="0">
                <a:solidFill>
                  <a:srgbClr val="202020"/>
                </a:solidFill>
                <a:latin typeface="Arial"/>
                <a:ea typeface="Arial"/>
                <a:cs typeface="Arial"/>
                <a:sym typeface="Arial"/>
              </a:rPr>
              <a:t>Số vòng lặp tối đa đã đạt</a:t>
            </a:r>
            <a:endParaRPr sz="1800" dirty="0">
              <a:solidFill>
                <a:srgbClr val="202020"/>
              </a:solidFill>
              <a:latin typeface="Arial"/>
              <a:ea typeface="Arial"/>
              <a:cs typeface="Arial"/>
              <a:sym typeface="Arial"/>
            </a:endParaRPr>
          </a:p>
          <a:p>
            <a:pPr marL="914400" lvl="1" indent="-342900" algn="l" rtl="0">
              <a:spcBef>
                <a:spcPts val="0"/>
              </a:spcBef>
              <a:spcAft>
                <a:spcPts val="0"/>
              </a:spcAft>
              <a:buClr>
                <a:srgbClr val="202020"/>
              </a:buClr>
              <a:buSzPts val="1800"/>
              <a:buFont typeface="Arial"/>
              <a:buAutoNum type="alphaLcPeriod"/>
            </a:pPr>
            <a:r>
              <a:rPr lang="vi" sz="1800" dirty="0">
                <a:solidFill>
                  <a:srgbClr val="202020"/>
                </a:solidFill>
                <a:latin typeface="Arial"/>
                <a:ea typeface="Arial"/>
                <a:cs typeface="Arial"/>
                <a:sym typeface="Arial"/>
              </a:rPr>
              <a:t>Giá trị của bước nhảy đạt ngưỡng giới hạn</a:t>
            </a:r>
            <a:endParaRPr sz="1800" dirty="0">
              <a:solidFill>
                <a:srgbClr val="202020"/>
              </a:solidFill>
              <a:latin typeface="Arial"/>
              <a:ea typeface="Arial"/>
              <a:cs typeface="Arial"/>
              <a:sym typeface="Arial"/>
            </a:endParaRPr>
          </a:p>
        </p:txBody>
      </p:sp>
      <p:sp>
        <p:nvSpPr>
          <p:cNvPr id="193" name="Google Shape;193;p30"/>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mtClean="0"/>
              <a:t>6</a:t>
            </a:r>
            <a:r>
              <a:rPr lang="en-US" smtClean="0"/>
              <a:t>.3.3</a:t>
            </a:r>
            <a:r>
              <a:rPr lang="vi" smtClean="0"/>
              <a:t>) </a:t>
            </a:r>
            <a:r>
              <a:rPr lang="vi" dirty="0"/>
              <a:t>Gradient Descent Algorithm</a:t>
            </a:r>
            <a:endParaRPr dirty="0"/>
          </a:p>
        </p:txBody>
      </p:sp>
    </p:spTree>
    <p:extLst>
      <p:ext uri="{BB962C8B-B14F-4D97-AF65-F5344CB8AC3E}">
        <p14:creationId xmlns:p14="http://schemas.microsoft.com/office/powerpoint/2010/main" val="2462248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body" idx="1"/>
          </p:nvPr>
        </p:nvSpPr>
        <p:spPr>
          <a:xfrm>
            <a:off x="311700" y="2347225"/>
            <a:ext cx="8520600" cy="222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020"/>
              </a:buClr>
              <a:buSzPts val="1800"/>
              <a:buFont typeface="Arial"/>
              <a:buChar char="-"/>
            </a:pPr>
            <a:r>
              <a:rPr lang="vi">
                <a:solidFill>
                  <a:srgbClr val="202020"/>
                </a:solidFill>
                <a:latin typeface="Arial"/>
                <a:ea typeface="Arial"/>
                <a:cs typeface="Arial"/>
                <a:sym typeface="Arial"/>
              </a:rPr>
              <a:t>Với learning rate = 0.1, điểm khởi tạo x0 = 9. Ta có thể tính các vị trí tiếp theo bằng tay ví dụ:</a:t>
            </a:r>
            <a:endParaRPr>
              <a:solidFill>
                <a:srgbClr val="202020"/>
              </a:solidFill>
              <a:latin typeface="Arial"/>
              <a:ea typeface="Arial"/>
              <a:cs typeface="Arial"/>
              <a:sym typeface="Arial"/>
            </a:endParaRPr>
          </a:p>
        </p:txBody>
      </p:sp>
      <p:sp>
        <p:nvSpPr>
          <p:cNvPr id="199" name="Google Shape;199;p31"/>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mtClean="0"/>
              <a:t>6.3.3.a</a:t>
            </a:r>
            <a:r>
              <a:rPr lang="vi" smtClean="0"/>
              <a:t>) </a:t>
            </a:r>
            <a:r>
              <a:rPr lang="en-US" smtClean="0"/>
              <a:t>Ví dụ </a:t>
            </a:r>
            <a:r>
              <a:rPr lang="vi" smtClean="0"/>
              <a:t>GD </a:t>
            </a:r>
            <a:r>
              <a:rPr lang="vi" dirty="0"/>
              <a:t>cho hàm bậc 2 </a:t>
            </a:r>
            <a:endParaRPr dirty="0"/>
          </a:p>
        </p:txBody>
      </p:sp>
      <p:pic>
        <p:nvPicPr>
          <p:cNvPr id="200" name="Google Shape;200;p31"/>
          <p:cNvPicPr preferRelativeResize="0"/>
          <p:nvPr/>
        </p:nvPicPr>
        <p:blipFill>
          <a:blip r:embed="rId3">
            <a:alphaModFix/>
          </a:blip>
          <a:stretch>
            <a:fillRect/>
          </a:stretch>
        </p:blipFill>
        <p:spPr>
          <a:xfrm>
            <a:off x="3479350" y="1051150"/>
            <a:ext cx="2278850" cy="323350"/>
          </a:xfrm>
          <a:prstGeom prst="rect">
            <a:avLst/>
          </a:prstGeom>
          <a:noFill/>
          <a:ln>
            <a:noFill/>
          </a:ln>
        </p:spPr>
      </p:pic>
      <p:pic>
        <p:nvPicPr>
          <p:cNvPr id="201" name="Google Shape;201;p31"/>
          <p:cNvPicPr preferRelativeResize="0"/>
          <p:nvPr/>
        </p:nvPicPr>
        <p:blipFill>
          <a:blip r:embed="rId4">
            <a:alphaModFix/>
          </a:blip>
          <a:stretch>
            <a:fillRect/>
          </a:stretch>
        </p:blipFill>
        <p:spPr>
          <a:xfrm>
            <a:off x="3780901" y="1663475"/>
            <a:ext cx="1500125" cy="500050"/>
          </a:xfrm>
          <a:prstGeom prst="rect">
            <a:avLst/>
          </a:prstGeom>
          <a:noFill/>
          <a:ln>
            <a:noFill/>
          </a:ln>
        </p:spPr>
      </p:pic>
      <p:pic>
        <p:nvPicPr>
          <p:cNvPr id="202" name="Google Shape;202;p31"/>
          <p:cNvPicPr preferRelativeResize="0"/>
          <p:nvPr/>
        </p:nvPicPr>
        <p:blipFill>
          <a:blip r:embed="rId5">
            <a:alphaModFix/>
          </a:blip>
          <a:stretch>
            <a:fillRect/>
          </a:stretch>
        </p:blipFill>
        <p:spPr>
          <a:xfrm>
            <a:off x="2487103" y="3288100"/>
            <a:ext cx="3955625" cy="855275"/>
          </a:xfrm>
          <a:prstGeom prst="rect">
            <a:avLst/>
          </a:prstGeom>
          <a:noFill/>
          <a:ln>
            <a:noFill/>
          </a:ln>
        </p:spPr>
      </p:pic>
    </p:spTree>
    <p:extLst>
      <p:ext uri="{BB962C8B-B14F-4D97-AF65-F5344CB8AC3E}">
        <p14:creationId xmlns:p14="http://schemas.microsoft.com/office/powerpoint/2010/main" val="3068781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body" idx="1"/>
          </p:nvPr>
        </p:nvSpPr>
        <p:spPr>
          <a:xfrm>
            <a:off x="311700" y="1163400"/>
            <a:ext cx="8520600" cy="340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020"/>
              </a:buClr>
              <a:buSzPts val="1800"/>
              <a:buFont typeface="Arial"/>
              <a:buChar char="-"/>
            </a:pPr>
            <a:r>
              <a:rPr lang="vi">
                <a:solidFill>
                  <a:srgbClr val="202020"/>
                </a:solidFill>
                <a:latin typeface="Arial"/>
                <a:ea typeface="Arial"/>
                <a:cs typeface="Arial"/>
                <a:sym typeface="Arial"/>
              </a:rPr>
              <a:t>10 bước đi đầu tiên của GD với learning rate = 0.1 (bên trái) và </a:t>
            </a:r>
            <a:endParaRPr>
              <a:solidFill>
                <a:srgbClr val="202020"/>
              </a:solidFill>
              <a:latin typeface="Arial"/>
              <a:ea typeface="Arial"/>
              <a:cs typeface="Arial"/>
              <a:sym typeface="Arial"/>
            </a:endParaRPr>
          </a:p>
          <a:p>
            <a:pPr marL="457200" lvl="0" indent="0" algn="l" rtl="0">
              <a:spcBef>
                <a:spcPts val="0"/>
              </a:spcBef>
              <a:spcAft>
                <a:spcPts val="0"/>
              </a:spcAft>
              <a:buNone/>
            </a:pPr>
            <a:r>
              <a:rPr lang="vi">
                <a:solidFill>
                  <a:srgbClr val="202020"/>
                </a:solidFill>
                <a:latin typeface="Arial"/>
                <a:ea typeface="Arial"/>
                <a:cs typeface="Arial"/>
                <a:sym typeface="Arial"/>
              </a:rPr>
              <a:t>learning rate = 0.8 (bên phải)</a:t>
            </a:r>
            <a:endParaRPr>
              <a:solidFill>
                <a:srgbClr val="202020"/>
              </a:solidFill>
              <a:latin typeface="Arial"/>
              <a:ea typeface="Arial"/>
              <a:cs typeface="Arial"/>
              <a:sym typeface="Arial"/>
            </a:endParaRPr>
          </a:p>
        </p:txBody>
      </p:sp>
      <p:sp>
        <p:nvSpPr>
          <p:cNvPr id="208" name="Google Shape;208;p32"/>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lvl="0">
              <a:buSzPct val="111111"/>
            </a:pPr>
            <a:r>
              <a:rPr lang="en-US"/>
              <a:t>6.3.3.a</a:t>
            </a:r>
            <a:r>
              <a:rPr lang="vi" smtClean="0"/>
              <a:t>) </a:t>
            </a:r>
            <a:r>
              <a:rPr lang="en-US" smtClean="0"/>
              <a:t>Ví dụ </a:t>
            </a:r>
            <a:r>
              <a:rPr lang="vi" smtClean="0"/>
              <a:t>GD </a:t>
            </a:r>
            <a:r>
              <a:rPr lang="vi" dirty="0"/>
              <a:t>cho hàm bậc 2 </a:t>
            </a:r>
            <a:endParaRPr dirty="0"/>
          </a:p>
        </p:txBody>
      </p:sp>
      <p:pic>
        <p:nvPicPr>
          <p:cNvPr id="209" name="Google Shape;209;p32"/>
          <p:cNvPicPr preferRelativeResize="0"/>
          <p:nvPr/>
        </p:nvPicPr>
        <p:blipFill>
          <a:blip r:embed="rId3">
            <a:alphaModFix/>
          </a:blip>
          <a:stretch>
            <a:fillRect/>
          </a:stretch>
        </p:blipFill>
        <p:spPr>
          <a:xfrm>
            <a:off x="690550" y="2031276"/>
            <a:ext cx="7999850" cy="2857075"/>
          </a:xfrm>
          <a:prstGeom prst="rect">
            <a:avLst/>
          </a:prstGeom>
          <a:noFill/>
          <a:ln>
            <a:noFill/>
          </a:ln>
        </p:spPr>
      </p:pic>
    </p:spTree>
    <p:extLst>
      <p:ext uri="{BB962C8B-B14F-4D97-AF65-F5344CB8AC3E}">
        <p14:creationId xmlns:p14="http://schemas.microsoft.com/office/powerpoint/2010/main" val="214304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body" idx="1"/>
          </p:nvPr>
        </p:nvSpPr>
        <p:spPr>
          <a:xfrm>
            <a:off x="364050" y="1143000"/>
            <a:ext cx="8520600" cy="629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020"/>
              </a:buClr>
              <a:buSzPts val="1800"/>
              <a:buFont typeface="Arial"/>
              <a:buChar char="-"/>
            </a:pPr>
            <a:r>
              <a:rPr lang="vi">
                <a:solidFill>
                  <a:srgbClr val="202020"/>
                </a:solidFill>
                <a:latin typeface="Arial"/>
                <a:ea typeface="Arial"/>
                <a:cs typeface="Arial"/>
                <a:sym typeface="Arial"/>
              </a:rPr>
              <a:t>Kết quả hội tụ của GD với các giá trị learning rate khác nhau</a:t>
            </a:r>
            <a:endParaRPr>
              <a:solidFill>
                <a:srgbClr val="202020"/>
              </a:solidFill>
              <a:latin typeface="Arial"/>
              <a:ea typeface="Arial"/>
              <a:cs typeface="Arial"/>
              <a:sym typeface="Arial"/>
            </a:endParaRPr>
          </a:p>
        </p:txBody>
      </p:sp>
      <p:sp>
        <p:nvSpPr>
          <p:cNvPr id="215" name="Google Shape;215;p33"/>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lvl="0">
              <a:buSzPct val="111111"/>
            </a:pPr>
            <a:r>
              <a:rPr lang="en-US"/>
              <a:t>6.3.3.a</a:t>
            </a:r>
            <a:r>
              <a:rPr lang="vi" smtClean="0"/>
              <a:t>) GD </a:t>
            </a:r>
            <a:r>
              <a:rPr lang="vi" dirty="0"/>
              <a:t>cho hàm bậc 2 </a:t>
            </a:r>
            <a:endParaRPr dirty="0"/>
          </a:p>
        </p:txBody>
      </p:sp>
      <p:pic>
        <p:nvPicPr>
          <p:cNvPr id="216" name="Google Shape;216;p33"/>
          <p:cNvPicPr preferRelativeResize="0"/>
          <p:nvPr/>
        </p:nvPicPr>
        <p:blipFill>
          <a:blip r:embed="rId3">
            <a:alphaModFix/>
          </a:blip>
          <a:stretch>
            <a:fillRect/>
          </a:stretch>
        </p:blipFill>
        <p:spPr>
          <a:xfrm>
            <a:off x="311700" y="2137325"/>
            <a:ext cx="8380824" cy="2383650"/>
          </a:xfrm>
          <a:prstGeom prst="rect">
            <a:avLst/>
          </a:prstGeom>
          <a:noFill/>
          <a:ln>
            <a:noFill/>
          </a:ln>
        </p:spPr>
      </p:pic>
    </p:spTree>
    <p:extLst>
      <p:ext uri="{BB962C8B-B14F-4D97-AF65-F5344CB8AC3E}">
        <p14:creationId xmlns:p14="http://schemas.microsoft.com/office/powerpoint/2010/main" val="289235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body" idx="1"/>
          </p:nvPr>
        </p:nvSpPr>
        <p:spPr>
          <a:xfrm>
            <a:off x="311700" y="1512400"/>
            <a:ext cx="8520600" cy="305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Char char="-"/>
            </a:pPr>
            <a:r>
              <a:rPr lang="vi">
                <a:solidFill>
                  <a:srgbClr val="000000"/>
                </a:solidFill>
                <a:latin typeface="Arial"/>
                <a:ea typeface="Arial"/>
                <a:cs typeface="Arial"/>
                <a:sym typeface="Arial"/>
              </a:rPr>
              <a:t>Dưới đây là hình vẽ cho cho 2 giá trị learning và 2 điểm khởi tạo khác nhau.</a:t>
            </a:r>
            <a:endParaRPr>
              <a:solidFill>
                <a:srgbClr val="000000"/>
              </a:solidFill>
              <a:latin typeface="Arial"/>
              <a:ea typeface="Arial"/>
              <a:cs typeface="Arial"/>
              <a:sym typeface="Arial"/>
            </a:endParaRPr>
          </a:p>
        </p:txBody>
      </p:sp>
      <p:sp>
        <p:nvSpPr>
          <p:cNvPr id="222" name="Google Shape;222;p34"/>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lvl="0">
              <a:buSzPct val="111111"/>
            </a:pPr>
            <a:r>
              <a:rPr lang="en-US" smtClean="0"/>
              <a:t>6.3.3.b</a:t>
            </a:r>
            <a:r>
              <a:rPr lang="vi" smtClean="0">
                <a:latin typeface="Times New Roman"/>
                <a:ea typeface="Times New Roman"/>
                <a:cs typeface="Times New Roman"/>
                <a:sym typeface="Times New Roman"/>
              </a:rPr>
              <a:t>) GD </a:t>
            </a:r>
            <a:r>
              <a:rPr lang="vi" dirty="0">
                <a:latin typeface="Times New Roman"/>
                <a:ea typeface="Times New Roman"/>
                <a:cs typeface="Times New Roman"/>
                <a:sym typeface="Times New Roman"/>
              </a:rPr>
              <a:t>cho hàm có điểm uốn</a:t>
            </a:r>
            <a:endParaRPr dirty="0">
              <a:latin typeface="Times New Roman"/>
              <a:ea typeface="Times New Roman"/>
              <a:cs typeface="Times New Roman"/>
              <a:sym typeface="Times New Roman"/>
            </a:endParaRPr>
          </a:p>
        </p:txBody>
      </p:sp>
      <p:pic>
        <p:nvPicPr>
          <p:cNvPr id="223" name="Google Shape;223;p34"/>
          <p:cNvPicPr preferRelativeResize="0"/>
          <p:nvPr/>
        </p:nvPicPr>
        <p:blipFill>
          <a:blip r:embed="rId3">
            <a:alphaModFix/>
          </a:blip>
          <a:stretch>
            <a:fillRect/>
          </a:stretch>
        </p:blipFill>
        <p:spPr>
          <a:xfrm>
            <a:off x="3305850" y="1102538"/>
            <a:ext cx="2138670" cy="287887"/>
          </a:xfrm>
          <a:prstGeom prst="rect">
            <a:avLst/>
          </a:prstGeom>
          <a:noFill/>
          <a:ln>
            <a:noFill/>
          </a:ln>
        </p:spPr>
      </p:pic>
      <p:pic>
        <p:nvPicPr>
          <p:cNvPr id="224" name="Google Shape;224;p34"/>
          <p:cNvPicPr preferRelativeResize="0"/>
          <p:nvPr/>
        </p:nvPicPr>
        <p:blipFill>
          <a:blip r:embed="rId4">
            <a:alphaModFix/>
          </a:blip>
          <a:stretch>
            <a:fillRect/>
          </a:stretch>
        </p:blipFill>
        <p:spPr>
          <a:xfrm>
            <a:off x="985150" y="2289138"/>
            <a:ext cx="7334250" cy="2371725"/>
          </a:xfrm>
          <a:prstGeom prst="rect">
            <a:avLst/>
          </a:prstGeom>
          <a:noFill/>
          <a:ln>
            <a:noFill/>
          </a:ln>
        </p:spPr>
      </p:pic>
    </p:spTree>
    <p:extLst>
      <p:ext uri="{BB962C8B-B14F-4D97-AF65-F5344CB8AC3E}">
        <p14:creationId xmlns:p14="http://schemas.microsoft.com/office/powerpoint/2010/main" val="343646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body" idx="1"/>
          </p:nvPr>
        </p:nvSpPr>
        <p:spPr>
          <a:xfrm>
            <a:off x="252750" y="1072425"/>
            <a:ext cx="8638500" cy="754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02020"/>
              </a:buClr>
              <a:buSzPts val="1800"/>
              <a:buFont typeface="Arial"/>
              <a:buChar char="-"/>
            </a:pPr>
            <a:r>
              <a:rPr lang="vi">
                <a:solidFill>
                  <a:srgbClr val="202020"/>
                </a:solidFill>
                <a:latin typeface="Arial"/>
                <a:ea typeface="Arial"/>
                <a:cs typeface="Arial"/>
                <a:sym typeface="Arial"/>
              </a:rPr>
              <a:t>Dưới đây là hình vẽ của GDA cho learning rate = 0.4 và điểm khởi tạo x = -0.5</a:t>
            </a:r>
            <a:endParaRPr>
              <a:solidFill>
                <a:srgbClr val="202020"/>
              </a:solidFill>
              <a:latin typeface="Arial"/>
              <a:ea typeface="Arial"/>
              <a:cs typeface="Arial"/>
              <a:sym typeface="Arial"/>
            </a:endParaRPr>
          </a:p>
        </p:txBody>
      </p:sp>
      <p:sp>
        <p:nvSpPr>
          <p:cNvPr id="230" name="Google Shape;230;p35"/>
          <p:cNvSpPr txBox="1">
            <a:spLocks noGrp="1"/>
          </p:cNvSpPr>
          <p:nvPr>
            <p:ph type="title"/>
          </p:nvPr>
        </p:nvSpPr>
        <p:spPr>
          <a:xfrm>
            <a:off x="311700" y="265600"/>
            <a:ext cx="8520600" cy="707400"/>
          </a:xfrm>
          <a:prstGeom prst="rect">
            <a:avLst/>
          </a:prstGeom>
          <a:noFill/>
          <a:ln>
            <a:noFill/>
          </a:ln>
        </p:spPr>
        <p:txBody>
          <a:bodyPr spcFirstLastPara="1" wrap="square" lIns="91425" tIns="91425" rIns="91425" bIns="91425" anchor="t" anchorCtr="0">
            <a:normAutofit fontScale="90000"/>
          </a:bodyPr>
          <a:lstStyle/>
          <a:p>
            <a:pPr lvl="0">
              <a:buSzPct val="111111"/>
            </a:pPr>
            <a:r>
              <a:rPr lang="en-US"/>
              <a:t>6.3.3.b</a:t>
            </a:r>
            <a:r>
              <a:rPr lang="vi" smtClean="0">
                <a:latin typeface="Times New Roman"/>
                <a:ea typeface="Times New Roman"/>
                <a:cs typeface="Times New Roman"/>
                <a:sym typeface="Times New Roman"/>
              </a:rPr>
              <a:t>) </a:t>
            </a:r>
            <a:r>
              <a:rPr lang="vi" dirty="0">
                <a:latin typeface="Times New Roman"/>
                <a:ea typeface="Times New Roman"/>
                <a:cs typeface="Times New Roman"/>
                <a:sym typeface="Times New Roman"/>
              </a:rPr>
              <a:t>GDA cho hàm có điểm uốn</a:t>
            </a:r>
            <a:endParaRPr dirty="0">
              <a:latin typeface="Times New Roman"/>
              <a:ea typeface="Times New Roman"/>
              <a:cs typeface="Times New Roman"/>
              <a:sym typeface="Times New Roman"/>
            </a:endParaRPr>
          </a:p>
        </p:txBody>
      </p:sp>
      <p:pic>
        <p:nvPicPr>
          <p:cNvPr id="231" name="Google Shape;231;p35"/>
          <p:cNvPicPr preferRelativeResize="0"/>
          <p:nvPr/>
        </p:nvPicPr>
        <p:blipFill>
          <a:blip r:embed="rId3">
            <a:alphaModFix/>
          </a:blip>
          <a:stretch>
            <a:fillRect/>
          </a:stretch>
        </p:blipFill>
        <p:spPr>
          <a:xfrm>
            <a:off x="2489425" y="1734075"/>
            <a:ext cx="4021600" cy="3217275"/>
          </a:xfrm>
          <a:prstGeom prst="rect">
            <a:avLst/>
          </a:prstGeom>
          <a:noFill/>
          <a:ln>
            <a:noFill/>
          </a:ln>
        </p:spPr>
      </p:pic>
    </p:spTree>
    <p:extLst>
      <p:ext uri="{BB962C8B-B14F-4D97-AF65-F5344CB8AC3E}">
        <p14:creationId xmlns:p14="http://schemas.microsoft.com/office/powerpoint/2010/main" val="68659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5881" y="978676"/>
            <a:ext cx="6541829" cy="4001934"/>
          </a:xfrm>
          <a:prstGeom prst="rect">
            <a:avLst/>
          </a:prstGeom>
        </p:spPr>
      </p:pic>
      <p:sp>
        <p:nvSpPr>
          <p:cNvPr id="5" name="Title 1"/>
          <p:cNvSpPr>
            <a:spLocks noGrp="1"/>
          </p:cNvSpPr>
          <p:nvPr>
            <p:ph type="title"/>
          </p:nvPr>
        </p:nvSpPr>
        <p:spPr>
          <a:xfrm>
            <a:off x="303387" y="129141"/>
            <a:ext cx="8520600" cy="707400"/>
          </a:xfrm>
        </p:spPr>
        <p:txBody>
          <a:bodyPr>
            <a:normAutofit fontScale="90000"/>
          </a:bodyPr>
          <a:lstStyle/>
          <a:p>
            <a:r>
              <a:rPr lang="en-US" smtClean="0"/>
              <a:t>6.3.3.c) </a:t>
            </a:r>
            <a:r>
              <a:rPr lang="en-US" smtClean="0"/>
              <a:t>GD cho bài toán ban đầu</a:t>
            </a:r>
            <a:endParaRPr lang="en-US" dirty="0"/>
          </a:p>
        </p:txBody>
      </p:sp>
    </p:spTree>
    <p:extLst>
      <p:ext uri="{BB962C8B-B14F-4D97-AF65-F5344CB8AC3E}">
        <p14:creationId xmlns:p14="http://schemas.microsoft.com/office/powerpoint/2010/main" val="32920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457200" lvl="0" indent="-434340" algn="l" rtl="0">
              <a:lnSpc>
                <a:spcPct val="100000"/>
              </a:lnSpc>
              <a:spcBef>
                <a:spcPts val="0"/>
              </a:spcBef>
              <a:spcAft>
                <a:spcPts val="0"/>
              </a:spcAft>
              <a:buSzPct val="100000"/>
              <a:buAutoNum type="arabicParenR"/>
            </a:pPr>
            <a:r>
              <a:rPr lang="en-US" dirty="0" smtClean="0"/>
              <a:t>Linear Regression</a:t>
            </a:r>
            <a:endParaRPr dirty="0"/>
          </a:p>
        </p:txBody>
      </p:sp>
      <p:sp>
        <p:nvSpPr>
          <p:cNvPr id="81" name="Google Shape;81;p15"/>
          <p:cNvSpPr txBox="1">
            <a:spLocks noGrp="1"/>
          </p:cNvSpPr>
          <p:nvPr>
            <p:ph type="body" idx="1"/>
          </p:nvPr>
        </p:nvSpPr>
        <p:spPr>
          <a:xfrm>
            <a:off x="311700" y="1266325"/>
            <a:ext cx="5364271" cy="3302700"/>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Tx/>
              <a:buChar char="-"/>
            </a:pPr>
            <a:r>
              <a:rPr lang="vi-VN" dirty="0" smtClean="0"/>
              <a:t>là </a:t>
            </a:r>
            <a:r>
              <a:rPr lang="vi-VN" dirty="0"/>
              <a:t>một phương pháp phân tích thống kê được sử dụng để xác định mối quan hệ giữa một biến độc lập và một biến phụ thuộc</a:t>
            </a:r>
            <a:r>
              <a:rPr lang="vi-VN" dirty="0" smtClean="0"/>
              <a:t>.</a:t>
            </a:r>
            <a:endParaRPr lang="en-US" dirty="0" smtClean="0"/>
          </a:p>
          <a:p>
            <a:pPr marL="285750" lvl="0" indent="-285750">
              <a:spcAft>
                <a:spcPts val="1200"/>
              </a:spcAft>
              <a:buFontTx/>
              <a:buChar char="-"/>
            </a:pPr>
            <a:r>
              <a:rPr lang="vi-VN" dirty="0"/>
              <a:t>được sử dụng rộng rãi trong nhiều lĩnh vực như kinh tế học, y học, khoa học xã hội và khoa học dữ liệu.</a:t>
            </a:r>
            <a:endParaRPr dirty="0"/>
          </a:p>
        </p:txBody>
      </p:sp>
      <p:pic>
        <p:nvPicPr>
          <p:cNvPr id="1030" name="Picture 6" descr="Linear Regression in Machine learning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001" y="1149505"/>
            <a:ext cx="2806390" cy="28063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013" y="1075132"/>
            <a:ext cx="8520600" cy="579100"/>
          </a:xfrm>
        </p:spPr>
        <p:txBody>
          <a:bodyPr/>
          <a:lstStyle/>
          <a:p>
            <a:r>
              <a:rPr lang="en-US" dirty="0" err="1" smtClean="0"/>
              <a:t>Viết</a:t>
            </a:r>
            <a:r>
              <a:rPr lang="en-US" dirty="0" smtClean="0"/>
              <a:t> </a:t>
            </a:r>
            <a:r>
              <a:rPr lang="en-US" dirty="0" err="1" smtClean="0"/>
              <a:t>dưới</a:t>
            </a:r>
            <a:r>
              <a:rPr lang="en-US" dirty="0" smtClean="0"/>
              <a:t> </a:t>
            </a:r>
            <a:r>
              <a:rPr lang="en-US" dirty="0" err="1" smtClean="0"/>
              <a:t>dạng</a:t>
            </a:r>
            <a:r>
              <a:rPr lang="en-US" dirty="0" smtClean="0"/>
              <a:t> vector </a:t>
            </a:r>
            <a:r>
              <a:rPr lang="en-US" dirty="0" err="1" smtClean="0"/>
              <a:t>của</a:t>
            </a:r>
            <a:r>
              <a:rPr lang="en-US" dirty="0" smtClean="0"/>
              <a:t> Gradient Descent</a:t>
            </a:r>
            <a:endParaRPr lang="en-US" dirty="0"/>
          </a:p>
        </p:txBody>
      </p:sp>
      <p:pic>
        <p:nvPicPr>
          <p:cNvPr id="4" name="Picture 3"/>
          <p:cNvPicPr>
            <a:picLocks noChangeAspect="1"/>
          </p:cNvPicPr>
          <p:nvPr/>
        </p:nvPicPr>
        <p:blipFill>
          <a:blip r:embed="rId2"/>
          <a:stretch>
            <a:fillRect/>
          </a:stretch>
        </p:blipFill>
        <p:spPr>
          <a:xfrm>
            <a:off x="900203" y="1796467"/>
            <a:ext cx="6996890" cy="2899673"/>
          </a:xfrm>
          <a:prstGeom prst="rect">
            <a:avLst/>
          </a:prstGeom>
        </p:spPr>
      </p:pic>
      <p:sp>
        <p:nvSpPr>
          <p:cNvPr id="5" name="Title 1"/>
          <p:cNvSpPr>
            <a:spLocks noGrp="1"/>
          </p:cNvSpPr>
          <p:nvPr>
            <p:ph type="title"/>
          </p:nvPr>
        </p:nvSpPr>
        <p:spPr>
          <a:xfrm>
            <a:off x="303387" y="129141"/>
            <a:ext cx="8520600" cy="707400"/>
          </a:xfrm>
        </p:spPr>
        <p:txBody>
          <a:bodyPr>
            <a:normAutofit fontScale="90000"/>
          </a:bodyPr>
          <a:lstStyle/>
          <a:p>
            <a:r>
              <a:rPr lang="en-US"/>
              <a:t>6.3.3.c) GD cho bài toán ban đầu</a:t>
            </a:r>
            <a:endParaRPr lang="en-US" dirty="0"/>
          </a:p>
        </p:txBody>
      </p:sp>
    </p:spTree>
    <p:extLst>
      <p:ext uri="{BB962C8B-B14F-4D97-AF65-F5344CB8AC3E}">
        <p14:creationId xmlns:p14="http://schemas.microsoft.com/office/powerpoint/2010/main" val="151198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Link:</a:t>
            </a:r>
          </a:p>
          <a:p>
            <a:pPr marL="114300" indent="0">
              <a:buNone/>
            </a:pPr>
            <a:r>
              <a:rPr lang="en-US" u="sng" dirty="0">
                <a:hlinkClick r:id="rId2"/>
              </a:rPr>
              <a:t>https://colab.research.google.com/drive/1B4lLR3QmRO26e1haEv9ePeKqXOzAGdJG?usp=sharing</a:t>
            </a:r>
            <a:endParaRPr lang="en-US" dirty="0"/>
          </a:p>
          <a:p>
            <a:pPr marL="114300" indent="0">
              <a:buNone/>
            </a:pPr>
            <a:r>
              <a:rPr lang="en-US" dirty="0"/>
              <a:t/>
            </a:r>
            <a:br>
              <a:rPr lang="en-US" dirty="0"/>
            </a:br>
            <a:endParaRPr lang="en-US" dirty="0"/>
          </a:p>
        </p:txBody>
      </p:sp>
      <p:sp>
        <p:nvSpPr>
          <p:cNvPr id="4" name="Title 1"/>
          <p:cNvSpPr>
            <a:spLocks noGrp="1"/>
          </p:cNvSpPr>
          <p:nvPr>
            <p:ph type="title"/>
          </p:nvPr>
        </p:nvSpPr>
        <p:spPr>
          <a:xfrm>
            <a:off x="203635" y="216131"/>
            <a:ext cx="8520600" cy="707400"/>
          </a:xfrm>
        </p:spPr>
        <p:txBody>
          <a:bodyPr>
            <a:normAutofit fontScale="90000"/>
          </a:bodyPr>
          <a:lstStyle/>
          <a:p>
            <a:r>
              <a:rPr lang="en-US" smtClean="0"/>
              <a:t>6.4</a:t>
            </a:r>
            <a:r>
              <a:rPr lang="en-US" dirty="0" smtClean="0"/>
              <a:t>) </a:t>
            </a:r>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trên</a:t>
            </a:r>
            <a:r>
              <a:rPr lang="en-US" dirty="0" smtClean="0"/>
              <a:t> Google </a:t>
            </a:r>
            <a:r>
              <a:rPr lang="en-US" dirty="0" err="1" smtClean="0"/>
              <a:t>colab</a:t>
            </a:r>
            <a:endParaRPr lang="en-US" dirty="0"/>
          </a:p>
        </p:txBody>
      </p:sp>
    </p:spTree>
    <p:extLst>
      <p:ext uri="{BB962C8B-B14F-4D97-AF65-F5344CB8AC3E}">
        <p14:creationId xmlns:p14="http://schemas.microsoft.com/office/powerpoint/2010/main" val="4114907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a:t>7</a:t>
            </a:r>
            <a:r>
              <a:rPr lang="en-US" smtClean="0"/>
              <a:t>) </a:t>
            </a:r>
            <a:r>
              <a:rPr lang="en-US" dirty="0" smtClean="0"/>
              <a:t>Overfitting vs </a:t>
            </a:r>
            <a:r>
              <a:rPr lang="en-US" dirty="0" err="1" smtClean="0"/>
              <a:t>Underfitting</a:t>
            </a:r>
            <a:endParaRPr dirty="0"/>
          </a:p>
        </p:txBody>
      </p:sp>
      <p:pic>
        <p:nvPicPr>
          <p:cNvPr id="3" name="Picture 2"/>
          <p:cNvPicPr>
            <a:picLocks noChangeAspect="1"/>
          </p:cNvPicPr>
          <p:nvPr/>
        </p:nvPicPr>
        <p:blipFill>
          <a:blip r:embed="rId3"/>
          <a:stretch>
            <a:fillRect/>
          </a:stretch>
        </p:blipFill>
        <p:spPr>
          <a:xfrm>
            <a:off x="852736" y="1001273"/>
            <a:ext cx="7360239" cy="3309729"/>
          </a:xfrm>
          <a:prstGeom prst="rect">
            <a:avLst/>
          </a:prstGeom>
        </p:spPr>
      </p:pic>
    </p:spTree>
    <p:extLst>
      <p:ext uri="{BB962C8B-B14F-4D97-AF65-F5344CB8AC3E}">
        <p14:creationId xmlns:p14="http://schemas.microsoft.com/office/powerpoint/2010/main" val="4019158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7</a:t>
            </a:r>
            <a:r>
              <a:rPr lang="en-US" smtClean="0"/>
              <a:t>) </a:t>
            </a:r>
            <a:r>
              <a:rPr lang="en-US" dirty="0"/>
              <a:t>Overfitting vs </a:t>
            </a:r>
            <a:r>
              <a:rPr lang="en-US" dirty="0" err="1"/>
              <a:t>Underfitting</a:t>
            </a:r>
            <a:endParaRPr dirty="0"/>
          </a:p>
        </p:txBody>
      </p:sp>
      <p:pic>
        <p:nvPicPr>
          <p:cNvPr id="4098" name="Picture 2" descr="ML | Underfitting and Overfitting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11" y="1221971"/>
            <a:ext cx="7800443" cy="2999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931996" y="3561848"/>
            <a:ext cx="1869393" cy="803749"/>
          </a:xfrm>
          <a:prstGeom prst="rect">
            <a:avLst/>
          </a:prstGeom>
        </p:spPr>
      </p:pic>
      <p:pic>
        <p:nvPicPr>
          <p:cNvPr id="4" name="Picture 3"/>
          <p:cNvPicPr>
            <a:picLocks noChangeAspect="1"/>
          </p:cNvPicPr>
          <p:nvPr/>
        </p:nvPicPr>
        <p:blipFill>
          <a:blip r:embed="rId5"/>
          <a:stretch>
            <a:fillRect/>
          </a:stretch>
        </p:blipFill>
        <p:spPr>
          <a:xfrm>
            <a:off x="3500636" y="3681157"/>
            <a:ext cx="1869386" cy="643560"/>
          </a:xfrm>
          <a:prstGeom prst="rect">
            <a:avLst/>
          </a:prstGeom>
        </p:spPr>
      </p:pic>
      <p:pic>
        <p:nvPicPr>
          <p:cNvPr id="5" name="Picture 4"/>
          <p:cNvPicPr>
            <a:picLocks noChangeAspect="1"/>
          </p:cNvPicPr>
          <p:nvPr/>
        </p:nvPicPr>
        <p:blipFill>
          <a:blip r:embed="rId6"/>
          <a:stretch>
            <a:fillRect/>
          </a:stretch>
        </p:blipFill>
        <p:spPr>
          <a:xfrm>
            <a:off x="6273275" y="3659634"/>
            <a:ext cx="1906447" cy="580223"/>
          </a:xfrm>
          <a:prstGeom prst="rect">
            <a:avLst/>
          </a:prstGeom>
        </p:spPr>
      </p:pic>
    </p:spTree>
    <p:extLst>
      <p:ext uri="{BB962C8B-B14F-4D97-AF65-F5344CB8AC3E}">
        <p14:creationId xmlns:p14="http://schemas.microsoft.com/office/powerpoint/2010/main" val="257238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47854"/>
            <a:ext cx="8520600" cy="3621171"/>
          </a:xfrm>
        </p:spPr>
        <p:txBody>
          <a:bodyPr/>
          <a:lstStyle/>
          <a:p>
            <a:r>
              <a:rPr lang="en-US" dirty="0" smtClean="0"/>
              <a:t>Overfitting:</a:t>
            </a:r>
          </a:p>
          <a:p>
            <a:pPr lvl="1"/>
            <a:r>
              <a:rPr lang="en-US" dirty="0" err="1" smtClean="0"/>
              <a:t>Mô</a:t>
            </a:r>
            <a:r>
              <a:rPr lang="en-US" dirty="0" smtClean="0"/>
              <a:t> </a:t>
            </a:r>
            <a:r>
              <a:rPr lang="en-US" dirty="0" err="1" smtClean="0"/>
              <a:t>hình</a:t>
            </a:r>
            <a:r>
              <a:rPr lang="en-US" dirty="0" smtClean="0"/>
              <a:t> </a:t>
            </a:r>
            <a:r>
              <a:rPr lang="en-US" dirty="0" err="1" smtClean="0"/>
              <a:t>được</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quá</a:t>
            </a:r>
            <a:r>
              <a:rPr lang="en-US" dirty="0" smtClean="0"/>
              <a:t> </a:t>
            </a:r>
            <a:r>
              <a:rPr lang="en-US" dirty="0" err="1" smtClean="0"/>
              <a:t>mức</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huấn</a:t>
            </a:r>
            <a:r>
              <a:rPr lang="en-US" dirty="0" smtClean="0"/>
              <a:t> </a:t>
            </a:r>
            <a:r>
              <a:rPr lang="en-US" dirty="0" err="1" smtClean="0"/>
              <a:t>luyện</a:t>
            </a:r>
            <a:r>
              <a:rPr lang="en-US" dirty="0" smtClean="0"/>
              <a:t> (train data), </a:t>
            </a:r>
            <a:r>
              <a:rPr lang="en-US" dirty="0" err="1" smtClean="0"/>
              <a:t>nhưng</a:t>
            </a:r>
            <a:r>
              <a:rPr lang="en-US" dirty="0" smtClean="0"/>
              <a:t> </a:t>
            </a:r>
            <a:r>
              <a:rPr lang="en-US" dirty="0" err="1" smtClean="0"/>
              <a:t>lại</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kém</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nghiệm</a:t>
            </a:r>
            <a:r>
              <a:rPr lang="en-US" dirty="0" smtClean="0"/>
              <a:t> (test data, </a:t>
            </a:r>
            <a:r>
              <a:rPr lang="en-US" dirty="0" err="1" smtClean="0"/>
              <a:t>tập</a:t>
            </a:r>
            <a:r>
              <a:rPr lang="en-US" dirty="0" smtClean="0"/>
              <a:t> </a:t>
            </a:r>
            <a:r>
              <a:rPr lang="en-US" dirty="0" err="1" smtClean="0"/>
              <a:t>mà</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bao</a:t>
            </a:r>
            <a:r>
              <a:rPr lang="en-US" dirty="0" smtClean="0"/>
              <a:t> </a:t>
            </a:r>
            <a:r>
              <a:rPr lang="en-US" dirty="0" err="1" smtClean="0"/>
              <a:t>giờ</a:t>
            </a:r>
            <a:r>
              <a:rPr lang="en-US" dirty="0" smtClean="0"/>
              <a:t>).</a:t>
            </a:r>
          </a:p>
          <a:p>
            <a:pPr lvl="1"/>
            <a:r>
              <a:rPr lang="en-US" dirty="0" err="1" smtClean="0"/>
              <a:t>Lí</a:t>
            </a:r>
            <a:r>
              <a:rPr lang="en-US" dirty="0" smtClean="0"/>
              <a:t> do: </a:t>
            </a:r>
            <a:r>
              <a:rPr lang="en-US" dirty="0" err="1" smtClean="0"/>
              <a:t>Mô</a:t>
            </a:r>
            <a:r>
              <a:rPr lang="en-US" dirty="0" smtClean="0"/>
              <a:t> </a:t>
            </a:r>
            <a:r>
              <a:rPr lang="en-US" dirty="0" err="1" smtClean="0"/>
              <a:t>hình</a:t>
            </a:r>
            <a:r>
              <a:rPr lang="en-US" dirty="0" smtClean="0"/>
              <a:t> </a:t>
            </a:r>
            <a:r>
              <a:rPr lang="en-US" dirty="0" err="1" smtClean="0"/>
              <a:t>quá</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nó</a:t>
            </a:r>
            <a:r>
              <a:rPr lang="en-US" dirty="0" smtClean="0"/>
              <a:t> </a:t>
            </a:r>
            <a:r>
              <a:rPr lang="en-US" dirty="0" err="1" smtClean="0"/>
              <a:t>nhớ</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thay</a:t>
            </a:r>
            <a:r>
              <a:rPr lang="en-US" dirty="0" smtClean="0"/>
              <a:t> </a:t>
            </a:r>
            <a:r>
              <a:rPr lang="en-US" dirty="0" err="1" smtClean="0"/>
              <a:t>vì</a:t>
            </a:r>
            <a:r>
              <a:rPr lang="en-US" dirty="0" smtClean="0"/>
              <a:t> </a:t>
            </a:r>
            <a:r>
              <a:rPr lang="en-US" dirty="0" err="1" smtClean="0"/>
              <a:t>học</a:t>
            </a:r>
            <a:r>
              <a:rPr lang="en-US" dirty="0" smtClean="0"/>
              <a:t> </a:t>
            </a:r>
            <a:r>
              <a:rPr lang="en-US" dirty="0" err="1" smtClean="0"/>
              <a:t>ra</a:t>
            </a:r>
            <a:r>
              <a:rPr lang="en-US" dirty="0" smtClean="0"/>
              <a:t> </a:t>
            </a:r>
            <a:r>
              <a:rPr lang="en-US" dirty="0" err="1" smtClean="0"/>
              <a:t>hình</a:t>
            </a:r>
            <a:r>
              <a:rPr lang="en-US" dirty="0" smtClean="0"/>
              <a:t> </a:t>
            </a:r>
            <a:r>
              <a:rPr lang="en-US" dirty="0" err="1" smtClean="0"/>
              <a:t>mẫu</a:t>
            </a:r>
            <a:r>
              <a:rPr lang="en-US" dirty="0" smtClean="0"/>
              <a:t>, </a:t>
            </a:r>
            <a:r>
              <a:rPr lang="en-US" dirty="0" err="1" smtClean="0"/>
              <a:t>cho</a:t>
            </a:r>
            <a:r>
              <a:rPr lang="en-US" dirty="0" smtClean="0"/>
              <a:t> </a:t>
            </a:r>
            <a:r>
              <a:rPr lang="en-US" dirty="0" err="1" smtClean="0"/>
              <a:t>nên</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hóa</a:t>
            </a:r>
            <a:r>
              <a:rPr lang="en-US" dirty="0" smtClean="0"/>
              <a:t> </a:t>
            </a:r>
            <a:r>
              <a:rPr lang="en-US" dirty="0" err="1" smtClean="0"/>
              <a:t>kém</a:t>
            </a:r>
            <a:r>
              <a:rPr lang="en-US" dirty="0" smtClean="0"/>
              <a:t>.</a:t>
            </a:r>
          </a:p>
          <a:p>
            <a:pPr lvl="1"/>
            <a:endParaRPr lang="en-US" dirty="0" smtClean="0"/>
          </a:p>
          <a:p>
            <a:r>
              <a:rPr lang="en-US" dirty="0" err="1" smtClean="0"/>
              <a:t>Underfitting</a:t>
            </a:r>
            <a:r>
              <a:rPr lang="en-US" dirty="0" smtClean="0"/>
              <a:t>:</a:t>
            </a:r>
          </a:p>
          <a:p>
            <a:pPr lvl="1"/>
            <a:r>
              <a:rPr lang="en-US" dirty="0" err="1" smtClean="0"/>
              <a:t>Mô</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chưa</a:t>
            </a:r>
            <a:r>
              <a:rPr lang="en-US" dirty="0" smtClean="0"/>
              <a:t> </a:t>
            </a:r>
            <a:r>
              <a:rPr lang="en-US" dirty="0" err="1" smtClean="0"/>
              <a:t>đủ</a:t>
            </a:r>
            <a:r>
              <a:rPr lang="en-US" dirty="0" smtClean="0"/>
              <a:t> </a:t>
            </a:r>
            <a:r>
              <a:rPr lang="en-US" dirty="0" err="1" smtClean="0"/>
              <a:t>sâu</a:t>
            </a:r>
            <a:r>
              <a:rPr lang="en-US" dirty="0" smtClean="0"/>
              <a:t> (</a:t>
            </a:r>
            <a:r>
              <a:rPr lang="en-US" dirty="0" err="1" smtClean="0"/>
              <a:t>không</a:t>
            </a:r>
            <a:r>
              <a:rPr lang="en-US" dirty="0" smtClean="0"/>
              <a:t> </a:t>
            </a:r>
            <a:r>
              <a:rPr lang="en-US" dirty="0" err="1" smtClean="0"/>
              <a:t>đủ</a:t>
            </a:r>
            <a:r>
              <a:rPr lang="en-US" dirty="0" smtClean="0"/>
              <a:t> </a:t>
            </a:r>
            <a:r>
              <a:rPr lang="en-US" dirty="0" err="1" smtClean="0"/>
              <a:t>mạnh</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sự</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không</a:t>
            </a: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các</a:t>
            </a:r>
            <a:r>
              <a:rPr lang="en-US" dirty="0" smtClean="0"/>
              <a:t> pattern (</a:t>
            </a:r>
            <a:r>
              <a:rPr lang="en-US" dirty="0" err="1" smtClean="0"/>
              <a:t>hình</a:t>
            </a:r>
            <a:r>
              <a:rPr lang="en-US" dirty="0" smtClean="0"/>
              <a:t> </a:t>
            </a:r>
            <a:r>
              <a:rPr lang="en-US" dirty="0" err="1" smtClean="0"/>
              <a:t>mẫu</a:t>
            </a:r>
            <a:r>
              <a:rPr lang="en-US" dirty="0" smtClean="0"/>
              <a:t>) </a:t>
            </a:r>
            <a:r>
              <a:rPr lang="en-US" dirty="0" err="1" smtClean="0"/>
              <a:t>hoặc</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của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a:t>
            </a:r>
            <a:r>
              <a:rPr lang="en-US" dirty="0" err="1" smtClean="0"/>
              <a:t>cả</a:t>
            </a:r>
            <a:r>
              <a:rPr lang="en-US" dirty="0" smtClean="0"/>
              <a:t> </a:t>
            </a:r>
            <a:r>
              <a:rPr lang="en-US" dirty="0" err="1" smtClean="0"/>
              <a:t>tập</a:t>
            </a:r>
            <a:r>
              <a:rPr lang="en-US" dirty="0" smtClean="0"/>
              <a:t> train </a:t>
            </a:r>
            <a:r>
              <a:rPr lang="en-US" dirty="0" err="1" smtClean="0"/>
              <a:t>và</a:t>
            </a:r>
            <a:r>
              <a:rPr lang="en-US" dirty="0" smtClean="0"/>
              <a:t> </a:t>
            </a:r>
            <a:r>
              <a:rPr lang="en-US" dirty="0" err="1" smtClean="0"/>
              <a:t>tập</a:t>
            </a:r>
            <a:r>
              <a:rPr lang="en-US" dirty="0" smtClean="0"/>
              <a:t> test.</a:t>
            </a:r>
          </a:p>
          <a:p>
            <a:pPr lvl="1"/>
            <a:r>
              <a:rPr lang="en-US" dirty="0" err="1" smtClean="0"/>
              <a:t>Lí</a:t>
            </a:r>
            <a:r>
              <a:rPr lang="en-US" dirty="0" smtClean="0"/>
              <a:t> do: </a:t>
            </a:r>
            <a:r>
              <a:rPr lang="en-US" dirty="0" err="1" smtClean="0"/>
              <a:t>Mô</a:t>
            </a:r>
            <a:r>
              <a:rPr lang="en-US" dirty="0" smtClean="0"/>
              <a:t> </a:t>
            </a:r>
            <a:r>
              <a:rPr lang="en-US" dirty="0" err="1" smtClean="0"/>
              <a:t>hình</a:t>
            </a:r>
            <a:r>
              <a:rPr lang="en-US" dirty="0" smtClean="0"/>
              <a:t> </a:t>
            </a:r>
            <a:r>
              <a:rPr lang="en-US" dirty="0" err="1" smtClean="0"/>
              <a:t>quá</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a:t> </a:t>
            </a:r>
            <a:r>
              <a:rPr lang="en-US" dirty="0" err="1" smtClean="0"/>
              <a:t>học</a:t>
            </a:r>
            <a:r>
              <a:rPr lang="en-US" dirty="0" smtClean="0"/>
              <a:t> </a:t>
            </a:r>
            <a:r>
              <a:rPr lang="en-US" dirty="0" err="1" smtClean="0"/>
              <a:t>được</a:t>
            </a:r>
            <a:r>
              <a:rPr lang="en-US" dirty="0" smtClean="0"/>
              <a:t> </a:t>
            </a:r>
            <a:r>
              <a:rPr lang="en-US" dirty="0" err="1" smtClean="0"/>
              <a:t>hình</a:t>
            </a:r>
            <a:r>
              <a:rPr lang="en-US" dirty="0" smtClean="0"/>
              <a:t> </a:t>
            </a:r>
            <a:r>
              <a:rPr lang="en-US" dirty="0" err="1" smtClean="0"/>
              <a:t>mẫu</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hóa</a:t>
            </a:r>
            <a:r>
              <a:rPr lang="en-US" dirty="0" smtClean="0"/>
              <a:t>.</a:t>
            </a:r>
          </a:p>
        </p:txBody>
      </p:sp>
      <p:sp>
        <p:nvSpPr>
          <p:cNvPr id="4"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7</a:t>
            </a:r>
            <a:r>
              <a:rPr lang="en-US" smtClean="0"/>
              <a:t>) </a:t>
            </a:r>
            <a:r>
              <a:rPr lang="en-US" dirty="0"/>
              <a:t>Overfitting vs </a:t>
            </a:r>
            <a:r>
              <a:rPr lang="en-US" dirty="0" err="1"/>
              <a:t>Underfitting</a:t>
            </a:r>
            <a:endParaRPr dirty="0"/>
          </a:p>
        </p:txBody>
      </p:sp>
    </p:spTree>
    <p:extLst>
      <p:ext uri="{BB962C8B-B14F-4D97-AF65-F5344CB8AC3E}">
        <p14:creationId xmlns:p14="http://schemas.microsoft.com/office/powerpoint/2010/main" val="825083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66140"/>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7</a:t>
            </a:r>
            <a:r>
              <a:rPr lang="en-US" smtClean="0"/>
              <a:t>) </a:t>
            </a:r>
            <a:r>
              <a:rPr lang="en-US" dirty="0"/>
              <a:t>Overfitting vs </a:t>
            </a:r>
            <a:r>
              <a:rPr lang="en-US" dirty="0" err="1"/>
              <a:t>Underfitting</a:t>
            </a:r>
            <a:endParaRPr dirty="0"/>
          </a:p>
        </p:txBody>
      </p:sp>
      <p:sp>
        <p:nvSpPr>
          <p:cNvPr id="81" name="Google Shape;81;p15"/>
          <p:cNvSpPr txBox="1">
            <a:spLocks noGrp="1"/>
          </p:cNvSpPr>
          <p:nvPr>
            <p:ph type="body" idx="1"/>
          </p:nvPr>
        </p:nvSpPr>
        <p:spPr>
          <a:xfrm>
            <a:off x="411453" y="735979"/>
            <a:ext cx="8146500" cy="1901283"/>
          </a:xfrm>
          <a:prstGeom prst="rect">
            <a:avLst/>
          </a:prstGeom>
          <a:noFill/>
          <a:ln>
            <a:noFill/>
          </a:ln>
        </p:spPr>
        <p:txBody>
          <a:bodyPr spcFirstLastPara="1" wrap="square" lIns="91425" tIns="91425" rIns="91425" bIns="91425" anchor="t" anchorCtr="0">
            <a:normAutofit lnSpcReduction="10000"/>
          </a:bodyPr>
          <a:lstStyle/>
          <a:p>
            <a:pPr>
              <a:lnSpc>
                <a:spcPct val="150000"/>
              </a:lnSpc>
            </a:pPr>
            <a:r>
              <a:rPr lang="vi-VN" sz="1600" dirty="0"/>
              <a:t>Regularization là một kỹ thuật được sử dụng để giảm thiểu tình trạng overfitting trong Linear Regression.</a:t>
            </a:r>
          </a:p>
          <a:p>
            <a:pPr lvl="1">
              <a:lnSpc>
                <a:spcPct val="150000"/>
              </a:lnSpc>
            </a:pPr>
            <a:r>
              <a:rPr lang="vi-VN" sz="1600" dirty="0"/>
              <a:t>L1 Regularization (Lasso Regression) </a:t>
            </a:r>
            <a:endParaRPr lang="en-US" sz="1600" dirty="0"/>
          </a:p>
          <a:p>
            <a:pPr lvl="1">
              <a:lnSpc>
                <a:spcPct val="150000"/>
              </a:lnSpc>
            </a:pPr>
            <a:r>
              <a:rPr lang="vi-VN" sz="1600" dirty="0" smtClean="0"/>
              <a:t>L2 </a:t>
            </a:r>
            <a:r>
              <a:rPr lang="vi-VN" sz="1600" dirty="0"/>
              <a:t>Regularization (Ridge Regression</a:t>
            </a:r>
            <a:r>
              <a:rPr lang="vi-VN" sz="1600" dirty="0" smtClean="0"/>
              <a:t>)</a:t>
            </a:r>
            <a:endParaRPr lang="en-US" sz="1600" dirty="0" smtClean="0"/>
          </a:p>
          <a:p>
            <a:pPr>
              <a:lnSpc>
                <a:spcPct val="150000"/>
              </a:lnSpc>
            </a:pPr>
            <a:r>
              <a:rPr lang="en-US" sz="1600" dirty="0" err="1" smtClean="0"/>
              <a:t>Cả</a:t>
            </a:r>
            <a:r>
              <a:rPr lang="en-US" sz="1600" dirty="0" smtClean="0"/>
              <a:t> 2 </a:t>
            </a:r>
            <a:r>
              <a:rPr lang="en-US" sz="1600" dirty="0" err="1" smtClean="0"/>
              <a:t>đều</a:t>
            </a:r>
            <a:r>
              <a:rPr lang="en-US" sz="1600" dirty="0" smtClean="0"/>
              <a:t> </a:t>
            </a:r>
            <a:r>
              <a:rPr lang="en-US" sz="1600" dirty="0" err="1" smtClean="0"/>
              <a:t>thêm</a:t>
            </a:r>
            <a:r>
              <a:rPr lang="en-US" sz="1600" dirty="0" smtClean="0"/>
              <a:t> </a:t>
            </a:r>
            <a:r>
              <a:rPr lang="en-US" sz="1600" dirty="0" err="1" smtClean="0"/>
              <a:t>một</a:t>
            </a:r>
            <a:r>
              <a:rPr lang="en-US" sz="1600" dirty="0" smtClean="0"/>
              <a:t> </a:t>
            </a:r>
            <a:r>
              <a:rPr lang="en-US" sz="1600" dirty="0" err="1" smtClean="0"/>
              <a:t>lượng</a:t>
            </a:r>
            <a:r>
              <a:rPr lang="en-US" sz="1600" dirty="0" smtClean="0"/>
              <a:t> “</a:t>
            </a:r>
            <a:r>
              <a:rPr lang="en-US" sz="1600" dirty="0" err="1" smtClean="0"/>
              <a:t>phạt</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đến</a:t>
            </a:r>
            <a:r>
              <a:rPr lang="en-US" sz="1600" dirty="0" smtClean="0"/>
              <a:t> </a:t>
            </a:r>
            <a:r>
              <a:rPr lang="en-US" sz="1600" dirty="0" err="1" smtClean="0"/>
              <a:t>trọng</a:t>
            </a:r>
            <a:r>
              <a:rPr lang="en-US" sz="1600" dirty="0" smtClean="0"/>
              <a:t> </a:t>
            </a:r>
            <a:r>
              <a:rPr lang="en-US" sz="1600" dirty="0" err="1" smtClean="0"/>
              <a:t>số</a:t>
            </a:r>
            <a:r>
              <a:rPr lang="en-US" sz="1600" dirty="0" smtClean="0"/>
              <a:t> </a:t>
            </a:r>
            <a:r>
              <a:rPr lang="en-US" sz="1600" dirty="0" err="1" smtClean="0"/>
              <a:t>của</a:t>
            </a:r>
            <a:r>
              <a:rPr lang="en-US" sz="1600" dirty="0" smtClean="0"/>
              <a:t> </a:t>
            </a:r>
            <a:r>
              <a:rPr lang="en-US" sz="1600" dirty="0" err="1" smtClean="0"/>
              <a:t>các</a:t>
            </a:r>
            <a:r>
              <a:rPr lang="en-US" sz="1600" dirty="0" smtClean="0"/>
              <a:t> </a:t>
            </a:r>
            <a:r>
              <a:rPr lang="en-US" sz="1600" dirty="0" err="1" smtClean="0"/>
              <a:t>tham</a:t>
            </a:r>
            <a:r>
              <a:rPr lang="en-US" sz="1600" dirty="0" smtClean="0"/>
              <a:t> </a:t>
            </a:r>
            <a:r>
              <a:rPr lang="en-US" sz="1600" dirty="0" err="1" smtClean="0"/>
              <a:t>số</a:t>
            </a:r>
            <a:r>
              <a:rPr lang="en-US" sz="1600" dirty="0" smtClean="0"/>
              <a:t>.</a:t>
            </a:r>
          </a:p>
          <a:p>
            <a:pPr>
              <a:lnSpc>
                <a:spcPct val="150000"/>
              </a:lnSpc>
            </a:pPr>
            <a:endParaRPr lang="vi-VN" sz="1600" dirty="0"/>
          </a:p>
        </p:txBody>
      </p:sp>
      <p:pic>
        <p:nvPicPr>
          <p:cNvPr id="2" name="Picture 1"/>
          <p:cNvPicPr>
            <a:picLocks noChangeAspect="1"/>
          </p:cNvPicPr>
          <p:nvPr/>
        </p:nvPicPr>
        <p:blipFill>
          <a:blip r:embed="rId3"/>
          <a:stretch>
            <a:fillRect/>
          </a:stretch>
        </p:blipFill>
        <p:spPr>
          <a:xfrm>
            <a:off x="1960678" y="2791575"/>
            <a:ext cx="4540483" cy="2193678"/>
          </a:xfrm>
          <a:prstGeom prst="rect">
            <a:avLst/>
          </a:prstGeom>
        </p:spPr>
      </p:pic>
    </p:spTree>
    <p:extLst>
      <p:ext uri="{BB962C8B-B14F-4D97-AF65-F5344CB8AC3E}">
        <p14:creationId xmlns:p14="http://schemas.microsoft.com/office/powerpoint/2010/main" val="1357749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36638" y="86110"/>
            <a:ext cx="8520600" cy="603845"/>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7</a:t>
            </a:r>
            <a:r>
              <a:rPr lang="en-US" smtClean="0"/>
              <a:t>) </a:t>
            </a:r>
            <a:r>
              <a:rPr lang="en-US" dirty="0"/>
              <a:t>Overfitting vs </a:t>
            </a:r>
            <a:r>
              <a:rPr lang="en-US" dirty="0" err="1"/>
              <a:t>Underfitting</a:t>
            </a:r>
            <a:endParaRPr dirty="0"/>
          </a:p>
        </p:txBody>
      </p:sp>
      <p:pic>
        <p:nvPicPr>
          <p:cNvPr id="3" name="Picture 2"/>
          <p:cNvPicPr>
            <a:picLocks noChangeAspect="1"/>
          </p:cNvPicPr>
          <p:nvPr/>
        </p:nvPicPr>
        <p:blipFill>
          <a:blip r:embed="rId3"/>
          <a:stretch>
            <a:fillRect/>
          </a:stretch>
        </p:blipFill>
        <p:spPr>
          <a:xfrm>
            <a:off x="3834575" y="920686"/>
            <a:ext cx="5309425" cy="3668543"/>
          </a:xfrm>
          <a:prstGeom prst="rect">
            <a:avLst/>
          </a:prstGeom>
        </p:spPr>
      </p:pic>
      <p:sp>
        <p:nvSpPr>
          <p:cNvPr id="4" name="Rectangle 3"/>
          <p:cNvSpPr/>
          <p:nvPr/>
        </p:nvSpPr>
        <p:spPr>
          <a:xfrm>
            <a:off x="207311" y="985455"/>
            <a:ext cx="3611982" cy="3539430"/>
          </a:xfrm>
          <a:prstGeom prst="rect">
            <a:avLst/>
          </a:prstGeom>
        </p:spPr>
        <p:txBody>
          <a:bodyPr wrap="square">
            <a:spAutoFit/>
          </a:bodyPr>
          <a:lstStyle/>
          <a:p>
            <a:pPr marL="285750" indent="-285750">
              <a:buFont typeface="Arial" panose="020B0604020202020204" pitchFamily="34" charset="0"/>
              <a:buChar char="•"/>
            </a:pPr>
            <a:r>
              <a:rPr lang="vi-VN" sz="1600" dirty="0">
                <a:solidFill>
                  <a:srgbClr val="111111"/>
                </a:solidFill>
                <a:latin typeface="Open Sans" panose="020B0604020202020204" charset="0"/>
                <a:ea typeface="Open Sans" panose="020B0604020202020204" charset="0"/>
                <a:cs typeface="Open Sans" panose="020B0604020202020204" charset="0"/>
              </a:rPr>
              <a:t>Cross </a:t>
            </a:r>
            <a:r>
              <a:rPr lang="vi-VN" sz="1600" dirty="0" smtClean="0">
                <a:solidFill>
                  <a:srgbClr val="111111"/>
                </a:solidFill>
                <a:latin typeface="Open Sans" panose="020B0604020202020204" charset="0"/>
                <a:ea typeface="Open Sans" panose="020B0604020202020204" charset="0"/>
                <a:cs typeface="Open Sans" panose="020B0604020202020204" charset="0"/>
              </a:rPr>
              <a:t>validation</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là</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phương</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pháp</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đánh</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giá</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khả</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năng</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tổng</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quát</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hóa</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của</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mô</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hình</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trên</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dữ</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liệu</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mới</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và</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tránh</a:t>
            </a:r>
            <a:r>
              <a:rPr lang="en-US" sz="1600" dirty="0" smtClean="0">
                <a:solidFill>
                  <a:srgbClr val="111111"/>
                </a:solidFill>
                <a:latin typeface="Open Sans" panose="020B0604020202020204" charset="0"/>
                <a:ea typeface="Open Sans" panose="020B0604020202020204" charset="0"/>
                <a:cs typeface="Open Sans" panose="020B0604020202020204" charset="0"/>
              </a:rPr>
              <a:t> overfitting </a:t>
            </a:r>
            <a:r>
              <a:rPr lang="en-US" sz="1600" dirty="0" err="1" smtClean="0">
                <a:solidFill>
                  <a:srgbClr val="111111"/>
                </a:solidFill>
                <a:latin typeface="Open Sans" panose="020B0604020202020204" charset="0"/>
                <a:ea typeface="Open Sans" panose="020B0604020202020204" charset="0"/>
                <a:cs typeface="Open Sans" panose="020B0604020202020204" charset="0"/>
              </a:rPr>
              <a:t>và</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underfitting</a:t>
            </a:r>
            <a:endParaRPr lang="en-US" sz="1600" dirty="0" smtClean="0">
              <a:solidFill>
                <a:srgbClr val="111111"/>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sz="1600" dirty="0">
              <a:solidFill>
                <a:srgbClr val="111111"/>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vi-VN" sz="1600" dirty="0" smtClean="0">
                <a:solidFill>
                  <a:srgbClr val="111111"/>
                </a:solidFill>
                <a:latin typeface="Open Sans" panose="020B0604020202020204" charset="0"/>
                <a:ea typeface="Open Sans" panose="020B0604020202020204" charset="0"/>
                <a:cs typeface="Open Sans" panose="020B0604020202020204" charset="0"/>
              </a:rPr>
              <a:t>Nó </a:t>
            </a:r>
            <a:r>
              <a:rPr lang="en-US" sz="1600" dirty="0" err="1" smtClean="0">
                <a:solidFill>
                  <a:srgbClr val="111111"/>
                </a:solidFill>
                <a:latin typeface="Open Sans" panose="020B0604020202020204" charset="0"/>
                <a:ea typeface="Open Sans" panose="020B0604020202020204" charset="0"/>
                <a:cs typeface="Open Sans" panose="020B0604020202020204" charset="0"/>
              </a:rPr>
              <a:t>cũng</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vi-VN" sz="1600" dirty="0" smtClean="0">
                <a:solidFill>
                  <a:srgbClr val="111111"/>
                </a:solidFill>
                <a:latin typeface="Open Sans" panose="020B0604020202020204" charset="0"/>
                <a:ea typeface="Open Sans" panose="020B0604020202020204" charset="0"/>
                <a:cs typeface="Open Sans" panose="020B0604020202020204" charset="0"/>
              </a:rPr>
              <a:t>thường </a:t>
            </a:r>
            <a:r>
              <a:rPr lang="vi-VN" sz="1600" dirty="0">
                <a:solidFill>
                  <a:srgbClr val="111111"/>
                </a:solidFill>
                <a:latin typeface="Open Sans" panose="020B0604020202020204" charset="0"/>
                <a:ea typeface="Open Sans" panose="020B0604020202020204" charset="0"/>
                <a:cs typeface="Open Sans" panose="020B0604020202020204" charset="0"/>
              </a:rPr>
              <a:t>được sử dụng để so sánh và chọn ra mô hình tốt </a:t>
            </a:r>
            <a:r>
              <a:rPr lang="vi-VN" sz="1600" dirty="0" smtClean="0">
                <a:solidFill>
                  <a:srgbClr val="111111"/>
                </a:solidFill>
                <a:latin typeface="Open Sans" panose="020B0604020202020204" charset="0"/>
                <a:ea typeface="Open Sans" panose="020B0604020202020204" charset="0"/>
                <a:cs typeface="Open Sans" panose="020B0604020202020204" charset="0"/>
              </a:rPr>
              <a:t>nhất</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siêu</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tham</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số</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phù</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hợp</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nhất</a:t>
            </a:r>
            <a:r>
              <a:rPr lang="en-US" sz="1600" dirty="0" smtClean="0">
                <a:solidFill>
                  <a:srgbClr val="111111"/>
                </a:solidFill>
                <a:latin typeface="Open Sans" panose="020B0604020202020204" charset="0"/>
                <a:ea typeface="Open Sans" panose="020B0604020202020204" charset="0"/>
                <a:cs typeface="Open Sans" panose="020B0604020202020204" charset="0"/>
              </a:rPr>
              <a:t>)</a:t>
            </a:r>
            <a:r>
              <a:rPr lang="vi-VN" sz="1600" dirty="0" smtClean="0">
                <a:solidFill>
                  <a:srgbClr val="111111"/>
                </a:solidFill>
                <a:latin typeface="Open Sans" panose="020B0604020202020204" charset="0"/>
                <a:ea typeface="Open Sans" panose="020B0604020202020204" charset="0"/>
                <a:cs typeface="Open Sans" panose="020B0604020202020204" charset="0"/>
              </a:rPr>
              <a:t> </a:t>
            </a:r>
            <a:r>
              <a:rPr lang="vi-VN" sz="1600" dirty="0">
                <a:solidFill>
                  <a:srgbClr val="111111"/>
                </a:solidFill>
                <a:latin typeface="Open Sans" panose="020B0604020202020204" charset="0"/>
                <a:ea typeface="Open Sans" panose="020B0604020202020204" charset="0"/>
                <a:cs typeface="Open Sans" panose="020B0604020202020204" charset="0"/>
              </a:rPr>
              <a:t>cho một bài toán</a:t>
            </a:r>
            <a:r>
              <a:rPr lang="vi-VN" sz="1600" dirty="0" smtClean="0">
                <a:solidFill>
                  <a:srgbClr val="111111"/>
                </a:solidFill>
                <a:latin typeface="Open Sans" panose="020B0604020202020204" charset="0"/>
                <a:ea typeface="Open Sans" panose="020B0604020202020204" charset="0"/>
                <a:cs typeface="Open Sans" panose="020B0604020202020204" charset="0"/>
              </a:rPr>
              <a:t>.</a:t>
            </a:r>
            <a:endParaRPr lang="en-US" sz="1600" dirty="0" smtClean="0">
              <a:solidFill>
                <a:srgbClr val="111111"/>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sz="1600" dirty="0">
              <a:solidFill>
                <a:srgbClr val="111111"/>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sz="1600" dirty="0" err="1" smtClean="0">
                <a:solidFill>
                  <a:srgbClr val="111111"/>
                </a:solidFill>
                <a:latin typeface="Open Sans" panose="020B0604020202020204" charset="0"/>
                <a:ea typeface="Open Sans" panose="020B0604020202020204" charset="0"/>
                <a:cs typeface="Open Sans" panose="020B0604020202020204" charset="0"/>
              </a:rPr>
              <a:t>Nếu</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mô</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hình</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hoạt</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động</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tốt</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trên</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mọi</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tập</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kiểm</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rPr>
              <a:t>thử</a:t>
            </a:r>
            <a:r>
              <a:rPr lang="en-US" sz="1600" dirty="0" smtClean="0">
                <a:solidFill>
                  <a:srgbClr val="111111"/>
                </a:solidFill>
                <a:latin typeface="Open Sans" panose="020B0604020202020204" charset="0"/>
                <a:ea typeface="Open Sans" panose="020B0604020202020204" charset="0"/>
                <a:cs typeface="Open Sans" panose="020B0604020202020204" charset="0"/>
              </a:rPr>
              <a:t> </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học</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được</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mẫu</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tổng</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quát</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thay</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vì</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nhớ</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điểm</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dữ</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liệu</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cụ</a:t>
            </a:r>
            <a:r>
              <a:rPr lang="en-US" sz="1600" dirty="0"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 </a:t>
            </a:r>
            <a:r>
              <a:rPr lang="en-US" sz="1600" dirty="0" err="1" smtClean="0">
                <a:solidFill>
                  <a:srgbClr val="111111"/>
                </a:solidFill>
                <a:latin typeface="Open Sans" panose="020B0604020202020204" charset="0"/>
                <a:ea typeface="Open Sans" panose="020B0604020202020204" charset="0"/>
                <a:cs typeface="Open Sans" panose="020B0604020202020204" charset="0"/>
                <a:sym typeface="Wingdings" panose="05000000000000000000" pitchFamily="2" charset="2"/>
              </a:rPr>
              <a:t>thể</a:t>
            </a:r>
            <a:endParaRPr lang="en-US" sz="16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15062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8</a:t>
            </a:r>
            <a:r>
              <a:rPr lang="en-US" smtClean="0"/>
              <a:t>) </a:t>
            </a: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smtClean="0"/>
              <a:t>hình</a:t>
            </a:r>
            <a:endParaRPr dirty="0"/>
          </a:p>
        </p:txBody>
      </p:sp>
      <p:sp>
        <p:nvSpPr>
          <p:cNvPr id="81" name="Google Shape;81;p15"/>
          <p:cNvSpPr txBox="1">
            <a:spLocks noGrp="1"/>
          </p:cNvSpPr>
          <p:nvPr>
            <p:ph type="body" idx="1"/>
          </p:nvPr>
        </p:nvSpPr>
        <p:spPr>
          <a:xfrm>
            <a:off x="320013" y="917190"/>
            <a:ext cx="8524729" cy="1742882"/>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 typeface="Wingdings" panose="05000000000000000000" pitchFamily="2" charset="2"/>
              <a:buChar char="§"/>
            </a:pPr>
            <a:r>
              <a:rPr lang="vi-VN" dirty="0"/>
              <a:t>Mean Squared Error (MSE): Đánh giá sai số bình phương trung bình giữa giá trị dự đoán và giá trị thực tế</a:t>
            </a:r>
            <a:r>
              <a:rPr lang="vi-VN" dirty="0" smtClean="0"/>
              <a:t>.</a:t>
            </a:r>
            <a:endParaRPr lang="en-US" dirty="0" smtClean="0"/>
          </a:p>
        </p:txBody>
      </p:sp>
      <p:pic>
        <p:nvPicPr>
          <p:cNvPr id="2" name="Picture 1"/>
          <p:cNvPicPr>
            <a:picLocks noChangeAspect="1"/>
          </p:cNvPicPr>
          <p:nvPr/>
        </p:nvPicPr>
        <p:blipFill>
          <a:blip r:embed="rId3"/>
          <a:stretch>
            <a:fillRect/>
          </a:stretch>
        </p:blipFill>
        <p:spPr>
          <a:xfrm>
            <a:off x="1859252" y="1787646"/>
            <a:ext cx="3984595" cy="1262550"/>
          </a:xfrm>
          <a:prstGeom prst="rect">
            <a:avLst/>
          </a:prstGeom>
        </p:spPr>
      </p:pic>
      <p:pic>
        <p:nvPicPr>
          <p:cNvPr id="5" name="Picture 4"/>
          <p:cNvPicPr>
            <a:picLocks noChangeAspect="1"/>
          </p:cNvPicPr>
          <p:nvPr/>
        </p:nvPicPr>
        <p:blipFill>
          <a:blip r:embed="rId4"/>
          <a:stretch>
            <a:fillRect/>
          </a:stretch>
        </p:blipFill>
        <p:spPr>
          <a:xfrm>
            <a:off x="2631882" y="3063506"/>
            <a:ext cx="3132091" cy="1859441"/>
          </a:xfrm>
          <a:prstGeom prst="rect">
            <a:avLst/>
          </a:prstGeom>
        </p:spPr>
      </p:pic>
    </p:spTree>
    <p:extLst>
      <p:ext uri="{BB962C8B-B14F-4D97-AF65-F5344CB8AC3E}">
        <p14:creationId xmlns:p14="http://schemas.microsoft.com/office/powerpoint/2010/main" val="2740111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2851" y="1032149"/>
            <a:ext cx="8520600" cy="763197"/>
          </a:xfrm>
        </p:spPr>
        <p:txBody>
          <a:bodyPr>
            <a:normAutofit lnSpcReduction="10000"/>
          </a:bodyPr>
          <a:lstStyle/>
          <a:p>
            <a:pPr>
              <a:buFont typeface="Wingdings" panose="05000000000000000000" pitchFamily="2" charset="2"/>
              <a:buChar char="§"/>
            </a:pPr>
            <a:r>
              <a:rPr lang="vi-VN" dirty="0"/>
              <a:t>Mean </a:t>
            </a:r>
            <a:r>
              <a:rPr lang="en-US" dirty="0" smtClean="0"/>
              <a:t>Absolute</a:t>
            </a:r>
            <a:r>
              <a:rPr lang="vi-VN" dirty="0" smtClean="0"/>
              <a:t> </a:t>
            </a:r>
            <a:r>
              <a:rPr lang="vi-VN" dirty="0"/>
              <a:t>Error (</a:t>
            </a:r>
            <a:r>
              <a:rPr lang="vi-VN" dirty="0" smtClean="0"/>
              <a:t>M</a:t>
            </a:r>
            <a:r>
              <a:rPr lang="en-US" dirty="0" smtClean="0"/>
              <a:t>A</a:t>
            </a:r>
            <a:r>
              <a:rPr lang="vi-VN" dirty="0" smtClean="0"/>
              <a:t>E</a:t>
            </a:r>
            <a:r>
              <a:rPr lang="vi-VN" dirty="0"/>
              <a:t>): Đánh </a:t>
            </a:r>
            <a:r>
              <a:rPr lang="vi-VN" dirty="0" smtClean="0"/>
              <a:t>giá</a:t>
            </a:r>
            <a:r>
              <a:rPr lang="en-US" dirty="0" smtClean="0"/>
              <a:t> </a:t>
            </a:r>
            <a:r>
              <a:rPr lang="vi-VN" dirty="0" smtClean="0"/>
              <a:t>sai </a:t>
            </a:r>
            <a:r>
              <a:rPr lang="vi-VN" dirty="0"/>
              <a:t>số </a:t>
            </a:r>
            <a:r>
              <a:rPr lang="en-US" dirty="0" err="1" smtClean="0"/>
              <a:t>tuyệt</a:t>
            </a:r>
            <a:r>
              <a:rPr lang="en-US" dirty="0" smtClean="0"/>
              <a:t> </a:t>
            </a:r>
            <a:r>
              <a:rPr lang="en-US" dirty="0" err="1" smtClean="0"/>
              <a:t>đối</a:t>
            </a:r>
            <a:r>
              <a:rPr lang="en-US" dirty="0" smtClean="0"/>
              <a:t> </a:t>
            </a:r>
            <a:r>
              <a:rPr lang="en-US" dirty="0" err="1" smtClean="0"/>
              <a:t>trung</a:t>
            </a:r>
            <a:r>
              <a:rPr lang="en-US" dirty="0" smtClean="0"/>
              <a:t> </a:t>
            </a:r>
            <a:r>
              <a:rPr lang="en-US" dirty="0" err="1" smtClean="0"/>
              <a:t>bình</a:t>
            </a:r>
            <a:r>
              <a:rPr lang="en-US" dirty="0" smtClean="0"/>
              <a:t> </a:t>
            </a:r>
            <a:r>
              <a:rPr lang="vi-VN" dirty="0" smtClean="0"/>
              <a:t>giữa </a:t>
            </a:r>
            <a:r>
              <a:rPr lang="vi-VN" dirty="0"/>
              <a:t>giá trị dự đoán và giá trị thực tế.</a:t>
            </a:r>
            <a:endParaRPr lang="en-US" dirty="0"/>
          </a:p>
          <a:p>
            <a:endParaRPr lang="en-US" dirty="0"/>
          </a:p>
        </p:txBody>
      </p:sp>
      <p:sp>
        <p:nvSpPr>
          <p:cNvPr id="4"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8</a:t>
            </a:r>
            <a:r>
              <a:rPr lang="en-US" smtClean="0"/>
              <a:t>) </a:t>
            </a: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smtClean="0"/>
              <a:t>hình</a:t>
            </a:r>
            <a:endParaRPr dirty="0"/>
          </a:p>
        </p:txBody>
      </p:sp>
      <p:pic>
        <p:nvPicPr>
          <p:cNvPr id="8" name="Picture 7"/>
          <p:cNvPicPr>
            <a:picLocks noChangeAspect="1"/>
          </p:cNvPicPr>
          <p:nvPr/>
        </p:nvPicPr>
        <p:blipFill>
          <a:blip r:embed="rId2"/>
          <a:stretch>
            <a:fillRect/>
          </a:stretch>
        </p:blipFill>
        <p:spPr>
          <a:xfrm>
            <a:off x="1796842" y="1903436"/>
            <a:ext cx="4693168" cy="2750805"/>
          </a:xfrm>
          <a:prstGeom prst="rect">
            <a:avLst/>
          </a:prstGeom>
        </p:spPr>
      </p:pic>
    </p:spTree>
    <p:extLst>
      <p:ext uri="{BB962C8B-B14F-4D97-AF65-F5344CB8AC3E}">
        <p14:creationId xmlns:p14="http://schemas.microsoft.com/office/powerpoint/2010/main" val="73827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8</a:t>
            </a:r>
            <a:r>
              <a:rPr lang="en-US" smtClean="0"/>
              <a:t>) </a:t>
            </a: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smtClean="0"/>
              <a:t>hình</a:t>
            </a:r>
            <a:endParaRPr dirty="0"/>
          </a:p>
        </p:txBody>
      </p:sp>
      <p:sp>
        <p:nvSpPr>
          <p:cNvPr id="81" name="Google Shape;81;p15"/>
          <p:cNvSpPr txBox="1">
            <a:spLocks noGrp="1"/>
          </p:cNvSpPr>
          <p:nvPr>
            <p:ph type="body" idx="1"/>
          </p:nvPr>
        </p:nvSpPr>
        <p:spPr>
          <a:xfrm>
            <a:off x="320013" y="917190"/>
            <a:ext cx="8524729" cy="1742882"/>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Tx/>
              <a:buChar char="-"/>
            </a:pPr>
            <a:r>
              <a:rPr lang="vi-VN" dirty="0" smtClean="0"/>
              <a:t>R-squared </a:t>
            </a:r>
            <a:r>
              <a:rPr lang="vi-VN" dirty="0"/>
              <a:t>(R²</a:t>
            </a:r>
            <a:r>
              <a:rPr lang="vi-VN" dirty="0" smtClean="0"/>
              <a:t>)</a:t>
            </a:r>
            <a:r>
              <a:rPr lang="en-US" dirty="0"/>
              <a:t> - coefficient of determination</a:t>
            </a:r>
            <a:r>
              <a:rPr lang="vi-VN" dirty="0" smtClean="0"/>
              <a:t>: </a:t>
            </a:r>
            <a:r>
              <a:rPr lang="vi-VN" dirty="0"/>
              <a:t>Đo lường mức độ giải thích của mô hình trên biến phụ thuộc. Giá trị R² càng cao thì mô hình càng tốt.</a:t>
            </a:r>
            <a:endParaRPr dirty="0"/>
          </a:p>
        </p:txBody>
      </p:sp>
      <p:pic>
        <p:nvPicPr>
          <p:cNvPr id="3" name="Picture 2"/>
          <p:cNvPicPr>
            <a:picLocks noChangeAspect="1"/>
          </p:cNvPicPr>
          <p:nvPr/>
        </p:nvPicPr>
        <p:blipFill>
          <a:blip r:embed="rId3"/>
          <a:stretch>
            <a:fillRect/>
          </a:stretch>
        </p:blipFill>
        <p:spPr>
          <a:xfrm>
            <a:off x="734527" y="1792732"/>
            <a:ext cx="2537680" cy="1059272"/>
          </a:xfrm>
          <a:prstGeom prst="rect">
            <a:avLst/>
          </a:prstGeom>
        </p:spPr>
      </p:pic>
      <p:pic>
        <p:nvPicPr>
          <p:cNvPr id="4" name="Picture 3"/>
          <p:cNvPicPr>
            <a:picLocks noChangeAspect="1"/>
          </p:cNvPicPr>
          <p:nvPr/>
        </p:nvPicPr>
        <p:blipFill>
          <a:blip r:embed="rId4"/>
          <a:stretch>
            <a:fillRect/>
          </a:stretch>
        </p:blipFill>
        <p:spPr>
          <a:xfrm>
            <a:off x="4625871" y="1974236"/>
            <a:ext cx="3749365" cy="845893"/>
          </a:xfrm>
          <a:prstGeom prst="rect">
            <a:avLst/>
          </a:prstGeom>
        </p:spPr>
      </p:pic>
      <p:pic>
        <p:nvPicPr>
          <p:cNvPr id="5" name="Picture 4"/>
          <p:cNvPicPr>
            <a:picLocks noChangeAspect="1"/>
          </p:cNvPicPr>
          <p:nvPr/>
        </p:nvPicPr>
        <p:blipFill>
          <a:blip r:embed="rId5"/>
          <a:stretch>
            <a:fillRect/>
          </a:stretch>
        </p:blipFill>
        <p:spPr>
          <a:xfrm>
            <a:off x="5190117" y="3496142"/>
            <a:ext cx="3269263" cy="1226926"/>
          </a:xfrm>
          <a:prstGeom prst="rect">
            <a:avLst/>
          </a:prstGeom>
        </p:spPr>
      </p:pic>
      <p:pic>
        <p:nvPicPr>
          <p:cNvPr id="6" name="Picture 5"/>
          <p:cNvPicPr>
            <a:picLocks noChangeAspect="1"/>
          </p:cNvPicPr>
          <p:nvPr/>
        </p:nvPicPr>
        <p:blipFill>
          <a:blip r:embed="rId6"/>
          <a:stretch>
            <a:fillRect/>
          </a:stretch>
        </p:blipFill>
        <p:spPr>
          <a:xfrm>
            <a:off x="566140" y="3640926"/>
            <a:ext cx="3772227" cy="1120237"/>
          </a:xfrm>
          <a:prstGeom prst="rect">
            <a:avLst/>
          </a:prstGeom>
        </p:spPr>
      </p:pic>
      <p:pic>
        <p:nvPicPr>
          <p:cNvPr id="2" name="Picture 1"/>
          <p:cNvPicPr>
            <a:picLocks noChangeAspect="1"/>
          </p:cNvPicPr>
          <p:nvPr/>
        </p:nvPicPr>
        <p:blipFill>
          <a:blip r:embed="rId7"/>
          <a:stretch>
            <a:fillRect/>
          </a:stretch>
        </p:blipFill>
        <p:spPr>
          <a:xfrm>
            <a:off x="1831156" y="3348705"/>
            <a:ext cx="2512243" cy="1584905"/>
          </a:xfrm>
          <a:prstGeom prst="rect">
            <a:avLst/>
          </a:prstGeom>
        </p:spPr>
      </p:pic>
    </p:spTree>
    <p:extLst>
      <p:ext uri="{BB962C8B-B14F-4D97-AF65-F5344CB8AC3E}">
        <p14:creationId xmlns:p14="http://schemas.microsoft.com/office/powerpoint/2010/main" val="376527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7276" y="43837"/>
            <a:ext cx="8520600" cy="707400"/>
          </a:xfrm>
          <a:prstGeom prst="rect">
            <a:avLst/>
          </a:prstGeom>
          <a:noFill/>
          <a:ln>
            <a:noFill/>
          </a:ln>
        </p:spPr>
        <p:txBody>
          <a:bodyPr spcFirstLastPara="1" wrap="square" lIns="91425" tIns="91425" rIns="91425" bIns="91425" anchor="t" anchorCtr="0">
            <a:normAutofit fontScale="90000"/>
          </a:bodyPr>
          <a:lstStyle/>
          <a:p>
            <a:pPr marL="22860" lvl="0" algn="l" rtl="0">
              <a:lnSpc>
                <a:spcPct val="100000"/>
              </a:lnSpc>
              <a:spcBef>
                <a:spcPts val="0"/>
              </a:spcBef>
              <a:spcAft>
                <a:spcPts val="0"/>
              </a:spcAft>
              <a:buSzPct val="100000"/>
            </a:pPr>
            <a:r>
              <a:rPr lang="en-US" dirty="0" smtClean="0"/>
              <a:t>2) Simple Linear Regression</a:t>
            </a:r>
            <a:endParaRPr dirty="0"/>
          </a:p>
        </p:txBody>
      </p:sp>
      <p:sp>
        <p:nvSpPr>
          <p:cNvPr id="81" name="Google Shape;81;p15"/>
          <p:cNvSpPr txBox="1">
            <a:spLocks noGrp="1"/>
          </p:cNvSpPr>
          <p:nvPr>
            <p:ph type="body" idx="1"/>
          </p:nvPr>
        </p:nvSpPr>
        <p:spPr>
          <a:xfrm>
            <a:off x="311700" y="780585"/>
            <a:ext cx="8040563" cy="3788440"/>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Tx/>
              <a:buChar char="-"/>
            </a:pPr>
            <a:r>
              <a:rPr lang="vi-VN" dirty="0" smtClean="0"/>
              <a:t>là </a:t>
            </a:r>
            <a:r>
              <a:rPr lang="vi-VN" dirty="0"/>
              <a:t>một phương pháp trong Linear Regression mà chỉ có một biến độc lập được sử dụng để dự đoán biến phụ thuộc</a:t>
            </a:r>
            <a:r>
              <a:rPr lang="vi-VN" dirty="0" smtClean="0"/>
              <a:t>.</a:t>
            </a:r>
            <a:endParaRPr lang="en-US" dirty="0" smtClean="0"/>
          </a:p>
          <a:p>
            <a:pPr marL="285750" lvl="0" indent="-285750">
              <a:spcAft>
                <a:spcPts val="1200"/>
              </a:spcAft>
              <a:buFontTx/>
              <a:buChar char="-"/>
            </a:pPr>
            <a:r>
              <a:rPr lang="en-US" dirty="0" err="1"/>
              <a:t>Ví</a:t>
            </a:r>
            <a:r>
              <a:rPr lang="en-US" dirty="0"/>
              <a:t> </a:t>
            </a:r>
            <a:r>
              <a:rPr lang="en-US" dirty="0" err="1"/>
              <a:t>dụ</a:t>
            </a: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nhà</a:t>
            </a:r>
            <a:r>
              <a:rPr lang="en-US" dirty="0"/>
              <a:t> </a:t>
            </a:r>
            <a:r>
              <a:rPr lang="en-US" dirty="0" err="1"/>
              <a:t>dựa</a:t>
            </a:r>
            <a:r>
              <a:rPr lang="en-US" dirty="0"/>
              <a:t> </a:t>
            </a:r>
            <a:r>
              <a:rPr lang="en-US" dirty="0" err="1"/>
              <a:t>trên</a:t>
            </a:r>
            <a:r>
              <a:rPr lang="en-US" dirty="0"/>
              <a:t> </a:t>
            </a:r>
            <a:r>
              <a:rPr lang="en-US" dirty="0" err="1"/>
              <a:t>diện</a:t>
            </a:r>
            <a:r>
              <a:rPr lang="en-US" dirty="0"/>
              <a:t> </a:t>
            </a:r>
            <a:r>
              <a:rPr lang="en-US" dirty="0" err="1"/>
              <a:t>tích</a:t>
            </a:r>
            <a:r>
              <a:rPr lang="en-US" dirty="0" smtClean="0"/>
              <a:t>.</a:t>
            </a:r>
          </a:p>
        </p:txBody>
      </p:sp>
      <p:pic>
        <p:nvPicPr>
          <p:cNvPr id="5" name="Google Shape;156;p26"/>
          <p:cNvPicPr preferRelativeResize="0"/>
          <p:nvPr/>
        </p:nvPicPr>
        <p:blipFill rotWithShape="1">
          <a:blip r:embed="rId3">
            <a:alphaModFix/>
          </a:blip>
          <a:srcRect/>
          <a:stretch/>
        </p:blipFill>
        <p:spPr>
          <a:xfrm>
            <a:off x="1461172" y="2235820"/>
            <a:ext cx="5993417" cy="2613320"/>
          </a:xfrm>
          <a:prstGeom prst="rect">
            <a:avLst/>
          </a:prstGeom>
          <a:noFill/>
          <a:ln>
            <a:noFill/>
          </a:ln>
        </p:spPr>
      </p:pic>
    </p:spTree>
    <p:extLst>
      <p:ext uri="{BB962C8B-B14F-4D97-AF65-F5344CB8AC3E}">
        <p14:creationId xmlns:p14="http://schemas.microsoft.com/office/powerpoint/2010/main" val="2194825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8</a:t>
            </a:r>
            <a:r>
              <a:rPr lang="en-US" smtClean="0"/>
              <a:t>) </a:t>
            </a: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smtClean="0"/>
              <a:t>hình</a:t>
            </a:r>
            <a:endParaRPr dirty="0"/>
          </a:p>
        </p:txBody>
      </p:sp>
      <p:pic>
        <p:nvPicPr>
          <p:cNvPr id="8" name="Picture 7"/>
          <p:cNvPicPr>
            <a:picLocks noChangeAspect="1"/>
          </p:cNvPicPr>
          <p:nvPr/>
        </p:nvPicPr>
        <p:blipFill>
          <a:blip r:embed="rId3"/>
          <a:stretch>
            <a:fillRect/>
          </a:stretch>
        </p:blipFill>
        <p:spPr>
          <a:xfrm>
            <a:off x="1538572" y="853440"/>
            <a:ext cx="5394378" cy="1899226"/>
          </a:xfrm>
          <a:prstGeom prst="rect">
            <a:avLst/>
          </a:prstGeom>
        </p:spPr>
      </p:pic>
      <p:pic>
        <p:nvPicPr>
          <p:cNvPr id="9" name="Picture 8"/>
          <p:cNvPicPr>
            <a:picLocks noChangeAspect="1"/>
          </p:cNvPicPr>
          <p:nvPr/>
        </p:nvPicPr>
        <p:blipFill>
          <a:blip r:embed="rId4"/>
          <a:stretch>
            <a:fillRect/>
          </a:stretch>
        </p:blipFill>
        <p:spPr>
          <a:xfrm>
            <a:off x="234449" y="2864731"/>
            <a:ext cx="8714679" cy="538548"/>
          </a:xfrm>
          <a:prstGeom prst="rect">
            <a:avLst/>
          </a:prstGeom>
        </p:spPr>
      </p:pic>
      <p:pic>
        <p:nvPicPr>
          <p:cNvPr id="10" name="Picture 9"/>
          <p:cNvPicPr>
            <a:picLocks noChangeAspect="1"/>
          </p:cNvPicPr>
          <p:nvPr/>
        </p:nvPicPr>
        <p:blipFill>
          <a:blip r:embed="rId5"/>
          <a:stretch>
            <a:fillRect/>
          </a:stretch>
        </p:blipFill>
        <p:spPr>
          <a:xfrm>
            <a:off x="266666" y="3518049"/>
            <a:ext cx="8247748" cy="557055"/>
          </a:xfrm>
          <a:prstGeom prst="rect">
            <a:avLst/>
          </a:prstGeom>
        </p:spPr>
      </p:pic>
      <p:pic>
        <p:nvPicPr>
          <p:cNvPr id="11" name="Picture 10"/>
          <p:cNvPicPr>
            <a:picLocks noChangeAspect="1"/>
          </p:cNvPicPr>
          <p:nvPr/>
        </p:nvPicPr>
        <p:blipFill>
          <a:blip r:embed="rId6"/>
          <a:stretch>
            <a:fillRect/>
          </a:stretch>
        </p:blipFill>
        <p:spPr>
          <a:xfrm>
            <a:off x="2848916" y="4163864"/>
            <a:ext cx="2172003" cy="638264"/>
          </a:xfrm>
          <a:prstGeom prst="rect">
            <a:avLst/>
          </a:prstGeom>
        </p:spPr>
      </p:pic>
    </p:spTree>
    <p:extLst>
      <p:ext uri="{BB962C8B-B14F-4D97-AF65-F5344CB8AC3E}">
        <p14:creationId xmlns:p14="http://schemas.microsoft.com/office/powerpoint/2010/main" val="232130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1476" y="1463238"/>
            <a:ext cx="7643096" cy="3101546"/>
          </a:xfrm>
          <a:prstGeom prst="rect">
            <a:avLst/>
          </a:prstGeom>
        </p:spPr>
      </p:pic>
      <p:sp>
        <p:nvSpPr>
          <p:cNvPr id="5"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8</a:t>
            </a:r>
            <a:r>
              <a:rPr lang="en-US" smtClean="0"/>
              <a:t>) </a:t>
            </a:r>
            <a:r>
              <a:rPr lang="en-US" smtClean="0"/>
              <a:t>Đánh giá độ chính xác của mô hình</a:t>
            </a:r>
            <a:endParaRPr lang="en-US" dirty="0"/>
          </a:p>
        </p:txBody>
      </p:sp>
    </p:spTree>
    <p:extLst>
      <p:ext uri="{BB962C8B-B14F-4D97-AF65-F5344CB8AC3E}">
        <p14:creationId xmlns:p14="http://schemas.microsoft.com/office/powerpoint/2010/main" val="4286637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494580" y="1216449"/>
            <a:ext cx="6618783" cy="3302700"/>
          </a:xfrm>
          <a:prstGeom prst="rect">
            <a:avLst/>
          </a:prstGeom>
          <a:noFill/>
          <a:ln>
            <a:noFill/>
          </a:ln>
        </p:spPr>
        <p:txBody>
          <a:bodyPr spcFirstLastPara="1" wrap="square" lIns="91425" tIns="91425" rIns="91425" bIns="91425" anchor="t" anchorCtr="0">
            <a:normAutofit/>
          </a:bodyPr>
          <a:lstStyle/>
          <a:p>
            <a:r>
              <a:rPr lang="vi-VN" dirty="0"/>
              <a:t>Dự đoán giá cổ phiếu.</a:t>
            </a:r>
          </a:p>
          <a:p>
            <a:r>
              <a:rPr lang="vi-VN" dirty="0"/>
              <a:t>Dự đoán doanh thu của công ty.</a:t>
            </a:r>
          </a:p>
          <a:p>
            <a:r>
              <a:rPr lang="vi-VN" dirty="0"/>
              <a:t>Dự đoán giá nhà.</a:t>
            </a:r>
          </a:p>
          <a:p>
            <a:r>
              <a:rPr lang="vi-VN" dirty="0"/>
              <a:t>Dự đoán tỉ lệ sống sót của bệnh nhân ung thư.</a:t>
            </a:r>
          </a:p>
          <a:p>
            <a:r>
              <a:rPr lang="vi-VN" dirty="0"/>
              <a:t>Dự đoán số lượng xe đạp được thuê theo giờ </a:t>
            </a:r>
            <a:r>
              <a:rPr lang="vi-VN" dirty="0" smtClean="0"/>
              <a:t>trong</a:t>
            </a:r>
            <a:endParaRPr lang="vi-VN" dirty="0"/>
          </a:p>
        </p:txBody>
      </p:sp>
    </p:spTree>
    <p:extLst>
      <p:ext uri="{BB962C8B-B14F-4D97-AF65-F5344CB8AC3E}">
        <p14:creationId xmlns:p14="http://schemas.microsoft.com/office/powerpoint/2010/main" val="1951343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486267" y="817439"/>
            <a:ext cx="8100780" cy="845107"/>
          </a:xfrm>
          <a:prstGeom prst="rect">
            <a:avLst/>
          </a:prstGeom>
          <a:noFill/>
          <a:ln>
            <a:noFill/>
          </a:ln>
        </p:spPr>
        <p:txBody>
          <a:bodyPr spcFirstLastPara="1" wrap="square" lIns="91425" tIns="91425" rIns="91425" bIns="91425" anchor="t" anchorCtr="0">
            <a:normAutofit/>
          </a:bodyPr>
          <a:lstStyle/>
          <a:p>
            <a:r>
              <a:rPr lang="vi-VN" dirty="0" smtClean="0"/>
              <a:t>Dự </a:t>
            </a:r>
            <a:r>
              <a:rPr lang="vi-VN" dirty="0"/>
              <a:t>đoán giá </a:t>
            </a:r>
            <a:r>
              <a:rPr lang="vi-VN" dirty="0" smtClean="0"/>
              <a:t>nhà</a:t>
            </a:r>
            <a:r>
              <a:rPr lang="en-US" dirty="0" smtClean="0"/>
              <a:t>: </a:t>
            </a:r>
            <a:r>
              <a:rPr lang="vi-VN" dirty="0"/>
              <a:t>Các biến đầu vào bao gồm diện tích, địa điểm, số phòng ngủ, số phòng tắm, v.v. </a:t>
            </a:r>
          </a:p>
        </p:txBody>
      </p:sp>
      <p:pic>
        <p:nvPicPr>
          <p:cNvPr id="3" name="Picture 2"/>
          <p:cNvPicPr>
            <a:picLocks noChangeAspect="1"/>
          </p:cNvPicPr>
          <p:nvPr/>
        </p:nvPicPr>
        <p:blipFill>
          <a:blip r:embed="rId3"/>
          <a:stretch>
            <a:fillRect/>
          </a:stretch>
        </p:blipFill>
        <p:spPr>
          <a:xfrm>
            <a:off x="829937" y="1712676"/>
            <a:ext cx="7457852" cy="3151088"/>
          </a:xfrm>
          <a:prstGeom prst="rect">
            <a:avLst/>
          </a:prstGeom>
        </p:spPr>
      </p:pic>
    </p:spTree>
    <p:extLst>
      <p:ext uri="{BB962C8B-B14F-4D97-AF65-F5344CB8AC3E}">
        <p14:creationId xmlns:p14="http://schemas.microsoft.com/office/powerpoint/2010/main" val="4269472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494580" y="872836"/>
            <a:ext cx="8308598" cy="1155469"/>
          </a:xfrm>
          <a:prstGeom prst="rect">
            <a:avLst/>
          </a:prstGeom>
          <a:noFill/>
          <a:ln>
            <a:noFill/>
          </a:ln>
        </p:spPr>
        <p:txBody>
          <a:bodyPr spcFirstLastPara="1" wrap="square" lIns="91425" tIns="91425" rIns="91425" bIns="91425" anchor="t" anchorCtr="0">
            <a:normAutofit/>
          </a:bodyPr>
          <a:lstStyle/>
          <a:p>
            <a:r>
              <a:rPr lang="vi-VN" dirty="0" smtClean="0"/>
              <a:t>Dự </a:t>
            </a:r>
            <a:r>
              <a:rPr lang="vi-VN" dirty="0"/>
              <a:t>đoán doanh số bán </a:t>
            </a:r>
            <a:r>
              <a:rPr lang="vi-VN" dirty="0" smtClean="0"/>
              <a:t>hàng</a:t>
            </a:r>
            <a:r>
              <a:rPr lang="en-US" dirty="0" smtClean="0"/>
              <a:t> (</a:t>
            </a:r>
            <a:r>
              <a:rPr lang="en-US" dirty="0" err="1" smtClean="0"/>
              <a:t>cho</a:t>
            </a:r>
            <a:r>
              <a:rPr lang="en-US" dirty="0" smtClean="0"/>
              <a:t> </a:t>
            </a:r>
            <a:r>
              <a:rPr lang="en-US" dirty="0" err="1" smtClean="0"/>
              <a:t>các</a:t>
            </a:r>
            <a:r>
              <a:rPr lang="en-US" dirty="0" smtClean="0"/>
              <a:t> </a:t>
            </a:r>
            <a:r>
              <a:rPr lang="en-US" dirty="0" err="1" smtClean="0"/>
              <a:t>mẫu</a:t>
            </a:r>
            <a:r>
              <a:rPr lang="en-US" dirty="0" smtClean="0"/>
              <a:t> </a:t>
            </a:r>
            <a:r>
              <a:rPr lang="en-US" dirty="0" err="1" smtClean="0"/>
              <a:t>mới</a:t>
            </a:r>
            <a:r>
              <a:rPr lang="en-US" dirty="0" smtClean="0"/>
              <a:t>)</a:t>
            </a:r>
            <a:r>
              <a:rPr lang="vi-VN" dirty="0" smtClean="0"/>
              <a:t>: xác </a:t>
            </a:r>
            <a:r>
              <a:rPr lang="vi-VN" dirty="0"/>
              <a:t>định các yếu tố quan trọng trong việc định giá và marketing sản phẩm và dự đoán doanh số bán hàng dựa trên </a:t>
            </a:r>
            <a:r>
              <a:rPr lang="vi-VN" dirty="0" smtClean="0"/>
              <a:t>các</a:t>
            </a:r>
            <a:r>
              <a:rPr lang="en-US" dirty="0" smtClean="0"/>
              <a:t> </a:t>
            </a:r>
            <a:r>
              <a:rPr lang="en-US" dirty="0" err="1" smtClean="0"/>
              <a:t>đầu</a:t>
            </a:r>
            <a:r>
              <a:rPr lang="en-US" dirty="0" smtClean="0"/>
              <a:t> </a:t>
            </a:r>
            <a:r>
              <a:rPr lang="en-US" dirty="0" err="1" smtClean="0"/>
              <a:t>vào</a:t>
            </a:r>
            <a:endParaRPr lang="vi-VN" dirty="0"/>
          </a:p>
        </p:txBody>
      </p:sp>
      <p:pic>
        <p:nvPicPr>
          <p:cNvPr id="2" name="Picture 1"/>
          <p:cNvPicPr>
            <a:picLocks noChangeAspect="1"/>
          </p:cNvPicPr>
          <p:nvPr/>
        </p:nvPicPr>
        <p:blipFill>
          <a:blip r:embed="rId3"/>
          <a:stretch>
            <a:fillRect/>
          </a:stretch>
        </p:blipFill>
        <p:spPr>
          <a:xfrm>
            <a:off x="1732564" y="1974556"/>
            <a:ext cx="5723952" cy="2936187"/>
          </a:xfrm>
          <a:prstGeom prst="rect">
            <a:avLst/>
          </a:prstGeom>
        </p:spPr>
      </p:pic>
    </p:spTree>
    <p:extLst>
      <p:ext uri="{BB962C8B-B14F-4D97-AF65-F5344CB8AC3E}">
        <p14:creationId xmlns:p14="http://schemas.microsoft.com/office/powerpoint/2010/main" val="6979667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511205" y="814647"/>
            <a:ext cx="8034278" cy="623455"/>
          </a:xfrm>
          <a:prstGeom prst="rect">
            <a:avLst/>
          </a:prstGeom>
          <a:noFill/>
          <a:ln>
            <a:noFill/>
          </a:ln>
        </p:spPr>
        <p:txBody>
          <a:bodyPr spcFirstLastPara="1" wrap="square" lIns="91425" tIns="91425" rIns="91425" bIns="91425" anchor="t" anchorCtr="0">
            <a:normAutofit/>
          </a:bodyPr>
          <a:lstStyle/>
          <a:p>
            <a:r>
              <a:rPr lang="vi-VN" dirty="0" smtClean="0"/>
              <a:t>Dự </a:t>
            </a:r>
            <a:r>
              <a:rPr lang="vi-VN" dirty="0"/>
              <a:t>đoán </a:t>
            </a:r>
            <a:r>
              <a:rPr lang="vi-VN" dirty="0" smtClean="0"/>
              <a:t>số </a:t>
            </a:r>
            <a:r>
              <a:rPr lang="vi-VN" dirty="0"/>
              <a:t>lượng xe đạp được thuê theo giờ trong </a:t>
            </a:r>
            <a:r>
              <a:rPr lang="vi-VN" dirty="0" smtClean="0"/>
              <a:t>ngày</a:t>
            </a:r>
            <a:endParaRPr lang="vi-VN" dirty="0"/>
          </a:p>
        </p:txBody>
      </p:sp>
      <p:pic>
        <p:nvPicPr>
          <p:cNvPr id="2" name="Picture 1"/>
          <p:cNvPicPr>
            <a:picLocks noChangeAspect="1"/>
          </p:cNvPicPr>
          <p:nvPr/>
        </p:nvPicPr>
        <p:blipFill>
          <a:blip r:embed="rId3"/>
          <a:stretch>
            <a:fillRect/>
          </a:stretch>
        </p:blipFill>
        <p:spPr>
          <a:xfrm>
            <a:off x="1464772" y="1304541"/>
            <a:ext cx="5842934" cy="3677834"/>
          </a:xfrm>
          <a:prstGeom prst="rect">
            <a:avLst/>
          </a:prstGeom>
        </p:spPr>
      </p:pic>
    </p:spTree>
    <p:extLst>
      <p:ext uri="{BB962C8B-B14F-4D97-AF65-F5344CB8AC3E}">
        <p14:creationId xmlns:p14="http://schemas.microsoft.com/office/powerpoint/2010/main" val="3295360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527831" y="908878"/>
            <a:ext cx="6618783" cy="645602"/>
          </a:xfrm>
          <a:prstGeom prst="rect">
            <a:avLst/>
          </a:prstGeom>
          <a:noFill/>
          <a:ln>
            <a:noFill/>
          </a:ln>
        </p:spPr>
        <p:txBody>
          <a:bodyPr spcFirstLastPara="1" wrap="square" lIns="91425" tIns="91425" rIns="91425" bIns="91425" anchor="t" anchorCtr="0">
            <a:normAutofit/>
          </a:bodyPr>
          <a:lstStyle/>
          <a:p>
            <a:r>
              <a:rPr lang="vi-VN" dirty="0"/>
              <a:t>Dự đoán giá cổ phiếu</a:t>
            </a:r>
            <a:r>
              <a:rPr lang="vi-VN" dirty="0" smtClean="0"/>
              <a:t>.</a:t>
            </a:r>
            <a:endParaRPr lang="vi-VN" dirty="0"/>
          </a:p>
        </p:txBody>
      </p:sp>
      <p:pic>
        <p:nvPicPr>
          <p:cNvPr id="2" name="Picture 1"/>
          <p:cNvPicPr>
            <a:picLocks noChangeAspect="1"/>
          </p:cNvPicPr>
          <p:nvPr/>
        </p:nvPicPr>
        <p:blipFill>
          <a:blip r:embed="rId3"/>
          <a:stretch>
            <a:fillRect/>
          </a:stretch>
        </p:blipFill>
        <p:spPr>
          <a:xfrm>
            <a:off x="2291250" y="1356162"/>
            <a:ext cx="4915885" cy="3536086"/>
          </a:xfrm>
          <a:prstGeom prst="rect">
            <a:avLst/>
          </a:prstGeom>
        </p:spPr>
      </p:pic>
    </p:spTree>
    <p:extLst>
      <p:ext uri="{BB962C8B-B14F-4D97-AF65-F5344CB8AC3E}">
        <p14:creationId xmlns:p14="http://schemas.microsoft.com/office/powerpoint/2010/main" val="459062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28326" y="0"/>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9</a:t>
            </a:r>
            <a:r>
              <a:rPr lang="en-US" smtClean="0"/>
              <a:t>) </a:t>
            </a:r>
            <a:r>
              <a:rPr lang="en-US" dirty="0" err="1"/>
              <a:t>Ứng</a:t>
            </a:r>
            <a:r>
              <a:rPr lang="en-US" dirty="0"/>
              <a:t> </a:t>
            </a:r>
            <a:r>
              <a:rPr lang="en-US" dirty="0" err="1"/>
              <a:t>dụng</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477954" y="659495"/>
            <a:ext cx="8142344" cy="579100"/>
          </a:xfrm>
          <a:prstGeom prst="rect">
            <a:avLst/>
          </a:prstGeom>
          <a:noFill/>
          <a:ln>
            <a:noFill/>
          </a:ln>
        </p:spPr>
        <p:txBody>
          <a:bodyPr spcFirstLastPara="1" wrap="square" lIns="91425" tIns="91425" rIns="91425" bIns="91425" anchor="t" anchorCtr="0">
            <a:normAutofit/>
          </a:bodyPr>
          <a:lstStyle/>
          <a:p>
            <a:r>
              <a:rPr lang="vi-VN" dirty="0" smtClean="0"/>
              <a:t>Dự </a:t>
            </a:r>
            <a:r>
              <a:rPr lang="vi-VN" dirty="0"/>
              <a:t>đoán tỉ lệ sống sót của bệnh nhân ung thư</a:t>
            </a:r>
            <a:r>
              <a:rPr lang="vi-VN" dirty="0" smtClean="0"/>
              <a:t>.</a:t>
            </a:r>
            <a:endParaRPr lang="vi-VN" dirty="0"/>
          </a:p>
        </p:txBody>
      </p:sp>
      <p:pic>
        <p:nvPicPr>
          <p:cNvPr id="2" name="Picture 1"/>
          <p:cNvPicPr>
            <a:picLocks noChangeAspect="1"/>
          </p:cNvPicPr>
          <p:nvPr/>
        </p:nvPicPr>
        <p:blipFill>
          <a:blip r:embed="rId3"/>
          <a:stretch>
            <a:fillRect/>
          </a:stretch>
        </p:blipFill>
        <p:spPr>
          <a:xfrm>
            <a:off x="1719916" y="1198359"/>
            <a:ext cx="5857611" cy="3804372"/>
          </a:xfrm>
          <a:prstGeom prst="rect">
            <a:avLst/>
          </a:prstGeom>
        </p:spPr>
      </p:pic>
    </p:spTree>
    <p:extLst>
      <p:ext uri="{BB962C8B-B14F-4D97-AF65-F5344CB8AC3E}">
        <p14:creationId xmlns:p14="http://schemas.microsoft.com/office/powerpoint/2010/main" val="3997268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smtClean="0"/>
              <a:t>10</a:t>
            </a:r>
            <a:r>
              <a:rPr lang="en-US" smtClean="0"/>
              <a:t>) </a:t>
            </a:r>
            <a:r>
              <a:rPr lang="en-US" dirty="0" err="1"/>
              <a:t>Những</a:t>
            </a:r>
            <a:r>
              <a:rPr lang="en-US" dirty="0"/>
              <a:t> </a:t>
            </a:r>
            <a:r>
              <a:rPr lang="en-US" dirty="0" err="1"/>
              <a:t>điểm</a:t>
            </a:r>
            <a:r>
              <a:rPr lang="en-US" dirty="0"/>
              <a:t> </a:t>
            </a:r>
            <a:r>
              <a:rPr lang="en-US" dirty="0" err="1"/>
              <a:t>yếu</a:t>
            </a:r>
            <a:r>
              <a:rPr lang="en-US" dirty="0"/>
              <a:t> </a:t>
            </a:r>
            <a:r>
              <a:rPr lang="en-US" dirty="0" err="1"/>
              <a:t>của</a:t>
            </a:r>
            <a:r>
              <a:rPr lang="en-US" dirty="0"/>
              <a:t> Linear Regression</a:t>
            </a:r>
            <a:endParaRPr dirty="0"/>
          </a:p>
        </p:txBody>
      </p:sp>
      <p:sp>
        <p:nvSpPr>
          <p:cNvPr id="81" name="Google Shape;81;p15"/>
          <p:cNvSpPr txBox="1">
            <a:spLocks noGrp="1"/>
          </p:cNvSpPr>
          <p:nvPr>
            <p:ph type="body" idx="1"/>
          </p:nvPr>
        </p:nvSpPr>
        <p:spPr>
          <a:xfrm>
            <a:off x="718719" y="986883"/>
            <a:ext cx="7722754" cy="3593293"/>
          </a:xfrm>
          <a:prstGeom prst="rect">
            <a:avLst/>
          </a:prstGeom>
          <a:noFill/>
          <a:ln>
            <a:noFill/>
          </a:ln>
        </p:spPr>
        <p:txBody>
          <a:bodyPr spcFirstLastPara="1" wrap="square" lIns="91425" tIns="91425" rIns="91425" bIns="91425" anchor="t" anchorCtr="0">
            <a:normAutofit/>
          </a:bodyPr>
          <a:lstStyle/>
          <a:p>
            <a:r>
              <a:rPr lang="vi-VN" dirty="0"/>
              <a:t>Linear Regression chỉ có thể giải quyết vấn đề với các biến độc lập tuyến tính và không đa cộng tuyến.</a:t>
            </a:r>
          </a:p>
          <a:p>
            <a:r>
              <a:rPr lang="vi-VN" dirty="0"/>
              <a:t>Linear Regression không phù hợp cho dữ liệu phi tuyến tính.</a:t>
            </a:r>
          </a:p>
          <a:p>
            <a:r>
              <a:rPr lang="vi-VN" dirty="0"/>
              <a:t>Nếu dữ liệu có giá trị ngoại lai hoặc giá trị sai lệch, thì Linear Regression sẽ không hoạt động tốt.</a:t>
            </a:r>
          </a:p>
          <a:p>
            <a:r>
              <a:rPr lang="vi-VN" dirty="0"/>
              <a:t>Linear Regression không xác định được nguyên nhân và hiệu ứng giữa các biến.</a:t>
            </a:r>
          </a:p>
        </p:txBody>
      </p:sp>
    </p:spTree>
    <p:extLst>
      <p:ext uri="{BB962C8B-B14F-4D97-AF65-F5344CB8AC3E}">
        <p14:creationId xmlns:p14="http://schemas.microsoft.com/office/powerpoint/2010/main" val="2677521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smtClean="0"/>
              <a:t>10</a:t>
            </a:r>
            <a:r>
              <a:rPr lang="en-US" smtClean="0"/>
              <a:t>) </a:t>
            </a:r>
            <a:r>
              <a:rPr lang="en-US" dirty="0" err="1" smtClean="0"/>
              <a:t>Kết</a:t>
            </a:r>
            <a:r>
              <a:rPr lang="en-US" dirty="0" smtClean="0"/>
              <a:t> </a:t>
            </a:r>
            <a:r>
              <a:rPr lang="en-US" dirty="0" err="1" smtClean="0"/>
              <a:t>luận</a:t>
            </a:r>
            <a:endParaRPr dirty="0"/>
          </a:p>
        </p:txBody>
      </p:sp>
      <p:sp>
        <p:nvSpPr>
          <p:cNvPr id="81" name="Google Shape;81;p15"/>
          <p:cNvSpPr txBox="1">
            <a:spLocks noGrp="1"/>
          </p:cNvSpPr>
          <p:nvPr>
            <p:ph type="body" idx="1"/>
          </p:nvPr>
        </p:nvSpPr>
        <p:spPr>
          <a:xfrm>
            <a:off x="311700" y="1154151"/>
            <a:ext cx="8146500" cy="3414874"/>
          </a:xfrm>
          <a:prstGeom prst="rect">
            <a:avLst/>
          </a:prstGeom>
          <a:noFill/>
          <a:ln>
            <a:noFill/>
          </a:ln>
        </p:spPr>
        <p:txBody>
          <a:bodyPr spcFirstLastPara="1" wrap="square" lIns="91425" tIns="91425" rIns="91425" bIns="91425" anchor="t" anchorCtr="0">
            <a:normAutofit/>
          </a:bodyPr>
          <a:lstStyle/>
          <a:p>
            <a:r>
              <a:rPr lang="vi-VN" dirty="0"/>
              <a:t>Linear Regression là một phương pháp phân tích thống kê quan trọng và rất hữu ích trong nhiều lĩnh vực.</a:t>
            </a:r>
          </a:p>
          <a:p>
            <a:r>
              <a:rPr lang="vi-VN" dirty="0"/>
              <a:t>Tuy nhiên, Linear Regression cũng có những hạn chế và không phù hợp cho tất cả các trường hợp.</a:t>
            </a:r>
          </a:p>
          <a:p>
            <a:r>
              <a:rPr lang="vi-VN" dirty="0"/>
              <a:t>Nếu sử dụng đúng cách, Linear Regression có thể giúp bạn dự đoán và giải quyết các vấn đề trong thực tế một cách chính xác và hiệu quả.</a:t>
            </a:r>
          </a:p>
        </p:txBody>
      </p:sp>
    </p:spTree>
    <p:extLst>
      <p:ext uri="{BB962C8B-B14F-4D97-AF65-F5344CB8AC3E}">
        <p14:creationId xmlns:p14="http://schemas.microsoft.com/office/powerpoint/2010/main" val="2632731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7276" y="43837"/>
            <a:ext cx="8520600" cy="707400"/>
          </a:xfrm>
          <a:prstGeom prst="rect">
            <a:avLst/>
          </a:prstGeom>
          <a:noFill/>
          <a:ln>
            <a:noFill/>
          </a:ln>
        </p:spPr>
        <p:txBody>
          <a:bodyPr spcFirstLastPara="1" wrap="square" lIns="91425" tIns="91425" rIns="91425" bIns="91425" anchor="t" anchorCtr="0">
            <a:normAutofit fontScale="90000"/>
          </a:bodyPr>
          <a:lstStyle/>
          <a:p>
            <a:pPr marL="22860" lvl="0" algn="l" rtl="0">
              <a:lnSpc>
                <a:spcPct val="100000"/>
              </a:lnSpc>
              <a:spcBef>
                <a:spcPts val="0"/>
              </a:spcBef>
              <a:spcAft>
                <a:spcPts val="0"/>
              </a:spcAft>
              <a:buSzPct val="100000"/>
            </a:pPr>
            <a:r>
              <a:rPr lang="en-US" dirty="0" smtClean="0"/>
              <a:t>2) Simple Linear Regression</a:t>
            </a:r>
            <a:endParaRPr dirty="0"/>
          </a:p>
        </p:txBody>
      </p:sp>
      <p:pic>
        <p:nvPicPr>
          <p:cNvPr id="2050" name="Picture 2" descr="How To Perform A Simple Linear Regression In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5" y="1409578"/>
            <a:ext cx="3539736" cy="1258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ML.NET and how does it work? - ML.NET | Microsoft Le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430" y="939339"/>
            <a:ext cx="4655982" cy="24175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925370" y="3294892"/>
            <a:ext cx="2621507" cy="1463167"/>
          </a:xfrm>
          <a:prstGeom prst="rect">
            <a:avLst/>
          </a:prstGeom>
        </p:spPr>
      </p:pic>
      <p:sp>
        <p:nvSpPr>
          <p:cNvPr id="4" name="Rectangle 3"/>
          <p:cNvSpPr/>
          <p:nvPr/>
        </p:nvSpPr>
        <p:spPr>
          <a:xfrm>
            <a:off x="4222864" y="4462794"/>
            <a:ext cx="4285515" cy="338554"/>
          </a:xfrm>
          <a:prstGeom prst="rect">
            <a:avLst/>
          </a:prstGeom>
        </p:spPr>
        <p:txBody>
          <a:bodyPr wrap="square">
            <a:spAutoFit/>
          </a:bodyPr>
          <a:lstStyle/>
          <a:p>
            <a:r>
              <a:rPr lang="en-US" sz="1600" dirty="0" smtClean="0">
                <a:solidFill>
                  <a:srgbClr val="494949"/>
                </a:solidFill>
                <a:latin typeface="Open Sans" panose="020B0604020202020204" charset="0"/>
                <a:ea typeface="Open Sans" panose="020B0604020202020204" charset="0"/>
                <a:cs typeface="Open Sans" panose="020B0604020202020204" charset="0"/>
              </a:rPr>
              <a:t>b (Tung </a:t>
            </a:r>
            <a:r>
              <a:rPr lang="en-US" sz="1600" dirty="0" err="1" smtClean="0">
                <a:solidFill>
                  <a:srgbClr val="494949"/>
                </a:solidFill>
                <a:latin typeface="Open Sans" panose="020B0604020202020204" charset="0"/>
                <a:ea typeface="Open Sans" panose="020B0604020202020204" charset="0"/>
                <a:cs typeface="Open Sans" panose="020B0604020202020204" charset="0"/>
              </a:rPr>
              <a:t>độ</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gốc</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Giao</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của</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a:solidFill>
                  <a:srgbClr val="494949"/>
                </a:solidFill>
                <a:latin typeface="Open Sans" panose="020B0604020202020204" charset="0"/>
                <a:ea typeface="Open Sans" panose="020B0604020202020204" charset="0"/>
                <a:cs typeface="Open Sans" panose="020B0604020202020204" charset="0"/>
              </a:rPr>
              <a:t>d</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và</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trục</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tung</a:t>
            </a:r>
            <a:r>
              <a:rPr lang="en-US" sz="1600" dirty="0" smtClean="0">
                <a:solidFill>
                  <a:srgbClr val="494949"/>
                </a:solidFill>
                <a:latin typeface="Open Sans" panose="020B0604020202020204" charset="0"/>
                <a:ea typeface="Open Sans" panose="020B0604020202020204" charset="0"/>
                <a:cs typeface="Open Sans" panose="020B0604020202020204" charset="0"/>
              </a:rPr>
              <a:t> Oy</a:t>
            </a:r>
            <a:endParaRPr lang="en-US" sz="1600" dirty="0">
              <a:latin typeface="Open Sans" panose="020B0604020202020204" charset="0"/>
              <a:ea typeface="Open Sans" panose="020B0604020202020204" charset="0"/>
              <a:cs typeface="Open Sans" panose="020B0604020202020204" charset="0"/>
            </a:endParaRPr>
          </a:p>
        </p:txBody>
      </p:sp>
      <p:sp>
        <p:nvSpPr>
          <p:cNvPr id="6" name="Rectangle 5"/>
          <p:cNvSpPr/>
          <p:nvPr/>
        </p:nvSpPr>
        <p:spPr>
          <a:xfrm>
            <a:off x="4156365" y="3656459"/>
            <a:ext cx="4530436" cy="830997"/>
          </a:xfrm>
          <a:prstGeom prst="rect">
            <a:avLst/>
          </a:prstGeom>
        </p:spPr>
        <p:txBody>
          <a:bodyPr wrap="square">
            <a:spAutoFit/>
          </a:bodyPr>
          <a:lstStyle/>
          <a:p>
            <a:r>
              <a:rPr lang="en-US" sz="1600" dirty="0" smtClean="0">
                <a:solidFill>
                  <a:srgbClr val="374151"/>
                </a:solidFill>
                <a:latin typeface="Open Sans" panose="020B0604020202020204" charset="0"/>
                <a:ea typeface="Open Sans" panose="020B0604020202020204" charset="0"/>
                <a:cs typeface="Open Sans" panose="020B0604020202020204" charset="0"/>
              </a:rPr>
              <a:t>m (slope): </a:t>
            </a:r>
            <a:r>
              <a:rPr lang="en-US" sz="1600" dirty="0" err="1" smtClean="0">
                <a:solidFill>
                  <a:srgbClr val="374151"/>
                </a:solidFill>
                <a:latin typeface="Open Sans" panose="020B0604020202020204" charset="0"/>
                <a:ea typeface="Open Sans" panose="020B0604020202020204" charset="0"/>
                <a:cs typeface="Open Sans" panose="020B0604020202020204" charset="0"/>
              </a:rPr>
              <a:t>là</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độ</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dốc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hệ</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a:solidFill>
                  <a:srgbClr val="374151"/>
                </a:solidFill>
                <a:latin typeface="Open Sans" panose="020B0604020202020204" charset="0"/>
                <a:ea typeface="Open Sans" panose="020B0604020202020204" charset="0"/>
                <a:cs typeface="Open Sans" panose="020B0604020202020204" charset="0"/>
              </a:rPr>
              <a:t>số</a:t>
            </a:r>
            <a:r>
              <a:rPr lang="en-US" sz="1600" dirty="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góc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biểu</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diễn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mức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độ</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thay</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đổi</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của</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biến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phụ</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thuộc</a:t>
            </a:r>
            <a:r>
              <a:rPr lang="en-US" sz="1600" dirty="0">
                <a:solidFill>
                  <a:srgbClr val="374151"/>
                </a:solidFill>
                <a:latin typeface="Open Sans" panose="020B0604020202020204" charset="0"/>
                <a:ea typeface="Open Sans" panose="020B0604020202020204" charset="0"/>
                <a:cs typeface="Open Sans" panose="020B0604020202020204" charset="0"/>
              </a:rPr>
              <a:t> </a:t>
            </a:r>
            <a:r>
              <a:rPr lang="en-US" sz="1600" dirty="0" err="1">
                <a:solidFill>
                  <a:srgbClr val="374151"/>
                </a:solidFill>
                <a:latin typeface="Open Sans" panose="020B0604020202020204" charset="0"/>
                <a:ea typeface="Open Sans" panose="020B0604020202020204" charset="0"/>
                <a:cs typeface="Open Sans" panose="020B0604020202020204" charset="0"/>
              </a:rPr>
              <a:t>t</a:t>
            </a:r>
            <a:r>
              <a:rPr lang="en-US" sz="1600" dirty="0" err="1" smtClean="0">
                <a:solidFill>
                  <a:srgbClr val="374151"/>
                </a:solidFill>
                <a:latin typeface="Open Sans" panose="020B0604020202020204" charset="0"/>
                <a:ea typeface="Open Sans" panose="020B0604020202020204" charset="0"/>
                <a:cs typeface="Open Sans" panose="020B0604020202020204" charset="0"/>
              </a:rPr>
              <a:t>heo</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biến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độc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lập</a:t>
            </a:r>
            <a:r>
              <a:rPr lang="en-US" sz="1600" dirty="0" smtClean="0">
                <a:solidFill>
                  <a:srgbClr val="374151"/>
                </a:solidFill>
                <a:latin typeface="Open Sans" panose="020B0604020202020204" charset="0"/>
                <a:ea typeface="Open Sans" panose="020B0604020202020204" charset="0"/>
                <a:cs typeface="Open Sans" panose="020B0604020202020204" charset="0"/>
              </a:rPr>
              <a:t>.</a:t>
            </a:r>
            <a:endParaRPr lang="en-US" sz="16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29970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2271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vi" dirty="0" smtClean="0"/>
              <a:t>References</a:t>
            </a:r>
            <a:endParaRPr dirty="0"/>
          </a:p>
        </p:txBody>
      </p:sp>
      <p:sp>
        <p:nvSpPr>
          <p:cNvPr id="270" name="Google Shape;270;p43"/>
          <p:cNvSpPr txBox="1">
            <a:spLocks noGrp="1"/>
          </p:cNvSpPr>
          <p:nvPr>
            <p:ph type="body" idx="1"/>
          </p:nvPr>
        </p:nvSpPr>
        <p:spPr>
          <a:xfrm>
            <a:off x="311700" y="1002550"/>
            <a:ext cx="8520600" cy="356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vi" u="sng" dirty="0">
                <a:solidFill>
                  <a:schemeClr val="hlink"/>
                </a:solidFill>
                <a:hlinkClick r:id="rId3"/>
              </a:rPr>
              <a:t>https://www.coursera.org/learn/machine-learning</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4"/>
              </a:rPr>
              <a:t>https://www.youtube.com/c/TriTh%E1%BB%A9cNh%C3%A2nLo%E1%BA%A1i</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5"/>
              </a:rPr>
              <a:t>https://machinelearningcoban.com/</a:t>
            </a:r>
            <a:endParaRPr dirty="0"/>
          </a:p>
          <a:p>
            <a:pPr marL="457200" lvl="0" indent="-342900" algn="l" rtl="0">
              <a:lnSpc>
                <a:spcPct val="115000"/>
              </a:lnSpc>
              <a:spcBef>
                <a:spcPts val="0"/>
              </a:spcBef>
              <a:spcAft>
                <a:spcPts val="0"/>
              </a:spcAft>
              <a:buSzPts val="1800"/>
              <a:buAutoNum type="arabicPeriod"/>
            </a:pPr>
            <a:r>
              <a:rPr lang="vi" dirty="0"/>
              <a:t>Nhập môn Trí Tuệ Nhân Tạo và Khoa Học Dữ Liệu (Học Máy, Phạm Tiến Lâm, Phenikaa University)</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6"/>
              </a:rPr>
              <a:t>http://raminrastin.com/uncategorized/simple-machine-learning-workflow/</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92459"/>
            <a:ext cx="8520600" cy="3576566"/>
          </a:xfrm>
        </p:spPr>
        <p:txBody>
          <a:bodyPr/>
          <a:lstStyle/>
          <a:p>
            <a:r>
              <a:rPr lang="vi-VN" dirty="0"/>
              <a:t>là một phương pháp trong Linear Regression mà nhiều biến độc lập được sử dụng để dự đoán biến phụ thuộc.</a:t>
            </a:r>
            <a:endParaRPr lang="en-US" dirty="0"/>
          </a:p>
          <a:p>
            <a:endParaRPr lang="en-US" dirty="0"/>
          </a:p>
        </p:txBody>
      </p:sp>
      <p:pic>
        <p:nvPicPr>
          <p:cNvPr id="1026" name="Picture 2" descr="Regression &amp; Classification - Multiple Linear Regression - Blogs -  SuperDataScience | Machine Learning | AI | Data Science Career | Analytics  |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52" y="1982892"/>
            <a:ext cx="5492516" cy="242559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lgn="l" rtl="0">
              <a:lnSpc>
                <a:spcPct val="100000"/>
              </a:lnSpc>
              <a:spcBef>
                <a:spcPts val="0"/>
              </a:spcBef>
              <a:spcAft>
                <a:spcPts val="0"/>
              </a:spcAft>
              <a:buSzPct val="100000"/>
            </a:pPr>
            <a:r>
              <a:rPr lang="en-US" dirty="0" smtClean="0"/>
              <a:t>3) Multiple Linear Regression</a:t>
            </a:r>
            <a:endParaRPr dirty="0"/>
          </a:p>
        </p:txBody>
      </p:sp>
      <p:pic>
        <p:nvPicPr>
          <p:cNvPr id="2" name="Picture 1"/>
          <p:cNvPicPr>
            <a:picLocks noChangeAspect="1"/>
          </p:cNvPicPr>
          <p:nvPr/>
        </p:nvPicPr>
        <p:blipFill>
          <a:blip r:embed="rId3"/>
          <a:stretch>
            <a:fillRect/>
          </a:stretch>
        </p:blipFill>
        <p:spPr>
          <a:xfrm>
            <a:off x="5932427" y="3349314"/>
            <a:ext cx="2720576" cy="1143099"/>
          </a:xfrm>
          <a:prstGeom prst="rect">
            <a:avLst/>
          </a:prstGeom>
        </p:spPr>
      </p:pic>
    </p:spTree>
    <p:extLst>
      <p:ext uri="{BB962C8B-B14F-4D97-AF65-F5344CB8AC3E}">
        <p14:creationId xmlns:p14="http://schemas.microsoft.com/office/powerpoint/2010/main" val="23930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lgn="l" rtl="0">
              <a:lnSpc>
                <a:spcPct val="100000"/>
              </a:lnSpc>
              <a:spcBef>
                <a:spcPts val="0"/>
              </a:spcBef>
              <a:spcAft>
                <a:spcPts val="0"/>
              </a:spcAft>
              <a:buSzPct val="100000"/>
            </a:pPr>
            <a:r>
              <a:rPr lang="en-US" dirty="0" smtClean="0"/>
              <a:t>3) Multiple Linear Regression</a:t>
            </a:r>
            <a:endParaRPr dirty="0"/>
          </a:p>
        </p:txBody>
      </p:sp>
      <p:sp>
        <p:nvSpPr>
          <p:cNvPr id="81" name="Google Shape;81;p15"/>
          <p:cNvSpPr txBox="1">
            <a:spLocks noGrp="1"/>
          </p:cNvSpPr>
          <p:nvPr>
            <p:ph type="body" idx="1"/>
          </p:nvPr>
        </p:nvSpPr>
        <p:spPr>
          <a:xfrm>
            <a:off x="311700" y="841918"/>
            <a:ext cx="8536793" cy="3727108"/>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Tx/>
              <a:buChar char="-"/>
            </a:pPr>
            <a:r>
              <a:rPr lang="en-US" dirty="0" err="1" smtClean="0"/>
              <a:t>Ví</a:t>
            </a:r>
            <a:r>
              <a:rPr lang="en-US" dirty="0" smtClean="0"/>
              <a:t> </a:t>
            </a:r>
            <a:r>
              <a:rPr lang="en-US" dirty="0" err="1"/>
              <a:t>dụ</a:t>
            </a: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nhà</a:t>
            </a:r>
            <a:r>
              <a:rPr lang="en-US" dirty="0"/>
              <a:t> </a:t>
            </a:r>
            <a:r>
              <a:rPr lang="en-US" dirty="0" err="1"/>
              <a:t>dựa</a:t>
            </a:r>
            <a:r>
              <a:rPr lang="en-US" dirty="0"/>
              <a:t> </a:t>
            </a:r>
            <a:r>
              <a:rPr lang="en-US" dirty="0" err="1"/>
              <a:t>trên</a:t>
            </a:r>
            <a:r>
              <a:rPr lang="en-US" dirty="0"/>
              <a:t> </a:t>
            </a:r>
            <a:r>
              <a:rPr lang="en-US" dirty="0" err="1"/>
              <a:t>diện</a:t>
            </a:r>
            <a:r>
              <a:rPr lang="en-US" dirty="0"/>
              <a:t> </a:t>
            </a:r>
            <a:r>
              <a:rPr lang="en-US" dirty="0" err="1"/>
              <a:t>tích</a:t>
            </a:r>
            <a:r>
              <a:rPr lang="en-US" dirty="0"/>
              <a:t>, </a:t>
            </a:r>
            <a:r>
              <a:rPr lang="en-US" dirty="0" err="1"/>
              <a:t>số</a:t>
            </a:r>
            <a:r>
              <a:rPr lang="en-US" dirty="0"/>
              <a:t> </a:t>
            </a:r>
            <a:r>
              <a:rPr lang="en-US" dirty="0" err="1"/>
              <a:t>phòng</a:t>
            </a:r>
            <a:r>
              <a:rPr lang="en-US" dirty="0"/>
              <a:t>, </a:t>
            </a:r>
            <a:r>
              <a:rPr lang="en-US" dirty="0" err="1"/>
              <a:t>vị</a:t>
            </a:r>
            <a:r>
              <a:rPr lang="en-US" dirty="0"/>
              <a:t> </a:t>
            </a:r>
            <a:r>
              <a:rPr lang="en-US" dirty="0" err="1"/>
              <a:t>trí</a:t>
            </a:r>
            <a:r>
              <a:rPr lang="en-US" dirty="0"/>
              <a:t>.</a:t>
            </a:r>
            <a:endParaRPr dirty="0"/>
          </a:p>
        </p:txBody>
      </p:sp>
      <p:pic>
        <p:nvPicPr>
          <p:cNvPr id="5" name="Picture 2" descr="Machine Learning thật thú vị (1): Dự đoán giá nhà đấ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33" y="1631528"/>
            <a:ext cx="6869003" cy="260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41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smtClean="0"/>
              <a:t>4) </a:t>
            </a:r>
            <a:r>
              <a:rPr lang="en-US" dirty="0" err="1" smtClean="0"/>
              <a:t>Các</a:t>
            </a:r>
            <a:r>
              <a:rPr lang="en-US" dirty="0" smtClean="0"/>
              <a:t> </a:t>
            </a:r>
            <a:r>
              <a:rPr lang="en-US" dirty="0" err="1"/>
              <a:t>giả</a:t>
            </a:r>
            <a:r>
              <a:rPr lang="en-US" dirty="0"/>
              <a:t> </a:t>
            </a:r>
            <a:r>
              <a:rPr lang="en-US" dirty="0" err="1"/>
              <a:t>định</a:t>
            </a:r>
            <a:r>
              <a:rPr lang="en-US" dirty="0"/>
              <a:t> </a:t>
            </a:r>
            <a:r>
              <a:rPr lang="en-US" dirty="0" err="1"/>
              <a:t>trong</a:t>
            </a:r>
            <a:r>
              <a:rPr lang="en-US" dirty="0"/>
              <a:t> Linear Regression</a:t>
            </a:r>
            <a:endParaRPr dirty="0"/>
          </a:p>
        </p:txBody>
      </p:sp>
      <p:sp>
        <p:nvSpPr>
          <p:cNvPr id="81" name="Google Shape;81;p15"/>
          <p:cNvSpPr txBox="1">
            <a:spLocks noGrp="1"/>
          </p:cNvSpPr>
          <p:nvPr>
            <p:ph type="body" idx="1"/>
          </p:nvPr>
        </p:nvSpPr>
        <p:spPr>
          <a:xfrm>
            <a:off x="311700" y="1266325"/>
            <a:ext cx="8174378" cy="3302700"/>
          </a:xfrm>
          <a:prstGeom prst="rect">
            <a:avLst/>
          </a:prstGeom>
          <a:noFill/>
          <a:ln>
            <a:noFill/>
          </a:ln>
        </p:spPr>
        <p:txBody>
          <a:bodyPr spcFirstLastPara="1" wrap="square" lIns="91425" tIns="91425" rIns="91425" bIns="91425" anchor="t" anchorCtr="0">
            <a:normAutofit/>
          </a:bodyPr>
          <a:lstStyle/>
          <a:p>
            <a:pPr marL="285750" lvl="0" indent="-285750">
              <a:spcAft>
                <a:spcPts val="1200"/>
              </a:spcAft>
              <a:buFontTx/>
              <a:buChar char="-"/>
            </a:pPr>
            <a:r>
              <a:rPr lang="en-US" dirty="0" err="1"/>
              <a:t>Độc</a:t>
            </a:r>
            <a:r>
              <a:rPr lang="en-US" dirty="0"/>
              <a:t> </a:t>
            </a:r>
            <a:r>
              <a:rPr lang="en-US" dirty="0" err="1"/>
              <a:t>lập</a:t>
            </a:r>
            <a:r>
              <a:rPr lang="en-US" dirty="0"/>
              <a:t> </a:t>
            </a:r>
            <a:r>
              <a:rPr lang="en-US" dirty="0" err="1"/>
              <a:t>tuyến</a:t>
            </a:r>
            <a:r>
              <a:rPr lang="en-US" dirty="0"/>
              <a:t> </a:t>
            </a:r>
            <a:r>
              <a:rPr lang="en-US" dirty="0" err="1"/>
              <a:t>tính</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dirty="0" err="1"/>
              <a:t>phải</a:t>
            </a:r>
            <a:r>
              <a:rPr lang="en-US" dirty="0"/>
              <a:t>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tuyến</a:t>
            </a:r>
            <a:r>
              <a:rPr lang="en-US" dirty="0"/>
              <a:t> </a:t>
            </a:r>
            <a:r>
              <a:rPr lang="en-US" dirty="0" err="1"/>
              <a:t>tính</a:t>
            </a:r>
            <a:r>
              <a:rPr lang="en-US" dirty="0"/>
              <a:t> </a:t>
            </a:r>
            <a:r>
              <a:rPr lang="en-US" dirty="0" err="1"/>
              <a:t>với</a:t>
            </a:r>
            <a:r>
              <a:rPr lang="en-US" dirty="0"/>
              <a:t> </a:t>
            </a:r>
            <a:r>
              <a:rPr lang="en-US" dirty="0" err="1"/>
              <a:t>biến</a:t>
            </a:r>
            <a:r>
              <a:rPr lang="en-US" dirty="0"/>
              <a:t> </a:t>
            </a:r>
            <a:r>
              <a:rPr lang="en-US" dirty="0" err="1"/>
              <a:t>phụ</a:t>
            </a:r>
            <a:r>
              <a:rPr lang="en-US" dirty="0"/>
              <a:t> </a:t>
            </a:r>
            <a:r>
              <a:rPr lang="en-US" dirty="0" err="1"/>
              <a:t>thuộc</a:t>
            </a:r>
            <a:r>
              <a:rPr lang="en-US" dirty="0" smtClean="0"/>
              <a:t>.</a:t>
            </a:r>
          </a:p>
          <a:p>
            <a:pPr marL="285750" lvl="0" indent="-285750">
              <a:spcAft>
                <a:spcPts val="1200"/>
              </a:spcAft>
              <a:buFontTx/>
              <a:buChar char="-"/>
            </a:pPr>
            <a:r>
              <a:rPr lang="vi-VN" dirty="0"/>
              <a:t>Không đa cộng tuyến: Các biến độc lập không được tương quan mạnh với nhau</a:t>
            </a:r>
            <a:r>
              <a:rPr lang="vi-VN" dirty="0" smtClean="0"/>
              <a:t>.</a:t>
            </a:r>
            <a:endParaRPr lang="en-US" dirty="0" smtClean="0"/>
          </a:p>
          <a:p>
            <a:pPr marL="285750" lvl="0" indent="-285750">
              <a:spcAft>
                <a:spcPts val="1200"/>
              </a:spcAft>
              <a:buFontTx/>
              <a:buChar char="-"/>
            </a:pPr>
            <a:r>
              <a:rPr lang="en-US" dirty="0" err="1"/>
              <a:t>Không</a:t>
            </a:r>
            <a:r>
              <a:rPr lang="en-US" dirty="0"/>
              <a:t> </a:t>
            </a:r>
            <a:r>
              <a:rPr lang="en-US" dirty="0" err="1"/>
              <a:t>có</a:t>
            </a:r>
            <a:r>
              <a:rPr lang="en-US" dirty="0"/>
              <a:t> </a:t>
            </a:r>
            <a:r>
              <a:rPr lang="en-US" dirty="0" err="1"/>
              <a:t>nhiễu</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ngoại</a:t>
            </a:r>
            <a:r>
              <a:rPr lang="en-US" dirty="0"/>
              <a:t> </a:t>
            </a:r>
            <a:r>
              <a:rPr lang="en-US" dirty="0" err="1"/>
              <a:t>lai</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sai</a:t>
            </a:r>
            <a:r>
              <a:rPr lang="en-US" dirty="0"/>
              <a:t> </a:t>
            </a:r>
            <a:r>
              <a:rPr lang="en-US" dirty="0" err="1"/>
              <a:t>lệch</a:t>
            </a:r>
            <a:r>
              <a:rPr lang="en-US" dirty="0"/>
              <a:t> </a:t>
            </a:r>
            <a:r>
              <a:rPr lang="en-US" dirty="0" err="1"/>
              <a:t>trong</a:t>
            </a:r>
            <a:r>
              <a:rPr lang="en-US" dirty="0"/>
              <a:t> </a:t>
            </a:r>
            <a:r>
              <a:rPr lang="en-US" dirty="0" err="1"/>
              <a:t>dữ</a:t>
            </a:r>
            <a:r>
              <a:rPr lang="en-US" dirty="0"/>
              <a:t> </a:t>
            </a:r>
            <a:r>
              <a:rPr lang="en-US" dirty="0" err="1"/>
              <a:t>liệu</a:t>
            </a:r>
            <a:r>
              <a:rPr lang="en-US" dirty="0" smtClean="0"/>
              <a:t>.</a:t>
            </a:r>
          </a:p>
        </p:txBody>
      </p:sp>
    </p:spTree>
    <p:extLst>
      <p:ext uri="{BB962C8B-B14F-4D97-AF65-F5344CB8AC3E}">
        <p14:creationId xmlns:p14="http://schemas.microsoft.com/office/powerpoint/2010/main" val="3705493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5</a:t>
            </a:r>
            <a:r>
              <a:rPr lang="en-US" smtClean="0"/>
              <a:t>) </a:t>
            </a:r>
            <a:r>
              <a:rPr lang="en-US" dirty="0" err="1"/>
              <a:t>Các</a:t>
            </a:r>
            <a:r>
              <a:rPr lang="en-US" dirty="0"/>
              <a:t> </a:t>
            </a:r>
            <a:r>
              <a:rPr lang="en-US" err="1"/>
              <a:t>bước</a:t>
            </a:r>
            <a:r>
              <a:rPr lang="en-US"/>
              <a:t> </a:t>
            </a:r>
            <a:r>
              <a:rPr lang="en-US" smtClean="0"/>
              <a:t>giải theo hướng data-driven</a:t>
            </a:r>
            <a:endParaRPr dirty="0"/>
          </a:p>
        </p:txBody>
      </p:sp>
      <p:sp>
        <p:nvSpPr>
          <p:cNvPr id="81" name="Google Shape;81;p15"/>
          <p:cNvSpPr txBox="1">
            <a:spLocks noGrp="1"/>
          </p:cNvSpPr>
          <p:nvPr>
            <p:ph type="body" idx="1"/>
          </p:nvPr>
        </p:nvSpPr>
        <p:spPr>
          <a:xfrm>
            <a:off x="511205" y="1249700"/>
            <a:ext cx="8023837" cy="3302700"/>
          </a:xfrm>
          <a:prstGeom prst="rect">
            <a:avLst/>
          </a:prstGeom>
          <a:noFill/>
          <a:ln>
            <a:noFill/>
          </a:ln>
        </p:spPr>
        <p:txBody>
          <a:bodyPr spcFirstLastPara="1" wrap="square" lIns="91425" tIns="91425" rIns="91425" bIns="91425" anchor="t" anchorCtr="0">
            <a:normAutofit/>
          </a:bodyPr>
          <a:lstStyle/>
          <a:p>
            <a:pPr>
              <a:lnSpc>
                <a:spcPct val="150000"/>
              </a:lnSpc>
            </a:pPr>
            <a:r>
              <a:rPr lang="en-US" dirty="0" err="1" smtClean="0"/>
              <a:t>Xây</a:t>
            </a:r>
            <a:r>
              <a:rPr lang="en-US" dirty="0" smtClean="0"/>
              <a:t> </a:t>
            </a:r>
            <a:r>
              <a:rPr lang="en-US" dirty="0" err="1" smtClean="0"/>
              <a:t>dựng</a:t>
            </a:r>
            <a:r>
              <a:rPr lang="en-US" dirty="0" smtClean="0"/>
              <a:t> </a:t>
            </a:r>
            <a:r>
              <a:rPr lang="en-US" dirty="0" err="1" smtClean="0"/>
              <a:t>bài</a:t>
            </a:r>
            <a:r>
              <a:rPr lang="en-US" dirty="0" smtClean="0"/>
              <a:t> </a:t>
            </a:r>
            <a:r>
              <a:rPr lang="en-US" dirty="0" err="1" smtClean="0"/>
              <a:t>toán</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bài</a:t>
            </a:r>
            <a:r>
              <a:rPr lang="en-US" dirty="0" smtClean="0"/>
              <a:t> </a:t>
            </a:r>
            <a:r>
              <a:rPr lang="en-US" dirty="0" err="1" smtClean="0"/>
              <a:t>toán</a:t>
            </a:r>
            <a:r>
              <a:rPr lang="en-US" dirty="0" smtClean="0"/>
              <a:t>)</a:t>
            </a:r>
          </a:p>
          <a:p>
            <a:pPr>
              <a:lnSpc>
                <a:spcPct val="150000"/>
              </a:lnSpc>
            </a:pPr>
            <a:r>
              <a:rPr lang="en-US" dirty="0" err="1" smtClean="0"/>
              <a:t>Chuẩn</a:t>
            </a:r>
            <a:r>
              <a:rPr lang="en-US" dirty="0" smtClean="0"/>
              <a:t> </a:t>
            </a:r>
            <a:r>
              <a:rPr lang="en-US" dirty="0" err="1"/>
              <a:t>bị</a:t>
            </a:r>
            <a:r>
              <a:rPr lang="en-US" dirty="0"/>
              <a:t> </a:t>
            </a:r>
            <a:r>
              <a:rPr lang="en-US" dirty="0" err="1"/>
              <a:t>dữ</a:t>
            </a:r>
            <a:r>
              <a:rPr lang="en-US" dirty="0"/>
              <a:t> </a:t>
            </a:r>
            <a:r>
              <a:rPr lang="en-US" dirty="0" err="1"/>
              <a:t>liệu</a:t>
            </a:r>
            <a:r>
              <a:rPr lang="en-US" dirty="0"/>
              <a:t>.</a:t>
            </a:r>
          </a:p>
          <a:p>
            <a:pPr lvl="1">
              <a:lnSpc>
                <a:spcPct val="150000"/>
              </a:lnSpc>
            </a:pPr>
            <a:r>
              <a:rPr lang="en-US" sz="1800" dirty="0" err="1"/>
              <a:t>Phân</a:t>
            </a:r>
            <a:r>
              <a:rPr lang="en-US" sz="1800" dirty="0"/>
              <a:t> </a:t>
            </a:r>
            <a:r>
              <a:rPr lang="en-US" sz="1800" dirty="0" err="1"/>
              <a:t>tích</a:t>
            </a:r>
            <a:r>
              <a:rPr lang="en-US" sz="1800" dirty="0"/>
              <a:t> </a:t>
            </a:r>
            <a:r>
              <a:rPr lang="en-US" sz="1800" dirty="0" err="1"/>
              <a:t>dữ</a:t>
            </a:r>
            <a:r>
              <a:rPr lang="en-US" sz="1800" dirty="0"/>
              <a:t> </a:t>
            </a:r>
            <a:r>
              <a:rPr lang="en-US" sz="1800" dirty="0" err="1"/>
              <a:t>liệu</a:t>
            </a:r>
            <a:r>
              <a:rPr lang="en-US" sz="1800" dirty="0"/>
              <a:t> </a:t>
            </a:r>
            <a:r>
              <a:rPr lang="en-US" sz="1800" dirty="0" err="1"/>
              <a:t>để</a:t>
            </a:r>
            <a:r>
              <a:rPr lang="en-US" sz="1800" dirty="0"/>
              <a:t> </a:t>
            </a:r>
            <a:r>
              <a:rPr lang="en-US" sz="1800" dirty="0" err="1"/>
              <a:t>hiểu</a:t>
            </a:r>
            <a:r>
              <a:rPr lang="en-US" sz="1800" dirty="0"/>
              <a:t> </a:t>
            </a:r>
            <a:r>
              <a:rPr lang="en-US" sz="1800" dirty="0" err="1"/>
              <a:t>mối</a:t>
            </a:r>
            <a:r>
              <a:rPr lang="en-US" sz="1800" dirty="0"/>
              <a:t> </a:t>
            </a:r>
            <a:r>
              <a:rPr lang="en-US" sz="1800" dirty="0" err="1"/>
              <a:t>quan</a:t>
            </a:r>
            <a:r>
              <a:rPr lang="en-US" sz="1800" dirty="0"/>
              <a:t> </a:t>
            </a:r>
            <a:r>
              <a:rPr lang="en-US" sz="1800" dirty="0" err="1"/>
              <a:t>hệ</a:t>
            </a:r>
            <a:r>
              <a:rPr lang="en-US" sz="1800" dirty="0"/>
              <a:t> </a:t>
            </a:r>
            <a:r>
              <a:rPr lang="en-US" sz="1800" dirty="0" err="1"/>
              <a:t>giữa</a:t>
            </a:r>
            <a:r>
              <a:rPr lang="en-US" sz="1800" dirty="0"/>
              <a:t> </a:t>
            </a:r>
            <a:r>
              <a:rPr lang="en-US" sz="1800" dirty="0" err="1"/>
              <a:t>các</a:t>
            </a:r>
            <a:r>
              <a:rPr lang="en-US" sz="1800" dirty="0"/>
              <a:t> </a:t>
            </a:r>
            <a:r>
              <a:rPr lang="en-US" sz="1800" dirty="0" err="1"/>
              <a:t>biến</a:t>
            </a:r>
            <a:r>
              <a:rPr lang="en-US" sz="1800" dirty="0"/>
              <a:t>.</a:t>
            </a:r>
          </a:p>
          <a:p>
            <a:pPr>
              <a:lnSpc>
                <a:spcPct val="150000"/>
              </a:lnSpc>
            </a:pPr>
            <a:r>
              <a:rPr lang="en-US" dirty="0" err="1"/>
              <a:t>Xác</a:t>
            </a:r>
            <a:r>
              <a:rPr lang="en-US" dirty="0"/>
              <a:t> </a:t>
            </a:r>
            <a:r>
              <a:rPr lang="en-US" dirty="0" err="1"/>
              <a:t>định</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tính</a:t>
            </a:r>
            <a:r>
              <a:rPr lang="en-US" dirty="0"/>
              <a:t> </a:t>
            </a:r>
            <a:r>
              <a:rPr lang="en-US" dirty="0" err="1"/>
              <a:t>toán</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mô</a:t>
            </a:r>
            <a:r>
              <a:rPr lang="en-US" dirty="0"/>
              <a:t> </a:t>
            </a:r>
            <a:r>
              <a:rPr lang="en-US" dirty="0" err="1"/>
              <a:t>hình</a:t>
            </a:r>
            <a:r>
              <a:rPr lang="en-US" dirty="0"/>
              <a:t>.</a:t>
            </a:r>
          </a:p>
          <a:p>
            <a:pPr>
              <a:lnSpc>
                <a:spcPct val="150000"/>
              </a:lnSpc>
            </a:pPr>
            <a:r>
              <a:rPr lang="en-US" dirty="0" err="1"/>
              <a:t>Đánh</a:t>
            </a:r>
            <a:r>
              <a:rPr lang="en-US" dirty="0"/>
              <a:t> </a:t>
            </a:r>
            <a:r>
              <a:rPr lang="en-US" dirty="0" err="1"/>
              <a:t>giá</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a:t>hình</a:t>
            </a:r>
            <a:r>
              <a:rPr lang="en-US" dirty="0"/>
              <a:t>.</a:t>
            </a:r>
          </a:p>
          <a:p>
            <a:pPr>
              <a:lnSpc>
                <a:spcPct val="150000"/>
              </a:lnSpc>
            </a:pP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để</a:t>
            </a: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trị</a:t>
            </a:r>
            <a:r>
              <a:rPr lang="en-US" dirty="0"/>
              <a:t> </a:t>
            </a:r>
            <a:r>
              <a:rPr lang="en-US" dirty="0" err="1"/>
              <a:t>mới</a:t>
            </a:r>
            <a:r>
              <a:rPr lang="en-US" dirty="0" smtClean="0"/>
              <a:t>.</a:t>
            </a:r>
            <a:endParaRPr lang="en-US" dirty="0"/>
          </a:p>
        </p:txBody>
      </p:sp>
    </p:spTree>
    <p:extLst>
      <p:ext uri="{BB962C8B-B14F-4D97-AF65-F5344CB8AC3E}">
        <p14:creationId xmlns:p14="http://schemas.microsoft.com/office/powerpoint/2010/main" val="349110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1961</Words>
  <Application>Microsoft Office PowerPoint</Application>
  <PresentationFormat>On-screen Show (16:9)</PresentationFormat>
  <Paragraphs>161</Paragraphs>
  <Slides>50</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Wingdings</vt:lpstr>
      <vt:lpstr>Times New Roman</vt:lpstr>
      <vt:lpstr>PT Sans Narrow</vt:lpstr>
      <vt:lpstr>Open Sans</vt:lpstr>
      <vt:lpstr>Tropic</vt:lpstr>
      <vt:lpstr>Nhập Môn Trí Tuệ Nhân Tạo và  Khoa Học Dữ Liệu</vt:lpstr>
      <vt:lpstr>Nội dung</vt:lpstr>
      <vt:lpstr>Linear Regression</vt:lpstr>
      <vt:lpstr>2) Simple Linear Regression</vt:lpstr>
      <vt:lpstr>2) Simple Linear Regression</vt:lpstr>
      <vt:lpstr>3) Multiple Linear Regression</vt:lpstr>
      <vt:lpstr>3) Multiple Linear Regression</vt:lpstr>
      <vt:lpstr>4) Các giả định trong Linear Regression</vt:lpstr>
      <vt:lpstr>5) Các bước giải theo hướng data-driven</vt:lpstr>
      <vt:lpstr>5) Các bước trong Linear Regression</vt:lpstr>
      <vt:lpstr>6) Bài toán dự đoán lợi nhuận của startups</vt:lpstr>
      <vt:lpstr>6.1) Mô hình hóa bài toán</vt:lpstr>
      <vt:lpstr>6.2) Chuẩn bị dữ liệu</vt:lpstr>
      <vt:lpstr>6.3) Huấn luyện mô hình</vt:lpstr>
      <vt:lpstr>6.3) Huấn luyện mô hình (Các phương pháp)</vt:lpstr>
      <vt:lpstr>6.3.1) Phương pháp thống kê</vt:lpstr>
      <vt:lpstr>6.3.1) Phương pháp  thống kê</vt:lpstr>
      <vt:lpstr>6.3.1) Phương pháp thống kê</vt:lpstr>
      <vt:lpstr>6.3.2) Phương pháp đại số</vt:lpstr>
      <vt:lpstr>6.3.2) Phương pháp đại số</vt:lpstr>
      <vt:lpstr>6.3.3) Phương pháp Gradient Descent</vt:lpstr>
      <vt:lpstr>6.3.3) Gradient Descent Algorithm</vt:lpstr>
      <vt:lpstr>6.3.3) Gradient Descent Algorithm</vt:lpstr>
      <vt:lpstr>6.3.3.a) Ví dụ GD cho hàm bậc 2 </vt:lpstr>
      <vt:lpstr>6.3.3.a) Ví dụ GD cho hàm bậc 2 </vt:lpstr>
      <vt:lpstr>6.3.3.a) GD cho hàm bậc 2 </vt:lpstr>
      <vt:lpstr>6.3.3.b) GD cho hàm có điểm uốn</vt:lpstr>
      <vt:lpstr>6.3.3.b) GDA cho hàm có điểm uốn</vt:lpstr>
      <vt:lpstr>6.3.3.c) GD cho bài toán ban đầu</vt:lpstr>
      <vt:lpstr>6.3.3.c) GD cho bài toán ban đầu</vt:lpstr>
      <vt:lpstr>6.4) Bài tập thực hành trên Google colab</vt:lpstr>
      <vt:lpstr>7) Overfitting vs Underfitting</vt:lpstr>
      <vt:lpstr>7) Overfitting vs Underfitting</vt:lpstr>
      <vt:lpstr>7) Overfitting vs Underfitting</vt:lpstr>
      <vt:lpstr>7) Overfitting vs Underfitting</vt:lpstr>
      <vt:lpstr>7) Overfitting vs Underfitting</vt:lpstr>
      <vt:lpstr>8) Đánh giá độ chính xác của mô hình</vt:lpstr>
      <vt:lpstr>8) Đánh giá độ chính xác của mô hình</vt:lpstr>
      <vt:lpstr>8) Đánh giá độ chính xác của mô hình</vt:lpstr>
      <vt:lpstr>8) Đánh giá độ chính xác của mô hình</vt:lpstr>
      <vt:lpstr>PowerPoint Presentation</vt:lpstr>
      <vt:lpstr>9) Ứng dụng của Linear Regression</vt:lpstr>
      <vt:lpstr>9) Ứng dụng của Linear Regression</vt:lpstr>
      <vt:lpstr>9) Ứng dụng của Linear Regression</vt:lpstr>
      <vt:lpstr>9) Ứng dụng của Linear Regression</vt:lpstr>
      <vt:lpstr>9) Ứng dụng của Linear Regression</vt:lpstr>
      <vt:lpstr>9) Ứng dụng của Linear Regression</vt:lpstr>
      <vt:lpstr>10) Những điểm yếu của Linear Regression</vt:lpstr>
      <vt:lpstr>10) Kết luận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Trí Tuệ Nhân Tạo và  Khoa Học Dữ Liệu</dc:title>
  <dc:creator>Nguyen Van Thieu</dc:creator>
  <cp:lastModifiedBy>Nguyen Van Thieu</cp:lastModifiedBy>
  <cp:revision>75</cp:revision>
  <dcterms:modified xsi:type="dcterms:W3CDTF">2024-07-21T15:41:55Z</dcterms:modified>
</cp:coreProperties>
</file>