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771ED50-9854-4F01-A3AA-8E665C51DC02}" type="datetimeFigureOut">
              <a:rPr lang="en-US" smtClean="0"/>
              <a:t>21-Jul-24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C675DA4-CA07-4F6F-A34E-058C07BF7530}" type="slidenum">
              <a:rPr lang="en-US" smtClean="0"/>
              <a:t>‹#›</a:t>
            </a:fld>
            <a:endParaRPr lang="en-US"/>
          </a:p>
        </p:txBody>
      </p:sp>
    </p:spTree>
    <p:extLst>
      <p:ext uri="{BB962C8B-B14F-4D97-AF65-F5344CB8AC3E}">
        <p14:creationId xmlns:p14="http://schemas.microsoft.com/office/powerpoint/2010/main" val="255791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71ED50-9854-4F01-A3AA-8E665C51DC02}" type="datetimeFigureOut">
              <a:rPr lang="en-US" smtClean="0"/>
              <a:t>21-Jul-24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352224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71ED50-9854-4F01-A3AA-8E665C51DC02}" type="datetimeFigureOut">
              <a:rPr lang="en-US" smtClean="0"/>
              <a:t>21-Jul-24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319451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71ED50-9854-4F01-A3AA-8E665C51DC02}" type="datetimeFigureOut">
              <a:rPr lang="en-US" smtClean="0"/>
              <a:t>21-Jul-24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1296170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71ED50-9854-4F01-A3AA-8E665C51DC02}" type="datetimeFigureOut">
              <a:rPr lang="en-US" smtClean="0"/>
              <a:t>21-Jul-24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1345330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71ED50-9854-4F01-A3AA-8E665C51DC02}" type="datetimeFigureOut">
              <a:rPr lang="en-US" smtClean="0"/>
              <a:t>21-Jul-24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402451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71ED50-9854-4F01-A3AA-8E665C51DC02}" type="datetimeFigureOut">
              <a:rPr lang="en-US" smtClean="0"/>
              <a:t>21-Jul-24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191503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71ED50-9854-4F01-A3AA-8E665C51DC02}" type="datetimeFigureOut">
              <a:rPr lang="en-US" smtClean="0"/>
              <a:t>21-Jul-24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2344534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1ED50-9854-4F01-A3AA-8E665C51DC02}" type="datetimeFigureOut">
              <a:rPr lang="en-US" smtClean="0"/>
              <a:t>21-Jul-24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675DA4-CA07-4F6F-A34E-058C07BF7530}" type="slidenum">
              <a:rPr lang="en-US" smtClean="0"/>
              <a:t>‹#›</a:t>
            </a:fld>
            <a:endParaRPr lang="en-US"/>
          </a:p>
        </p:txBody>
      </p:sp>
    </p:spTree>
    <p:extLst>
      <p:ext uri="{BB962C8B-B14F-4D97-AF65-F5344CB8AC3E}">
        <p14:creationId xmlns:p14="http://schemas.microsoft.com/office/powerpoint/2010/main" val="2754766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D771ED50-9854-4F01-A3AA-8E665C51DC02}" type="datetimeFigureOut">
              <a:rPr lang="en-US" smtClean="0"/>
              <a:t>21-Jul-24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C675DA4-CA07-4F6F-A34E-058C07BF7530}" type="slidenum">
              <a:rPr lang="en-US" smtClean="0"/>
              <a:t>‹#›</a:t>
            </a:fld>
            <a:endParaRPr lang="en-US"/>
          </a:p>
        </p:txBody>
      </p:sp>
    </p:spTree>
    <p:extLst>
      <p:ext uri="{BB962C8B-B14F-4D97-AF65-F5344CB8AC3E}">
        <p14:creationId xmlns:p14="http://schemas.microsoft.com/office/powerpoint/2010/main" val="95560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771ED50-9854-4F01-A3AA-8E665C51DC02}" type="datetimeFigureOut">
              <a:rPr lang="en-US" smtClean="0"/>
              <a:t>21-Jul-24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C675DA4-CA07-4F6F-A34E-058C07BF7530}" type="slidenum">
              <a:rPr lang="en-US" smtClean="0"/>
              <a:t>‹#›</a:t>
            </a:fld>
            <a:endParaRPr lang="en-US"/>
          </a:p>
        </p:txBody>
      </p:sp>
    </p:spTree>
    <p:extLst>
      <p:ext uri="{BB962C8B-B14F-4D97-AF65-F5344CB8AC3E}">
        <p14:creationId xmlns:p14="http://schemas.microsoft.com/office/powerpoint/2010/main" val="124463444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771ED50-9854-4F01-A3AA-8E665C51DC02}" type="datetimeFigureOut">
              <a:rPr lang="en-US" smtClean="0"/>
              <a:t>21-Jul-24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C675DA4-CA07-4F6F-A34E-058C07BF7530}" type="slidenum">
              <a:rPr lang="en-US" smtClean="0"/>
              <a:t>‹#›</a:t>
            </a:fld>
            <a:endParaRPr lang="en-US"/>
          </a:p>
        </p:txBody>
      </p:sp>
    </p:spTree>
    <p:extLst>
      <p:ext uri="{BB962C8B-B14F-4D97-AF65-F5344CB8AC3E}">
        <p14:creationId xmlns:p14="http://schemas.microsoft.com/office/powerpoint/2010/main" val="4061267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lab.research.google.com/drive/1RdylrC7optNSGAPksg3DmEYSNxZyKflu?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Natural Language Processing</a:t>
            </a:r>
            <a:endParaRPr lang="en-US"/>
          </a:p>
        </p:txBody>
      </p:sp>
      <p:sp>
        <p:nvSpPr>
          <p:cNvPr id="3" name="Subtitle 2"/>
          <p:cNvSpPr>
            <a:spLocks noGrp="1"/>
          </p:cNvSpPr>
          <p:nvPr>
            <p:ph type="subTitle" idx="1"/>
          </p:nvPr>
        </p:nvSpPr>
        <p:spPr/>
        <p:txBody>
          <a:bodyPr/>
          <a:lstStyle/>
          <a:p>
            <a:r>
              <a:rPr lang="en-US" smtClean="0"/>
              <a:t>Nguyen Van Thieu</a:t>
            </a:r>
            <a:endParaRPr lang="en-US"/>
          </a:p>
        </p:txBody>
      </p:sp>
    </p:spTree>
    <p:extLst>
      <p:ext uri="{BB962C8B-B14F-4D97-AF65-F5344CB8AC3E}">
        <p14:creationId xmlns:p14="http://schemas.microsoft.com/office/powerpoint/2010/main" val="3133204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10" y="157455"/>
            <a:ext cx="10772775" cy="809572"/>
          </a:xfrm>
        </p:spPr>
        <p:txBody>
          <a:bodyPr/>
          <a:lstStyle/>
          <a:p>
            <a:r>
              <a:rPr lang="en-US" b="1"/>
              <a:t>Core Concepts and </a:t>
            </a:r>
            <a:r>
              <a:rPr lang="en-US" b="1" smtClean="0"/>
              <a:t>Techniques</a:t>
            </a:r>
            <a:endParaRPr lang="en-US"/>
          </a:p>
        </p:txBody>
      </p:sp>
      <p:sp>
        <p:nvSpPr>
          <p:cNvPr id="3" name="Content Placeholder 2"/>
          <p:cNvSpPr>
            <a:spLocks noGrp="1"/>
          </p:cNvSpPr>
          <p:nvPr>
            <p:ph idx="1"/>
          </p:nvPr>
        </p:nvSpPr>
        <p:spPr>
          <a:xfrm>
            <a:off x="676657" y="1111753"/>
            <a:ext cx="4914998" cy="5341673"/>
          </a:xfrm>
        </p:spPr>
        <p:txBody>
          <a:bodyPr>
            <a:noAutofit/>
          </a:bodyPr>
          <a:lstStyle/>
          <a:p>
            <a:r>
              <a:rPr lang="en-US" sz="1400" smtClean="0">
                <a:solidFill>
                  <a:schemeClr val="tx1"/>
                </a:solidFill>
              </a:rPr>
              <a:t>Text Preprocessing</a:t>
            </a:r>
          </a:p>
          <a:p>
            <a:pPr lvl="1"/>
            <a:r>
              <a:rPr lang="en-US" sz="1400" smtClean="0">
                <a:solidFill>
                  <a:schemeClr val="tx1"/>
                </a:solidFill>
              </a:rPr>
              <a:t>Regular Expressions</a:t>
            </a:r>
          </a:p>
          <a:p>
            <a:pPr lvl="1"/>
            <a:r>
              <a:rPr lang="en-US" sz="1400" smtClean="0">
                <a:solidFill>
                  <a:schemeClr val="tx1"/>
                </a:solidFill>
              </a:rPr>
              <a:t>Tokenization</a:t>
            </a:r>
          </a:p>
          <a:p>
            <a:pPr lvl="1"/>
            <a:r>
              <a:rPr lang="en-US" sz="1400" smtClean="0">
                <a:solidFill>
                  <a:schemeClr val="tx1"/>
                </a:solidFill>
              </a:rPr>
              <a:t>Lemmatization</a:t>
            </a:r>
          </a:p>
          <a:p>
            <a:pPr lvl="1"/>
            <a:r>
              <a:rPr lang="en-US" sz="1400" smtClean="0">
                <a:solidFill>
                  <a:schemeClr val="tx1"/>
                </a:solidFill>
              </a:rPr>
              <a:t>Stemming</a:t>
            </a:r>
          </a:p>
          <a:p>
            <a:pPr lvl="1"/>
            <a:r>
              <a:rPr lang="en-US" sz="1400" smtClean="0">
                <a:solidFill>
                  <a:schemeClr val="tx1"/>
                </a:solidFill>
              </a:rPr>
              <a:t>Stopwords removal</a:t>
            </a:r>
          </a:p>
          <a:p>
            <a:pPr lvl="1"/>
            <a:r>
              <a:rPr lang="en-US" sz="1400" smtClean="0">
                <a:solidFill>
                  <a:schemeClr val="tx1"/>
                </a:solidFill>
              </a:rPr>
              <a:t>Part of Speech (POS)</a:t>
            </a:r>
          </a:p>
          <a:p>
            <a:pPr lvl="1"/>
            <a:r>
              <a:rPr lang="en-US" sz="1400" smtClean="0">
                <a:solidFill>
                  <a:schemeClr val="tx1"/>
                </a:solidFill>
              </a:rPr>
              <a:t>Text Normalization</a:t>
            </a:r>
          </a:p>
          <a:p>
            <a:r>
              <a:rPr lang="en-US" sz="1400" smtClean="0">
                <a:solidFill>
                  <a:schemeClr val="tx1"/>
                </a:solidFill>
              </a:rPr>
              <a:t>Text Vectorization (Encoding)</a:t>
            </a:r>
          </a:p>
          <a:p>
            <a:pPr lvl="1"/>
            <a:r>
              <a:rPr lang="en-US" sz="1400" smtClean="0">
                <a:solidFill>
                  <a:schemeClr val="tx1"/>
                </a:solidFill>
              </a:rPr>
              <a:t>One-Hot Encoding</a:t>
            </a:r>
          </a:p>
          <a:p>
            <a:pPr lvl="1"/>
            <a:r>
              <a:rPr lang="en-US" sz="1400" smtClean="0">
                <a:solidFill>
                  <a:schemeClr val="tx1"/>
                </a:solidFill>
              </a:rPr>
              <a:t>Bag of words</a:t>
            </a:r>
          </a:p>
          <a:p>
            <a:pPr lvl="1"/>
            <a:r>
              <a:rPr lang="en-US" sz="1400" smtClean="0">
                <a:solidFill>
                  <a:schemeClr val="tx1"/>
                </a:solidFill>
              </a:rPr>
              <a:t>N-Grams</a:t>
            </a:r>
          </a:p>
          <a:p>
            <a:pPr lvl="1"/>
            <a:r>
              <a:rPr lang="en-US" sz="1400" smtClean="0">
                <a:solidFill>
                  <a:schemeClr val="tx1"/>
                </a:solidFill>
              </a:rPr>
              <a:t>Term frequency Inverse Document Frequency (TFIDF)</a:t>
            </a:r>
          </a:p>
          <a:p>
            <a:pPr lvl="1"/>
            <a:r>
              <a:rPr lang="en-US" sz="1400" smtClean="0">
                <a:solidFill>
                  <a:schemeClr val="tx1"/>
                </a:solidFill>
              </a:rPr>
              <a:t>Word Embeddings</a:t>
            </a:r>
          </a:p>
          <a:p>
            <a:r>
              <a:rPr lang="en-US" sz="1400" smtClean="0">
                <a:solidFill>
                  <a:schemeClr val="tx1"/>
                </a:solidFill>
              </a:rPr>
              <a:t>Semantic Analysis</a:t>
            </a:r>
          </a:p>
          <a:p>
            <a:pPr lvl="1"/>
            <a:r>
              <a:rPr lang="en-US" sz="1400" smtClean="0">
                <a:solidFill>
                  <a:schemeClr val="tx1"/>
                </a:solidFill>
              </a:rPr>
              <a:t>Sentiment classification</a:t>
            </a:r>
          </a:p>
          <a:p>
            <a:pPr lvl="1"/>
            <a:r>
              <a:rPr lang="en-US" sz="1400" smtClean="0">
                <a:solidFill>
                  <a:schemeClr val="tx1"/>
                </a:solidFill>
              </a:rPr>
              <a:t>Emotion detection</a:t>
            </a:r>
            <a:endParaRPr lang="en-US" sz="1400">
              <a:solidFill>
                <a:schemeClr val="tx1"/>
              </a:solidFill>
            </a:endParaRPr>
          </a:p>
        </p:txBody>
      </p:sp>
      <p:sp>
        <p:nvSpPr>
          <p:cNvPr id="4" name="Content Placeholder 2"/>
          <p:cNvSpPr txBox="1">
            <a:spLocks/>
          </p:cNvSpPr>
          <p:nvPr/>
        </p:nvSpPr>
        <p:spPr>
          <a:xfrm>
            <a:off x="5479822" y="1027330"/>
            <a:ext cx="6907337" cy="5380047"/>
          </a:xfrm>
          <a:prstGeom prst="rect">
            <a:avLst/>
          </a:prstGeom>
        </p:spPr>
        <p:txBody>
          <a:bodyPr vert="horz" lIns="91440" tIns="45720" rIns="91440" bIns="45720" rtlCol="0">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r>
              <a:rPr lang="en-US" sz="1400" smtClean="0">
                <a:solidFill>
                  <a:schemeClr val="tx1"/>
                </a:solidFill>
              </a:rPr>
              <a:t>Part-of-Speech Tagging and Named Entity Recognizations</a:t>
            </a:r>
          </a:p>
          <a:p>
            <a:pPr lvl="1"/>
            <a:r>
              <a:rPr lang="en-US" sz="1400" smtClean="0">
                <a:solidFill>
                  <a:schemeClr val="tx1"/>
                </a:solidFill>
              </a:rPr>
              <a:t>Hidden Markov Model</a:t>
            </a:r>
          </a:p>
          <a:p>
            <a:pPr lvl="1"/>
            <a:r>
              <a:rPr lang="en-US" sz="1400" smtClean="0">
                <a:solidFill>
                  <a:schemeClr val="tx1"/>
                </a:solidFill>
              </a:rPr>
              <a:t>Conditional Random Fields</a:t>
            </a:r>
          </a:p>
          <a:p>
            <a:pPr lvl="1"/>
            <a:r>
              <a:rPr lang="en-US" sz="1400" smtClean="0">
                <a:solidFill>
                  <a:schemeClr val="tx1"/>
                </a:solidFill>
              </a:rPr>
              <a:t>Named Entity Recognizations</a:t>
            </a:r>
          </a:p>
          <a:p>
            <a:r>
              <a:rPr lang="en-US" sz="1400" smtClean="0">
                <a:solidFill>
                  <a:schemeClr val="tx1"/>
                </a:solidFill>
              </a:rPr>
              <a:t>Neural Network-based NLP</a:t>
            </a:r>
          </a:p>
          <a:p>
            <a:pPr lvl="1"/>
            <a:r>
              <a:rPr lang="en-US" sz="1400" smtClean="0">
                <a:solidFill>
                  <a:schemeClr val="tx1"/>
                </a:solidFill>
              </a:rPr>
              <a:t>Feedforwards NN</a:t>
            </a:r>
          </a:p>
          <a:p>
            <a:pPr lvl="1"/>
            <a:r>
              <a:rPr lang="en-US" sz="1400" smtClean="0">
                <a:solidFill>
                  <a:schemeClr val="tx1"/>
                </a:solidFill>
              </a:rPr>
              <a:t>RNN-based (Stacked RNNs, Bidirectional RNNs, LSTM, Bidirectional LSTM, GRU)</a:t>
            </a:r>
          </a:p>
          <a:p>
            <a:pPr lvl="1"/>
            <a:r>
              <a:rPr lang="en-US" sz="1400" smtClean="0">
                <a:solidFill>
                  <a:schemeClr val="tx1"/>
                </a:solidFill>
              </a:rPr>
              <a:t>Transformer-based</a:t>
            </a:r>
          </a:p>
          <a:p>
            <a:r>
              <a:rPr lang="en-US" sz="1400" smtClean="0">
                <a:solidFill>
                  <a:schemeClr val="tx1"/>
                </a:solidFill>
              </a:rPr>
              <a:t>Transfer Learning</a:t>
            </a:r>
          </a:p>
          <a:p>
            <a:pPr lvl="1"/>
            <a:r>
              <a:rPr lang="en-US" sz="1400" smtClean="0">
                <a:solidFill>
                  <a:schemeClr val="tx1"/>
                </a:solidFill>
              </a:rPr>
              <a:t>Bidirectional Encoder Representations from Transformers</a:t>
            </a:r>
          </a:p>
          <a:p>
            <a:pPr lvl="1"/>
            <a:r>
              <a:rPr lang="en-US" sz="1400" smtClean="0">
                <a:solidFill>
                  <a:schemeClr val="tx1"/>
                </a:solidFill>
              </a:rPr>
              <a:t>RoBERTa</a:t>
            </a:r>
          </a:p>
          <a:p>
            <a:pPr lvl="1"/>
            <a:r>
              <a:rPr lang="en-US" sz="1400" smtClean="0">
                <a:solidFill>
                  <a:schemeClr val="tx1"/>
                </a:solidFill>
              </a:rPr>
              <a:t>Transfer Learning with Fine-tuning</a:t>
            </a:r>
          </a:p>
          <a:p>
            <a:r>
              <a:rPr lang="en-US" sz="1400" smtClean="0">
                <a:solidFill>
                  <a:schemeClr val="tx1"/>
                </a:solidFill>
              </a:rPr>
              <a:t>Questions - Answering</a:t>
            </a:r>
          </a:p>
          <a:p>
            <a:r>
              <a:rPr lang="en-US" sz="1400" smtClean="0">
                <a:solidFill>
                  <a:schemeClr val="tx1"/>
                </a:solidFill>
              </a:rPr>
              <a:t>Chatbot &amp; Dialogue Systems</a:t>
            </a:r>
          </a:p>
          <a:p>
            <a:r>
              <a:rPr lang="en-US" sz="1400" smtClean="0">
                <a:solidFill>
                  <a:schemeClr val="tx1"/>
                </a:solidFill>
              </a:rPr>
              <a:t>Machine translation</a:t>
            </a:r>
          </a:p>
          <a:p>
            <a:r>
              <a:rPr lang="en-US" sz="1400" smtClean="0">
                <a:solidFill>
                  <a:schemeClr val="tx1"/>
                </a:solidFill>
              </a:rPr>
              <a:t>Speech Recognition and Text-to-Speech</a:t>
            </a:r>
            <a:endParaRPr lang="en-US" sz="1400">
              <a:solidFill>
                <a:schemeClr val="tx1"/>
              </a:solidFill>
            </a:endParaRPr>
          </a:p>
        </p:txBody>
      </p:sp>
    </p:spTree>
    <p:extLst>
      <p:ext uri="{BB962C8B-B14F-4D97-AF65-F5344CB8AC3E}">
        <p14:creationId xmlns:p14="http://schemas.microsoft.com/office/powerpoint/2010/main" val="303963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440" y="190348"/>
            <a:ext cx="10772775" cy="743788"/>
          </a:xfrm>
        </p:spPr>
        <p:txBody>
          <a:bodyPr>
            <a:normAutofit fontScale="90000"/>
          </a:bodyPr>
          <a:lstStyle/>
          <a:p>
            <a:r>
              <a:rPr lang="en-US" smtClean="0"/>
              <a:t>Text Processing</a:t>
            </a:r>
            <a:endParaRPr lang="en-US"/>
          </a:p>
        </p:txBody>
      </p:sp>
      <p:sp>
        <p:nvSpPr>
          <p:cNvPr id="3" name="Content Placeholder 2"/>
          <p:cNvSpPr>
            <a:spLocks noGrp="1"/>
          </p:cNvSpPr>
          <p:nvPr>
            <p:ph idx="1"/>
          </p:nvPr>
        </p:nvSpPr>
        <p:spPr>
          <a:xfrm>
            <a:off x="656991" y="1121515"/>
            <a:ext cx="10753725" cy="5318614"/>
          </a:xfrm>
        </p:spPr>
        <p:txBody>
          <a:bodyPr>
            <a:normAutofit fontScale="92500" lnSpcReduction="10000"/>
          </a:bodyPr>
          <a:lstStyle/>
          <a:p>
            <a:r>
              <a:rPr lang="en-US" b="1" smtClean="0"/>
              <a:t>Regular expression</a:t>
            </a:r>
            <a:r>
              <a:rPr lang="en-US" smtClean="0"/>
              <a:t>: là một </a:t>
            </a:r>
            <a:r>
              <a:rPr lang="en-US"/>
              <a:t>chuỗi ký tự đặc biệt sử dụng mẫu tìm kiếm để tìm một chuỗi hoặc tập hợp các chuỗi.Nó có thể phát hiện sự hiện diện hay vắng mặt của văn bản bằng cách khớp nó với một mẫu cụ thể và cũng có thể chia mẫu thành một hoặc nhiều mẫu phụ</a:t>
            </a:r>
            <a:r>
              <a:rPr lang="en-US" smtClean="0"/>
              <a:t>.</a:t>
            </a:r>
          </a:p>
          <a:p>
            <a:r>
              <a:rPr lang="en-US" b="1"/>
              <a:t>1. Repeaters (  *, +, and { } )  </a:t>
            </a:r>
            <a:r>
              <a:rPr lang="en-US" b="1" smtClean="0"/>
              <a:t>		</a:t>
            </a:r>
            <a:endParaRPr lang="en-US" b="1"/>
          </a:p>
          <a:p>
            <a:r>
              <a:rPr lang="en-US" b="1"/>
              <a:t>2. The asterisk symbol ( * )</a:t>
            </a:r>
          </a:p>
          <a:p>
            <a:r>
              <a:rPr lang="en-US" b="1"/>
              <a:t>3. The Plus symbol ( + ) </a:t>
            </a:r>
          </a:p>
          <a:p>
            <a:r>
              <a:rPr lang="en-US" b="1"/>
              <a:t>4. The curly braces { … } </a:t>
            </a:r>
          </a:p>
          <a:p>
            <a:r>
              <a:rPr lang="en-US" b="1"/>
              <a:t>5. Wildcard ( . ) </a:t>
            </a:r>
          </a:p>
          <a:p>
            <a:r>
              <a:rPr lang="en-US" b="1"/>
              <a:t>6. Optional character ( ? ) </a:t>
            </a:r>
            <a:r>
              <a:rPr lang="en-US" b="1" smtClean="0"/>
              <a:t> </a:t>
            </a:r>
            <a:endParaRPr lang="en-US" b="1"/>
          </a:p>
          <a:p>
            <a:r>
              <a:rPr lang="en-US" b="1"/>
              <a:t>7. The caret ( ^ ) symbol </a:t>
            </a:r>
            <a:endParaRPr lang="en-US" b="1" smtClean="0"/>
          </a:p>
          <a:p>
            <a:r>
              <a:rPr lang="en-US" b="1" smtClean="0"/>
              <a:t>8</a:t>
            </a:r>
            <a:r>
              <a:rPr lang="en-US" b="1"/>
              <a:t>.  The dollar ( $ ) symbol</a:t>
            </a:r>
            <a:r>
              <a:rPr lang="en-US"/>
              <a:t> </a:t>
            </a:r>
            <a:endParaRPr lang="en-US" smtClean="0"/>
          </a:p>
          <a:p>
            <a:r>
              <a:rPr lang="en-US" b="1"/>
              <a:t>9. Character Classes</a:t>
            </a:r>
            <a:r>
              <a:rPr lang="en-US"/>
              <a:t> </a:t>
            </a:r>
            <a:r>
              <a:rPr lang="en-US" smtClean="0"/>
              <a:t>…</a:t>
            </a:r>
          </a:p>
          <a:p>
            <a:r>
              <a:rPr lang="en-US" smtClean="0"/>
              <a:t>……</a:t>
            </a:r>
          </a:p>
          <a:p>
            <a:endParaRPr lang="en-US"/>
          </a:p>
          <a:p>
            <a:endParaRPr lang="en-US"/>
          </a:p>
        </p:txBody>
      </p:sp>
      <p:sp>
        <p:nvSpPr>
          <p:cNvPr id="5" name="Rectangle 2"/>
          <p:cNvSpPr>
            <a:spLocks noChangeArrowheads="1"/>
          </p:cNvSpPr>
          <p:nvPr/>
        </p:nvSpPr>
        <p:spPr bwMode="auto">
          <a:xfrm>
            <a:off x="4454012" y="2414845"/>
            <a:ext cx="52012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chemeClr val="tx1"/>
                </a:solidFill>
                <a:effectLst/>
                <a:latin typeface="Consolas" panose="020B0609020204030204" pitchFamily="49" charset="0"/>
              </a:rPr>
              <a:t>ab*c </a:t>
            </a:r>
            <a:r>
              <a:rPr lang="en-US" altLang="en-US" smtClean="0">
                <a:latin typeface="Consolas" panose="020B0609020204030204" pitchFamily="49" charset="0"/>
              </a:rPr>
              <a:t>đại diện:</a:t>
            </a:r>
            <a:r>
              <a:rPr kumimoji="0" lang="en-US" altLang="en-US" b="0" i="0" u="none" strike="noStrike" cap="none" normalizeH="0" baseline="0" smtClean="0">
                <a:ln>
                  <a:noFill/>
                </a:ln>
                <a:solidFill>
                  <a:schemeClr val="tx1"/>
                </a:solidFill>
                <a:effectLst/>
                <a:latin typeface="Consolas" panose="020B0609020204030204" pitchFamily="49" charset="0"/>
              </a:rPr>
              <a:t> ac, abc, abbc, abbbc….</a:t>
            </a:r>
            <a:r>
              <a:rPr kumimoji="0" lang="en-US" altLang="en-US" sz="1050" b="0" i="0" u="none" strike="noStrike" cap="none" normalizeH="0" baseline="0" smtClean="0">
                <a:ln>
                  <a:noFill/>
                </a:ln>
                <a:solidFill>
                  <a:schemeClr val="tx1"/>
                </a:solidFill>
                <a:effectLst/>
              </a:rPr>
              <a:t> </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4483509" y="2857296"/>
            <a:ext cx="52012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Consolas" panose="020B0609020204030204" pitchFamily="49" charset="0"/>
              </a:rPr>
              <a:t>a</a:t>
            </a:r>
            <a:r>
              <a:rPr kumimoji="0" lang="en-US" altLang="en-US" b="0" i="0" u="none" strike="noStrike" cap="none" normalizeH="0" baseline="0" smtClean="0">
                <a:ln>
                  <a:noFill/>
                </a:ln>
                <a:solidFill>
                  <a:schemeClr val="tx1"/>
                </a:solidFill>
                <a:effectLst/>
                <a:latin typeface="Consolas" panose="020B0609020204030204" pitchFamily="49" charset="0"/>
              </a:rPr>
              <a:t>b+c </a:t>
            </a:r>
            <a:r>
              <a:rPr lang="en-US" altLang="en-US" smtClean="0">
                <a:latin typeface="Consolas" panose="020B0609020204030204" pitchFamily="49" charset="0"/>
              </a:rPr>
              <a:t>đại diện:</a:t>
            </a:r>
            <a:r>
              <a:rPr kumimoji="0" lang="en-US" altLang="en-US" b="0" i="0" u="none" strike="noStrike" cap="none" normalizeH="0" baseline="0" smtClean="0">
                <a:ln>
                  <a:noFill/>
                </a:ln>
                <a:solidFill>
                  <a:schemeClr val="tx1"/>
                </a:solidFill>
                <a:effectLst/>
                <a:latin typeface="Consolas" panose="020B0609020204030204" pitchFamily="49" charset="0"/>
              </a:rPr>
              <a:t> abc, abbc, abbbc,…</a:t>
            </a:r>
            <a:r>
              <a:rPr kumimoji="0" lang="en-US" altLang="en-US" sz="1050" b="0" i="0" u="none" strike="noStrike" cap="none" normalizeH="0" baseline="0" smtClean="0">
                <a:ln>
                  <a:noFill/>
                </a:ln>
                <a:solidFill>
                  <a:schemeClr val="tx1"/>
                </a:solidFill>
                <a:effectLst/>
              </a:rPr>
              <a:t> </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4498258" y="3304664"/>
            <a:ext cx="7693742"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Consolas" panose="020B0609020204030204" pitchFamily="49" charset="0"/>
              </a:rPr>
              <a:t>a</a:t>
            </a:r>
            <a:r>
              <a:rPr kumimoji="0" lang="en-US" altLang="en-US" b="0" i="0" u="none" strike="noStrike" cap="none" normalizeH="0" baseline="0" smtClean="0">
                <a:ln>
                  <a:noFill/>
                </a:ln>
                <a:solidFill>
                  <a:schemeClr val="tx1"/>
                </a:solidFill>
                <a:effectLst/>
                <a:latin typeface="Consolas" panose="020B0609020204030204" pitchFamily="49" charset="0"/>
              </a:rPr>
              <a:t>b{2}c </a:t>
            </a:r>
            <a:r>
              <a:rPr lang="en-US" altLang="en-US" smtClean="0">
                <a:latin typeface="Consolas" panose="020B0609020204030204" pitchFamily="49" charset="0"/>
              </a:rPr>
              <a:t>đại diện:</a:t>
            </a:r>
            <a:r>
              <a:rPr kumimoji="0" lang="en-US" altLang="en-US" b="0" i="0" u="none" strike="noStrike" cap="none" normalizeH="0" baseline="0" smtClean="0">
                <a:ln>
                  <a:noFill/>
                </a:ln>
                <a:solidFill>
                  <a:schemeClr val="tx1"/>
                </a:solidFill>
                <a:effectLst/>
                <a:latin typeface="Consolas" panose="020B0609020204030204" pitchFamily="49" charset="0"/>
              </a:rPr>
              <a:t> abbc.</a:t>
            </a:r>
            <a:r>
              <a:rPr kumimoji="0" lang="en-US" altLang="en-US" b="0" i="0" u="none" strike="noStrike" cap="none" normalizeH="0" smtClean="0">
                <a:ln>
                  <a:noFill/>
                </a:ln>
                <a:solidFill>
                  <a:schemeClr val="tx1"/>
                </a:solidFill>
                <a:effectLst/>
                <a:latin typeface="Consolas" panose="020B0609020204030204" pitchFamily="49" charset="0"/>
              </a:rPr>
              <a:t> ab{2,4}c đại diện abbc, abbbc, abbbbc</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498258" y="3752031"/>
            <a:ext cx="7693742"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latin typeface="Consolas" panose="020B0609020204030204" pitchFamily="49" charset="0"/>
              </a:rPr>
              <a:t>.*</a:t>
            </a:r>
            <a:r>
              <a:rPr kumimoji="0" lang="en-US" altLang="en-US" b="0" i="0" u="none" strike="noStrike" cap="none" normalizeH="0" baseline="0" smtClean="0">
                <a:ln>
                  <a:noFill/>
                </a:ln>
                <a:solidFill>
                  <a:schemeClr val="tx1"/>
                </a:solidFill>
                <a:effectLst/>
                <a:latin typeface="Consolas" panose="020B0609020204030204" pitchFamily="49" charset="0"/>
              </a:rPr>
              <a:t> </a:t>
            </a:r>
            <a:r>
              <a:rPr lang="en-US" altLang="en-US" smtClean="0">
                <a:latin typeface="Consolas" panose="020B0609020204030204" pitchFamily="49" charset="0"/>
              </a:rPr>
              <a:t>đại diện:</a:t>
            </a:r>
            <a:r>
              <a:rPr kumimoji="0" lang="en-US" altLang="en-US" b="0" i="0" u="none" strike="noStrike" cap="none" normalizeH="0" baseline="0" smtClean="0">
                <a:ln>
                  <a:noFill/>
                </a:ln>
                <a:solidFill>
                  <a:schemeClr val="tx1"/>
                </a:solidFill>
                <a:effectLst/>
                <a:latin typeface="Consolas" panose="020B0609020204030204" pitchFamily="49" charset="0"/>
              </a:rPr>
              <a:t> bất</a:t>
            </a:r>
            <a:r>
              <a:rPr kumimoji="0" lang="en-US" altLang="en-US" b="0" i="0" u="none" strike="noStrike" cap="none" normalizeH="0" smtClean="0">
                <a:ln>
                  <a:noFill/>
                </a:ln>
                <a:solidFill>
                  <a:schemeClr val="tx1"/>
                </a:solidFill>
                <a:effectLst/>
                <a:latin typeface="Consolas" panose="020B0609020204030204" pitchFamily="49" charset="0"/>
              </a:rPr>
              <a:t> kì ký tự nào và sử dụng vô số lần.</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4498258" y="4602931"/>
            <a:ext cx="7693742"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latin typeface="Consolas" panose="020B0609020204030204" pitchFamily="49" charset="0"/>
              </a:rPr>
              <a:t>^\d{3} đại diện mẫu là: “901” trong chuỗi “901-333-aclkd”</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10" name="Rectangle 2"/>
          <p:cNvSpPr>
            <a:spLocks noChangeArrowheads="1"/>
          </p:cNvSpPr>
          <p:nvPr/>
        </p:nvSpPr>
        <p:spPr bwMode="auto">
          <a:xfrm>
            <a:off x="4498258" y="4183831"/>
            <a:ext cx="7693742"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mtClean="0">
                <a:latin typeface="Consolas" panose="020B0609020204030204" pitchFamily="49" charset="0"/>
              </a:rPr>
              <a:t>xác định kí tự trước nó có thể có hoặc không.</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4498258" y="4971231"/>
            <a:ext cx="7693742"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latin typeface="Consolas" panose="020B0609020204030204" pitchFamily="49" charset="0"/>
              </a:rPr>
              <a:t>-</a:t>
            </a:r>
            <a:r>
              <a:rPr lang="en-US" altLang="en-US" smtClean="0">
                <a:latin typeface="Consolas" panose="020B0609020204030204" pitchFamily="49" charset="0"/>
              </a:rPr>
              <a:t>\d{3}$ đại diện mẫu là: “-333” trong chuỗi “23463-901-333”</a:t>
            </a:r>
            <a:endParaRPr kumimoji="0" lang="en-US" altLang="en-US" sz="2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311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03" y="210083"/>
            <a:ext cx="10772775" cy="625376"/>
          </a:xfrm>
        </p:spPr>
        <p:txBody>
          <a:bodyPr>
            <a:normAutofit fontScale="90000"/>
          </a:bodyPr>
          <a:lstStyle/>
          <a:p>
            <a:r>
              <a:rPr lang="en-US" b="1"/>
              <a:t>Regular expression</a:t>
            </a:r>
            <a:endParaRPr lang="en-US"/>
          </a:p>
        </p:txBody>
      </p:sp>
      <p:pic>
        <p:nvPicPr>
          <p:cNvPr id="10" name="Content Placeholder 9"/>
          <p:cNvPicPr>
            <a:picLocks noGrp="1" noChangeAspect="1"/>
          </p:cNvPicPr>
          <p:nvPr>
            <p:ph idx="1"/>
          </p:nvPr>
        </p:nvPicPr>
        <p:blipFill>
          <a:blip r:embed="rId2"/>
          <a:stretch>
            <a:fillRect/>
          </a:stretch>
        </p:blipFill>
        <p:spPr>
          <a:xfrm>
            <a:off x="7408967" y="1879907"/>
            <a:ext cx="4077269" cy="2229161"/>
          </a:xfrm>
          <a:prstGeom prst="rect">
            <a:avLst/>
          </a:prstGeom>
        </p:spPr>
      </p:pic>
      <p:sp>
        <p:nvSpPr>
          <p:cNvPr id="4" name="Rectangle 1"/>
          <p:cNvSpPr>
            <a:spLocks noChangeArrowheads="1"/>
          </p:cNvSpPr>
          <p:nvPr/>
        </p:nvSpPr>
        <p:spPr bwMode="auto">
          <a:xfrm>
            <a:off x="651262" y="1084165"/>
            <a:ext cx="5267468" cy="43343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nsolas" panose="020B0609020204030204" pitchFamily="49" charset="0"/>
              </a:rPr>
              <a:t>Input : Hello shubhamg199630@gmail.com Rohit neeraj@gmail.com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nsolas" panose="020B0609020204030204" pitchFamily="49" charset="0"/>
              </a:rPr>
              <a:t>Output : shubhamg199630@gmail.com neeraj@gmail.com</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400719" y="1077588"/>
            <a:ext cx="4032571" cy="43343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nsolas" panose="020B0609020204030204" pitchFamily="49" charset="0"/>
              </a:rPr>
              <a:t>Input : My 2 favourite numbers are 7 and 10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Consolas" panose="020B0609020204030204" pitchFamily="49" charset="0"/>
              </a:rPr>
              <a:t>Output :2 7 10</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stretch>
            <a:fillRect/>
          </a:stretch>
        </p:blipFill>
        <p:spPr>
          <a:xfrm>
            <a:off x="552741" y="1851882"/>
            <a:ext cx="5639587" cy="2114845"/>
          </a:xfrm>
          <a:prstGeom prst="rect">
            <a:avLst/>
          </a:prstGeom>
        </p:spPr>
      </p:pic>
      <p:pic>
        <p:nvPicPr>
          <p:cNvPr id="9" name="Picture 8"/>
          <p:cNvPicPr>
            <a:picLocks noChangeAspect="1"/>
          </p:cNvPicPr>
          <p:nvPr/>
        </p:nvPicPr>
        <p:blipFill>
          <a:blip r:embed="rId4"/>
          <a:stretch>
            <a:fillRect/>
          </a:stretch>
        </p:blipFill>
        <p:spPr>
          <a:xfrm>
            <a:off x="1166972" y="4585525"/>
            <a:ext cx="4582164" cy="1581371"/>
          </a:xfrm>
          <a:prstGeom prst="rect">
            <a:avLst/>
          </a:prstGeom>
        </p:spPr>
      </p:pic>
      <p:pic>
        <p:nvPicPr>
          <p:cNvPr id="11" name="Picture 10"/>
          <p:cNvPicPr>
            <a:picLocks noChangeAspect="1"/>
          </p:cNvPicPr>
          <p:nvPr/>
        </p:nvPicPr>
        <p:blipFill>
          <a:blip r:embed="rId5"/>
          <a:stretch>
            <a:fillRect/>
          </a:stretch>
        </p:blipFill>
        <p:spPr>
          <a:xfrm>
            <a:off x="7300773" y="4528383"/>
            <a:ext cx="4458322" cy="1971950"/>
          </a:xfrm>
          <a:prstGeom prst="rect">
            <a:avLst/>
          </a:prstGeom>
        </p:spPr>
      </p:pic>
    </p:spTree>
    <p:extLst>
      <p:ext uri="{BB962C8B-B14F-4D97-AF65-F5344CB8AC3E}">
        <p14:creationId xmlns:p14="http://schemas.microsoft.com/office/powerpoint/2010/main" val="2574721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40182"/>
          </a:xfrm>
        </p:spPr>
        <p:txBody>
          <a:bodyPr>
            <a:normAutofit fontScale="90000"/>
          </a:bodyPr>
          <a:lstStyle/>
          <a:p>
            <a:r>
              <a:rPr lang="en-US" smtClean="0"/>
              <a:t>Tokenization</a:t>
            </a:r>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767" y="1784839"/>
            <a:ext cx="12127279" cy="3878756"/>
          </a:xfrm>
          <a:prstGeom prst="rect">
            <a:avLst/>
          </a:prstGeom>
        </p:spPr>
      </p:pic>
    </p:spTree>
    <p:extLst>
      <p:ext uri="{BB962C8B-B14F-4D97-AF65-F5344CB8AC3E}">
        <p14:creationId xmlns:p14="http://schemas.microsoft.com/office/powerpoint/2010/main" val="6032088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397978"/>
            <a:ext cx="10753725" cy="4379888"/>
          </a:xfrm>
        </p:spPr>
        <p:txBody>
          <a:bodyPr/>
          <a:lstStyle/>
          <a:p>
            <a:r>
              <a:rPr lang="en-US" smtClean="0"/>
              <a:t>- Là quá trình tách các tập văn bản, đoạn text, đoạn văn </a:t>
            </a:r>
            <a:r>
              <a:rPr lang="en-US" smtClean="0">
                <a:sym typeface="Wingdings" panose="05000000000000000000" pitchFamily="2" charset="2"/>
              </a:rPr>
              <a:t> Thành các thành phần nhỏ hơn (VD: Line tokenization, word tokenization, character tokenization)</a:t>
            </a:r>
          </a:p>
          <a:p>
            <a:r>
              <a:rPr lang="en-US" smtClean="0">
                <a:sym typeface="Wingdings" panose="05000000000000000000" pitchFamily="2" charset="2"/>
              </a:rPr>
              <a:t>- Các phương pháp hay dùng:</a:t>
            </a:r>
          </a:p>
          <a:p>
            <a:pPr lvl="1"/>
            <a:r>
              <a:rPr lang="en-US" smtClean="0">
                <a:sym typeface="Wingdings" panose="05000000000000000000" pitchFamily="2" charset="2"/>
              </a:rPr>
              <a:t>+ White space</a:t>
            </a:r>
          </a:p>
          <a:p>
            <a:pPr lvl="1"/>
            <a:r>
              <a:rPr lang="en-US" smtClean="0">
                <a:sym typeface="Wingdings" panose="05000000000000000000" pitchFamily="2" charset="2"/>
              </a:rPr>
              <a:t>+ Regular Expression Rules</a:t>
            </a:r>
          </a:p>
          <a:p>
            <a:pPr lvl="1"/>
            <a:r>
              <a:rPr lang="en-US">
                <a:sym typeface="Wingdings" panose="05000000000000000000" pitchFamily="2" charset="2"/>
              </a:rPr>
              <a:t>+ Dictionary-based tokenization (multi-word </a:t>
            </a:r>
            <a:r>
              <a:rPr lang="en-US" smtClean="0">
                <a:sym typeface="Wingdings" panose="05000000000000000000" pitchFamily="2" charset="2"/>
              </a:rPr>
              <a:t>expressions)</a:t>
            </a:r>
          </a:p>
          <a:p>
            <a:pPr lvl="1"/>
            <a:endParaRPr lang="en-US">
              <a:sym typeface="Wingdings" panose="05000000000000000000" pitchFamily="2" charset="2"/>
            </a:endParaRPr>
          </a:p>
          <a:p>
            <a:pPr lvl="1"/>
            <a:endParaRPr lang="en-US"/>
          </a:p>
        </p:txBody>
      </p:sp>
      <p:sp>
        <p:nvSpPr>
          <p:cNvPr id="4" name="Title 1"/>
          <p:cNvSpPr>
            <a:spLocks noGrp="1"/>
          </p:cNvSpPr>
          <p:nvPr>
            <p:ph type="title"/>
          </p:nvPr>
        </p:nvSpPr>
        <p:spPr>
          <a:xfrm>
            <a:off x="657224" y="499533"/>
            <a:ext cx="10772775" cy="740182"/>
          </a:xfrm>
        </p:spPr>
        <p:txBody>
          <a:bodyPr>
            <a:normAutofit fontScale="90000"/>
          </a:bodyPr>
          <a:lstStyle/>
          <a:p>
            <a:r>
              <a:rPr lang="en-US" smtClean="0"/>
              <a:t>Tokenization</a:t>
            </a:r>
            <a:endParaRPr lang="en-US"/>
          </a:p>
        </p:txBody>
      </p:sp>
    </p:spTree>
    <p:extLst>
      <p:ext uri="{BB962C8B-B14F-4D97-AF65-F5344CB8AC3E}">
        <p14:creationId xmlns:p14="http://schemas.microsoft.com/office/powerpoint/2010/main" val="2221716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431" y="262141"/>
            <a:ext cx="10772775" cy="766559"/>
          </a:xfrm>
        </p:spPr>
        <p:txBody>
          <a:bodyPr>
            <a:normAutofit fontScale="90000"/>
          </a:bodyPr>
          <a:lstStyle/>
          <a:p>
            <a:r>
              <a:rPr lang="en-US" smtClean="0"/>
              <a:t>Lenmatization</a:t>
            </a:r>
            <a:endParaRPr lang="en-US"/>
          </a:p>
        </p:txBody>
      </p:sp>
      <p:sp>
        <p:nvSpPr>
          <p:cNvPr id="3" name="Content Placeholder 2"/>
          <p:cNvSpPr>
            <a:spLocks noGrp="1"/>
          </p:cNvSpPr>
          <p:nvPr>
            <p:ph idx="1"/>
          </p:nvPr>
        </p:nvSpPr>
        <p:spPr>
          <a:xfrm>
            <a:off x="676656" y="1160585"/>
            <a:ext cx="10753725" cy="4617281"/>
          </a:xfrm>
        </p:spPr>
        <p:txBody>
          <a:bodyPr/>
          <a:lstStyle/>
          <a:p>
            <a:r>
              <a:rPr lang="en-US"/>
              <a:t>Wordnet </a:t>
            </a:r>
            <a:r>
              <a:rPr lang="en-US" smtClean="0"/>
              <a:t>Lemmatizer</a:t>
            </a:r>
          </a:p>
          <a:p>
            <a:r>
              <a:rPr lang="de-DE"/>
              <a:t>Wordnet Lemmatizer (with POS tag</a:t>
            </a:r>
            <a:r>
              <a:rPr lang="de-DE" smtClean="0"/>
              <a:t>)</a:t>
            </a:r>
          </a:p>
          <a:p>
            <a:r>
              <a:rPr lang="en-US" smtClean="0"/>
              <a:t>TextBlob</a:t>
            </a:r>
          </a:p>
          <a:p>
            <a:r>
              <a:rPr lang="en-US" smtClean="0"/>
              <a:t>spaCy</a:t>
            </a:r>
          </a:p>
          <a:p>
            <a:r>
              <a:rPr lang="en-US" smtClean="0"/>
              <a:t>TreeTagger</a:t>
            </a:r>
          </a:p>
          <a:p>
            <a:r>
              <a:rPr lang="en-US"/>
              <a:t>Pattern</a:t>
            </a:r>
          </a:p>
        </p:txBody>
      </p:sp>
    </p:spTree>
    <p:extLst>
      <p:ext uri="{BB962C8B-B14F-4D97-AF65-F5344CB8AC3E}">
        <p14:creationId xmlns:p14="http://schemas.microsoft.com/office/powerpoint/2010/main" val="262278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05013"/>
          </a:xfrm>
        </p:spPr>
        <p:txBody>
          <a:bodyPr>
            <a:normAutofit fontScale="90000"/>
          </a:bodyPr>
          <a:lstStyle/>
          <a:p>
            <a:r>
              <a:rPr lang="en-US"/>
              <a:t>T</a:t>
            </a:r>
            <a:r>
              <a:rPr lang="en-US" smtClean="0"/>
              <a:t>hực hành</a:t>
            </a:r>
            <a:endParaRPr lang="en-US"/>
          </a:p>
        </p:txBody>
      </p:sp>
      <p:sp>
        <p:nvSpPr>
          <p:cNvPr id="3" name="Content Placeholder 2"/>
          <p:cNvSpPr>
            <a:spLocks noGrp="1"/>
          </p:cNvSpPr>
          <p:nvPr>
            <p:ph idx="1"/>
          </p:nvPr>
        </p:nvSpPr>
        <p:spPr>
          <a:xfrm>
            <a:off x="676656" y="1573823"/>
            <a:ext cx="10753725" cy="4204043"/>
          </a:xfrm>
        </p:spPr>
        <p:txBody>
          <a:bodyPr/>
          <a:lstStyle/>
          <a:p>
            <a:r>
              <a:rPr lang="en-US"/>
              <a:t> Link colab: </a:t>
            </a:r>
            <a:r>
              <a:rPr lang="en-US">
                <a:hlinkClick r:id="rId2"/>
              </a:rPr>
              <a:t>https</a:t>
            </a:r>
            <a:r>
              <a:rPr lang="en-US">
                <a:hlinkClick r:id="rId2"/>
              </a:rPr>
              <a:t>://</a:t>
            </a:r>
            <a:r>
              <a:rPr lang="en-US" smtClean="0">
                <a:hlinkClick r:id="rId2"/>
              </a:rPr>
              <a:t>colab.research.google.com/drive/1RdylrC7optNSGAPksg3DmEYSNxZyKflu?usp=sharing</a:t>
            </a:r>
            <a:endParaRPr lang="en-US" smtClean="0"/>
          </a:p>
          <a:p>
            <a:endParaRPr lang="en-US"/>
          </a:p>
        </p:txBody>
      </p:sp>
    </p:spTree>
    <p:extLst>
      <p:ext uri="{BB962C8B-B14F-4D97-AF65-F5344CB8AC3E}">
        <p14:creationId xmlns:p14="http://schemas.microsoft.com/office/powerpoint/2010/main" val="252171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16029"/>
          </a:xfrm>
        </p:spPr>
        <p:txBody>
          <a:bodyPr/>
          <a:lstStyle/>
          <a:p>
            <a:r>
              <a:rPr lang="en-US" smtClean="0"/>
              <a:t>Overview</a:t>
            </a:r>
            <a:endParaRPr lang="en-US"/>
          </a:p>
        </p:txBody>
      </p:sp>
      <p:sp>
        <p:nvSpPr>
          <p:cNvPr id="3" name="Content Placeholder 2"/>
          <p:cNvSpPr>
            <a:spLocks noGrp="1"/>
          </p:cNvSpPr>
          <p:nvPr>
            <p:ph idx="1"/>
          </p:nvPr>
        </p:nvSpPr>
        <p:spPr/>
        <p:txBody>
          <a:bodyPr/>
          <a:lstStyle/>
          <a:p>
            <a:r>
              <a:rPr lang="en-US"/>
              <a:t>What is NLP?</a:t>
            </a:r>
          </a:p>
          <a:p>
            <a:r>
              <a:rPr lang="en-US"/>
              <a:t>Applications of NLP</a:t>
            </a:r>
          </a:p>
          <a:p>
            <a:r>
              <a:rPr lang="en-US"/>
              <a:t>Core Concepts and Techniques</a:t>
            </a:r>
          </a:p>
          <a:p>
            <a:endParaRPr lang="en-US"/>
          </a:p>
        </p:txBody>
      </p:sp>
    </p:spTree>
    <p:extLst>
      <p:ext uri="{BB962C8B-B14F-4D97-AF65-F5344CB8AC3E}">
        <p14:creationId xmlns:p14="http://schemas.microsoft.com/office/powerpoint/2010/main" val="3688477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489" y="104828"/>
            <a:ext cx="10772775" cy="743788"/>
          </a:xfrm>
        </p:spPr>
        <p:txBody>
          <a:bodyPr>
            <a:normAutofit fontScale="90000"/>
          </a:bodyPr>
          <a:lstStyle/>
          <a:p>
            <a:r>
              <a:rPr lang="en-US"/>
              <a:t>What is NLP</a:t>
            </a:r>
            <a:r>
              <a:rPr lang="en-US" smtClean="0"/>
              <a:t>?</a:t>
            </a:r>
            <a:endParaRPr lang="en-US"/>
          </a:p>
        </p:txBody>
      </p:sp>
      <p:sp>
        <p:nvSpPr>
          <p:cNvPr id="3" name="Content Placeholder 2"/>
          <p:cNvSpPr>
            <a:spLocks noGrp="1"/>
          </p:cNvSpPr>
          <p:nvPr>
            <p:ph idx="1"/>
          </p:nvPr>
        </p:nvSpPr>
        <p:spPr>
          <a:xfrm>
            <a:off x="663499" y="1098596"/>
            <a:ext cx="10753725" cy="4699005"/>
          </a:xfrm>
        </p:spPr>
        <p:txBody>
          <a:bodyPr>
            <a:normAutofit/>
          </a:bodyPr>
          <a:lstStyle/>
          <a:p>
            <a:pPr>
              <a:buFont typeface="Wingdings" panose="05000000000000000000" pitchFamily="2" charset="2"/>
              <a:buChar char="§"/>
            </a:pPr>
            <a:r>
              <a:rPr lang="en-US" smtClean="0"/>
              <a:t> </a:t>
            </a:r>
            <a:r>
              <a:rPr lang="vi-VN"/>
              <a:t>là một lĩnh vực trí tuệ nhân tạo (AI) tập trung vào sự tương tác giữa máy tính và ngôn ngữ của con người. Nó liên quan đến việc phát triển các thuật toán và mô hình cho phép máy tính hiểu, giải thích và tạo ra ngôn ngữ của con </a:t>
            </a:r>
            <a:r>
              <a:rPr lang="vi-VN" smtClean="0"/>
              <a:t>người</a:t>
            </a:r>
            <a:endParaRPr lang="en-US" smtClean="0"/>
          </a:p>
          <a:p>
            <a:pPr>
              <a:buFont typeface="Wingdings" panose="05000000000000000000" pitchFamily="2" charset="2"/>
              <a:buChar char="§"/>
            </a:pPr>
            <a:r>
              <a:rPr lang="en-US" smtClean="0"/>
              <a:t> </a:t>
            </a:r>
            <a:r>
              <a:rPr lang="vi-VN"/>
              <a:t>NLP rất quan trọng để cho phép tương tác giữa con người và máy tính, cho phép máy móc hiểu và phản hồi ngôn ngữ của con người. Nó củng cố các công nghệ như chatbot, trợ lý ảo, dịch máy và phân tích cảm xúc, khiến nó trở thành một thành phần thiết yếu của nhiều ứng dụng hiện đại</a:t>
            </a:r>
            <a:r>
              <a:rPr lang="vi-VN" smtClean="0"/>
              <a:t>.</a:t>
            </a:r>
            <a:endParaRPr lang="en-US" smtClean="0"/>
          </a:p>
        </p:txBody>
      </p:sp>
    </p:spTree>
    <p:extLst>
      <p:ext uri="{BB962C8B-B14F-4D97-AF65-F5344CB8AC3E}">
        <p14:creationId xmlns:p14="http://schemas.microsoft.com/office/powerpoint/2010/main" val="3664534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006498"/>
            <a:ext cx="10753725" cy="4771367"/>
          </a:xfrm>
        </p:spPr>
        <p:txBody>
          <a:bodyPr>
            <a:normAutofit/>
          </a:bodyPr>
          <a:lstStyle/>
          <a:p>
            <a:r>
              <a:rPr lang="en-US" smtClean="0"/>
              <a:t>- Bắt đầu từ năm 1950, khi Alan Mathison Turing xuất bản bài báo “Computing Machinery and Intelligence”. Nó dựa trên AI và nói về diễn giải tự động và tạo ra ngôn ngữ tự nhiên. Lịch sử NLP có 3 giai đoạn:</a:t>
            </a:r>
          </a:p>
          <a:p>
            <a:pPr>
              <a:buFont typeface="Wingdings" panose="05000000000000000000" pitchFamily="2" charset="2"/>
              <a:buChar char="§"/>
            </a:pPr>
            <a:r>
              <a:rPr lang="en-US" smtClean="0"/>
              <a:t>Heuristic-based NLP: Cách tiếp cận ban đầu, dựa trên các quy tắc xác định. Xuất phát từ kiến thức và chuyên môn về miền. VD: regular expression.</a:t>
            </a:r>
          </a:p>
          <a:p>
            <a:pPr>
              <a:buFont typeface="Wingdings" panose="05000000000000000000" pitchFamily="2" charset="2"/>
              <a:buChar char="§"/>
            </a:pPr>
            <a:r>
              <a:rPr lang="en-US" smtClean="0"/>
              <a:t>Statistical </a:t>
            </a:r>
            <a:r>
              <a:rPr lang="en-US"/>
              <a:t>Machine learning-based </a:t>
            </a:r>
            <a:r>
              <a:rPr lang="en-US" smtClean="0"/>
              <a:t>NLP: Dựa trên các quy tắc thống kê và thuật toán học máy. Thuật toán học từ dữ liệu, ứng dụng vào nhiều nhiệm vụ khác nhau. VD: Naïve Bayes, SVM, Hidden Markov Model….</a:t>
            </a:r>
          </a:p>
          <a:p>
            <a:pPr>
              <a:buFont typeface="Wingdings" panose="05000000000000000000" pitchFamily="2" charset="2"/>
              <a:buChar char="§"/>
            </a:pPr>
            <a:r>
              <a:rPr lang="en-US" smtClean="0"/>
              <a:t>Neural </a:t>
            </a:r>
            <a:r>
              <a:rPr lang="en-US"/>
              <a:t>Network-based NLP: </a:t>
            </a:r>
            <a:r>
              <a:rPr lang="en-US" smtClean="0"/>
              <a:t>Cách mới nhất dựa trên sự tiến hóa của mạng nơ-ron  hay còn gọi là Deep Learning. Độ chính xác cao tuy nhiên cần nhiều dữ liệu và tốn nhiều thời gian và tài nguyên để huấn luyện.  VD: RNN, LSTM, CNN, Transformer-based,…</a:t>
            </a:r>
          </a:p>
        </p:txBody>
      </p:sp>
      <p:sp>
        <p:nvSpPr>
          <p:cNvPr id="4" name="Title 1"/>
          <p:cNvSpPr>
            <a:spLocks noGrp="1"/>
          </p:cNvSpPr>
          <p:nvPr>
            <p:ph type="title"/>
          </p:nvPr>
        </p:nvSpPr>
        <p:spPr>
          <a:xfrm>
            <a:off x="637489" y="104828"/>
            <a:ext cx="10772775" cy="743788"/>
          </a:xfrm>
        </p:spPr>
        <p:txBody>
          <a:bodyPr>
            <a:normAutofit fontScale="90000"/>
          </a:bodyPr>
          <a:lstStyle/>
          <a:p>
            <a:r>
              <a:rPr lang="en-US"/>
              <a:t>What is NLP</a:t>
            </a:r>
            <a:r>
              <a:rPr lang="en-US" smtClean="0"/>
              <a:t>?</a:t>
            </a:r>
            <a:endParaRPr lang="en-US"/>
          </a:p>
        </p:txBody>
      </p:sp>
    </p:spTree>
    <p:extLst>
      <p:ext uri="{BB962C8B-B14F-4D97-AF65-F5344CB8AC3E}">
        <p14:creationId xmlns:p14="http://schemas.microsoft.com/office/powerpoint/2010/main" val="107697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067" y="348229"/>
            <a:ext cx="10772775" cy="612220"/>
          </a:xfrm>
        </p:spPr>
        <p:txBody>
          <a:bodyPr>
            <a:normAutofit fontScale="90000"/>
          </a:bodyPr>
          <a:lstStyle/>
          <a:p>
            <a:r>
              <a:rPr lang="en-US"/>
              <a:t>Applications of </a:t>
            </a:r>
            <a:r>
              <a:rPr lang="en-US" smtClean="0"/>
              <a:t>NLP</a:t>
            </a:r>
            <a:endParaRPr lang="en-US"/>
          </a:p>
        </p:txBody>
      </p:sp>
      <p:sp>
        <p:nvSpPr>
          <p:cNvPr id="3" name="Content Placeholder 2"/>
          <p:cNvSpPr>
            <a:spLocks noGrp="1"/>
          </p:cNvSpPr>
          <p:nvPr>
            <p:ph idx="1"/>
          </p:nvPr>
        </p:nvSpPr>
        <p:spPr>
          <a:xfrm>
            <a:off x="591136" y="1341997"/>
            <a:ext cx="10753725" cy="6113365"/>
          </a:xfrm>
        </p:spPr>
        <p:txBody>
          <a:bodyPr/>
          <a:lstStyle/>
          <a:p>
            <a:r>
              <a:rPr lang="en-US" b="1"/>
              <a:t>Chatbots and Virtual Assistants</a:t>
            </a:r>
            <a:r>
              <a:rPr lang="en-US" b="1" smtClean="0"/>
              <a:t>: Các trợ lí ảo hiểu và trả lời các truy vấn bằng ngôn ngữ tự nhiên. </a:t>
            </a:r>
          </a:p>
          <a:p>
            <a:r>
              <a:rPr lang="en-US" b="1" smtClean="0"/>
              <a:t>Các hệ thống này phân tích đầu vào của người dung, truy xuất thông tin liên quan và tạo ra phản hồi giống con người.</a:t>
            </a:r>
          </a:p>
          <a:p>
            <a:endParaRPr lang="en-US" b="1" smtClean="0"/>
          </a:p>
          <a:p>
            <a:endParaRPr lang="en-US"/>
          </a:p>
        </p:txBody>
      </p:sp>
      <p:pic>
        <p:nvPicPr>
          <p:cNvPr id="1026" name="Picture 2" descr="Market power of Siri, Alexa, Google a concern, EU regulators say – Global  Business Review Magaz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500" y="3061367"/>
            <a:ext cx="5626854" cy="3165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718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335420"/>
            <a:ext cx="10753725" cy="4442446"/>
          </a:xfrm>
        </p:spPr>
        <p:txBody>
          <a:bodyPr/>
          <a:lstStyle/>
          <a:p>
            <a:r>
              <a:rPr lang="en-US" b="1"/>
              <a:t>Machine Translation</a:t>
            </a:r>
            <a:r>
              <a:rPr lang="en-US" b="1" smtClean="0"/>
              <a:t>: Sử dụng NLP để tự động dịch văn bản từ ngôn ngữ này sang ngôn ngữ khác. </a:t>
            </a:r>
          </a:p>
          <a:p>
            <a:r>
              <a:rPr lang="en-US" b="1" smtClean="0"/>
              <a:t>Các mô hình như Neural Machine Traslation (NMT) đã đạt được độ chính xác rất cao và độ trôi chảy tốt.</a:t>
            </a:r>
            <a:endParaRPr lang="en-US"/>
          </a:p>
        </p:txBody>
      </p:sp>
      <p:sp>
        <p:nvSpPr>
          <p:cNvPr id="4" name="Title 1"/>
          <p:cNvSpPr>
            <a:spLocks noGrp="1"/>
          </p:cNvSpPr>
          <p:nvPr>
            <p:ph type="title"/>
          </p:nvPr>
        </p:nvSpPr>
        <p:spPr>
          <a:xfrm>
            <a:off x="644067" y="348229"/>
            <a:ext cx="10772775" cy="612220"/>
          </a:xfrm>
        </p:spPr>
        <p:txBody>
          <a:bodyPr>
            <a:normAutofit fontScale="90000"/>
          </a:bodyPr>
          <a:lstStyle/>
          <a:p>
            <a:r>
              <a:rPr lang="en-US"/>
              <a:t>Applications of </a:t>
            </a:r>
            <a:r>
              <a:rPr lang="en-US" smtClean="0"/>
              <a:t>NLP</a:t>
            </a:r>
            <a:endParaRPr lang="en-US"/>
          </a:p>
        </p:txBody>
      </p:sp>
      <p:pic>
        <p:nvPicPr>
          <p:cNvPr id="5" name="Picture 4"/>
          <p:cNvPicPr>
            <a:picLocks noChangeAspect="1"/>
          </p:cNvPicPr>
          <p:nvPr/>
        </p:nvPicPr>
        <p:blipFill>
          <a:blip r:embed="rId2"/>
          <a:stretch>
            <a:fillRect/>
          </a:stretch>
        </p:blipFill>
        <p:spPr>
          <a:xfrm>
            <a:off x="6551948" y="3368150"/>
            <a:ext cx="5555066" cy="2687712"/>
          </a:xfrm>
          <a:prstGeom prst="rect">
            <a:avLst/>
          </a:prstGeom>
        </p:spPr>
      </p:pic>
      <p:pic>
        <p:nvPicPr>
          <p:cNvPr id="6" name="Picture 5"/>
          <p:cNvPicPr>
            <a:picLocks noChangeAspect="1"/>
          </p:cNvPicPr>
          <p:nvPr/>
        </p:nvPicPr>
        <p:blipFill>
          <a:blip r:embed="rId3"/>
          <a:stretch>
            <a:fillRect/>
          </a:stretch>
        </p:blipFill>
        <p:spPr>
          <a:xfrm>
            <a:off x="155293" y="3058965"/>
            <a:ext cx="6083967" cy="3422232"/>
          </a:xfrm>
          <a:prstGeom prst="rect">
            <a:avLst/>
          </a:prstGeom>
        </p:spPr>
      </p:pic>
    </p:spTree>
    <p:extLst>
      <p:ext uri="{BB962C8B-B14F-4D97-AF65-F5344CB8AC3E}">
        <p14:creationId xmlns:p14="http://schemas.microsoft.com/office/powerpoint/2010/main" val="30157724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249900"/>
            <a:ext cx="10753725" cy="4527966"/>
          </a:xfrm>
        </p:spPr>
        <p:txBody>
          <a:bodyPr/>
          <a:lstStyle/>
          <a:p>
            <a:r>
              <a:rPr lang="en-US" b="1"/>
              <a:t>Sentiment Analysis</a:t>
            </a:r>
            <a:r>
              <a:rPr lang="en-US" b="1" smtClean="0"/>
              <a:t>: </a:t>
            </a:r>
            <a:r>
              <a:rPr lang="vi-VN" smtClean="0"/>
              <a:t>để </a:t>
            </a:r>
            <a:r>
              <a:rPr lang="vi-VN"/>
              <a:t>xác định tình cảm mà tác giả thể hiện. Điều này được sử dụng rộng rãi trong giám sát phương tiện truyền thông xã hội, phân tích phản hồi của khách hàng và nghiên cứu thị trường để đánh giá dư luận và sự hài lòng của khách hàng</a:t>
            </a:r>
            <a:r>
              <a:rPr lang="vi-VN" smtClean="0"/>
              <a:t>.</a:t>
            </a:r>
            <a:endParaRPr lang="en-US" smtClean="0"/>
          </a:p>
          <a:p>
            <a:endParaRPr lang="en-US"/>
          </a:p>
        </p:txBody>
      </p:sp>
      <p:sp>
        <p:nvSpPr>
          <p:cNvPr id="4" name="Title 1"/>
          <p:cNvSpPr>
            <a:spLocks noGrp="1"/>
          </p:cNvSpPr>
          <p:nvPr>
            <p:ph type="title"/>
          </p:nvPr>
        </p:nvSpPr>
        <p:spPr>
          <a:xfrm>
            <a:off x="644067" y="348229"/>
            <a:ext cx="10772775" cy="612220"/>
          </a:xfrm>
        </p:spPr>
        <p:txBody>
          <a:bodyPr>
            <a:normAutofit fontScale="90000"/>
          </a:bodyPr>
          <a:lstStyle/>
          <a:p>
            <a:r>
              <a:rPr lang="en-US"/>
              <a:t>Applications of </a:t>
            </a:r>
            <a:r>
              <a:rPr lang="en-US" smtClean="0"/>
              <a:t>NLP</a:t>
            </a:r>
            <a:endParaRPr lang="en-US"/>
          </a:p>
        </p:txBody>
      </p:sp>
      <p:pic>
        <p:nvPicPr>
          <p:cNvPr id="5" name="Picture 4"/>
          <p:cNvPicPr>
            <a:picLocks noChangeAspect="1"/>
          </p:cNvPicPr>
          <p:nvPr/>
        </p:nvPicPr>
        <p:blipFill>
          <a:blip r:embed="rId2"/>
          <a:stretch>
            <a:fillRect/>
          </a:stretch>
        </p:blipFill>
        <p:spPr>
          <a:xfrm>
            <a:off x="2819396" y="2869074"/>
            <a:ext cx="5508881" cy="3507943"/>
          </a:xfrm>
          <a:prstGeom prst="rect">
            <a:avLst/>
          </a:prstGeom>
        </p:spPr>
      </p:pic>
    </p:spTree>
    <p:extLst>
      <p:ext uri="{BB962C8B-B14F-4D97-AF65-F5344CB8AC3E}">
        <p14:creationId xmlns:p14="http://schemas.microsoft.com/office/powerpoint/2010/main" val="4276205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210430"/>
            <a:ext cx="10753725" cy="4567436"/>
          </a:xfrm>
        </p:spPr>
        <p:txBody>
          <a:bodyPr/>
          <a:lstStyle/>
          <a:p>
            <a:r>
              <a:rPr lang="en-US" b="1"/>
              <a:t>Text </a:t>
            </a:r>
            <a:r>
              <a:rPr lang="en-US" b="1" smtClean="0"/>
              <a:t>Summarization: </a:t>
            </a:r>
            <a:r>
              <a:rPr lang="vi-VN" smtClean="0"/>
              <a:t>cô </a:t>
            </a:r>
            <a:r>
              <a:rPr lang="vi-VN"/>
              <a:t>đọng các tài liệu dài thành các bản tóm tắt ngắn hơn, trích xuất những thông tin quan trọng nhất. Điều này rất hữu ích trong việc tổng hợp tin tức, đánh giá tài liệu pháp lý và bất kỳ bối cảnh nào mà việc truy xuất thông tin nhanh chóng là cần thiết</a:t>
            </a:r>
            <a:r>
              <a:rPr lang="vi-VN" smtClean="0"/>
              <a:t>.</a:t>
            </a:r>
            <a:endParaRPr lang="en-US" smtClean="0"/>
          </a:p>
          <a:p>
            <a:endParaRPr lang="en-US"/>
          </a:p>
        </p:txBody>
      </p:sp>
      <p:sp>
        <p:nvSpPr>
          <p:cNvPr id="4" name="Title 1"/>
          <p:cNvSpPr>
            <a:spLocks noGrp="1"/>
          </p:cNvSpPr>
          <p:nvPr>
            <p:ph type="title"/>
          </p:nvPr>
        </p:nvSpPr>
        <p:spPr>
          <a:xfrm>
            <a:off x="644067" y="348229"/>
            <a:ext cx="10772775" cy="612220"/>
          </a:xfrm>
        </p:spPr>
        <p:txBody>
          <a:bodyPr>
            <a:normAutofit fontScale="90000"/>
          </a:bodyPr>
          <a:lstStyle/>
          <a:p>
            <a:r>
              <a:rPr lang="en-US"/>
              <a:t>Applications of </a:t>
            </a:r>
            <a:r>
              <a:rPr lang="en-US" smtClean="0"/>
              <a:t>NLP</a:t>
            </a:r>
            <a:endParaRPr lang="en-US"/>
          </a:p>
        </p:txBody>
      </p:sp>
      <p:pic>
        <p:nvPicPr>
          <p:cNvPr id="5" name="Picture 4"/>
          <p:cNvPicPr>
            <a:picLocks noChangeAspect="1"/>
          </p:cNvPicPr>
          <p:nvPr/>
        </p:nvPicPr>
        <p:blipFill>
          <a:blip r:embed="rId2"/>
          <a:stretch>
            <a:fillRect/>
          </a:stretch>
        </p:blipFill>
        <p:spPr>
          <a:xfrm>
            <a:off x="917842" y="3322265"/>
            <a:ext cx="4054191" cy="1897544"/>
          </a:xfrm>
          <a:prstGeom prst="rect">
            <a:avLst/>
          </a:prstGeom>
        </p:spPr>
      </p:pic>
      <p:pic>
        <p:nvPicPr>
          <p:cNvPr id="6" name="Picture 5"/>
          <p:cNvPicPr>
            <a:picLocks noChangeAspect="1"/>
          </p:cNvPicPr>
          <p:nvPr/>
        </p:nvPicPr>
        <p:blipFill>
          <a:blip r:embed="rId3"/>
          <a:stretch>
            <a:fillRect/>
          </a:stretch>
        </p:blipFill>
        <p:spPr>
          <a:xfrm>
            <a:off x="6451868" y="2967615"/>
            <a:ext cx="4409099" cy="3067473"/>
          </a:xfrm>
          <a:prstGeom prst="rect">
            <a:avLst/>
          </a:prstGeom>
        </p:spPr>
      </p:pic>
    </p:spTree>
    <p:extLst>
      <p:ext uri="{BB962C8B-B14F-4D97-AF65-F5344CB8AC3E}">
        <p14:creationId xmlns:p14="http://schemas.microsoft.com/office/powerpoint/2010/main" val="481315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1309106"/>
            <a:ext cx="10753725" cy="4468760"/>
          </a:xfrm>
        </p:spPr>
        <p:txBody>
          <a:bodyPr/>
          <a:lstStyle/>
          <a:p>
            <a:r>
              <a:rPr lang="en-US" b="1"/>
              <a:t>Speech Recognition</a:t>
            </a:r>
            <a:r>
              <a:rPr lang="en-US" b="1" smtClean="0"/>
              <a:t>: </a:t>
            </a:r>
            <a:r>
              <a:rPr lang="vi-VN"/>
              <a:t>chuyển đổi ngôn ngữ nói thành văn bản, như đã thấy trong các ứng dụng như tìm kiếm bằng giọng nói, dịch vụ phiên âm và tính năng chuyển giọng nói thành văn bản trên thiết bị di động. Công nghệ này tăng cường khả năng truy cập và tương tác của người dùng với thiết bị.</a:t>
            </a:r>
            <a:endParaRPr lang="en-US"/>
          </a:p>
        </p:txBody>
      </p:sp>
      <p:sp>
        <p:nvSpPr>
          <p:cNvPr id="4" name="Title 1"/>
          <p:cNvSpPr>
            <a:spLocks noGrp="1"/>
          </p:cNvSpPr>
          <p:nvPr>
            <p:ph type="title"/>
          </p:nvPr>
        </p:nvSpPr>
        <p:spPr>
          <a:xfrm>
            <a:off x="644067" y="348229"/>
            <a:ext cx="10772775" cy="612220"/>
          </a:xfrm>
        </p:spPr>
        <p:txBody>
          <a:bodyPr>
            <a:normAutofit fontScale="90000"/>
          </a:bodyPr>
          <a:lstStyle/>
          <a:p>
            <a:r>
              <a:rPr lang="en-US"/>
              <a:t>Applications of </a:t>
            </a:r>
            <a:r>
              <a:rPr lang="en-US" smtClean="0"/>
              <a:t>NLP</a:t>
            </a:r>
            <a:endParaRPr lang="en-US"/>
          </a:p>
        </p:txBody>
      </p:sp>
      <p:pic>
        <p:nvPicPr>
          <p:cNvPr id="5" name="Picture 4"/>
          <p:cNvPicPr>
            <a:picLocks noChangeAspect="1"/>
          </p:cNvPicPr>
          <p:nvPr/>
        </p:nvPicPr>
        <p:blipFill>
          <a:blip r:embed="rId2"/>
          <a:stretch>
            <a:fillRect/>
          </a:stretch>
        </p:blipFill>
        <p:spPr>
          <a:xfrm>
            <a:off x="2906317" y="3154252"/>
            <a:ext cx="3787468" cy="2286198"/>
          </a:xfrm>
          <a:prstGeom prst="rect">
            <a:avLst/>
          </a:prstGeom>
        </p:spPr>
      </p:pic>
    </p:spTree>
    <p:extLst>
      <p:ext uri="{BB962C8B-B14F-4D97-AF65-F5344CB8AC3E}">
        <p14:creationId xmlns:p14="http://schemas.microsoft.com/office/powerpoint/2010/main" val="308240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249</TotalTime>
  <Words>1077</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 Light</vt:lpstr>
      <vt:lpstr>Consolas</vt:lpstr>
      <vt:lpstr>Times New Roman</vt:lpstr>
      <vt:lpstr>Wingdings</vt:lpstr>
      <vt:lpstr>Metropolitan</vt:lpstr>
      <vt:lpstr>Natural Language Processing</vt:lpstr>
      <vt:lpstr>Overview</vt:lpstr>
      <vt:lpstr>What is NLP?</vt:lpstr>
      <vt:lpstr>What is NLP?</vt:lpstr>
      <vt:lpstr>Applications of NLP</vt:lpstr>
      <vt:lpstr>Applications of NLP</vt:lpstr>
      <vt:lpstr>Applications of NLP</vt:lpstr>
      <vt:lpstr>Applications of NLP</vt:lpstr>
      <vt:lpstr>Applications of NLP</vt:lpstr>
      <vt:lpstr>Core Concepts and Techniques</vt:lpstr>
      <vt:lpstr>Text Processing</vt:lpstr>
      <vt:lpstr>Regular expression</vt:lpstr>
      <vt:lpstr>Tokenization</vt:lpstr>
      <vt:lpstr>Tokenization</vt:lpstr>
      <vt:lpstr>Lenmatization</vt:lpstr>
      <vt:lpstr>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Nguyen Van Thieu</dc:creator>
  <cp:lastModifiedBy>Nguyen Van Thieu</cp:lastModifiedBy>
  <cp:revision>19</cp:revision>
  <dcterms:created xsi:type="dcterms:W3CDTF">2024-06-02T12:41:51Z</dcterms:created>
  <dcterms:modified xsi:type="dcterms:W3CDTF">2024-07-21T13:13:32Z</dcterms:modified>
</cp:coreProperties>
</file>