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266" r:id="rId3"/>
    <p:sldId id="27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8" r:id="rId16"/>
    <p:sldId id="310" r:id="rId17"/>
    <p:sldId id="304" r:id="rId18"/>
    <p:sldId id="311" r:id="rId19"/>
    <p:sldId id="313" r:id="rId20"/>
    <p:sldId id="312" r:id="rId21"/>
    <p:sldId id="314" r:id="rId22"/>
    <p:sldId id="315" r:id="rId23"/>
    <p:sldId id="306" r:id="rId24"/>
    <p:sldId id="278" r:id="rId25"/>
    <p:sldId id="316" r:id="rId26"/>
    <p:sldId id="317" r:id="rId27"/>
    <p:sldId id="385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2" r:id="rId42"/>
    <p:sldId id="333" r:id="rId43"/>
    <p:sldId id="334" r:id="rId44"/>
    <p:sldId id="338" r:id="rId45"/>
    <p:sldId id="339" r:id="rId46"/>
    <p:sldId id="340" r:id="rId47"/>
    <p:sldId id="341" r:id="rId48"/>
    <p:sldId id="386" r:id="rId49"/>
    <p:sldId id="387" r:id="rId50"/>
    <p:sldId id="342" r:id="rId51"/>
    <p:sldId id="34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90" r:id="rId60"/>
    <p:sldId id="388" r:id="rId61"/>
    <p:sldId id="351" r:id="rId62"/>
    <p:sldId id="352" r:id="rId63"/>
    <p:sldId id="353" r:id="rId64"/>
    <p:sldId id="354" r:id="rId65"/>
    <p:sldId id="355" r:id="rId66"/>
    <p:sldId id="356" r:id="rId67"/>
    <p:sldId id="357" r:id="rId68"/>
    <p:sldId id="358" r:id="rId69"/>
    <p:sldId id="359" r:id="rId70"/>
    <p:sldId id="361" r:id="rId71"/>
    <p:sldId id="362" r:id="rId72"/>
    <p:sldId id="363" r:id="rId7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03" autoAdjust="0"/>
  </p:normalViewPr>
  <p:slideViewPr>
    <p:cSldViewPr>
      <p:cViewPr varScale="1">
        <p:scale>
          <a:sx n="77" d="100"/>
          <a:sy n="77" d="100"/>
        </p:scale>
        <p:origin x="161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E3813-FA2E-48FD-BAFB-D9AAED50A4BB}" type="datetimeFigureOut">
              <a:rPr lang="en-US" smtClean="0"/>
              <a:t>19-Jun-24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23AE1-6D41-40E2-BBDA-C5ECC399B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23AE1-6D41-40E2-BBDA-C5ECC399B6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6316" y="2182241"/>
            <a:ext cx="8151367" cy="1876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9689" y="4134688"/>
            <a:ext cx="3944620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9186B-7176-487A-B084-789407778DF8}" type="datetime1">
              <a:rPr lang="en-US" smtClean="0"/>
              <a:t>19-Jun-24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B2DB1-7575-4A98-B95B-EBB9901E0F1B}" type="datetime1">
              <a:rPr lang="en-US" smtClean="0"/>
              <a:t>19-Jun-24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B02E6-8543-479E-BB5D-18888E4D872C}" type="datetime1">
              <a:rPr lang="en-US" smtClean="0"/>
              <a:t>19-Jun-24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6FB3-BF46-45B3-AFD0-BB1C03FD3FBA}" type="datetime1">
              <a:rPr lang="en-US" smtClean="0"/>
              <a:t>19-Jun-24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465EE-6DA6-4587-94FD-F17D97FC2823}" type="datetime1">
              <a:rPr lang="en-US" smtClean="0"/>
              <a:t>19-Jun-24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665" y="3754577"/>
            <a:ext cx="7395845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7331" y="1957044"/>
            <a:ext cx="4605655" cy="15551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1566" y="6563055"/>
            <a:ext cx="133921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16F0-7931-452B-B4E3-20E099603D1E}" type="datetime1">
              <a:rPr lang="en-US" smtClean="0"/>
              <a:t>19-Jun-24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66353" y="6563055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9" Type="http://schemas.openxmlformats.org/officeDocument/2006/relationships/image" Target="../media/image50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42" Type="http://schemas.openxmlformats.org/officeDocument/2006/relationships/image" Target="../media/image53.png"/><Relationship Id="rId47" Type="http://schemas.openxmlformats.org/officeDocument/2006/relationships/image" Target="../media/image58.png"/><Relationship Id="rId50" Type="http://schemas.openxmlformats.org/officeDocument/2006/relationships/image" Target="../media/image61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9" Type="http://schemas.openxmlformats.org/officeDocument/2006/relationships/image" Target="../media/image40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37" Type="http://schemas.openxmlformats.org/officeDocument/2006/relationships/image" Target="../media/image48.png"/><Relationship Id="rId40" Type="http://schemas.openxmlformats.org/officeDocument/2006/relationships/image" Target="../media/image51.png"/><Relationship Id="rId45" Type="http://schemas.openxmlformats.org/officeDocument/2006/relationships/image" Target="../media/image56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49" Type="http://schemas.openxmlformats.org/officeDocument/2006/relationships/image" Target="../media/image60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4" Type="http://schemas.openxmlformats.org/officeDocument/2006/relationships/image" Target="../media/image55.png"/><Relationship Id="rId52" Type="http://schemas.openxmlformats.org/officeDocument/2006/relationships/image" Target="../media/image63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43" Type="http://schemas.openxmlformats.org/officeDocument/2006/relationships/image" Target="../media/image54.png"/><Relationship Id="rId48" Type="http://schemas.openxmlformats.org/officeDocument/2006/relationships/image" Target="../media/image59.png"/><Relationship Id="rId8" Type="http://schemas.openxmlformats.org/officeDocument/2006/relationships/image" Target="../media/image19.png"/><Relationship Id="rId51" Type="http://schemas.openxmlformats.org/officeDocument/2006/relationships/image" Target="../media/image62.png"/><Relationship Id="rId3" Type="http://schemas.openxmlformats.org/officeDocument/2006/relationships/image" Target="../media/image14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38" Type="http://schemas.openxmlformats.org/officeDocument/2006/relationships/image" Target="../media/image49.png"/><Relationship Id="rId46" Type="http://schemas.openxmlformats.org/officeDocument/2006/relationships/image" Target="../media/image57.png"/><Relationship Id="rId20" Type="http://schemas.openxmlformats.org/officeDocument/2006/relationships/image" Target="../media/image31.png"/><Relationship Id="rId41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39" Type="http://schemas.openxmlformats.org/officeDocument/2006/relationships/image" Target="../media/image101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42" Type="http://schemas.openxmlformats.org/officeDocument/2006/relationships/image" Target="../media/image104.png"/><Relationship Id="rId47" Type="http://schemas.openxmlformats.org/officeDocument/2006/relationships/image" Target="../media/image109.png"/><Relationship Id="rId50" Type="http://schemas.openxmlformats.org/officeDocument/2006/relationships/image" Target="../media/image112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29" Type="http://schemas.openxmlformats.org/officeDocument/2006/relationships/image" Target="../media/image91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40" Type="http://schemas.openxmlformats.org/officeDocument/2006/relationships/image" Target="../media/image102.png"/><Relationship Id="rId45" Type="http://schemas.openxmlformats.org/officeDocument/2006/relationships/image" Target="../media/image107.png"/><Relationship Id="rId53" Type="http://schemas.openxmlformats.org/officeDocument/2006/relationships/image" Target="../media/image115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4" Type="http://schemas.openxmlformats.org/officeDocument/2006/relationships/image" Target="../media/image106.png"/><Relationship Id="rId52" Type="http://schemas.openxmlformats.org/officeDocument/2006/relationships/image" Target="../media/image114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43" Type="http://schemas.openxmlformats.org/officeDocument/2006/relationships/image" Target="../media/image105.png"/><Relationship Id="rId48" Type="http://schemas.openxmlformats.org/officeDocument/2006/relationships/image" Target="../media/image110.png"/><Relationship Id="rId8" Type="http://schemas.openxmlformats.org/officeDocument/2006/relationships/image" Target="../media/image70.png"/><Relationship Id="rId51" Type="http://schemas.openxmlformats.org/officeDocument/2006/relationships/image" Target="../media/image113.png"/><Relationship Id="rId3" Type="http://schemas.openxmlformats.org/officeDocument/2006/relationships/image" Target="../media/image65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38" Type="http://schemas.openxmlformats.org/officeDocument/2006/relationships/image" Target="../media/image100.png"/><Relationship Id="rId46" Type="http://schemas.openxmlformats.org/officeDocument/2006/relationships/image" Target="../media/image108.png"/><Relationship Id="rId20" Type="http://schemas.openxmlformats.org/officeDocument/2006/relationships/image" Target="../media/image82.png"/><Relationship Id="rId41" Type="http://schemas.openxmlformats.org/officeDocument/2006/relationships/image" Target="../media/image103.png"/><Relationship Id="rId54" Type="http://schemas.openxmlformats.org/officeDocument/2006/relationships/image" Target="../media/image1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49" Type="http://schemas.openxmlformats.org/officeDocument/2006/relationships/image" Target="../media/image1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20.png"/><Relationship Id="rId21" Type="http://schemas.openxmlformats.org/officeDocument/2006/relationships/image" Target="../media/image135.png"/><Relationship Id="rId7" Type="http://schemas.openxmlformats.org/officeDocument/2006/relationships/image" Target="../media/image123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2.png"/><Relationship Id="rId11" Type="http://schemas.openxmlformats.org/officeDocument/2006/relationships/image" Target="../media/image55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5" Type="http://schemas.openxmlformats.org/officeDocument/2006/relationships/image" Target="../media/image26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5.png"/><Relationship Id="rId19" Type="http://schemas.openxmlformats.org/officeDocument/2006/relationships/image" Target="../media/image133.png"/><Relationship Id="rId31" Type="http://schemas.openxmlformats.org/officeDocument/2006/relationships/image" Target="../media/image145.png"/><Relationship Id="rId4" Type="http://schemas.openxmlformats.org/officeDocument/2006/relationships/image" Target="../media/image121.png"/><Relationship Id="rId9" Type="http://schemas.openxmlformats.org/officeDocument/2006/relationships/image" Target="../media/image124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image" Target="../media/image26.png"/><Relationship Id="rId26" Type="http://schemas.openxmlformats.org/officeDocument/2006/relationships/image" Target="../media/image171.png"/><Relationship Id="rId39" Type="http://schemas.openxmlformats.org/officeDocument/2006/relationships/image" Target="../media/image182.png"/><Relationship Id="rId21" Type="http://schemas.openxmlformats.org/officeDocument/2006/relationships/image" Target="../media/image167.png"/><Relationship Id="rId34" Type="http://schemas.openxmlformats.org/officeDocument/2006/relationships/image" Target="../media/image41.png"/><Relationship Id="rId42" Type="http://schemas.openxmlformats.org/officeDocument/2006/relationships/image" Target="../media/image185.png"/><Relationship Id="rId47" Type="http://schemas.openxmlformats.org/officeDocument/2006/relationships/image" Target="../media/image189.png"/><Relationship Id="rId50" Type="http://schemas.openxmlformats.org/officeDocument/2006/relationships/image" Target="../media/image192.png"/><Relationship Id="rId7" Type="http://schemas.openxmlformats.org/officeDocument/2006/relationships/image" Target="../media/image154.png"/><Relationship Id="rId2" Type="http://schemas.openxmlformats.org/officeDocument/2006/relationships/image" Target="../media/image13.png"/><Relationship Id="rId16" Type="http://schemas.openxmlformats.org/officeDocument/2006/relationships/image" Target="../media/image163.png"/><Relationship Id="rId29" Type="http://schemas.openxmlformats.org/officeDocument/2006/relationships/image" Target="../media/image174.png"/><Relationship Id="rId11" Type="http://schemas.openxmlformats.org/officeDocument/2006/relationships/image" Target="../media/image158.png"/><Relationship Id="rId24" Type="http://schemas.openxmlformats.org/officeDocument/2006/relationships/image" Target="../media/image170.png"/><Relationship Id="rId32" Type="http://schemas.openxmlformats.org/officeDocument/2006/relationships/image" Target="../media/image177.png"/><Relationship Id="rId37" Type="http://schemas.openxmlformats.org/officeDocument/2006/relationships/image" Target="../media/image180.png"/><Relationship Id="rId40" Type="http://schemas.openxmlformats.org/officeDocument/2006/relationships/image" Target="../media/image183.png"/><Relationship Id="rId45" Type="http://schemas.openxmlformats.org/officeDocument/2006/relationships/image" Target="../media/image55.png"/><Relationship Id="rId5" Type="http://schemas.openxmlformats.org/officeDocument/2006/relationships/image" Target="../media/image152.png"/><Relationship Id="rId15" Type="http://schemas.openxmlformats.org/officeDocument/2006/relationships/image" Target="../media/image162.png"/><Relationship Id="rId23" Type="http://schemas.openxmlformats.org/officeDocument/2006/relationships/image" Target="../media/image169.png"/><Relationship Id="rId28" Type="http://schemas.openxmlformats.org/officeDocument/2006/relationships/image" Target="../media/image173.png"/><Relationship Id="rId36" Type="http://schemas.openxmlformats.org/officeDocument/2006/relationships/image" Target="../media/image179.png"/><Relationship Id="rId49" Type="http://schemas.openxmlformats.org/officeDocument/2006/relationships/image" Target="../media/image191.png"/><Relationship Id="rId10" Type="http://schemas.openxmlformats.org/officeDocument/2006/relationships/image" Target="../media/image157.png"/><Relationship Id="rId19" Type="http://schemas.openxmlformats.org/officeDocument/2006/relationships/image" Target="../media/image165.png"/><Relationship Id="rId31" Type="http://schemas.openxmlformats.org/officeDocument/2006/relationships/image" Target="../media/image176.png"/><Relationship Id="rId44" Type="http://schemas.openxmlformats.org/officeDocument/2006/relationships/image" Target="../media/image187.png"/><Relationship Id="rId52" Type="http://schemas.openxmlformats.org/officeDocument/2006/relationships/image" Target="../media/image194.png"/><Relationship Id="rId4" Type="http://schemas.openxmlformats.org/officeDocument/2006/relationships/image" Target="../media/image151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Relationship Id="rId22" Type="http://schemas.openxmlformats.org/officeDocument/2006/relationships/image" Target="../media/image168.png"/><Relationship Id="rId27" Type="http://schemas.openxmlformats.org/officeDocument/2006/relationships/image" Target="../media/image172.png"/><Relationship Id="rId30" Type="http://schemas.openxmlformats.org/officeDocument/2006/relationships/image" Target="../media/image175.png"/><Relationship Id="rId35" Type="http://schemas.openxmlformats.org/officeDocument/2006/relationships/image" Target="../media/image14.png"/><Relationship Id="rId43" Type="http://schemas.openxmlformats.org/officeDocument/2006/relationships/image" Target="../media/image186.png"/><Relationship Id="rId48" Type="http://schemas.openxmlformats.org/officeDocument/2006/relationships/image" Target="../media/image190.png"/><Relationship Id="rId8" Type="http://schemas.openxmlformats.org/officeDocument/2006/relationships/image" Target="../media/image155.png"/><Relationship Id="rId51" Type="http://schemas.openxmlformats.org/officeDocument/2006/relationships/image" Target="../media/image193.png"/><Relationship Id="rId3" Type="http://schemas.openxmlformats.org/officeDocument/2006/relationships/image" Target="../media/image150.png"/><Relationship Id="rId12" Type="http://schemas.openxmlformats.org/officeDocument/2006/relationships/image" Target="../media/image159.png"/><Relationship Id="rId17" Type="http://schemas.openxmlformats.org/officeDocument/2006/relationships/image" Target="../media/image164.png"/><Relationship Id="rId25" Type="http://schemas.openxmlformats.org/officeDocument/2006/relationships/image" Target="../media/image32.png"/><Relationship Id="rId33" Type="http://schemas.openxmlformats.org/officeDocument/2006/relationships/image" Target="../media/image178.png"/><Relationship Id="rId38" Type="http://schemas.openxmlformats.org/officeDocument/2006/relationships/image" Target="../media/image181.png"/><Relationship Id="rId46" Type="http://schemas.openxmlformats.org/officeDocument/2006/relationships/image" Target="../media/image188.png"/><Relationship Id="rId20" Type="http://schemas.openxmlformats.org/officeDocument/2006/relationships/image" Target="../media/image166.png"/><Relationship Id="rId41" Type="http://schemas.openxmlformats.org/officeDocument/2006/relationships/image" Target="../media/image18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3.png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26" Type="http://schemas.openxmlformats.org/officeDocument/2006/relationships/image" Target="../media/image216.png"/><Relationship Id="rId39" Type="http://schemas.openxmlformats.org/officeDocument/2006/relationships/image" Target="../media/image227.png"/><Relationship Id="rId21" Type="http://schemas.openxmlformats.org/officeDocument/2006/relationships/image" Target="../media/image120.png"/><Relationship Id="rId34" Type="http://schemas.openxmlformats.org/officeDocument/2006/relationships/image" Target="../media/image224.png"/><Relationship Id="rId42" Type="http://schemas.openxmlformats.org/officeDocument/2006/relationships/image" Target="../media/image230.png"/><Relationship Id="rId7" Type="http://schemas.openxmlformats.org/officeDocument/2006/relationships/image" Target="../media/image199.png"/><Relationship Id="rId2" Type="http://schemas.openxmlformats.org/officeDocument/2006/relationships/image" Target="../media/image131.png"/><Relationship Id="rId16" Type="http://schemas.openxmlformats.org/officeDocument/2006/relationships/image" Target="../media/image208.png"/><Relationship Id="rId20" Type="http://schemas.openxmlformats.org/officeDocument/2006/relationships/image" Target="../media/image135.png"/><Relationship Id="rId29" Type="http://schemas.openxmlformats.org/officeDocument/2006/relationships/image" Target="../media/image219.png"/><Relationship Id="rId41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24" Type="http://schemas.openxmlformats.org/officeDocument/2006/relationships/image" Target="../media/image214.png"/><Relationship Id="rId32" Type="http://schemas.openxmlformats.org/officeDocument/2006/relationships/image" Target="../media/image222.png"/><Relationship Id="rId37" Type="http://schemas.openxmlformats.org/officeDocument/2006/relationships/image" Target="../media/image225.png"/><Relationship Id="rId40" Type="http://schemas.openxmlformats.org/officeDocument/2006/relationships/image" Target="../media/image228.png"/><Relationship Id="rId5" Type="http://schemas.openxmlformats.org/officeDocument/2006/relationships/image" Target="../media/image197.png"/><Relationship Id="rId15" Type="http://schemas.openxmlformats.org/officeDocument/2006/relationships/image" Target="../media/image207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36" Type="http://schemas.openxmlformats.org/officeDocument/2006/relationships/image" Target="../media/image14.png"/><Relationship Id="rId10" Type="http://schemas.openxmlformats.org/officeDocument/2006/relationships/image" Target="../media/image202.png"/><Relationship Id="rId19" Type="http://schemas.openxmlformats.org/officeDocument/2006/relationships/image" Target="../media/image211.png"/><Relationship Id="rId31" Type="http://schemas.openxmlformats.org/officeDocument/2006/relationships/image" Target="../media/image221.png"/><Relationship Id="rId4" Type="http://schemas.openxmlformats.org/officeDocument/2006/relationships/image" Target="../media/image196.png"/><Relationship Id="rId9" Type="http://schemas.openxmlformats.org/officeDocument/2006/relationships/image" Target="../media/image201.png"/><Relationship Id="rId14" Type="http://schemas.openxmlformats.org/officeDocument/2006/relationships/image" Target="../media/image206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Relationship Id="rId35" Type="http://schemas.openxmlformats.org/officeDocument/2006/relationships/image" Target="../media/image128.png"/><Relationship Id="rId8" Type="http://schemas.openxmlformats.org/officeDocument/2006/relationships/image" Target="../media/image200.png"/><Relationship Id="rId3" Type="http://schemas.openxmlformats.org/officeDocument/2006/relationships/image" Target="../media/image195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5" Type="http://schemas.openxmlformats.org/officeDocument/2006/relationships/image" Target="../media/image215.png"/><Relationship Id="rId33" Type="http://schemas.openxmlformats.org/officeDocument/2006/relationships/image" Target="../media/image223.png"/><Relationship Id="rId38" Type="http://schemas.openxmlformats.org/officeDocument/2006/relationships/image" Target="../media/image22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357454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85800" y="1425420"/>
            <a:ext cx="7772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56247C"/>
                </a:solidFill>
                <a:latin typeface="Times New Roman"/>
                <a:cs typeface="Times New Roman"/>
              </a:rPr>
              <a:t>LẬP</a:t>
            </a:r>
            <a:r>
              <a:rPr sz="4800" spc="-260" dirty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TRÌNH </a:t>
            </a:r>
            <a:r>
              <a:rPr lang="en-US" sz="4800" smtClean="0">
                <a:solidFill>
                  <a:srgbClr val="56247C"/>
                </a:solidFill>
                <a:latin typeface="Times New Roman"/>
                <a:cs typeface="Times New Roman"/>
              </a:rPr>
              <a:t>CHO TRÍ TUỆ NHÂN TẠO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2913" y="3746754"/>
            <a:ext cx="68154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Giảng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lang="en-US" sz="3600" dirty="0" err="1" smtClean="0">
                <a:solidFill>
                  <a:srgbClr val="C55A11"/>
                </a:solidFill>
                <a:latin typeface="Calibri"/>
                <a:cs typeface="Calibri"/>
              </a:rPr>
              <a:t>viên</a:t>
            </a:r>
            <a:r>
              <a:rPr lang="en-US" sz="3600" dirty="0" smtClean="0">
                <a:solidFill>
                  <a:srgbClr val="C55A11"/>
                </a:solidFill>
                <a:latin typeface="Calibri"/>
                <a:cs typeface="Calibri"/>
              </a:rPr>
              <a:t>: Nguyễn Văn Thiệu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237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5" dirty="0"/>
              <a:t> </a:t>
            </a:r>
            <a:r>
              <a:rPr sz="3600" dirty="0"/>
              <a:t>lặp</a:t>
            </a:r>
            <a:r>
              <a:rPr sz="3600" spc="-15" dirty="0"/>
              <a:t> </a:t>
            </a:r>
            <a:r>
              <a:rPr sz="3600" spc="-5" dirty="0"/>
              <a:t>while</a:t>
            </a:r>
            <a:r>
              <a:rPr sz="3600" spc="-20" dirty="0"/>
              <a:t> </a:t>
            </a:r>
            <a:r>
              <a:rPr sz="3600" spc="-5" dirty="0"/>
              <a:t>sử</a:t>
            </a:r>
            <a:r>
              <a:rPr sz="3600" spc="-25" dirty="0"/>
              <a:t> </a:t>
            </a:r>
            <a:r>
              <a:rPr sz="3600" dirty="0"/>
              <a:t>dụng</a:t>
            </a:r>
            <a:r>
              <a:rPr sz="3600" spc="-15" dirty="0"/>
              <a:t> </a:t>
            </a:r>
            <a:r>
              <a:rPr sz="3600" dirty="0"/>
              <a:t>else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8587105" cy="18808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9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28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 marR="62230">
                        <a:lnSpc>
                          <a:spcPct val="133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  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nhập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kiểm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tra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xem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nó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có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phải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 marL="69850" marR="62230">
                        <a:lnSpc>
                          <a:spcPct val="133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chú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ý: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nếu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sử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dụng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else,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ta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sẽ </a:t>
                      </a:r>
                      <a:r>
                        <a:rPr sz="2000" spc="-108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biến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phụ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chương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trình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dài hơn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vài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4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nguyên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 marL="69850" marR="62230" indent="-635">
                        <a:lnSpc>
                          <a:spcPct val="133000"/>
                        </a:lnSpc>
                        <a:spcBef>
                          <a:spcPts val="10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phải</a:t>
                      </a:r>
                      <a:r>
                        <a:rPr sz="2000" spc="-9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khai </a:t>
                      </a:r>
                      <a:r>
                        <a:rPr sz="2000" spc="-108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dòng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tố</a:t>
                      </a:r>
                      <a:r>
                        <a:rPr sz="2000" spc="-4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hay</a:t>
                      </a:r>
                      <a:r>
                        <a:rPr sz="20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báo</a:t>
                      </a:r>
                      <a:r>
                        <a:rPr sz="2000" spc="-5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thêm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1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int(input("Nhập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N:</a:t>
                      </a:r>
                      <a:r>
                        <a:rPr sz="20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6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9181" y="2894177"/>
            <a:ext cx="6146165" cy="28714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while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n:</a:t>
            </a:r>
            <a:endParaRPr sz="2000" dirty="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(n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x)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0:</a:t>
            </a:r>
            <a:endParaRPr sz="2000" dirty="0">
              <a:latin typeface="Consolas"/>
              <a:cs typeface="Consolas"/>
            </a:endParaRPr>
          </a:p>
          <a:p>
            <a:pPr marL="13843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print("N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không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phải số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nguyên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tố")</a:t>
            </a:r>
            <a:endParaRPr sz="2000" dirty="0">
              <a:latin typeface="Consolas"/>
              <a:cs typeface="Consolas"/>
            </a:endParaRPr>
          </a:p>
          <a:p>
            <a:pPr marL="698500" marR="3914140" indent="685165">
              <a:lnSpc>
                <a:spcPts val="3200"/>
              </a:lnSpc>
              <a:spcBef>
                <a:spcPts val="23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brea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k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;   x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endParaRPr sz="20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else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:</a:t>
            </a:r>
            <a:endParaRPr sz="2000" dirty="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là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nguyên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tố")</a:t>
            </a:r>
            <a:endParaRPr sz="20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4307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6823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Vòng</a:t>
            </a:r>
            <a:r>
              <a:rPr spc="-45" dirty="0"/>
              <a:t> </a:t>
            </a:r>
            <a:r>
              <a:rPr dirty="0"/>
              <a:t>lặp</a:t>
            </a:r>
            <a:r>
              <a:rPr spc="-55" dirty="0"/>
              <a:t> </a:t>
            </a:r>
            <a:r>
              <a:rPr dirty="0"/>
              <a:t>“for”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29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247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0" dirty="0"/>
              <a:t> </a:t>
            </a:r>
            <a:r>
              <a:rPr sz="3600" dirty="0"/>
              <a:t>lặp</a:t>
            </a:r>
            <a:r>
              <a:rPr sz="3600" spc="-15" dirty="0"/>
              <a:t> </a:t>
            </a:r>
            <a:r>
              <a:rPr sz="3600" spc="-5" dirty="0"/>
              <a:t>for</a:t>
            </a:r>
            <a:r>
              <a:rPr sz="3600" spc="-15" dirty="0"/>
              <a:t> </a:t>
            </a:r>
            <a:r>
              <a:rPr sz="3600" dirty="0"/>
              <a:t>duyệt</a:t>
            </a:r>
            <a:r>
              <a:rPr sz="3600" spc="-15" dirty="0"/>
              <a:t> </a:t>
            </a:r>
            <a:r>
              <a:rPr sz="3600" dirty="0"/>
              <a:t>một</a:t>
            </a:r>
            <a:r>
              <a:rPr sz="3600" spc="-15" dirty="0"/>
              <a:t> </a:t>
            </a:r>
            <a:r>
              <a:rPr sz="3600" dirty="0"/>
              <a:t>danh</a:t>
            </a:r>
            <a:r>
              <a:rPr sz="3600" spc="-15" dirty="0"/>
              <a:t> </a:t>
            </a:r>
            <a:r>
              <a:rPr sz="3600" spc="-5" dirty="0"/>
              <a:t>sách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8606790" cy="522287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pháp:</a:t>
            </a:r>
            <a:endParaRPr sz="2800">
              <a:latin typeface="Calibri"/>
              <a:cs typeface="Calibri"/>
            </a:endParaRPr>
          </a:p>
          <a:p>
            <a:pPr marL="1029335" marR="4495800" indent="-560070">
              <a:lnSpc>
                <a:spcPct val="117000"/>
              </a:lnSpc>
              <a:spcBef>
                <a:spcPts val="6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&lt;biến&gt;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&lt;danh-sách&gt;: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khối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for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29335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khối</a:t>
            </a:r>
            <a:r>
              <a:rPr sz="2000" spc="-4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287020" marR="5080" indent="-274320">
              <a:lnSpc>
                <a:spcPct val="100000"/>
              </a:lnSpc>
              <a:spcBef>
                <a:spcPts val="74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Vòng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&lt;biến&gt;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lần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lượt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&lt;danh-sách&gt;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Tương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while,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break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continue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Khối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thực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toàn</a:t>
            </a:r>
            <a:r>
              <a:rPr sz="2800" spc="-5" dirty="0">
                <a:latin typeface="Calibri"/>
                <a:cs typeface="Calibri"/>
              </a:rPr>
              <a:t> bộ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chạy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xong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sẽ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chạy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vòng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bị </a:t>
            </a:r>
            <a:r>
              <a:rPr sz="2400" spc="-10" dirty="0">
                <a:latin typeface="Calibri"/>
                <a:cs typeface="Calibri"/>
              </a:rPr>
              <a:t>“break”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buộc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ở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vòng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while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9434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247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0" dirty="0"/>
              <a:t> </a:t>
            </a:r>
            <a:r>
              <a:rPr sz="3600" dirty="0"/>
              <a:t>lặp</a:t>
            </a:r>
            <a:r>
              <a:rPr sz="3600" spc="-15" dirty="0"/>
              <a:t> </a:t>
            </a:r>
            <a:r>
              <a:rPr sz="3600" spc="-5" dirty="0"/>
              <a:t>for</a:t>
            </a:r>
            <a:r>
              <a:rPr sz="3600" spc="-15" dirty="0"/>
              <a:t> </a:t>
            </a:r>
            <a:r>
              <a:rPr sz="3600" dirty="0"/>
              <a:t>duyệt</a:t>
            </a:r>
            <a:r>
              <a:rPr sz="3600" spc="-15" dirty="0"/>
              <a:t> </a:t>
            </a:r>
            <a:r>
              <a:rPr sz="3600" dirty="0"/>
              <a:t>một</a:t>
            </a:r>
            <a:r>
              <a:rPr sz="3600" spc="-15" dirty="0"/>
              <a:t> </a:t>
            </a:r>
            <a:r>
              <a:rPr sz="3600" dirty="0"/>
              <a:t>danh</a:t>
            </a:r>
            <a:r>
              <a:rPr sz="3600" spc="-15" dirty="0"/>
              <a:t> </a:t>
            </a:r>
            <a:r>
              <a:rPr sz="3600" spc="-5" dirty="0"/>
              <a:t>sách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7569834" cy="571690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['chó',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'mèo',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'lợn', 'gà']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In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ra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loài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vật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trong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danh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sách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w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X: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print(w)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In ra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loại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vật,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ngoại 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từ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loài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‘mèo’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X:</a:t>
            </a:r>
            <a:endParaRPr sz="2000">
              <a:latin typeface="Consolas"/>
              <a:cs typeface="Consolas"/>
            </a:endParaRPr>
          </a:p>
          <a:p>
            <a:pPr marL="1131570" marR="5031740" indent="-559435">
              <a:lnSpc>
                <a:spcPts val="3210"/>
              </a:lnSpc>
              <a:spcBef>
                <a:spcPts val="23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'mèo':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continue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4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print(x)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In ra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loại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vật,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nếu gặp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loài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‘mèo’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thì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dừng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luôn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z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X:</a:t>
            </a:r>
            <a:endParaRPr sz="2000">
              <a:latin typeface="Consolas"/>
              <a:cs typeface="Consolas"/>
            </a:endParaRPr>
          </a:p>
          <a:p>
            <a:pPr marL="1131570" marR="5031740" indent="-559435">
              <a:lnSpc>
                <a:spcPts val="3200"/>
              </a:lnSpc>
              <a:spcBef>
                <a:spcPts val="23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z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'mèo':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break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7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print(z)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3328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0" dirty="0"/>
              <a:t> </a:t>
            </a:r>
            <a:r>
              <a:rPr sz="3600" dirty="0"/>
              <a:t>lặp</a:t>
            </a:r>
            <a:r>
              <a:rPr sz="3600" spc="-10" dirty="0"/>
              <a:t> </a:t>
            </a:r>
            <a:r>
              <a:rPr sz="3600" spc="-5" dirty="0"/>
              <a:t>for</a:t>
            </a:r>
            <a:r>
              <a:rPr sz="3600" spc="-15" dirty="0"/>
              <a:t> </a:t>
            </a:r>
            <a:r>
              <a:rPr sz="3600" dirty="0"/>
              <a:t>duyệt</a:t>
            </a:r>
            <a:r>
              <a:rPr sz="3600" spc="-10" dirty="0"/>
              <a:t> </a:t>
            </a:r>
            <a:r>
              <a:rPr sz="3600" dirty="0"/>
              <a:t>một</a:t>
            </a:r>
            <a:r>
              <a:rPr sz="3600" spc="-10" dirty="0"/>
              <a:t> </a:t>
            </a:r>
            <a:r>
              <a:rPr sz="3600" dirty="0"/>
              <a:t>miền</a:t>
            </a:r>
            <a:r>
              <a:rPr sz="3600" spc="-15" dirty="0"/>
              <a:t> </a:t>
            </a:r>
            <a:r>
              <a:rPr sz="3600" dirty="0"/>
              <a:t>số</a:t>
            </a:r>
            <a:r>
              <a:rPr sz="3600" spc="-25" dirty="0"/>
              <a:t> </a:t>
            </a:r>
            <a:r>
              <a:rPr sz="3600" dirty="0"/>
              <a:t>nguyên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09000" cy="4608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phù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việc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tập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hợp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ít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20" dirty="0">
                <a:latin typeface="Calibri"/>
                <a:cs typeface="Calibri"/>
              </a:rPr>
              <a:t>Vì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liệt </a:t>
            </a:r>
            <a:r>
              <a:rPr sz="2400" spc="-40" dirty="0">
                <a:latin typeface="Calibri"/>
                <a:cs typeface="Calibri"/>
              </a:rPr>
              <a:t>kê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mọi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tập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Nhưng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muốn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duyệt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tập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rất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thì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sao?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Chẳng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hạn </a:t>
            </a:r>
            <a:r>
              <a:rPr sz="2400" dirty="0">
                <a:latin typeface="Calibri"/>
                <a:cs typeface="Calibri"/>
              </a:rPr>
              <a:t>muốn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duyệt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0" dirty="0">
                <a:latin typeface="Calibri"/>
                <a:cs typeface="Calibri"/>
              </a:rPr>
              <a:t> nguyên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 </a:t>
            </a:r>
            <a:r>
              <a:rPr sz="2400" spc="-5" dirty="0">
                <a:latin typeface="Calibri"/>
                <a:cs typeface="Calibri"/>
              </a:rPr>
              <a:t>1.000.000?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cung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cấp</a:t>
            </a:r>
            <a:r>
              <a:rPr sz="2800" spc="-5" dirty="0">
                <a:latin typeface="Calibri"/>
                <a:cs typeface="Calibri"/>
              </a:rPr>
              <a:t> hàm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range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để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tạo</a:t>
            </a:r>
            <a:r>
              <a:rPr sz="2800" spc="-5" dirty="0">
                <a:latin typeface="Calibri"/>
                <a:cs typeface="Calibri"/>
              </a:rPr>
              <a:t> 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dãy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số</a:t>
            </a:r>
            <a:r>
              <a:rPr sz="2800" spc="-10" dirty="0" smtClean="0">
                <a:latin typeface="Calibri"/>
                <a:cs typeface="Calibri"/>
              </a:rPr>
              <a:t>:</a:t>
            </a:r>
            <a:endParaRPr lang="en-US" sz="2800" spc="-10" dirty="0" smtClean="0">
              <a:latin typeface="Calibri"/>
              <a:cs typeface="Calibri"/>
            </a:endParaRPr>
          </a:p>
          <a:p>
            <a:pPr lvl="1" algn="just"/>
            <a:r>
              <a:rPr lang="en-US" sz="2800" dirty="0" smtClean="0">
                <a:latin typeface="Cambria" panose="02040503050406030204" pitchFamily="18" charset="0"/>
              </a:rPr>
              <a:t>begin</a:t>
            </a:r>
            <a:r>
              <a:rPr lang="en-US" sz="2800" dirty="0">
                <a:latin typeface="Cambria" panose="02040503050406030204" pitchFamily="18" charset="0"/>
              </a:rPr>
              <a:t>: </a:t>
            </a:r>
            <a:r>
              <a:rPr lang="en-US" sz="2800" dirty="0" err="1">
                <a:latin typeface="Cambria" panose="02040503050406030204" pitchFamily="18" charset="0"/>
              </a:rPr>
              <a:t>Giá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trị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bắt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đầu</a:t>
            </a:r>
            <a:endParaRPr lang="en-US" sz="2800" dirty="0">
              <a:latin typeface="Cambria" panose="02040503050406030204" pitchFamily="18" charset="0"/>
            </a:endParaRPr>
          </a:p>
          <a:p>
            <a:pPr lvl="1" algn="just"/>
            <a:r>
              <a:rPr lang="en-US" sz="2800" dirty="0">
                <a:latin typeface="Cambria" panose="02040503050406030204" pitchFamily="18" charset="0"/>
              </a:rPr>
              <a:t>end: </a:t>
            </a:r>
            <a:r>
              <a:rPr lang="en-US" sz="2800" dirty="0" err="1">
                <a:latin typeface="Cambria" panose="02040503050406030204" pitchFamily="18" charset="0"/>
              </a:rPr>
              <a:t>Giá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trị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cuối</a:t>
            </a:r>
            <a:endParaRPr lang="en-US" sz="2800" dirty="0">
              <a:latin typeface="Cambria" panose="02040503050406030204" pitchFamily="18" charset="0"/>
            </a:endParaRPr>
          </a:p>
          <a:p>
            <a:pPr lvl="1" algn="just"/>
            <a:r>
              <a:rPr lang="en-US" sz="2800" dirty="0">
                <a:latin typeface="Cambria" panose="02040503050406030204" pitchFamily="18" charset="0"/>
              </a:rPr>
              <a:t>step: B</a:t>
            </a:r>
            <a:r>
              <a:rPr lang="vi-VN" sz="2800" dirty="0">
                <a:latin typeface="Cambria" panose="02040503050406030204" pitchFamily="18" charset="0"/>
              </a:rPr>
              <a:t>ư</a:t>
            </a:r>
            <a:r>
              <a:rPr lang="en-US" sz="2800" dirty="0" err="1">
                <a:latin typeface="Cambria" panose="02040503050406030204" pitchFamily="18" charset="0"/>
              </a:rPr>
              <a:t>ớc</a:t>
            </a:r>
            <a:r>
              <a:rPr lang="en-US" sz="2800" dirty="0">
                <a:latin typeface="Cambria" panose="02040503050406030204" pitchFamily="18" charset="0"/>
              </a:rPr>
              <a:t> </a:t>
            </a:r>
            <a:r>
              <a:rPr lang="en-US" sz="2800" dirty="0" err="1">
                <a:latin typeface="Cambria" panose="02040503050406030204" pitchFamily="18" charset="0"/>
              </a:rPr>
              <a:t>nhảy</a:t>
            </a:r>
            <a:endParaRPr lang="en-US" sz="2800" dirty="0">
              <a:latin typeface="Cambria" panose="02040503050406030204" pitchFamily="18" charset="0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06BB3-774D-45BA-BA5A-0B8F47A9F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4038600"/>
            <a:ext cx="3705726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48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8077200" cy="2971800"/>
          </a:xfrm>
        </p:spPr>
        <p:txBody>
          <a:bodyPr/>
          <a:lstStyle/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lang="vi-VN" sz="2800" dirty="0">
                <a:latin typeface="Calibri"/>
                <a:cs typeface="Calibri"/>
              </a:rPr>
              <a:t>Python</a:t>
            </a:r>
            <a:r>
              <a:rPr lang="vi-VN" sz="2800" spc="30" dirty="0">
                <a:latin typeface="Calibri"/>
                <a:cs typeface="Calibri"/>
              </a:rPr>
              <a:t> </a:t>
            </a:r>
            <a:r>
              <a:rPr lang="vi-VN" sz="2800" spc="-5" dirty="0">
                <a:latin typeface="Calibri"/>
                <a:cs typeface="Calibri"/>
              </a:rPr>
              <a:t>cung</a:t>
            </a:r>
            <a:r>
              <a:rPr lang="vi-VN" sz="2800" spc="5" dirty="0">
                <a:latin typeface="Calibri"/>
                <a:cs typeface="Calibri"/>
              </a:rPr>
              <a:t> </a:t>
            </a:r>
            <a:r>
              <a:rPr lang="vi-VN" sz="2800" spc="-10" dirty="0">
                <a:latin typeface="Calibri"/>
                <a:cs typeface="Calibri"/>
              </a:rPr>
              <a:t>cấp</a:t>
            </a:r>
            <a:r>
              <a:rPr lang="vi-VN" sz="2800" spc="-5" dirty="0">
                <a:latin typeface="Calibri"/>
                <a:cs typeface="Calibri"/>
              </a:rPr>
              <a:t> hàm</a:t>
            </a:r>
            <a:r>
              <a:rPr lang="vi-VN" sz="2800" spc="20" dirty="0">
                <a:latin typeface="Calibri"/>
                <a:cs typeface="Calibri"/>
              </a:rPr>
              <a:t> </a:t>
            </a:r>
            <a:r>
              <a:rPr lang="vi-VN" sz="2800" spc="-20" dirty="0">
                <a:solidFill>
                  <a:srgbClr val="006FC0"/>
                </a:solidFill>
                <a:latin typeface="Calibri"/>
                <a:cs typeface="Calibri"/>
              </a:rPr>
              <a:t>range</a:t>
            </a:r>
            <a:r>
              <a:rPr lang="vi-VN" sz="28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vi-VN" sz="2800" spc="-5" dirty="0">
                <a:latin typeface="Calibri"/>
                <a:cs typeface="Calibri"/>
              </a:rPr>
              <a:t>để</a:t>
            </a:r>
            <a:r>
              <a:rPr lang="vi-VN" sz="2800" dirty="0">
                <a:latin typeface="Calibri"/>
                <a:cs typeface="Calibri"/>
              </a:rPr>
              <a:t> </a:t>
            </a:r>
            <a:r>
              <a:rPr lang="vi-VN" sz="2800" spc="-15" dirty="0">
                <a:latin typeface="Calibri"/>
                <a:cs typeface="Calibri"/>
              </a:rPr>
              <a:t>tạo</a:t>
            </a:r>
            <a:r>
              <a:rPr lang="vi-VN" sz="2800" spc="-5" dirty="0">
                <a:latin typeface="Calibri"/>
                <a:cs typeface="Calibri"/>
              </a:rPr>
              <a:t> một</a:t>
            </a:r>
            <a:r>
              <a:rPr lang="vi-VN" sz="2800" spc="15" dirty="0">
                <a:latin typeface="Calibri"/>
                <a:cs typeface="Calibri"/>
              </a:rPr>
              <a:t> </a:t>
            </a:r>
            <a:r>
              <a:rPr lang="vi-VN" sz="2800" spc="-25" dirty="0">
                <a:latin typeface="Calibri"/>
                <a:cs typeface="Calibri"/>
              </a:rPr>
              <a:t>dãy</a:t>
            </a:r>
            <a:r>
              <a:rPr lang="vi-VN" sz="2800" spc="-5" dirty="0">
                <a:latin typeface="Calibri"/>
                <a:cs typeface="Calibri"/>
              </a:rPr>
              <a:t> </a:t>
            </a:r>
            <a:r>
              <a:rPr lang="vi-VN" sz="2800" spc="-10" dirty="0">
                <a:latin typeface="Calibri"/>
                <a:cs typeface="Calibri"/>
              </a:rPr>
              <a:t>số:</a:t>
            </a:r>
            <a:endParaRPr lang="vi-VN"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vi-VN" sz="2400" spc="-5" dirty="0">
                <a:latin typeface="Calibri"/>
                <a:cs typeface="Calibri"/>
              </a:rPr>
              <a:t>Hàm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10" dirty="0">
                <a:solidFill>
                  <a:srgbClr val="006FC0"/>
                </a:solidFill>
                <a:latin typeface="Calibri"/>
                <a:cs typeface="Calibri"/>
              </a:rPr>
              <a:t>range(n)</a:t>
            </a:r>
            <a:r>
              <a:rPr lang="vi-VN" sz="2400" spc="-10" dirty="0">
                <a:latin typeface="Calibri"/>
                <a:cs typeface="Calibri"/>
              </a:rPr>
              <a:t>:</a:t>
            </a:r>
            <a:r>
              <a:rPr lang="vi-VN" sz="2400" spc="-20" dirty="0">
                <a:latin typeface="Calibri"/>
                <a:cs typeface="Calibri"/>
              </a:rPr>
              <a:t> </a:t>
            </a:r>
            <a:r>
              <a:rPr lang="vi-VN" sz="2400" spc="-10" dirty="0">
                <a:latin typeface="Calibri"/>
                <a:cs typeface="Calibri"/>
              </a:rPr>
              <a:t>tạo</a:t>
            </a:r>
            <a:r>
              <a:rPr lang="vi-VN" sz="2400" spc="-25" dirty="0">
                <a:latin typeface="Calibri"/>
                <a:cs typeface="Calibri"/>
              </a:rPr>
              <a:t> </a:t>
            </a:r>
            <a:r>
              <a:rPr lang="vi-VN" sz="2400" spc="-20" dirty="0">
                <a:latin typeface="Calibri"/>
                <a:cs typeface="Calibri"/>
              </a:rPr>
              <a:t>dãy</a:t>
            </a:r>
            <a:r>
              <a:rPr lang="vi-VN" sz="2400" dirty="0">
                <a:latin typeface="Calibri"/>
                <a:cs typeface="Calibri"/>
              </a:rPr>
              <a:t> </a:t>
            </a:r>
            <a:r>
              <a:rPr lang="vi-VN" sz="2400" spc="-5" dirty="0">
                <a:latin typeface="Calibri"/>
                <a:cs typeface="Calibri"/>
              </a:rPr>
              <a:t>số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10" dirty="0">
                <a:latin typeface="Calibri"/>
                <a:cs typeface="Calibri"/>
              </a:rPr>
              <a:t>nguyên </a:t>
            </a:r>
            <a:r>
              <a:rPr lang="vi-VN" sz="2400" dirty="0">
                <a:latin typeface="Calibri"/>
                <a:cs typeface="Calibri"/>
              </a:rPr>
              <a:t>từ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0</a:t>
            </a:r>
            <a:r>
              <a:rPr lang="vi-VN" sz="2400" spc="-10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đến </a:t>
            </a:r>
            <a:r>
              <a:rPr lang="vi-VN" sz="2400" spc="-5" dirty="0">
                <a:latin typeface="Calibri"/>
                <a:cs typeface="Calibri"/>
              </a:rPr>
              <a:t>n-1</a:t>
            </a:r>
            <a:endParaRPr lang="vi-VN"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vi-VN" sz="2400" spc="-5" dirty="0">
                <a:latin typeface="Calibri"/>
                <a:cs typeface="Calibri"/>
              </a:rPr>
              <a:t>Hàm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10" dirty="0">
                <a:solidFill>
                  <a:srgbClr val="006FC0"/>
                </a:solidFill>
                <a:latin typeface="Calibri"/>
                <a:cs typeface="Calibri"/>
              </a:rPr>
              <a:t>range(n,</a:t>
            </a:r>
            <a:r>
              <a:rPr lang="vi-VN"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lang="vi-VN" sz="2400" dirty="0">
                <a:solidFill>
                  <a:srgbClr val="006FC0"/>
                </a:solidFill>
                <a:latin typeface="Calibri"/>
                <a:cs typeface="Calibri"/>
              </a:rPr>
              <a:t>m)</a:t>
            </a:r>
            <a:r>
              <a:rPr lang="vi-VN" sz="2400" dirty="0">
                <a:latin typeface="Calibri"/>
                <a:cs typeface="Calibri"/>
              </a:rPr>
              <a:t>:</a:t>
            </a:r>
            <a:r>
              <a:rPr lang="vi-VN" sz="2400" spc="-20" dirty="0">
                <a:latin typeface="Calibri"/>
                <a:cs typeface="Calibri"/>
              </a:rPr>
              <a:t> </a:t>
            </a:r>
            <a:r>
              <a:rPr lang="vi-VN" sz="2400" spc="-10" dirty="0">
                <a:latin typeface="Calibri"/>
                <a:cs typeface="Calibri"/>
              </a:rPr>
              <a:t>tạo</a:t>
            </a:r>
            <a:r>
              <a:rPr lang="vi-VN" sz="2400" spc="-25" dirty="0">
                <a:latin typeface="Calibri"/>
                <a:cs typeface="Calibri"/>
              </a:rPr>
              <a:t> </a:t>
            </a:r>
            <a:r>
              <a:rPr lang="vi-VN" sz="2400" spc="-20" dirty="0">
                <a:latin typeface="Calibri"/>
                <a:cs typeface="Calibri"/>
              </a:rPr>
              <a:t>dãy</a:t>
            </a:r>
            <a:r>
              <a:rPr lang="vi-VN" sz="2400" dirty="0">
                <a:latin typeface="Calibri"/>
                <a:cs typeface="Calibri"/>
              </a:rPr>
              <a:t> </a:t>
            </a:r>
            <a:r>
              <a:rPr lang="vi-VN" sz="2400" spc="-5" dirty="0">
                <a:latin typeface="Calibri"/>
                <a:cs typeface="Calibri"/>
              </a:rPr>
              <a:t>số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10" dirty="0">
                <a:latin typeface="Calibri"/>
                <a:cs typeface="Calibri"/>
              </a:rPr>
              <a:t>nguyên </a:t>
            </a:r>
            <a:r>
              <a:rPr lang="vi-VN" sz="2400" dirty="0">
                <a:latin typeface="Calibri"/>
                <a:cs typeface="Calibri"/>
              </a:rPr>
              <a:t>từ</a:t>
            </a:r>
            <a:r>
              <a:rPr lang="vi-VN" sz="2400" spc="-5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n</a:t>
            </a:r>
            <a:r>
              <a:rPr lang="vi-VN" sz="2400" spc="-5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đến</a:t>
            </a:r>
            <a:r>
              <a:rPr lang="vi-VN" sz="2400" spc="-5" dirty="0">
                <a:latin typeface="Calibri"/>
                <a:cs typeface="Calibri"/>
              </a:rPr>
              <a:t> m-1</a:t>
            </a:r>
            <a:endParaRPr lang="vi-VN" sz="2400" dirty="0">
              <a:latin typeface="Calibri"/>
              <a:cs typeface="Calibri"/>
            </a:endParaRPr>
          </a:p>
          <a:p>
            <a:pPr marL="744220" marR="351155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lang="vi-VN" sz="2400" spc="-5" dirty="0">
                <a:latin typeface="Calibri"/>
                <a:cs typeface="Calibri"/>
              </a:rPr>
              <a:t>Hàm </a:t>
            </a:r>
            <a:r>
              <a:rPr lang="vi-VN" sz="2400" spc="-10" dirty="0">
                <a:solidFill>
                  <a:srgbClr val="006FC0"/>
                </a:solidFill>
                <a:latin typeface="Calibri"/>
                <a:cs typeface="Calibri"/>
              </a:rPr>
              <a:t>range(n, </a:t>
            </a:r>
            <a:r>
              <a:rPr lang="vi-VN" sz="2400" dirty="0">
                <a:solidFill>
                  <a:srgbClr val="006FC0"/>
                </a:solidFill>
                <a:latin typeface="Calibri"/>
                <a:cs typeface="Calibri"/>
              </a:rPr>
              <a:t>m, k)</a:t>
            </a:r>
            <a:r>
              <a:rPr lang="vi-VN" sz="2400" dirty="0">
                <a:latin typeface="Calibri"/>
                <a:cs typeface="Calibri"/>
              </a:rPr>
              <a:t>: </a:t>
            </a:r>
            <a:r>
              <a:rPr lang="vi-VN" sz="2400" spc="-10" dirty="0">
                <a:latin typeface="Calibri"/>
                <a:cs typeface="Calibri"/>
              </a:rPr>
              <a:t>tạo </a:t>
            </a:r>
            <a:r>
              <a:rPr lang="vi-VN" sz="2400" spc="-20" dirty="0">
                <a:latin typeface="Calibri"/>
                <a:cs typeface="Calibri"/>
              </a:rPr>
              <a:t>dãy </a:t>
            </a:r>
            <a:r>
              <a:rPr lang="vi-VN" sz="2400" spc="-5" dirty="0">
                <a:latin typeface="Calibri"/>
                <a:cs typeface="Calibri"/>
              </a:rPr>
              <a:t>số </a:t>
            </a:r>
            <a:r>
              <a:rPr lang="vi-VN" sz="2400" spc="-10" dirty="0">
                <a:latin typeface="Calibri"/>
                <a:cs typeface="Calibri"/>
              </a:rPr>
              <a:t>nguyên </a:t>
            </a:r>
            <a:r>
              <a:rPr lang="vi-VN" sz="2400" dirty="0">
                <a:latin typeface="Calibri"/>
                <a:cs typeface="Calibri"/>
              </a:rPr>
              <a:t>từ n </a:t>
            </a:r>
            <a:r>
              <a:rPr lang="vi-VN" sz="2400" spc="-5" dirty="0">
                <a:latin typeface="Calibri"/>
                <a:cs typeface="Calibri"/>
              </a:rPr>
              <a:t>đến </a:t>
            </a:r>
            <a:r>
              <a:rPr lang="vi-VN" sz="2400" dirty="0">
                <a:latin typeface="Calibri"/>
                <a:cs typeface="Calibri"/>
              </a:rPr>
              <a:t>trước m </a:t>
            </a:r>
            <a:r>
              <a:rPr lang="vi-VN" sz="2400" spc="-15" dirty="0">
                <a:latin typeface="Calibri"/>
                <a:cs typeface="Calibri"/>
              </a:rPr>
              <a:t>với </a:t>
            </a:r>
            <a:r>
              <a:rPr lang="vi-VN" sz="2400" spc="-530" dirty="0">
                <a:latin typeface="Calibri"/>
                <a:cs typeface="Calibri"/>
              </a:rPr>
              <a:t> </a:t>
            </a:r>
            <a:r>
              <a:rPr lang="vi-VN" sz="2400" spc="-5" dirty="0">
                <a:latin typeface="Calibri"/>
                <a:cs typeface="Calibri"/>
              </a:rPr>
              <a:t>bước</a:t>
            </a:r>
            <a:r>
              <a:rPr lang="vi-VN" sz="2400" spc="-15" dirty="0">
                <a:latin typeface="Calibri"/>
                <a:cs typeface="Calibri"/>
              </a:rPr>
              <a:t> nhảy</a:t>
            </a:r>
            <a:r>
              <a:rPr lang="vi-VN" sz="2400" dirty="0">
                <a:latin typeface="Calibri"/>
                <a:cs typeface="Calibri"/>
              </a:rPr>
              <a:t> k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5" dirty="0">
                <a:latin typeface="Calibri"/>
                <a:cs typeface="Calibri"/>
              </a:rPr>
              <a:t>(một</a:t>
            </a:r>
            <a:r>
              <a:rPr lang="vi-VN" sz="2400" spc="-30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lần</a:t>
            </a:r>
            <a:r>
              <a:rPr lang="vi-VN" sz="2400" spc="-10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giá trị</a:t>
            </a:r>
            <a:r>
              <a:rPr lang="vi-VN" sz="2400" spc="-15" dirty="0">
                <a:latin typeface="Calibri"/>
                <a:cs typeface="Calibri"/>
              </a:rPr>
              <a:t> </a:t>
            </a:r>
            <a:r>
              <a:rPr lang="vi-VN" sz="2400" spc="-10" dirty="0">
                <a:latin typeface="Calibri"/>
                <a:cs typeface="Calibri"/>
              </a:rPr>
              <a:t>tăng</a:t>
            </a:r>
            <a:r>
              <a:rPr lang="vi-VN" sz="2400" spc="-35" dirty="0">
                <a:latin typeface="Calibri"/>
                <a:cs typeface="Calibri"/>
              </a:rPr>
              <a:t> </a:t>
            </a:r>
            <a:r>
              <a:rPr lang="vi-VN" sz="2400" dirty="0">
                <a:latin typeface="Calibri"/>
                <a:cs typeface="Calibri"/>
              </a:rPr>
              <a:t>k </a:t>
            </a:r>
            <a:r>
              <a:rPr lang="vi-VN" sz="2400" spc="-5" dirty="0">
                <a:latin typeface="Calibri"/>
                <a:cs typeface="Calibri"/>
              </a:rPr>
              <a:t>đơn </a:t>
            </a:r>
            <a:r>
              <a:rPr lang="vi-VN" sz="2400" dirty="0">
                <a:latin typeface="Calibri"/>
                <a:cs typeface="Calibri"/>
              </a:rPr>
              <a:t>vị)</a:t>
            </a:r>
          </a:p>
          <a:p>
            <a:pPr marL="1109980" marR="93980" lvl="2" indent="-17081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110615" algn="l"/>
              </a:tabLst>
            </a:pPr>
            <a:r>
              <a:rPr lang="vi-VN" sz="2200" spc="-10" dirty="0">
                <a:latin typeface="Calibri"/>
                <a:cs typeface="Calibri"/>
              </a:rPr>
              <a:t>Chú</a:t>
            </a:r>
            <a:r>
              <a:rPr lang="vi-VN" sz="2200" spc="-5" dirty="0">
                <a:latin typeface="Calibri"/>
                <a:cs typeface="Calibri"/>
              </a:rPr>
              <a:t> ý:</a:t>
            </a:r>
            <a:r>
              <a:rPr lang="vi-VN" sz="2200" spc="10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giá</a:t>
            </a:r>
            <a:r>
              <a:rPr lang="vi-VN" sz="2200" spc="5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trị</a:t>
            </a:r>
            <a:r>
              <a:rPr lang="vi-VN" sz="2200" spc="10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k</a:t>
            </a:r>
            <a:r>
              <a:rPr lang="vi-VN" sz="2200" spc="5" dirty="0">
                <a:latin typeface="Calibri"/>
                <a:cs typeface="Calibri"/>
              </a:rPr>
              <a:t> </a:t>
            </a:r>
            <a:r>
              <a:rPr lang="vi-VN" sz="2200" spc="-15" dirty="0">
                <a:latin typeface="Calibri"/>
                <a:cs typeface="Calibri"/>
              </a:rPr>
              <a:t>có</a:t>
            </a:r>
            <a:r>
              <a:rPr lang="vi-VN" sz="2200" spc="10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thể</a:t>
            </a:r>
            <a:r>
              <a:rPr lang="vi-VN" sz="2200" spc="15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âm, </a:t>
            </a:r>
            <a:r>
              <a:rPr lang="vi-VN" sz="2200" spc="-15" dirty="0">
                <a:latin typeface="Calibri"/>
                <a:cs typeface="Calibri"/>
              </a:rPr>
              <a:t>trong</a:t>
            </a:r>
            <a:r>
              <a:rPr lang="vi-VN" sz="2200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trường</a:t>
            </a:r>
            <a:r>
              <a:rPr lang="vi-VN" sz="2200" spc="15" dirty="0">
                <a:latin typeface="Calibri"/>
                <a:cs typeface="Calibri"/>
              </a:rPr>
              <a:t> </a:t>
            </a:r>
            <a:r>
              <a:rPr lang="vi-VN" sz="2200" spc="-10" dirty="0">
                <a:latin typeface="Calibri"/>
                <a:cs typeface="Calibri"/>
              </a:rPr>
              <a:t>hợp</a:t>
            </a:r>
            <a:r>
              <a:rPr lang="vi-VN" sz="2200" spc="5" dirty="0">
                <a:latin typeface="Calibri"/>
                <a:cs typeface="Calibri"/>
              </a:rPr>
              <a:t> </a:t>
            </a:r>
            <a:r>
              <a:rPr lang="vi-VN" sz="2200" spc="-20" dirty="0">
                <a:latin typeface="Calibri"/>
                <a:cs typeface="Calibri"/>
              </a:rPr>
              <a:t>này</a:t>
            </a:r>
            <a:r>
              <a:rPr lang="vi-VN" sz="2200" spc="-10" dirty="0">
                <a:latin typeface="Calibri"/>
                <a:cs typeface="Calibri"/>
              </a:rPr>
              <a:t> </a:t>
            </a:r>
            <a:r>
              <a:rPr lang="vi-VN" sz="2200" spc="-20" dirty="0">
                <a:latin typeface="Calibri"/>
                <a:cs typeface="Calibri"/>
              </a:rPr>
              <a:t>dãy</a:t>
            </a:r>
            <a:r>
              <a:rPr lang="vi-VN" sz="2200" spc="5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số</a:t>
            </a:r>
            <a:r>
              <a:rPr lang="vi-VN" sz="2200" spc="10" dirty="0">
                <a:latin typeface="Calibri"/>
                <a:cs typeface="Calibri"/>
              </a:rPr>
              <a:t> </a:t>
            </a:r>
            <a:r>
              <a:rPr lang="vi-VN" sz="2200" spc="-10" dirty="0">
                <a:latin typeface="Calibri"/>
                <a:cs typeface="Calibri"/>
              </a:rPr>
              <a:t>sinh</a:t>
            </a:r>
            <a:r>
              <a:rPr lang="vi-VN" sz="2200" dirty="0">
                <a:latin typeface="Calibri"/>
                <a:cs typeface="Calibri"/>
              </a:rPr>
              <a:t> </a:t>
            </a:r>
            <a:r>
              <a:rPr lang="vi-VN" sz="2200" spc="-30" dirty="0">
                <a:latin typeface="Calibri"/>
                <a:cs typeface="Calibri"/>
              </a:rPr>
              <a:t>ra</a:t>
            </a:r>
            <a:r>
              <a:rPr lang="vi-VN" sz="2200" dirty="0">
                <a:latin typeface="Calibri"/>
                <a:cs typeface="Calibri"/>
              </a:rPr>
              <a:t> </a:t>
            </a:r>
            <a:r>
              <a:rPr lang="vi-VN" sz="2200" spc="-10" dirty="0">
                <a:latin typeface="Calibri"/>
                <a:cs typeface="Calibri"/>
              </a:rPr>
              <a:t>sẽ </a:t>
            </a:r>
            <a:r>
              <a:rPr lang="vi-VN" sz="2200" spc="-480" dirty="0">
                <a:latin typeface="Calibri"/>
                <a:cs typeface="Calibri"/>
              </a:rPr>
              <a:t> </a:t>
            </a:r>
            <a:r>
              <a:rPr lang="vi-VN" sz="2200" spc="-5" dirty="0">
                <a:latin typeface="Calibri"/>
                <a:cs typeface="Calibri"/>
              </a:rPr>
              <a:t>giảm dần</a:t>
            </a:r>
            <a:endParaRPr lang="vi-VN" sz="2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Vòng</a:t>
            </a:r>
            <a:r>
              <a:rPr lang="en-US" sz="3600" kern="0" spc="-20" dirty="0" smtClean="0"/>
              <a:t> </a:t>
            </a:r>
            <a:r>
              <a:rPr lang="en-US" sz="3600" kern="0" dirty="0" err="1" smtClean="0"/>
              <a:t>lặp</a:t>
            </a:r>
            <a:r>
              <a:rPr lang="en-US" sz="3600" kern="0" spc="-10" dirty="0" smtClean="0"/>
              <a:t> </a:t>
            </a:r>
            <a:r>
              <a:rPr lang="en-US" sz="3600" kern="0" spc="-5" dirty="0" smtClean="0"/>
              <a:t>for</a:t>
            </a:r>
            <a:r>
              <a:rPr lang="en-US" sz="3600" kern="0" spc="-15" dirty="0" smtClean="0"/>
              <a:t> </a:t>
            </a:r>
            <a:r>
              <a:rPr lang="en-US" sz="3600" kern="0" dirty="0" err="1" smtClean="0"/>
              <a:t>duyệt</a:t>
            </a:r>
            <a:r>
              <a:rPr lang="en-US" sz="3600" kern="0" spc="-10" dirty="0" smtClean="0"/>
              <a:t> </a:t>
            </a:r>
            <a:r>
              <a:rPr lang="en-US" sz="3600" kern="0" dirty="0" err="1" smtClean="0"/>
              <a:t>một</a:t>
            </a:r>
            <a:r>
              <a:rPr lang="en-US" sz="3600" kern="0" spc="-10" dirty="0" smtClean="0"/>
              <a:t> </a:t>
            </a:r>
            <a:r>
              <a:rPr lang="en-US" sz="3600" kern="0" dirty="0" err="1" smtClean="0"/>
              <a:t>miền</a:t>
            </a:r>
            <a:r>
              <a:rPr lang="en-US" sz="3600" kern="0" spc="-15" dirty="0" smtClean="0"/>
              <a:t> </a:t>
            </a:r>
            <a:r>
              <a:rPr lang="en-US" sz="3600" kern="0" dirty="0" err="1" smtClean="0"/>
              <a:t>số</a:t>
            </a:r>
            <a:r>
              <a:rPr lang="en-US" sz="3600" kern="0" spc="-25" dirty="0" smtClean="0"/>
              <a:t> </a:t>
            </a:r>
            <a:r>
              <a:rPr lang="en-US" sz="3600" kern="0" dirty="0" err="1" smtClean="0"/>
              <a:t>nguyên</a:t>
            </a:r>
            <a:endParaRPr lang="en-US" sz="3600" kern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11DFF-4D8C-4E6A-B346-E3E30F05BBD8}"/>
              </a:ext>
            </a:extLst>
          </p:cNvPr>
          <p:cNvSpPr/>
          <p:nvPr/>
        </p:nvSpPr>
        <p:spPr>
          <a:xfrm>
            <a:off x="838200" y="409472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>
                <a:latin typeface="Cambria" panose="02040503050406030204" pitchFamily="18" charset="0"/>
              </a:rPr>
              <a:t>Ví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dụ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cách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hoạt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động</a:t>
            </a:r>
            <a:r>
              <a:rPr lang="en-US" sz="2400" dirty="0">
                <a:latin typeface="Cambria" panose="02040503050406030204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</a:rPr>
              <a:t>của</a:t>
            </a:r>
            <a:r>
              <a:rPr lang="en-US" sz="2400" dirty="0">
                <a:latin typeface="Cambria" panose="02040503050406030204" pitchFamily="18" charset="0"/>
              </a:rPr>
              <a:t> range: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range(10)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0; 1; 2; 3; 4; 5; 6; 7; 8; 9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range(1, 10)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1; 2; 3; 4; 5; 6; 7; 8; 9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range(1, 10, 2)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1; 3; 5; 7; 9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range(10, 0, -1)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10; 9; 8; 7; 6; 5; 4; 3; 2; 1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range(10, 0, -2)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10; 8; 6; 4; 2</a:t>
            </a:r>
          </a:p>
          <a:p>
            <a:r>
              <a:rPr lang="en-US" sz="2400" dirty="0">
                <a:latin typeface="Cambria" panose="02040503050406030204" pitchFamily="18" charset="0"/>
              </a:rPr>
              <a:t>• range(2, 11, 2) </a:t>
            </a:r>
            <a:r>
              <a:rPr lang="en-US" sz="2400" dirty="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400" dirty="0">
                <a:latin typeface="Cambria" panose="02040503050406030204" pitchFamily="18" charset="0"/>
              </a:rPr>
              <a:t> 2; 4; 6; 8; 10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01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Vòng</a:t>
            </a:r>
            <a:r>
              <a:rPr lang="en-US" sz="3600" kern="0" spc="-20" dirty="0" smtClean="0"/>
              <a:t> </a:t>
            </a:r>
            <a:r>
              <a:rPr lang="en-US" sz="3600" kern="0" dirty="0" err="1" smtClean="0"/>
              <a:t>lặp</a:t>
            </a:r>
            <a:r>
              <a:rPr lang="en-US" sz="3600" kern="0" spc="-10" dirty="0" smtClean="0"/>
              <a:t> </a:t>
            </a:r>
            <a:r>
              <a:rPr lang="en-US" sz="3600" kern="0" spc="-5" dirty="0" smtClean="0"/>
              <a:t>for</a:t>
            </a:r>
            <a:r>
              <a:rPr lang="en-US" sz="3600" kern="0" spc="-15" dirty="0" smtClean="0"/>
              <a:t> </a:t>
            </a:r>
            <a:r>
              <a:rPr lang="en-US" sz="3600" kern="0" dirty="0" err="1" smtClean="0"/>
              <a:t>duyệt</a:t>
            </a:r>
            <a:r>
              <a:rPr lang="en-US" sz="3600" kern="0" spc="-10" dirty="0" smtClean="0"/>
              <a:t> </a:t>
            </a:r>
            <a:r>
              <a:rPr lang="en-US" sz="3600" kern="0" dirty="0" err="1" smtClean="0"/>
              <a:t>một</a:t>
            </a:r>
            <a:r>
              <a:rPr lang="en-US" sz="3600" kern="0" spc="-10" dirty="0" smtClean="0"/>
              <a:t> </a:t>
            </a:r>
            <a:r>
              <a:rPr lang="en-US" sz="3600" kern="0" dirty="0" err="1" smtClean="0"/>
              <a:t>miền</a:t>
            </a:r>
            <a:r>
              <a:rPr lang="en-US" sz="3600" kern="0" spc="-15" dirty="0" smtClean="0"/>
              <a:t> </a:t>
            </a:r>
            <a:r>
              <a:rPr lang="en-US" sz="3600" kern="0" dirty="0" err="1" smtClean="0"/>
              <a:t>số</a:t>
            </a:r>
            <a:r>
              <a:rPr lang="en-US" sz="3600" kern="0" spc="-25" dirty="0" smtClean="0"/>
              <a:t> </a:t>
            </a:r>
            <a:r>
              <a:rPr lang="en-US" sz="3600" kern="0" dirty="0" err="1" smtClean="0"/>
              <a:t>nguyên</a:t>
            </a:r>
            <a:endParaRPr lang="en-US" sz="3600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76325"/>
            <a:ext cx="8440928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 u="sng" dirty="0" err="1">
                <a:latin typeface="Cambria" panose="02040503050406030204" pitchFamily="18" charset="0"/>
              </a:rPr>
              <a:t>Các</a:t>
            </a:r>
            <a:r>
              <a:rPr lang="en-US" sz="2800" b="1" u="sng" dirty="0">
                <a:latin typeface="Cambria" panose="02040503050406030204" pitchFamily="18" charset="0"/>
              </a:rPr>
              <a:t> </a:t>
            </a:r>
            <a:r>
              <a:rPr lang="en-US" sz="2800" b="1" u="sng" dirty="0" err="1">
                <a:latin typeface="Cambria" panose="02040503050406030204" pitchFamily="18" charset="0"/>
              </a:rPr>
              <a:t>Ví</a:t>
            </a:r>
            <a:r>
              <a:rPr lang="en-US" sz="2800" b="1" u="sng" dirty="0">
                <a:latin typeface="Cambria" panose="02040503050406030204" pitchFamily="18" charset="0"/>
              </a:rPr>
              <a:t> </a:t>
            </a:r>
            <a:r>
              <a:rPr lang="en-US" sz="2800" b="1" u="sng" dirty="0" err="1">
                <a:latin typeface="Cambria" panose="02040503050406030204" pitchFamily="18" charset="0"/>
              </a:rPr>
              <a:t>dụ</a:t>
            </a:r>
            <a:r>
              <a:rPr lang="en-US" sz="2800" b="1" u="sng" dirty="0">
                <a:latin typeface="Cambria" panose="02040503050406030204" pitchFamily="18" charset="0"/>
              </a:rPr>
              <a:t> </a:t>
            </a:r>
            <a:r>
              <a:rPr lang="en-US" sz="2800" b="1" u="sng" dirty="0" err="1">
                <a:latin typeface="Cambria" panose="02040503050406030204" pitchFamily="18" charset="0"/>
              </a:rPr>
              <a:t>về</a:t>
            </a:r>
            <a:r>
              <a:rPr lang="en-US" sz="2800" b="1" u="sng" dirty="0">
                <a:latin typeface="Cambria" panose="02040503050406030204" pitchFamily="18" charset="0"/>
              </a:rPr>
              <a:t> for: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E8C68DF-3625-4905-9564-2A9FE487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69" y="1790346"/>
            <a:ext cx="4734232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24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8A88B-512A-4EE3-AFB6-9223A1D46919}"/>
              </a:ext>
            </a:extLst>
          </p:cNvPr>
          <p:cNvSpPr/>
          <p:nvPr/>
        </p:nvSpPr>
        <p:spPr>
          <a:xfrm>
            <a:off x="5529415" y="1767871"/>
            <a:ext cx="2829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0 1 2 3 4 5 6 7 8 9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CCE968-D8A7-4BF2-9AC2-39A5CF2B6EEB}"/>
              </a:ext>
            </a:extLst>
          </p:cNvPr>
          <p:cNvCxnSpPr/>
          <p:nvPr/>
        </p:nvCxnSpPr>
        <p:spPr>
          <a:xfrm>
            <a:off x="4353231" y="20574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98BD5-D9B9-4828-82D2-63B44D1DCE4A}"/>
              </a:ext>
            </a:extLst>
          </p:cNvPr>
          <p:cNvCxnSpPr/>
          <p:nvPr/>
        </p:nvCxnSpPr>
        <p:spPr>
          <a:xfrm>
            <a:off x="4803805" y="28194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7A3DBC-A3DF-423C-99E5-2605AFA1422C}"/>
              </a:ext>
            </a:extLst>
          </p:cNvPr>
          <p:cNvCxnSpPr/>
          <p:nvPr/>
        </p:nvCxnSpPr>
        <p:spPr>
          <a:xfrm>
            <a:off x="5108605" y="35052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CDB6F9-C354-43E0-A33F-2B2FF6AA14DC}"/>
              </a:ext>
            </a:extLst>
          </p:cNvPr>
          <p:cNvCxnSpPr/>
          <p:nvPr/>
        </p:nvCxnSpPr>
        <p:spPr>
          <a:xfrm>
            <a:off x="5208051" y="42672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C31CDD-9516-4E15-857A-75FB043BBE9B}"/>
              </a:ext>
            </a:extLst>
          </p:cNvPr>
          <p:cNvCxnSpPr/>
          <p:nvPr/>
        </p:nvCxnSpPr>
        <p:spPr>
          <a:xfrm>
            <a:off x="5287563" y="50292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9A2A3-0DAD-4915-8756-E39C8609D2C6}"/>
              </a:ext>
            </a:extLst>
          </p:cNvPr>
          <p:cNvCxnSpPr/>
          <p:nvPr/>
        </p:nvCxnSpPr>
        <p:spPr>
          <a:xfrm>
            <a:off x="5231484" y="5715000"/>
            <a:ext cx="113317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800CE-41A1-41A0-A886-B311457267EF}"/>
              </a:ext>
            </a:extLst>
          </p:cNvPr>
          <p:cNvSpPr/>
          <p:nvPr/>
        </p:nvSpPr>
        <p:spPr>
          <a:xfrm>
            <a:off x="5946914" y="2527325"/>
            <a:ext cx="2483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1 2 3 4 5 6 7 8 9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E8FD0-7759-4EDE-BDD5-2E1CC4CB5326}"/>
              </a:ext>
            </a:extLst>
          </p:cNvPr>
          <p:cNvSpPr/>
          <p:nvPr/>
        </p:nvSpPr>
        <p:spPr>
          <a:xfrm>
            <a:off x="6249618" y="3216748"/>
            <a:ext cx="1507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1 3 5 7 9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652ABA-D3A6-428C-A77C-D5714E7EA8C4}"/>
              </a:ext>
            </a:extLst>
          </p:cNvPr>
          <p:cNvSpPr/>
          <p:nvPr/>
        </p:nvSpPr>
        <p:spPr>
          <a:xfrm>
            <a:off x="6364654" y="3990371"/>
            <a:ext cx="30123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10 9 8 7 6 5 4 3 2 1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3D5003-4859-422E-A023-83EB4634BD31}"/>
              </a:ext>
            </a:extLst>
          </p:cNvPr>
          <p:cNvSpPr/>
          <p:nvPr/>
        </p:nvSpPr>
        <p:spPr>
          <a:xfrm>
            <a:off x="6420733" y="4763994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10 8 6 4 2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ACDA12-253C-4406-A194-289302735373}"/>
              </a:ext>
            </a:extLst>
          </p:cNvPr>
          <p:cNvSpPr/>
          <p:nvPr/>
        </p:nvSpPr>
        <p:spPr>
          <a:xfrm>
            <a:off x="6427415" y="5466670"/>
            <a:ext cx="1608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/>
              <a:t>2 4 6 8 10</a:t>
            </a: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0" dirty="0"/>
              <a:t> </a:t>
            </a:r>
            <a:r>
              <a:rPr sz="3600" dirty="0"/>
              <a:t>lặp</a:t>
            </a:r>
            <a:r>
              <a:rPr sz="3600" spc="-10" dirty="0"/>
              <a:t> </a:t>
            </a:r>
            <a:r>
              <a:rPr sz="3600" spc="-5" dirty="0"/>
              <a:t>for</a:t>
            </a:r>
            <a:r>
              <a:rPr sz="3600" spc="-15" dirty="0"/>
              <a:t> </a:t>
            </a:r>
            <a:r>
              <a:rPr sz="3600" dirty="0"/>
              <a:t>duyệt</a:t>
            </a:r>
            <a:r>
              <a:rPr sz="3600" spc="-10" dirty="0"/>
              <a:t> </a:t>
            </a:r>
            <a:r>
              <a:rPr sz="3600" dirty="0"/>
              <a:t>một</a:t>
            </a:r>
            <a:r>
              <a:rPr sz="3600" spc="-10" dirty="0"/>
              <a:t> </a:t>
            </a:r>
            <a:r>
              <a:rPr sz="3600" dirty="0"/>
              <a:t>miền</a:t>
            </a:r>
            <a:r>
              <a:rPr sz="3600" spc="-15" dirty="0"/>
              <a:t> </a:t>
            </a:r>
            <a:r>
              <a:rPr sz="3600" dirty="0"/>
              <a:t>số</a:t>
            </a:r>
            <a:r>
              <a:rPr sz="3600" spc="-25" dirty="0"/>
              <a:t> </a:t>
            </a:r>
            <a:r>
              <a:rPr sz="3600" dirty="0"/>
              <a:t>nguyên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8128000" cy="4497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Trường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hợp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một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khoảng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số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khá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lớn,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không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thể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liệt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kê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được </a:t>
            </a:r>
            <a:r>
              <a:rPr sz="2000" spc="-108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Ta sử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dụng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hàm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range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để tạo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ra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khoảng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In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từ 10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19: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khoảng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10 đến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20,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bước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nhảy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in range(10,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20):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print(d)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In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từ 20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11: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khoảng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20 đến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10,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bước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nhảy -1</a:t>
            </a:r>
            <a:endParaRPr sz="2000">
              <a:latin typeface="Consolas"/>
              <a:cs typeface="Consolas"/>
            </a:endParaRPr>
          </a:p>
          <a:p>
            <a:pPr marL="572135" marR="4334510" indent="-560070">
              <a:lnSpc>
                <a:spcPts val="3210"/>
              </a:lnSpc>
              <a:spcBef>
                <a:spcPts val="24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in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range(20,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10,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-1):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print(d)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In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các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lẻ từ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100: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khoảng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1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100,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bước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nhảy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2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range(1,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101,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2):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print(d)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91762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843" y="1143000"/>
            <a:ext cx="7151269" cy="1384995"/>
          </a:xfrm>
        </p:spPr>
        <p:txBody>
          <a:bodyPr/>
          <a:lstStyle/>
          <a:p>
            <a:pPr algn="just"/>
            <a:r>
              <a:rPr lang="en-US" b="1" u="sng" dirty="0" err="1">
                <a:latin typeface="Cambria" panose="02040503050406030204" pitchFamily="18" charset="0"/>
              </a:rPr>
              <a:t>Ví</a:t>
            </a:r>
            <a:r>
              <a:rPr lang="en-US" b="1" u="sng" dirty="0">
                <a:latin typeface="Cambria" panose="02040503050406030204" pitchFamily="18" charset="0"/>
              </a:rPr>
              <a:t> </a:t>
            </a:r>
            <a:r>
              <a:rPr lang="en-US" b="1" u="sng" dirty="0" err="1">
                <a:latin typeface="Cambria" panose="02040503050406030204" pitchFamily="18" charset="0"/>
              </a:rPr>
              <a:t>dụ</a:t>
            </a:r>
            <a:r>
              <a:rPr lang="en-US" b="1" u="sng" dirty="0">
                <a:latin typeface="Cambria" panose="02040503050406030204" pitchFamily="18" charset="0"/>
              </a:rPr>
              <a:t>: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Viết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chư</a:t>
            </a:r>
            <a:r>
              <a:rPr lang="vi-VN" dirty="0">
                <a:latin typeface="Cambria" panose="02040503050406030204" pitchFamily="18" charset="0"/>
              </a:rPr>
              <a:t>ơ</a:t>
            </a:r>
            <a:r>
              <a:rPr lang="en-US" dirty="0">
                <a:latin typeface="Cambria" panose="02040503050406030204" pitchFamily="18" charset="0"/>
              </a:rPr>
              <a:t>ng </a:t>
            </a:r>
            <a:r>
              <a:rPr lang="en-US" dirty="0" err="1">
                <a:latin typeface="Cambria" panose="02040503050406030204" pitchFamily="18" charset="0"/>
              </a:rPr>
              <a:t>trình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vòng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lặp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vĩnh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cửu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phép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mềm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chạy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liên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tục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khi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nào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hỏi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thoát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mới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thoát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phần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mềm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pPr algn="just"/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Một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endParaRPr lang="en-US" sz="36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4B211-4A86-4073-9665-AF3950499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14" y="2286000"/>
            <a:ext cx="6181725" cy="215265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80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915" y="1219200"/>
            <a:ext cx="7401179" cy="553998"/>
          </a:xfrm>
        </p:spPr>
        <p:txBody>
          <a:bodyPr/>
          <a:lstStyle/>
          <a:p>
            <a:pPr algn="just"/>
            <a:r>
              <a:rPr lang="en-US" b="1" u="sng" dirty="0" err="1">
                <a:latin typeface="Cambria" panose="02040503050406030204" pitchFamily="18" charset="0"/>
              </a:rPr>
              <a:t>Ví</a:t>
            </a:r>
            <a:r>
              <a:rPr lang="en-US" b="1" u="sng" dirty="0">
                <a:latin typeface="Cambria" panose="02040503050406030204" pitchFamily="18" charset="0"/>
              </a:rPr>
              <a:t> </a:t>
            </a:r>
            <a:r>
              <a:rPr lang="en-US" b="1" u="sng" dirty="0" err="1" smtClean="0">
                <a:latin typeface="Cambria" panose="02040503050406030204" pitchFamily="18" charset="0"/>
              </a:rPr>
              <a:t>dụ</a:t>
            </a:r>
            <a:r>
              <a:rPr lang="en-US" b="1" u="sng" dirty="0" smtClean="0">
                <a:latin typeface="Cambria" panose="02040503050406030204" pitchFamily="18" charset="0"/>
              </a:rPr>
              <a:t>: </a:t>
            </a:r>
            <a:r>
              <a:rPr lang="en-US" dirty="0" err="1" smtClean="0">
                <a:latin typeface="Cambria" panose="02040503050406030204" pitchFamily="18" charset="0"/>
              </a:rPr>
              <a:t>Tính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tổng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chữ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lẻ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từ</a:t>
            </a:r>
            <a:r>
              <a:rPr lang="en-US" dirty="0">
                <a:latin typeface="Cambria" panose="02040503050406030204" pitchFamily="18" charset="0"/>
              </a:rPr>
              <a:t> 1-&gt;15, </a:t>
            </a:r>
            <a:r>
              <a:rPr lang="en-US" dirty="0" err="1">
                <a:latin typeface="Cambria" panose="02040503050406030204" pitchFamily="18" charset="0"/>
              </a:rPr>
              <a:t>ngoại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trừ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</a:rPr>
              <a:t> 3 </a:t>
            </a:r>
            <a:r>
              <a:rPr lang="en-US" dirty="0" err="1">
                <a:latin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</a:rPr>
              <a:t> 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Một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endParaRPr lang="en-US" sz="36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E2DD3-433B-40CC-88EA-2060FEE5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13" y="2133600"/>
            <a:ext cx="3657600" cy="185737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74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259181" y="141859"/>
            <a:ext cx="43890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Nội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dung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bài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trước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97331" y="1143000"/>
            <a:ext cx="7760869" cy="523220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chú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lệnh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logic, so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bit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rẽ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if, ….else</a:t>
            </a: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if,…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,….else</a:t>
            </a:r>
          </a:p>
          <a:p>
            <a:pPr marL="285750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Tx/>
              <a:buChar char="-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2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Một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endParaRPr lang="en-US" sz="3600" kern="0" dirty="0"/>
          </a:p>
        </p:txBody>
      </p:sp>
      <p:sp>
        <p:nvSpPr>
          <p:cNvPr id="6" name="Rectangle 5"/>
          <p:cNvSpPr/>
          <p:nvPr/>
        </p:nvSpPr>
        <p:spPr>
          <a:xfrm>
            <a:off x="552487" y="1066800"/>
            <a:ext cx="7696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 err="1">
                <a:latin typeface="Cambria" panose="02040503050406030204" pitchFamily="18" charset="0"/>
              </a:rPr>
              <a:t>Ví</a:t>
            </a:r>
            <a:r>
              <a:rPr lang="en-US" b="1" u="sng" dirty="0">
                <a:latin typeface="Cambria" panose="02040503050406030204" pitchFamily="18" charset="0"/>
              </a:rPr>
              <a:t> </a:t>
            </a:r>
            <a:r>
              <a:rPr lang="en-US" b="1" u="sng" dirty="0" err="1">
                <a:latin typeface="Cambria" panose="02040503050406030204" pitchFamily="18" charset="0"/>
              </a:rPr>
              <a:t>dụ</a:t>
            </a:r>
            <a:r>
              <a:rPr lang="en-US" b="1" u="sng" dirty="0">
                <a:latin typeface="Cambria" panose="02040503050406030204" pitchFamily="18" charset="0"/>
              </a:rPr>
              <a:t>: </a:t>
            </a:r>
            <a:r>
              <a:rPr lang="en-US" dirty="0" err="1" smtClean="0">
                <a:latin typeface="Cambria" panose="02040503050406030204" pitchFamily="18" charset="0"/>
              </a:rPr>
              <a:t>Nhập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vào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danh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sách</a:t>
            </a:r>
            <a:r>
              <a:rPr lang="en-US" dirty="0" smtClean="0">
                <a:latin typeface="Cambria" panose="02040503050406030204" pitchFamily="18" charset="0"/>
              </a:rPr>
              <a:t> 5 </a:t>
            </a:r>
            <a:r>
              <a:rPr lang="en-US" dirty="0" err="1" smtClean="0">
                <a:latin typeface="Cambria" panose="02040503050406030204" pitchFamily="18" charset="0"/>
              </a:rPr>
              <a:t>số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dương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đưa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ra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kết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quả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trung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bình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của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danh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sách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đó</a:t>
            </a:r>
            <a:r>
              <a:rPr lang="en-US" dirty="0" smtClean="0">
                <a:latin typeface="Cambria" panose="02040503050406030204" pitchFamily="18" charset="0"/>
              </a:rPr>
              <a:t>. </a:t>
            </a:r>
            <a:r>
              <a:rPr lang="en-US" dirty="0" err="1" smtClean="0">
                <a:latin typeface="Cambria" panose="02040503050406030204" pitchFamily="18" charset="0"/>
              </a:rPr>
              <a:t>Nếu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số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nhập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vào</a:t>
            </a:r>
            <a:r>
              <a:rPr lang="en-US" dirty="0" smtClean="0">
                <a:latin typeface="Cambria" panose="02040503050406030204" pitchFamily="18" charset="0"/>
              </a:rPr>
              <a:t> &lt; 0 </a:t>
            </a:r>
            <a:r>
              <a:rPr lang="en-US" dirty="0" err="1" smtClean="0">
                <a:latin typeface="Cambria" panose="02040503050406030204" pitchFamily="18" charset="0"/>
              </a:rPr>
              <a:t>thì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kết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thúc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chương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trình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DD7FFA-8CF3-4B54-A1DB-91C5D943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09800"/>
            <a:ext cx="6905625" cy="3429000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025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95400"/>
            <a:ext cx="7608469" cy="830997"/>
          </a:xfrm>
        </p:spPr>
        <p:txBody>
          <a:bodyPr/>
          <a:lstStyle/>
          <a:p>
            <a:pPr algn="just"/>
            <a:r>
              <a:rPr lang="en-US" b="1" u="sng" dirty="0" err="1">
                <a:latin typeface="Cambria" panose="02040503050406030204" pitchFamily="18" charset="0"/>
              </a:rPr>
              <a:t>Ví</a:t>
            </a:r>
            <a:r>
              <a:rPr lang="en-US" b="1" u="sng" dirty="0">
                <a:latin typeface="Cambria" panose="02040503050406030204" pitchFamily="18" charset="0"/>
              </a:rPr>
              <a:t> </a:t>
            </a:r>
            <a:r>
              <a:rPr lang="en-US" b="1" u="sng" dirty="0" err="1" smtClean="0">
                <a:latin typeface="Cambria" panose="02040503050406030204" pitchFamily="18" charset="0"/>
              </a:rPr>
              <a:t>dụ</a:t>
            </a:r>
            <a:r>
              <a:rPr lang="en-US" b="1" u="sng" dirty="0" smtClean="0">
                <a:latin typeface="Cambria" panose="02040503050406030204" pitchFamily="18" charset="0"/>
              </a:rPr>
              <a:t>: </a:t>
            </a:r>
            <a:r>
              <a:rPr lang="en-US" dirty="0" err="1" smtClean="0">
                <a:latin typeface="Cambria" panose="02040503050406030204" pitchFamily="18" charset="0"/>
              </a:rPr>
              <a:t>Vòng</a:t>
            </a:r>
            <a:r>
              <a:rPr lang="en-US" dirty="0" smtClean="0">
                <a:latin typeface="Cambria" panose="02040503050406030204" pitchFamily="18" charset="0"/>
              </a:rPr>
              <a:t> for </a:t>
            </a:r>
            <a:r>
              <a:rPr lang="en-US" dirty="0" err="1" smtClean="0">
                <a:latin typeface="Cambria" panose="02040503050406030204" pitchFamily="18" charset="0"/>
              </a:rPr>
              <a:t>lồng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nhau</a:t>
            </a:r>
            <a:r>
              <a:rPr lang="en-US" dirty="0" smtClean="0">
                <a:latin typeface="Cambria" panose="02040503050406030204" pitchFamily="18" charset="0"/>
              </a:rPr>
              <a:t>, Python </a:t>
            </a:r>
            <a:r>
              <a:rPr lang="en-US" dirty="0" err="1" smtClean="0">
                <a:latin typeface="Cambria" panose="02040503050406030204" pitchFamily="18" charset="0"/>
              </a:rPr>
              <a:t>cũng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tương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tự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ngôn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ngữ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khác</a:t>
            </a:r>
            <a:r>
              <a:rPr lang="en-US" dirty="0" smtClean="0">
                <a:latin typeface="Cambria" panose="02040503050406030204" pitchFamily="18" charset="0"/>
              </a:rPr>
              <a:t>, </a:t>
            </a:r>
            <a:r>
              <a:rPr lang="en-US" dirty="0" err="1" smtClean="0">
                <a:latin typeface="Cambria" panose="02040503050406030204" pitchFamily="18" charset="0"/>
              </a:rPr>
              <a:t>có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thể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viết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các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vòng</a:t>
            </a:r>
            <a:r>
              <a:rPr lang="en-US" dirty="0" smtClean="0">
                <a:latin typeface="Cambria" panose="02040503050406030204" pitchFamily="18" charset="0"/>
              </a:rPr>
              <a:t> for </a:t>
            </a:r>
            <a:r>
              <a:rPr lang="en-US" dirty="0" err="1" smtClean="0">
                <a:latin typeface="Cambria" panose="02040503050406030204" pitchFamily="18" charset="0"/>
              </a:rPr>
              <a:t>lồng</a:t>
            </a:r>
            <a:r>
              <a:rPr lang="en-US" dirty="0" smtClean="0">
                <a:latin typeface="Cambria" panose="02040503050406030204" pitchFamily="18" charset="0"/>
              </a:rPr>
              <a:t> </a:t>
            </a:r>
            <a:r>
              <a:rPr lang="en-US" dirty="0" err="1" smtClean="0">
                <a:latin typeface="Cambria" panose="02040503050406030204" pitchFamily="18" charset="0"/>
              </a:rPr>
              <a:t>nhau</a:t>
            </a:r>
            <a:endParaRPr lang="en-US" dirty="0">
              <a:latin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Một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endParaRPr lang="en-US" sz="3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B681E6-4240-4121-8A8C-17E077AE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73196"/>
            <a:ext cx="4177818" cy="2126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9405AF-A95A-4AD7-BC45-7DD2F94FA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355" y="2598114"/>
            <a:ext cx="1943557" cy="2076450"/>
          </a:xfrm>
          <a:prstGeom prst="rect">
            <a:avLst/>
          </a:prstGeom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8B17C68-34AB-4339-B0EF-A26274406FA5}"/>
              </a:ext>
            </a:extLst>
          </p:cNvPr>
          <p:cNvSpPr/>
          <p:nvPr/>
        </p:nvSpPr>
        <p:spPr>
          <a:xfrm>
            <a:off x="5257800" y="3276600"/>
            <a:ext cx="977900" cy="46512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1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0F18C0-6805-4DD3-9A1F-D43BBBA01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556806"/>
              </p:ext>
            </p:extLst>
          </p:nvPr>
        </p:nvGraphicFramePr>
        <p:xfrm>
          <a:off x="3276600" y="2286000"/>
          <a:ext cx="3378200" cy="3699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537243764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4053411036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408819524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422806033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400260457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1523164971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513099437"/>
                    </a:ext>
                  </a:extLst>
                </a:gridCol>
                <a:gridCol w="422275">
                  <a:extLst>
                    <a:ext uri="{9D8B030D-6E8A-4147-A177-3AD203B41FA5}">
                      <a16:colId xmlns:a16="http://schemas.microsoft.com/office/drawing/2014/main" val="3241111075"/>
                    </a:ext>
                  </a:extLst>
                </a:gridCol>
              </a:tblGrid>
              <a:tr h="46249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420590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473997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37713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499026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1884523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8162972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34537"/>
                  </a:ext>
                </a:extLst>
              </a:tr>
              <a:tr h="4624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532264"/>
                  </a:ext>
                </a:extLst>
              </a:tr>
            </a:tbl>
          </a:graphicData>
        </a:graphic>
      </p:graphicFrame>
      <p:sp>
        <p:nvSpPr>
          <p:cNvPr id="6" name="Arrow: Right 3">
            <a:extLst>
              <a:ext uri="{FF2B5EF4-FFF2-40B4-BE49-F238E27FC236}">
                <a16:creationId xmlns:a16="http://schemas.microsoft.com/office/drawing/2014/main" id="{A7FDFAEC-F9F1-47F2-AC40-2069614D35B8}"/>
              </a:ext>
            </a:extLst>
          </p:cNvPr>
          <p:cNvSpPr/>
          <p:nvPr/>
        </p:nvSpPr>
        <p:spPr>
          <a:xfrm>
            <a:off x="1600200" y="2286000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i=0</a:t>
            </a:r>
          </a:p>
        </p:txBody>
      </p:sp>
      <p:sp>
        <p:nvSpPr>
          <p:cNvPr id="7" name="Arrow: Right 4">
            <a:extLst>
              <a:ext uri="{FF2B5EF4-FFF2-40B4-BE49-F238E27FC236}">
                <a16:creationId xmlns:a16="http://schemas.microsoft.com/office/drawing/2014/main" id="{2B6EF329-94B8-4591-80FD-4E6AA60710B6}"/>
              </a:ext>
            </a:extLst>
          </p:cNvPr>
          <p:cNvSpPr/>
          <p:nvPr/>
        </p:nvSpPr>
        <p:spPr>
          <a:xfrm>
            <a:off x="1593574" y="5562601"/>
            <a:ext cx="1600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i=n-1</a:t>
            </a:r>
          </a:p>
        </p:txBody>
      </p:sp>
      <p:sp>
        <p:nvSpPr>
          <p:cNvPr id="8" name="Arrow: Down 5">
            <a:extLst>
              <a:ext uri="{FF2B5EF4-FFF2-40B4-BE49-F238E27FC236}">
                <a16:creationId xmlns:a16="http://schemas.microsoft.com/office/drawing/2014/main" id="{99985D05-A40B-4C8A-9F07-15A2EB56FA19}"/>
              </a:ext>
            </a:extLst>
          </p:cNvPr>
          <p:cNvSpPr/>
          <p:nvPr/>
        </p:nvSpPr>
        <p:spPr>
          <a:xfrm>
            <a:off x="3200400" y="1278835"/>
            <a:ext cx="533400" cy="1010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J=0</a:t>
            </a:r>
          </a:p>
        </p:txBody>
      </p:sp>
      <p:sp>
        <p:nvSpPr>
          <p:cNvPr id="9" name="Arrow: Down 6">
            <a:extLst>
              <a:ext uri="{FF2B5EF4-FFF2-40B4-BE49-F238E27FC236}">
                <a16:creationId xmlns:a16="http://schemas.microsoft.com/office/drawing/2014/main" id="{769B125D-6CCB-4E6F-9774-9CB4D7913ACB}"/>
              </a:ext>
            </a:extLst>
          </p:cNvPr>
          <p:cNvSpPr/>
          <p:nvPr/>
        </p:nvSpPr>
        <p:spPr>
          <a:xfrm>
            <a:off x="5972315" y="1290431"/>
            <a:ext cx="1117600" cy="1010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J=n-1</a:t>
            </a:r>
          </a:p>
        </p:txBody>
      </p:sp>
      <p:sp>
        <p:nvSpPr>
          <p:cNvPr id="10" name="object 2"/>
          <p:cNvSpPr txBox="1">
            <a:spLocks/>
          </p:cNvSpPr>
          <p:nvPr/>
        </p:nvSpPr>
        <p:spPr>
          <a:xfrm>
            <a:off x="259181" y="141859"/>
            <a:ext cx="732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Một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vài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ví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dụ</a:t>
            </a:r>
            <a:endParaRPr lang="en-US" sz="3600" kern="0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96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72" name="Text Placeholder 2"/>
          <p:cNvSpPr txBox="1">
            <a:spLocks/>
          </p:cNvSpPr>
          <p:nvPr/>
        </p:nvSpPr>
        <p:spPr>
          <a:xfrm>
            <a:off x="259180" y="914400"/>
            <a:ext cx="8503819" cy="5395669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b="1" u="sng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u="sng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is_prime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in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khoảng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[A, B]</a:t>
            </a:r>
          </a:p>
          <a:p>
            <a:pPr algn="just"/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dương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</a:p>
          <a:p>
            <a:pPr algn="just"/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bội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000" b="1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kì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0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vừa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0" dirty="0" err="1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000" kern="0" dirty="0" smtClea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000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kern="0" dirty="0" smtClean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93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430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String</a:t>
            </a:r>
            <a:r>
              <a:rPr spc="-70" dirty="0"/>
              <a:t> </a:t>
            </a:r>
            <a:r>
              <a:rPr dirty="0"/>
              <a:t>(chuỗi)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446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0440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Kiểu</a:t>
            </a:r>
            <a:r>
              <a:rPr sz="3600" spc="-90" dirty="0"/>
              <a:t> </a:t>
            </a:r>
            <a:r>
              <a:rPr sz="3600" dirty="0"/>
              <a:t>chuỗi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28050" cy="4344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xem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(tuple)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dài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40" dirty="0">
                <a:latin typeface="Calibri"/>
                <a:cs typeface="Calibri"/>
              </a:rPr>
              <a:t>Trong</a:t>
            </a:r>
            <a:r>
              <a:rPr sz="2400" spc="-5" dirty="0">
                <a:latin typeface="Calibri"/>
                <a:cs typeface="Calibri"/>
              </a:rPr>
              <a:t> python không</a:t>
            </a:r>
            <a:r>
              <a:rPr sz="2400" spc="-10" dirty="0">
                <a:latin typeface="Calibri"/>
                <a:cs typeface="Calibri"/>
              </a:rPr>
              <a:t> 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khái </a:t>
            </a:r>
            <a:r>
              <a:rPr sz="2400" spc="-5" dirty="0">
                <a:latin typeface="Calibri"/>
                <a:cs typeface="Calibri"/>
              </a:rPr>
              <a:t>niệm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kí tự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(character)</a:t>
            </a:r>
            <a:endParaRPr sz="2400">
              <a:latin typeface="Calibri"/>
              <a:cs typeface="Calibri"/>
            </a:endParaRPr>
          </a:p>
          <a:p>
            <a:pPr marL="744220" marR="39116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Nội dung </a:t>
            </a:r>
            <a:r>
              <a:rPr sz="2400" dirty="0">
                <a:latin typeface="Calibri"/>
                <a:cs typeface="Calibri"/>
              </a:rPr>
              <a:t>của chuỗi </a:t>
            </a:r>
            <a:r>
              <a:rPr sz="2400" spc="-5" dirty="0">
                <a:latin typeface="Calibri"/>
                <a:cs typeface="Calibri"/>
              </a:rPr>
              <a:t>không </a:t>
            </a:r>
            <a:r>
              <a:rPr sz="2400" spc="-15" dirty="0">
                <a:latin typeface="Calibri"/>
                <a:cs typeface="Calibri"/>
              </a:rPr>
              <a:t>thay </a:t>
            </a:r>
            <a:r>
              <a:rPr sz="2400" spc="-5" dirty="0">
                <a:latin typeface="Calibri"/>
                <a:cs typeface="Calibri"/>
              </a:rPr>
              <a:t>đổi được, </a:t>
            </a:r>
            <a:r>
              <a:rPr sz="2400" dirty="0">
                <a:latin typeface="Calibri"/>
                <a:cs typeface="Calibri"/>
              </a:rPr>
              <a:t>khi ghép thêm </a:t>
            </a:r>
            <a:r>
              <a:rPr sz="2400" spc="-5" dirty="0">
                <a:latin typeface="Calibri"/>
                <a:cs typeface="Calibri"/>
              </a:rPr>
              <a:t>nội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dirty="0">
                <a:latin typeface="Calibri"/>
                <a:cs typeface="Calibri"/>
              </a:rPr>
              <a:t> chuỗi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chất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</a:t>
            </a:r>
            <a:endParaRPr sz="2400">
              <a:latin typeface="Calibri"/>
              <a:cs typeface="Calibri"/>
            </a:endParaRPr>
          </a:p>
          <a:p>
            <a:pPr marL="744220" marR="235585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Chuỗi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spc="-5" dirty="0">
                <a:latin typeface="Calibri"/>
                <a:cs typeface="Calibri"/>
              </a:rPr>
              <a:t>python hỗ </a:t>
            </a:r>
            <a:r>
              <a:rPr sz="2400" spc="-15" dirty="0">
                <a:latin typeface="Calibri"/>
                <a:cs typeface="Calibri"/>
              </a:rPr>
              <a:t>trợ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dirty="0">
                <a:latin typeface="Calibri"/>
                <a:cs typeface="Calibri"/>
              </a:rPr>
              <a:t>kí tự </a:t>
            </a:r>
            <a:r>
              <a:rPr sz="2400" spc="-10" dirty="0">
                <a:latin typeface="Calibri"/>
                <a:cs typeface="Calibri"/>
              </a:rPr>
              <a:t>unicode, </a:t>
            </a:r>
            <a:r>
              <a:rPr sz="2400" spc="-5" dirty="0">
                <a:latin typeface="Calibri"/>
                <a:cs typeface="Calibri"/>
              </a:rPr>
              <a:t>vì </a:t>
            </a:r>
            <a:r>
              <a:rPr sz="2400" spc="-35" dirty="0">
                <a:latin typeface="Calibri"/>
                <a:cs typeface="Calibri"/>
              </a:rPr>
              <a:t>vậy </a:t>
            </a:r>
            <a:r>
              <a:rPr sz="2400" spc="-10" dirty="0">
                <a:latin typeface="Calibri"/>
                <a:cs typeface="Calibri"/>
              </a:rPr>
              <a:t>có </a:t>
            </a:r>
            <a:r>
              <a:rPr sz="2400" dirty="0">
                <a:latin typeface="Calibri"/>
                <a:cs typeface="Calibri"/>
              </a:rPr>
              <a:t>thể </a:t>
            </a:r>
            <a:r>
              <a:rPr sz="2400" spc="-5" dirty="0">
                <a:latin typeface="Calibri"/>
                <a:cs typeface="Calibri"/>
              </a:rPr>
              <a:t>sử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tiếng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Việt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(cũng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tiếng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Hán,</a:t>
            </a:r>
            <a:r>
              <a:rPr sz="2400" dirty="0">
                <a:latin typeface="Calibri"/>
                <a:cs typeface="Calibri"/>
              </a:rPr>
              <a:t> tiếng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Nhật,...) thoải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mái</a:t>
            </a:r>
            <a:endParaRPr sz="2400">
              <a:latin typeface="Calibri"/>
              <a:cs typeface="Calibri"/>
            </a:endParaRPr>
          </a:p>
          <a:p>
            <a:pPr marL="287020" marR="19685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len(s)</a:t>
            </a:r>
            <a:r>
              <a:rPr sz="28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dài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tự) của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0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rỗng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Phép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5279237"/>
            <a:ext cx="2647950" cy="12750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495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dirty="0">
                <a:latin typeface="Calibri"/>
                <a:cs typeface="Calibri"/>
              </a:rPr>
              <a:t>Phép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nối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(+):</a:t>
            </a:r>
            <a:endParaRPr sz="24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dirty="0">
                <a:latin typeface="Calibri"/>
                <a:cs typeface="Calibri"/>
              </a:rPr>
              <a:t>Phép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nhân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(*):</a:t>
            </a:r>
            <a:endParaRPr sz="2400">
              <a:latin typeface="Calibri"/>
              <a:cs typeface="Calibri"/>
            </a:endParaRPr>
          </a:p>
          <a:p>
            <a:pPr marL="287020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287020" algn="l"/>
                <a:tab pos="287655" algn="l"/>
              </a:tabLst>
            </a:pP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nội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8841" y="5329529"/>
            <a:ext cx="3645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"Good"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"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+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"Morning!"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8841" y="5693765"/>
            <a:ext cx="217297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"AB"</a:t>
            </a:r>
            <a:r>
              <a:rPr sz="2400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*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s</a:t>
            </a:r>
            <a:r>
              <a:rPr sz="24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'1ABABABCD'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2296" y="5693765"/>
            <a:ext cx="1268730" cy="8610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solidFill>
                  <a:srgbClr val="EC7C30"/>
                </a:solidFill>
                <a:latin typeface="Calibri"/>
                <a:cs typeface="Calibri"/>
              </a:rPr>
              <a:t>#</a:t>
            </a:r>
            <a:r>
              <a:rPr sz="2400" spc="-7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EC7C30"/>
                </a:solidFill>
                <a:latin typeface="Calibri"/>
                <a:cs typeface="Calibri"/>
              </a:rPr>
              <a:t>ABABAB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EC7C30"/>
                </a:solidFill>
                <a:latin typeface="Calibri"/>
                <a:cs typeface="Calibri"/>
              </a:rPr>
              <a:t>#</a:t>
            </a:r>
            <a:r>
              <a:rPr sz="2400" spc="-45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400" spc="-40" dirty="0">
                <a:solidFill>
                  <a:srgbClr val="EC7C30"/>
                </a:solidFill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107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1" y="141859"/>
            <a:ext cx="204406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smtClean="0"/>
              <a:t>Kiểu</a:t>
            </a:r>
            <a:r>
              <a:rPr lang="en-US" sz="3600" kern="0" spc="-90" smtClean="0"/>
              <a:t> </a:t>
            </a:r>
            <a:r>
              <a:rPr lang="en-US" sz="3600" kern="0" smtClean="0"/>
              <a:t>chuỗi</a:t>
            </a:r>
            <a:endParaRPr lang="en-US" sz="3600" kern="0" dirty="0"/>
          </a:p>
        </p:txBody>
      </p:sp>
      <p:sp>
        <p:nvSpPr>
          <p:cNvPr id="6" name="Rectangle 5"/>
          <p:cNvSpPr/>
          <p:nvPr/>
        </p:nvSpPr>
        <p:spPr>
          <a:xfrm>
            <a:off x="228600" y="1066800"/>
            <a:ext cx="8669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Chuỗi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là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tập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các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ký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tự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nằm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nháy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đ</a:t>
            </a:r>
            <a:r>
              <a:rPr lang="vi-VN" dirty="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n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nháy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đôi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3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nháy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đ</a:t>
            </a:r>
            <a:r>
              <a:rPr lang="vi-VN" dirty="0">
                <a:latin typeface="Cambria" panose="02040503050406030204" pitchFamily="18" charset="0"/>
                <a:cs typeface="Times New Roman" pitchFamily="18" charset="0"/>
              </a:rPr>
              <a:t>ơ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n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hoặc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3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nháy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đôi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Chuỗi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rất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quan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trọng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mọi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ngôn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ngữ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hầu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hết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ta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đều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gặp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xử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lý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</a:rPr>
              <a:t>chuỗi</a:t>
            </a:r>
            <a:endParaRPr lang="en-US" dirty="0">
              <a:latin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1BB047-D9E1-4199-A1C9-027B8E271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85" y="2071652"/>
            <a:ext cx="3853319" cy="2795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3FE98-8E95-4831-9F9B-11014AA1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48" y="2373940"/>
            <a:ext cx="3471780" cy="2190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34218AE-6E45-48CE-B222-BE6C4C82FA0C}"/>
              </a:ext>
            </a:extLst>
          </p:cNvPr>
          <p:cNvSpPr/>
          <p:nvPr/>
        </p:nvSpPr>
        <p:spPr>
          <a:xfrm>
            <a:off x="4469057" y="2989840"/>
            <a:ext cx="621300" cy="4794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09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1" y="866394"/>
          <a:ext cx="9143364" cy="5458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0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517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a</a:t>
                      </a:r>
                      <a:r>
                        <a:rPr sz="19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'Hello'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81915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b</a:t>
                      </a:r>
                      <a:r>
                        <a:rPr sz="19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'World'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36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(a</a:t>
                      </a:r>
                      <a:r>
                        <a:rPr sz="19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5" dirty="0">
                          <a:latin typeface="Consolas"/>
                          <a:cs typeface="Consolas"/>
                        </a:rPr>
                        <a:t>b)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"HelloWorld"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29">
                <a:tc>
                  <a:txBody>
                    <a:bodyPr/>
                    <a:lstStyle/>
                    <a:p>
                      <a:pPr marL="270510">
                        <a:lnSpc>
                          <a:spcPts val="2265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c</a:t>
                      </a:r>
                      <a:r>
                        <a:rPr sz="19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'Hello'</a:t>
                      </a:r>
                      <a:r>
                        <a:rPr sz="19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'Kitty'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99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(c)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"HelloKitty"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d</a:t>
                      </a:r>
                      <a:r>
                        <a:rPr sz="19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'1'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270510">
                        <a:lnSpc>
                          <a:spcPts val="2260"/>
                        </a:lnSpc>
                      </a:pPr>
                      <a:r>
                        <a:rPr sz="19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'2'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838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'3'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076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(d)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"1"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270510">
                        <a:lnSpc>
                          <a:spcPts val="2260"/>
                        </a:lnSpc>
                      </a:pPr>
                      <a:r>
                        <a:rPr sz="1900" spc="-5" dirty="0">
                          <a:latin typeface="Consolas"/>
                          <a:cs typeface="Consolas"/>
                        </a:rPr>
                        <a:t>e</a:t>
                      </a:r>
                      <a:r>
                        <a:rPr sz="19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19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'1'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marL="402590" algn="ct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'2'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836">
                <a:tc>
                  <a:txBody>
                    <a:bodyPr/>
                    <a:lstStyle/>
                    <a:p>
                      <a:pPr marL="93726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'3'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280">
                <a:tc>
                  <a:txBody>
                    <a:bodyPr/>
                    <a:lstStyle/>
                    <a:p>
                      <a:pPr marL="270510">
                        <a:lnSpc>
                          <a:spcPts val="2265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(e)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65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65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"123"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2850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(d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spc="-5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19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'23'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"123"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pPr marL="270510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(e</a:t>
                      </a:r>
                      <a:r>
                        <a:rPr sz="19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19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'23'</a:t>
                      </a:r>
                      <a:r>
                        <a:rPr sz="1900" dirty="0">
                          <a:latin typeface="Consolas"/>
                          <a:cs typeface="Consolas"/>
                        </a:rPr>
                        <a:t>)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70"/>
                        </a:lnSpc>
                      </a:pPr>
                      <a:r>
                        <a:rPr sz="19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19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431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25" dirty="0"/>
              <a:t> </a:t>
            </a:r>
            <a:r>
              <a:rPr sz="3600" dirty="0"/>
              <a:t>dụ</a:t>
            </a:r>
            <a:r>
              <a:rPr sz="3600" spc="-20" dirty="0"/>
              <a:t> </a:t>
            </a:r>
            <a:r>
              <a:rPr sz="3600" dirty="0"/>
              <a:t>về</a:t>
            </a:r>
            <a:r>
              <a:rPr sz="3600" spc="-20" dirty="0"/>
              <a:t> </a:t>
            </a:r>
            <a:r>
              <a:rPr sz="3600" dirty="0"/>
              <a:t>phép</a:t>
            </a:r>
            <a:r>
              <a:rPr sz="3600" spc="-15" dirty="0"/>
              <a:t> </a:t>
            </a:r>
            <a:r>
              <a:rPr sz="3600" dirty="0"/>
              <a:t>nối</a:t>
            </a:r>
            <a:r>
              <a:rPr sz="3600" spc="-20" dirty="0"/>
              <a:t> </a:t>
            </a:r>
            <a:r>
              <a:rPr sz="3600" dirty="0"/>
              <a:t>chuỗi</a:t>
            </a:r>
            <a:endParaRPr sz="3600"/>
          </a:p>
        </p:txBody>
      </p:sp>
    </p:spTree>
    <p:extLst>
      <p:ext uri="{BB962C8B-B14F-4D97-AF65-F5344CB8AC3E}">
        <p14:creationId xmlns:p14="http://schemas.microsoft.com/office/powerpoint/2010/main" val="2940393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82791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15" dirty="0"/>
              <a:t> </a:t>
            </a:r>
            <a:r>
              <a:rPr sz="3600" dirty="0"/>
              <a:t>dụ</a:t>
            </a:r>
            <a:r>
              <a:rPr sz="3600" spc="-10" dirty="0"/>
              <a:t> </a:t>
            </a:r>
            <a:r>
              <a:rPr sz="3600" dirty="0"/>
              <a:t>về</a:t>
            </a:r>
            <a:r>
              <a:rPr sz="3600" spc="-10" dirty="0"/>
              <a:t> </a:t>
            </a:r>
            <a:r>
              <a:rPr sz="3600" dirty="0"/>
              <a:t>phép</a:t>
            </a:r>
            <a:r>
              <a:rPr sz="3600" spc="-10" dirty="0"/>
              <a:t> </a:t>
            </a:r>
            <a:r>
              <a:rPr sz="3600" dirty="0"/>
              <a:t>nhân</a:t>
            </a:r>
            <a:r>
              <a:rPr sz="3600" spc="-10" dirty="0"/>
              <a:t> </a:t>
            </a:r>
            <a:r>
              <a:rPr sz="3600" dirty="0"/>
              <a:t>bản</a:t>
            </a:r>
            <a:r>
              <a:rPr sz="3600" spc="-10" dirty="0"/>
              <a:t> </a:t>
            </a:r>
            <a:r>
              <a:rPr sz="3600" dirty="0"/>
              <a:t>và</a:t>
            </a:r>
            <a:r>
              <a:rPr sz="3600" spc="-5" dirty="0"/>
              <a:t> </a:t>
            </a:r>
            <a:r>
              <a:rPr sz="3600" dirty="0"/>
              <a:t>kiểm</a:t>
            </a:r>
            <a:r>
              <a:rPr sz="3600" spc="-10" dirty="0"/>
              <a:t> </a:t>
            </a:r>
            <a:r>
              <a:rPr sz="3600" dirty="0"/>
              <a:t>tra</a:t>
            </a:r>
            <a:r>
              <a:rPr sz="3600" spc="-10" dirty="0"/>
              <a:t> </a:t>
            </a:r>
            <a:r>
              <a:rPr sz="3600" dirty="0"/>
              <a:t>nội</a:t>
            </a:r>
            <a:r>
              <a:rPr sz="3600" spc="-15" dirty="0"/>
              <a:t> </a:t>
            </a:r>
            <a:r>
              <a:rPr sz="3600" dirty="0"/>
              <a:t>dung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5651498" cy="264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8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86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66799">
                <a:tc gridSpan="2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'abc'</a:t>
                      </a:r>
                      <a:r>
                        <a:rPr sz="2000" spc="-2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2000" spc="-4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'10'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'ab'</a:t>
                      </a:r>
                      <a:r>
                        <a:rPr sz="2000" spc="-4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'cd'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-5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R="61594">
                        <a:lnSpc>
                          <a:spcPct val="133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  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'abcabcabc'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'1010101010'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'abcdcdcd'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25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1750" marR="61594" algn="just">
                        <a:lnSpc>
                          <a:spcPct val="133300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bc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  </a:t>
                      </a: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bc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  </a:t>
                      </a: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ab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33300"/>
                        </a:lnSpc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in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'abcdef'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 </a:t>
                      </a:r>
                      <a:r>
                        <a:rPr sz="2000" spc="-10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4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'abc'</a:t>
                      </a:r>
                      <a:r>
                        <a:rPr sz="2000" spc="-3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*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 </a:t>
                      </a:r>
                      <a:r>
                        <a:rPr sz="2000" spc="-108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not</a:t>
                      </a:r>
                      <a:r>
                        <a:rPr sz="2000" spc="-4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3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'ab'</a:t>
                      </a:r>
                      <a:r>
                        <a:rPr sz="2000" spc="-2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+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3843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'cd'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38430" marR="62230" algn="just">
                        <a:lnSpc>
                          <a:spcPct val="13330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  #  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69850" marR="24130">
                        <a:lnSpc>
                          <a:spcPct val="133300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True </a:t>
                      </a:r>
                      <a:r>
                        <a:rPr sz="2000" spc="-108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F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lse  F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5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F3C1C-036E-4430-AA52-F0FE873C09BE}"/>
              </a:ext>
            </a:extLst>
          </p:cNvPr>
          <p:cNvSpPr txBox="1"/>
          <p:nvPr/>
        </p:nvSpPr>
        <p:spPr>
          <a:xfrm>
            <a:off x="685800" y="1447800"/>
            <a:ext cx="5791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Vòng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List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Tuple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Range</a:t>
            </a: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259181" y="141859"/>
            <a:ext cx="43890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Nội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dung </a:t>
            </a:r>
            <a:r>
              <a:rPr lang="en-US" sz="3600" dirty="0" err="1" smtClean="0">
                <a:solidFill>
                  <a:srgbClr val="56247C"/>
                </a:solidFill>
                <a:latin typeface="Times New Roman"/>
                <a:cs typeface="Times New Roman"/>
              </a:rPr>
              <a:t>hôm</a:t>
            </a:r>
            <a:r>
              <a:rPr lang="en-US" sz="3600" dirty="0" smtClean="0">
                <a:solidFill>
                  <a:srgbClr val="56247C"/>
                </a:solidFill>
                <a:latin typeface="Times New Roman"/>
                <a:cs typeface="Times New Roman"/>
              </a:rPr>
              <a:t> nay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0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805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Phép</a:t>
            </a:r>
            <a:r>
              <a:rPr sz="3600" spc="-25" dirty="0"/>
              <a:t> </a:t>
            </a:r>
            <a:r>
              <a:rPr sz="3600" spc="-5" dirty="0"/>
              <a:t>so</a:t>
            </a:r>
            <a:r>
              <a:rPr sz="3600" spc="-20" dirty="0"/>
              <a:t> </a:t>
            </a:r>
            <a:r>
              <a:rPr sz="3600" spc="-5" dirty="0"/>
              <a:t>sánh</a:t>
            </a:r>
            <a:r>
              <a:rPr sz="3600" spc="-20" dirty="0"/>
              <a:t> </a:t>
            </a:r>
            <a:r>
              <a:rPr sz="3600" dirty="0"/>
              <a:t>giữa</a:t>
            </a:r>
            <a:r>
              <a:rPr sz="3600" spc="-20" dirty="0"/>
              <a:t> </a:t>
            </a:r>
            <a:r>
              <a:rPr sz="3600" dirty="0"/>
              <a:t>2</a:t>
            </a:r>
            <a:r>
              <a:rPr sz="3600" spc="-1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36940" cy="370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Phép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sánh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trật</a:t>
            </a:r>
            <a:r>
              <a:rPr sz="2800" spc="-5" dirty="0">
                <a:latin typeface="Calibri"/>
                <a:cs typeface="Calibri"/>
              </a:rPr>
              <a:t> tự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điển,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B </a:t>
            </a:r>
            <a:r>
              <a:rPr sz="2800" dirty="0">
                <a:latin typeface="Calibri"/>
                <a:cs typeface="Calibri"/>
              </a:rPr>
              <a:t>được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sánh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nhau,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thực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 </a:t>
            </a:r>
            <a:r>
              <a:rPr sz="2800" spc="-10" dirty="0">
                <a:latin typeface="Calibri"/>
                <a:cs typeface="Calibri"/>
              </a:rPr>
              <a:t>quy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tắc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sau:</a:t>
            </a:r>
            <a:endParaRPr sz="2800">
              <a:latin typeface="Calibri"/>
              <a:cs typeface="Calibri"/>
            </a:endParaRPr>
          </a:p>
          <a:p>
            <a:pPr marL="744220" marR="540385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lượt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trái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 theo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nào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lớn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ứng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lớn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5" dirty="0">
                <a:latin typeface="Calibri"/>
                <a:cs typeface="Calibri"/>
              </a:rPr>
              <a:t> hai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giống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 thì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cặp</a:t>
            </a:r>
            <a:r>
              <a:rPr sz="2400" dirty="0">
                <a:latin typeface="Calibri"/>
                <a:cs typeface="Calibri"/>
              </a:rPr>
              <a:t> tiếp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theo</a:t>
            </a:r>
            <a:endParaRPr sz="2400">
              <a:latin typeface="Calibri"/>
              <a:cs typeface="Calibri"/>
            </a:endParaRPr>
          </a:p>
          <a:p>
            <a:pPr marL="744220" marR="366395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còn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đã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hết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5" dirty="0">
                <a:latin typeface="Calibri"/>
                <a:cs typeface="Calibri"/>
              </a:rPr>
              <a:t> đã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hết nhỏ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7018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797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Chỉ</a:t>
            </a:r>
            <a:r>
              <a:rPr sz="3600" spc="-35" dirty="0"/>
              <a:t> </a:t>
            </a:r>
            <a:r>
              <a:rPr sz="3600" spc="-5" dirty="0"/>
              <a:t>mục</a:t>
            </a:r>
            <a:r>
              <a:rPr sz="3600" spc="-30" dirty="0"/>
              <a:t> </a:t>
            </a:r>
            <a:r>
              <a:rPr sz="3600" dirty="0"/>
              <a:t>trong</a:t>
            </a:r>
            <a:r>
              <a:rPr sz="3600" spc="-3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14055" cy="3392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778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chữ)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đánh số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cập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vào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từng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dirty="0">
                <a:latin typeface="Calibri"/>
                <a:cs typeface="Calibri"/>
              </a:rPr>
              <a:t>Python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trì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đánh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nhau: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5" dirty="0">
                <a:latin typeface="Calibri"/>
                <a:cs typeface="Calibri"/>
              </a:rPr>
              <a:t>Từ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0" dirty="0">
                <a:latin typeface="Calibri"/>
                <a:cs typeface="Calibri"/>
              </a:rPr>
              <a:t> tăng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 chuỗi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5" dirty="0">
                <a:latin typeface="Calibri"/>
                <a:cs typeface="Calibri"/>
              </a:rPr>
              <a:t>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qua</a:t>
            </a:r>
            <a:r>
              <a:rPr sz="2400" spc="-10" dirty="0">
                <a:latin typeface="Calibri"/>
                <a:cs typeface="Calibri"/>
              </a:rPr>
              <a:t> trái: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 </a:t>
            </a:r>
            <a:r>
              <a:rPr sz="2400" spc="-5" dirty="0">
                <a:latin typeface="Calibri"/>
                <a:cs typeface="Calibri"/>
              </a:rPr>
              <a:t>-1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giảm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 chuỗi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Hai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 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</a:t>
            </a:r>
            <a:r>
              <a:rPr sz="2400" spc="-5" dirty="0">
                <a:latin typeface="Calibri"/>
                <a:cs typeface="Calibri"/>
              </a:rPr>
              <a:t> sử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lẫn</a:t>
            </a:r>
            <a:r>
              <a:rPr sz="2400" spc="-5" dirty="0">
                <a:latin typeface="Calibri"/>
                <a:cs typeface="Calibri"/>
              </a:rPr>
              <a:t> lộn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nhau,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chẳng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hạn: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lấy</a:t>
            </a:r>
            <a:r>
              <a:rPr sz="2400" dirty="0">
                <a:latin typeface="Calibri"/>
                <a:cs typeface="Calibri"/>
              </a:rPr>
              <a:t> 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vị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 vị trí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-2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10" dirty="0">
                <a:latin typeface="Calibri"/>
                <a:cs typeface="Calibri"/>
              </a:rPr>
              <a:t> ĐHTHUYLOI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ta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được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HTHUYL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42569" y="4613783"/>
          <a:ext cx="8446765" cy="1696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8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6553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Đ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H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R="34163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211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274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800" dirty="0">
                          <a:latin typeface="Times New Roman"/>
                          <a:cs typeface="Times New Roman"/>
                        </a:rPr>
                        <a:t>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-9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-8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3055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-7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-6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-5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-4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242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-3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-2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800" spc="-5" dirty="0">
                          <a:latin typeface="Times New Roman"/>
                          <a:cs typeface="Times New Roman"/>
                        </a:rPr>
                        <a:t>-1</a:t>
                      </a: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448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791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Cắt</a:t>
            </a:r>
            <a:r>
              <a:rPr sz="3600" spc="-90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338184" cy="4714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Dựa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trên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cắt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lấy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nội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dung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bên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cú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pháp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&lt;chuỗi&gt;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vị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trí A</a:t>
            </a:r>
            <a:r>
              <a:rPr sz="2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vị trí </a:t>
            </a:r>
            <a:r>
              <a:rPr sz="2400" spc="1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r>
              <a:rPr sz="2400" spc="10" dirty="0">
                <a:solidFill>
                  <a:srgbClr val="FF0000"/>
                </a:solidFill>
                <a:latin typeface="Consolas"/>
                <a:cs typeface="Consolas"/>
              </a:rPr>
              <a:t>]</a:t>
            </a:r>
            <a:endParaRPr sz="2400">
              <a:latin typeface="Consolas"/>
              <a:cs typeface="Consolas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&lt;chuỗi&gt;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vị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trí</a:t>
            </a:r>
            <a:r>
              <a:rPr sz="2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sz="2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2400" spc="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vị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trí</a:t>
            </a:r>
            <a:r>
              <a:rPr sz="2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B</a:t>
            </a:r>
            <a:r>
              <a:rPr sz="2400" spc="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FF0000"/>
                </a:solidFill>
                <a:latin typeface="Consolas"/>
                <a:cs typeface="Consolas"/>
              </a:rPr>
              <a:t>:</a:t>
            </a: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bước</a:t>
            </a:r>
            <a:r>
              <a:rPr sz="2400" spc="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nhảy</a:t>
            </a:r>
            <a:r>
              <a:rPr sz="2400" spc="5" dirty="0">
                <a:solidFill>
                  <a:srgbClr val="FF0000"/>
                </a:solidFill>
                <a:latin typeface="Consolas"/>
                <a:cs typeface="Consolas"/>
              </a:rPr>
              <a:t>]</a:t>
            </a:r>
            <a:endParaRPr sz="2400">
              <a:latin typeface="Consolas"/>
              <a:cs typeface="Consolas"/>
            </a:endParaRPr>
          </a:p>
          <a:p>
            <a:pPr marL="287020" indent="-274320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Giải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thích: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70" dirty="0">
                <a:latin typeface="Calibri"/>
                <a:cs typeface="Calibri"/>
              </a:rPr>
              <a:t>Tạo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 </a:t>
            </a:r>
            <a:r>
              <a:rPr sz="2400" spc="-10" dirty="0">
                <a:latin typeface="Calibri"/>
                <a:cs typeface="Calibri"/>
              </a:rPr>
              <a:t>con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 từ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&lt;vị-trí-A&gt; </a:t>
            </a:r>
            <a:r>
              <a:rPr sz="2400" dirty="0">
                <a:latin typeface="Calibri"/>
                <a:cs typeface="Calibri"/>
              </a:rPr>
              <a:t>đến trước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&lt;vị-trí-B&gt;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0" dirty="0">
                <a:latin typeface="Calibri"/>
                <a:cs typeface="Calibri"/>
              </a:rPr>
              <a:t>Tức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là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chuỗi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sẽ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không </a:t>
            </a:r>
            <a:r>
              <a:rPr sz="2200" spc="-10" dirty="0">
                <a:latin typeface="Calibri"/>
                <a:cs typeface="Calibri"/>
              </a:rPr>
              <a:t>gồm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vị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trí B</a:t>
            </a:r>
            <a:endParaRPr sz="22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ghi</a:t>
            </a:r>
            <a:r>
              <a:rPr sz="2400" spc="-5" dirty="0">
                <a:latin typeface="Calibri"/>
                <a:cs typeface="Calibri"/>
              </a:rPr>
              <a:t> &lt;vị-trí-A&gt;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mặc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lấy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ghi</a:t>
            </a:r>
            <a:r>
              <a:rPr sz="2400" spc="-5" dirty="0">
                <a:latin typeface="Calibri"/>
                <a:cs typeface="Calibri"/>
              </a:rPr>
              <a:t> &lt;vị-trí-B&gt;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mặc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-5" dirty="0">
                <a:latin typeface="Calibri"/>
                <a:cs typeface="Calibri"/>
              </a:rPr>
              <a:t> hết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ghi</a:t>
            </a:r>
            <a:r>
              <a:rPr sz="2400" spc="-10" dirty="0">
                <a:latin typeface="Calibri"/>
                <a:cs typeface="Calibri"/>
              </a:rPr>
              <a:t> &lt;bước-nhảy&gt;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bước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&lt;bước-nhảy&gt;</a:t>
            </a:r>
            <a:r>
              <a:rPr sz="2400" dirty="0">
                <a:latin typeface="Calibri"/>
                <a:cs typeface="Calibri"/>
              </a:rPr>
              <a:t> giá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âm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 nhận</a:t>
            </a:r>
            <a:r>
              <a:rPr sz="2400" dirty="0">
                <a:latin typeface="Calibri"/>
                <a:cs typeface="Calibri"/>
              </a:rPr>
              <a:t> chuỗi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ngược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945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61" y="204342"/>
          <a:ext cx="9143364" cy="5969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29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3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2051">
                <a:tc>
                  <a:txBody>
                    <a:bodyPr/>
                    <a:lstStyle/>
                    <a:p>
                      <a:pPr marL="270510">
                        <a:lnSpc>
                          <a:spcPts val="3929"/>
                        </a:lnSpc>
                      </a:pPr>
                      <a:r>
                        <a:rPr sz="360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Cắt</a:t>
                      </a:r>
                      <a:r>
                        <a:rPr sz="3600" spc="-45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dirty="0">
                          <a:solidFill>
                            <a:srgbClr val="56247C"/>
                          </a:solidFill>
                          <a:latin typeface="Times New Roman"/>
                          <a:cs typeface="Times New Roman"/>
                        </a:rPr>
                        <a:t>chuỗi</a:t>
                      </a: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B9BD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5B9BD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435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'0123456789'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0489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5B9B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print(s[3:6])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345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032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print(s[3:])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3456789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187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print(s[:6])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012345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233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print(s[-7:-4])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345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print(s[-4:-7])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print(s[-4:-7:-1])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654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print(s[:len(s)])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0123456789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print(s[:len(s)-1])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012345678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794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print(s[:])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0123456789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6476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print(s[len(s)::-1])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9876543210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06284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print(s[len(s)-1::-1])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9876543210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print(s[len(s)-2::-1])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876543210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9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07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Định</a:t>
            </a:r>
            <a:r>
              <a:rPr sz="3600" spc="-50" dirty="0"/>
              <a:t> </a:t>
            </a:r>
            <a:r>
              <a:rPr sz="3600" dirty="0"/>
              <a:t>dạng</a:t>
            </a:r>
            <a:r>
              <a:rPr sz="3600" spc="-4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439150" cy="38588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r>
              <a:rPr sz="2800" spc="-5" dirty="0">
                <a:latin typeface="Calibri"/>
                <a:cs typeface="Calibri"/>
              </a:rPr>
              <a:t> tử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%: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&lt;chuỗi&gt;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%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(&lt;các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số&gt;)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Bên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&lt;chuỗi&gt;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 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hiệu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dấu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nơi </a:t>
            </a:r>
            <a:r>
              <a:rPr sz="2400" spc="-10" dirty="0">
                <a:latin typeface="Calibri"/>
                <a:cs typeface="Calibri"/>
              </a:rPr>
              <a:t>đặt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lượt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dấu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%s: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thế</a:t>
            </a:r>
            <a:r>
              <a:rPr sz="2400" spc="-5" dirty="0">
                <a:latin typeface="Calibri"/>
                <a:cs typeface="Calibri"/>
              </a:rPr>
              <a:t> bằng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dạng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dấu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%d: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 </a:t>
            </a:r>
            <a:r>
              <a:rPr sz="2400" dirty="0">
                <a:latin typeface="Calibri"/>
                <a:cs typeface="Calibri"/>
              </a:rPr>
              <a:t>thế</a:t>
            </a:r>
            <a:r>
              <a:rPr sz="2400" spc="-5" dirty="0">
                <a:latin typeface="Calibri"/>
                <a:cs typeface="Calibri"/>
              </a:rPr>
              <a:t> bằng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dạng</a:t>
            </a:r>
            <a:r>
              <a:rPr sz="2400" spc="-10" dirty="0">
                <a:latin typeface="Calibri"/>
                <a:cs typeface="Calibri"/>
              </a:rPr>
              <a:t> nguyên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Nếu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đánh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dấu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%f: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thay </a:t>
            </a:r>
            <a:r>
              <a:rPr sz="2400" dirty="0">
                <a:latin typeface="Calibri"/>
                <a:cs typeface="Calibri"/>
              </a:rPr>
              <a:t>thế</a:t>
            </a:r>
            <a:r>
              <a:rPr sz="2400" spc="-5" dirty="0">
                <a:latin typeface="Calibri"/>
                <a:cs typeface="Calibri"/>
              </a:rPr>
              <a:t> bằng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dạng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Có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thể thêm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rộng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định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dạng</a:t>
            </a:r>
            <a:r>
              <a:rPr sz="2400" spc="-15" dirty="0">
                <a:latin typeface="Calibri"/>
                <a:cs typeface="Calibri"/>
              </a:rPr>
              <a:t> (xem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ví </a:t>
            </a:r>
            <a:r>
              <a:rPr sz="2400" spc="-5" dirty="0">
                <a:latin typeface="Calibri"/>
                <a:cs typeface="Calibri"/>
              </a:rPr>
              <a:t>dụ)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"Chao %s,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gio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la %d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gio"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%</a:t>
            </a:r>
            <a:r>
              <a:rPr sz="2000" spc="-1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('txnam',</a:t>
            </a:r>
            <a:r>
              <a:rPr sz="20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10)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4852628"/>
          <a:ext cx="5234305" cy="13216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3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"Can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bac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cua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%f"</a:t>
                      </a:r>
                      <a:r>
                        <a:rPr sz="2000" spc="-8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(2**0.5)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184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"Can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bac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cua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%10.3f"</a:t>
                      </a:r>
                      <a:r>
                        <a:rPr sz="2000" spc="-8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4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(2**0.5)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992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"Can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bac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cua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%10f"</a:t>
                      </a:r>
                      <a:r>
                        <a:rPr sz="20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(2**0.5)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"Can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bac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cua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%.7f"</a:t>
                      </a:r>
                      <a:r>
                        <a:rPr sz="20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%</a:t>
                      </a:r>
                      <a:r>
                        <a:rPr sz="2000" spc="-35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(2**0.5)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05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07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Định</a:t>
            </a:r>
            <a:r>
              <a:rPr sz="3600" spc="-50" dirty="0"/>
              <a:t> </a:t>
            </a:r>
            <a:r>
              <a:rPr sz="3600" dirty="0"/>
              <a:t>dạng</a:t>
            </a:r>
            <a:r>
              <a:rPr sz="3600" spc="-4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74660"/>
            <a:ext cx="7343140" cy="89725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73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f-string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myname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'DHTL'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1875749"/>
          <a:ext cx="7482204" cy="96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1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96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68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f'This</a:t>
                      </a:r>
                      <a:r>
                        <a:rPr sz="2000" spc="-4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20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{myname}.'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'This</a:t>
                      </a:r>
                      <a:r>
                        <a:rPr sz="20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20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DHTL.'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71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w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f'{s}</a:t>
                      </a:r>
                      <a:r>
                        <a:rPr sz="2000" spc="-5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{myname}'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'This</a:t>
                      </a:r>
                      <a:r>
                        <a:rPr sz="20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2000" spc="-3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DHTL.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DHTL'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7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z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f'{{s}}</a:t>
                      </a:r>
                      <a:r>
                        <a:rPr sz="2000" spc="-5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{s}'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'{s}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This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is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DHTL.'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2816783"/>
            <a:ext cx="8041005" cy="307086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Mạnh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mẽ</a:t>
            </a:r>
            <a:r>
              <a:rPr sz="3000" spc="-10" dirty="0">
                <a:latin typeface="Calibri"/>
                <a:cs typeface="Calibri"/>
              </a:rPr>
              <a:t> nhất</a:t>
            </a:r>
            <a:r>
              <a:rPr sz="3000" spc="-5" dirty="0">
                <a:latin typeface="Calibri"/>
                <a:cs typeface="Calibri"/>
              </a:rPr>
              <a:t> là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định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dạng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bằng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format</a:t>
            </a:r>
            <a:endParaRPr sz="3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điền lần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lượt từng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giá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trị vào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giữa cặp ngoặc nhọn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'a: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{},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b: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{},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c: {}'.format(1,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2,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3)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điền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nhưng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không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lần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lượt</a:t>
            </a:r>
            <a:endParaRPr sz="2000">
              <a:latin typeface="Consolas"/>
              <a:cs typeface="Consolas"/>
            </a:endParaRPr>
          </a:p>
          <a:p>
            <a:pPr marL="469900" marR="5080">
              <a:lnSpc>
                <a:spcPts val="2810"/>
              </a:lnSpc>
              <a:spcBef>
                <a:spcPts val="15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'a: {1}, b: {2}, c: {0}'.format('one', 'two', 'three')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'two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same values: {0},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{0}'.format(1,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2)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điền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và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chỉ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định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từng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giá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trị</a:t>
            </a:r>
            <a:endParaRPr sz="2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'1: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{one},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2: {two}'.format(one=111,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two=222)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606165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307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Định</a:t>
            </a:r>
            <a:r>
              <a:rPr sz="3600" spc="-50" dirty="0"/>
              <a:t> </a:t>
            </a:r>
            <a:r>
              <a:rPr sz="3600" dirty="0"/>
              <a:t>dạng</a:t>
            </a:r>
            <a:r>
              <a:rPr sz="3600" spc="-45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4785"/>
            <a:ext cx="812545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3000" dirty="0">
                <a:latin typeface="Calibri"/>
                <a:cs typeface="Calibri"/>
              </a:rPr>
              <a:t>Định</a:t>
            </a:r>
            <a:r>
              <a:rPr sz="3000" spc="-5" dirty="0">
                <a:latin typeface="Calibri"/>
                <a:cs typeface="Calibri"/>
              </a:rPr>
              <a:t> dạng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bằng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format </a:t>
            </a:r>
            <a:r>
              <a:rPr sz="3000" dirty="0">
                <a:latin typeface="Calibri"/>
                <a:cs typeface="Calibri"/>
              </a:rPr>
              <a:t>cho</a:t>
            </a:r>
            <a:r>
              <a:rPr sz="3000" spc="-5" dirty="0">
                <a:latin typeface="Calibri"/>
                <a:cs typeface="Calibri"/>
              </a:rPr>
              <a:t> phép</a:t>
            </a:r>
            <a:r>
              <a:rPr sz="3000" spc="-10" dirty="0">
                <a:latin typeface="Calibri"/>
                <a:cs typeface="Calibri"/>
              </a:rPr>
              <a:t> căn </a:t>
            </a:r>
            <a:r>
              <a:rPr sz="3000" spc="-5" dirty="0">
                <a:latin typeface="Calibri"/>
                <a:cs typeface="Calibri"/>
              </a:rPr>
              <a:t>lề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phong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phú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9397" y="1614898"/>
            <a:ext cx="7741819" cy="7336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5"/>
              </a:spcBef>
              <a:tabLst>
                <a:tab pos="2252345" algn="l"/>
                <a:tab pos="3231515" algn="l"/>
              </a:tabLst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căn giữa: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	aaaa	' 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'{:^10}'.format('aaaa') </a:t>
            </a:r>
            <a:r>
              <a:rPr sz="2000" spc="-10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endParaRPr lang="en-US" sz="2000" spc="-1030" dirty="0" smtClean="0">
              <a:solidFill>
                <a:srgbClr val="006FC0"/>
              </a:solidFill>
              <a:latin typeface="Consolas"/>
              <a:cs typeface="Consolas"/>
            </a:endParaRPr>
          </a:p>
          <a:p>
            <a:pPr marL="12700" marR="5080">
              <a:lnSpc>
                <a:spcPct val="116700"/>
              </a:lnSpc>
              <a:spcBef>
                <a:spcPts val="105"/>
              </a:spcBef>
              <a:tabLst>
                <a:tab pos="2252345" algn="l"/>
                <a:tab pos="3231515" algn="l"/>
              </a:tabLst>
            </a:pPr>
            <a:r>
              <a:rPr sz="2000" dirty="0" smtClean="0">
                <a:solidFill>
                  <a:srgbClr val="EC7C30"/>
                </a:solidFill>
                <a:latin typeface="Consolas"/>
                <a:cs typeface="Consolas"/>
              </a:rPr>
              <a:t>#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căn lề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trái: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'aaaa 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'{:&lt;10}'.format('aaaa')</a:t>
            </a:r>
            <a:endParaRPr sz="2000" dirty="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55046" y="2182825"/>
            <a:ext cx="1657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'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630654" y="2543243"/>
            <a:ext cx="8132346" cy="263854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  <a:tabLst>
                <a:tab pos="2952750" algn="l"/>
              </a:tabLst>
            </a:pPr>
            <a:r>
              <a:rPr dirty="0"/>
              <a:t>#</a:t>
            </a:r>
            <a:r>
              <a:rPr spc="10" dirty="0"/>
              <a:t> </a:t>
            </a:r>
            <a:r>
              <a:rPr dirty="0"/>
              <a:t>căn</a:t>
            </a:r>
            <a:r>
              <a:rPr spc="5" dirty="0"/>
              <a:t> </a:t>
            </a:r>
            <a:r>
              <a:rPr dirty="0"/>
              <a:t>lề</a:t>
            </a:r>
            <a:r>
              <a:rPr spc="10" dirty="0"/>
              <a:t> </a:t>
            </a:r>
            <a:r>
              <a:rPr spc="-5" dirty="0"/>
              <a:t>phải</a:t>
            </a:r>
            <a:r>
              <a:rPr spc="10" dirty="0"/>
              <a:t> </a:t>
            </a:r>
            <a:r>
              <a:rPr dirty="0"/>
              <a:t>'	aaaa'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>
                <a:solidFill>
                  <a:srgbClr val="006FC0"/>
                </a:solidFill>
              </a:rPr>
              <a:t>'{:&gt;10}'.format('aaaa')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#</a:t>
            </a:r>
            <a:r>
              <a:rPr spc="5" dirty="0"/>
              <a:t> </a:t>
            </a:r>
            <a:r>
              <a:rPr dirty="0"/>
              <a:t>căn</a:t>
            </a:r>
            <a:r>
              <a:rPr spc="5" dirty="0"/>
              <a:t> </a:t>
            </a:r>
            <a:r>
              <a:rPr dirty="0"/>
              <a:t>lề</a:t>
            </a:r>
            <a:r>
              <a:rPr spc="5" dirty="0"/>
              <a:t> </a:t>
            </a:r>
            <a:r>
              <a:rPr spc="-5" dirty="0"/>
              <a:t>phải,</a:t>
            </a:r>
            <a:r>
              <a:rPr spc="5" dirty="0"/>
              <a:t> </a:t>
            </a:r>
            <a:r>
              <a:rPr dirty="0"/>
              <a:t>thay</a:t>
            </a:r>
            <a:r>
              <a:rPr spc="10" dirty="0"/>
              <a:t> </a:t>
            </a:r>
            <a:r>
              <a:rPr dirty="0"/>
              <a:t>khoảng</a:t>
            </a:r>
            <a:r>
              <a:rPr spc="-5" dirty="0"/>
              <a:t> </a:t>
            </a:r>
            <a:r>
              <a:rPr dirty="0"/>
              <a:t>trắng</a:t>
            </a:r>
            <a:r>
              <a:rPr spc="-10" dirty="0"/>
              <a:t> </a:t>
            </a:r>
            <a:r>
              <a:rPr dirty="0"/>
              <a:t>bằng</a:t>
            </a:r>
            <a:r>
              <a:rPr spc="-75" dirty="0"/>
              <a:t> </a:t>
            </a:r>
            <a:r>
              <a:rPr dirty="0"/>
              <a:t>-:</a:t>
            </a:r>
            <a:r>
              <a:rPr spc="-5" dirty="0"/>
              <a:t> '------aaaa'</a:t>
            </a: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pc="-5" dirty="0">
                <a:solidFill>
                  <a:srgbClr val="006FC0"/>
                </a:solidFill>
              </a:rPr>
              <a:t>'{:-&gt;10}'.format('aaaa')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/>
              <a:t># căn</a:t>
            </a:r>
            <a:r>
              <a:rPr spc="-5" dirty="0"/>
              <a:t> </a:t>
            </a:r>
            <a:r>
              <a:rPr dirty="0"/>
              <a:t>lề</a:t>
            </a:r>
            <a:r>
              <a:rPr spc="-5" dirty="0"/>
              <a:t> </a:t>
            </a:r>
            <a:r>
              <a:rPr dirty="0"/>
              <a:t>trái, thay</a:t>
            </a:r>
            <a:r>
              <a:rPr spc="-5" dirty="0"/>
              <a:t> </a:t>
            </a:r>
            <a:r>
              <a:rPr dirty="0"/>
              <a:t>khoảng</a:t>
            </a:r>
            <a:r>
              <a:rPr spc="-5" dirty="0"/>
              <a:t> </a:t>
            </a:r>
            <a:r>
              <a:rPr dirty="0"/>
              <a:t>trắng</a:t>
            </a:r>
            <a:r>
              <a:rPr spc="-10" dirty="0"/>
              <a:t> </a:t>
            </a:r>
            <a:r>
              <a:rPr dirty="0"/>
              <a:t>*: 'aaa******'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>
                <a:solidFill>
                  <a:srgbClr val="006FC0"/>
                </a:solidFill>
              </a:rPr>
              <a:t>'{:*&lt;10}'.format('aaaa')</a:t>
            </a: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/>
              <a:t>#</a:t>
            </a:r>
            <a:r>
              <a:rPr spc="-5" dirty="0"/>
              <a:t> </a:t>
            </a:r>
            <a:r>
              <a:rPr dirty="0"/>
              <a:t>căn</a:t>
            </a:r>
            <a:r>
              <a:rPr spc="-5" dirty="0"/>
              <a:t> </a:t>
            </a:r>
            <a:r>
              <a:rPr dirty="0"/>
              <a:t>giữa,</a:t>
            </a:r>
            <a:r>
              <a:rPr spc="-10" dirty="0"/>
              <a:t> </a:t>
            </a:r>
            <a:r>
              <a:rPr dirty="0"/>
              <a:t>thay</a:t>
            </a:r>
            <a:r>
              <a:rPr spc="-5" dirty="0"/>
              <a:t> </a:t>
            </a:r>
            <a:r>
              <a:rPr dirty="0"/>
              <a:t>khoảng</a:t>
            </a:r>
            <a:r>
              <a:rPr spc="-5" dirty="0"/>
              <a:t> </a:t>
            </a:r>
            <a:r>
              <a:rPr dirty="0"/>
              <a:t>trắng </a:t>
            </a:r>
            <a:r>
              <a:rPr spc="-5" dirty="0"/>
              <a:t>bằng </a:t>
            </a:r>
            <a:r>
              <a:rPr spc="5" dirty="0"/>
              <a:t>+:</a:t>
            </a:r>
            <a:r>
              <a:rPr spc="-15" dirty="0"/>
              <a:t> </a:t>
            </a:r>
            <a:r>
              <a:rPr dirty="0"/>
              <a:t>'+++aaaa+++'</a:t>
            </a: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>
                <a:solidFill>
                  <a:srgbClr val="006FC0"/>
                </a:solidFill>
              </a:rPr>
              <a:t>'{:+^10}'.format('aaaa')</a:t>
            </a:r>
          </a:p>
        </p:txBody>
      </p:sp>
    </p:spTree>
    <p:extLst>
      <p:ext uri="{BB962C8B-B14F-4D97-AF65-F5344CB8AC3E}">
        <p14:creationId xmlns:p14="http://schemas.microsoft.com/office/powerpoint/2010/main" val="40752975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05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20538"/>
            <a:ext cx="8407172" cy="5422638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tabLst>
                <a:tab pos="287020" algn="l"/>
              </a:tabLst>
            </a:pPr>
            <a:r>
              <a:rPr lang="en-US" sz="2800" spc="-10" dirty="0" err="1" smtClean="0">
                <a:latin typeface="Calibri"/>
                <a:cs typeface="Calibri"/>
              </a:rPr>
              <a:t>Cú</a:t>
            </a:r>
            <a:r>
              <a:rPr lang="en-US" sz="2800" spc="-10" dirty="0" smtClean="0">
                <a:latin typeface="Calibri"/>
                <a:cs typeface="Calibri"/>
              </a:rPr>
              <a:t> </a:t>
            </a:r>
            <a:r>
              <a:rPr lang="en-US" sz="2800" spc="-10" dirty="0" err="1" smtClean="0">
                <a:latin typeface="Calibri"/>
                <a:cs typeface="Calibri"/>
              </a:rPr>
              <a:t>pháp</a:t>
            </a:r>
            <a:r>
              <a:rPr lang="en-US" sz="2800" spc="-10" dirty="0" smtClean="0">
                <a:latin typeface="Calibri"/>
                <a:cs typeface="Calibri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tabLst>
                <a:tab pos="287020" algn="l"/>
              </a:tabLst>
            </a:pPr>
            <a:endParaRPr lang="en-US" sz="2800" spc="-10" dirty="0" smtClean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 err="1" smtClean="0">
                <a:latin typeface="Calibri"/>
                <a:cs typeface="Calibri"/>
              </a:rPr>
              <a:t>Các</a:t>
            </a:r>
            <a:r>
              <a:rPr sz="2800" spc="-15" dirty="0" smtClean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capitalize</a:t>
            </a:r>
            <a:r>
              <a:rPr sz="2400" spc="-10" dirty="0">
                <a:latin typeface="Calibri"/>
                <a:cs typeface="Calibri"/>
              </a:rPr>
              <a:t>():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đầu, </a:t>
            </a:r>
            <a:r>
              <a:rPr sz="2400" spc="-10" dirty="0">
                <a:latin typeface="Calibri"/>
                <a:cs typeface="Calibri"/>
              </a:rPr>
              <a:t>còn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thường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upper</a:t>
            </a:r>
            <a:r>
              <a:rPr sz="2400" spc="-5" dirty="0">
                <a:latin typeface="Calibri"/>
                <a:cs typeface="Calibri"/>
              </a:rPr>
              <a:t>():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hết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hoa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lower</a:t>
            </a:r>
            <a:r>
              <a:rPr sz="2400" spc="-5" dirty="0">
                <a:latin typeface="Calibri"/>
                <a:cs typeface="Calibri"/>
              </a:rPr>
              <a:t>():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chuyển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hết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thường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swapcase</a:t>
            </a:r>
            <a:r>
              <a:rPr sz="2400" spc="-10" dirty="0">
                <a:latin typeface="Calibri"/>
                <a:cs typeface="Calibri"/>
              </a:rPr>
              <a:t>():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thường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 </a:t>
            </a:r>
            <a:r>
              <a:rPr sz="2400" spc="-5" dirty="0">
                <a:latin typeface="Calibri"/>
                <a:cs typeface="Calibri"/>
              </a:rPr>
              <a:t>hoa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ngược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title</a:t>
            </a:r>
            <a:r>
              <a:rPr sz="2400" dirty="0">
                <a:latin typeface="Calibri"/>
                <a:cs typeface="Calibri"/>
              </a:rPr>
              <a:t>():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chữ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mỗi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 hoa,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còn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lại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viết thường</a:t>
            </a:r>
            <a:endParaRPr sz="2400" dirty="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Các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căn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lề</a:t>
            </a:r>
            <a:endParaRPr sz="28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center</a:t>
            </a:r>
            <a:r>
              <a:rPr sz="2400" spc="-5" dirty="0">
                <a:latin typeface="Calibri"/>
                <a:cs typeface="Calibri"/>
              </a:rPr>
              <a:t>(width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[,fillchar]):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căn </a:t>
            </a:r>
            <a:r>
              <a:rPr sz="2400" dirty="0">
                <a:latin typeface="Calibri"/>
                <a:cs typeface="Calibri"/>
              </a:rPr>
              <a:t>lề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giữa</a:t>
            </a:r>
            <a:r>
              <a:rPr sz="2400" spc="-15" dirty="0">
                <a:latin typeface="Calibri"/>
                <a:cs typeface="Calibri"/>
              </a:rPr>
              <a:t> với </a:t>
            </a:r>
            <a:r>
              <a:rPr sz="2400" dirty="0">
                <a:latin typeface="Calibri"/>
                <a:cs typeface="Calibri"/>
              </a:rPr>
              <a:t>độ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dài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width</a:t>
            </a: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rjust</a:t>
            </a:r>
            <a:r>
              <a:rPr sz="2400" spc="-5" dirty="0">
                <a:latin typeface="Calibri"/>
                <a:cs typeface="Calibri"/>
              </a:rPr>
              <a:t>(width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[,fillchar]):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căn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lề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endParaRPr sz="2400" dirty="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ljust</a:t>
            </a:r>
            <a:r>
              <a:rPr sz="2400" spc="-10" dirty="0">
                <a:latin typeface="Calibri"/>
                <a:cs typeface="Calibri"/>
              </a:rPr>
              <a:t>(width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[,fillchar]):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căn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lề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trái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35777-4199-4A95-A0C9-9ABC5F41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01" y="920538"/>
            <a:ext cx="4991100" cy="83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78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05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331834" cy="46158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cắt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dư</a:t>
            </a:r>
            <a:endParaRPr sz="2800">
              <a:latin typeface="Calibri"/>
              <a:cs typeface="Calibri"/>
            </a:endParaRPr>
          </a:p>
          <a:p>
            <a:pPr marL="744220" marR="11938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strip</a:t>
            </a:r>
            <a:r>
              <a:rPr sz="2400" spc="-10" dirty="0">
                <a:latin typeface="Calibri"/>
                <a:cs typeface="Calibri"/>
              </a:rPr>
              <a:t>([chars]): </a:t>
            </a:r>
            <a:r>
              <a:rPr sz="2400" dirty="0">
                <a:latin typeface="Calibri"/>
                <a:cs typeface="Calibri"/>
              </a:rPr>
              <a:t>loại </a:t>
            </a:r>
            <a:r>
              <a:rPr sz="2400" spc="-5" dirty="0">
                <a:latin typeface="Calibri"/>
                <a:cs typeface="Calibri"/>
              </a:rPr>
              <a:t>bỏ những </a:t>
            </a:r>
            <a:r>
              <a:rPr sz="2400" dirty="0">
                <a:latin typeface="Calibri"/>
                <a:cs typeface="Calibri"/>
              </a:rPr>
              <a:t>ký tự đầu </a:t>
            </a:r>
            <a:r>
              <a:rPr sz="2400" spc="-5" dirty="0">
                <a:latin typeface="Calibri"/>
                <a:cs typeface="Calibri"/>
              </a:rPr>
              <a:t>hoặc cuối </a:t>
            </a:r>
            <a:r>
              <a:rPr sz="2400" dirty="0">
                <a:latin typeface="Calibri"/>
                <a:cs typeface="Calibri"/>
              </a:rPr>
              <a:t>chuỗi </a:t>
            </a:r>
            <a:r>
              <a:rPr sz="2400" spc="-5" dirty="0">
                <a:latin typeface="Calibri"/>
                <a:cs typeface="Calibri"/>
              </a:rPr>
              <a:t>thuộc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danh sách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[chars],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 </a:t>
            </a:r>
            <a:r>
              <a:rPr sz="2400" spc="-10" dirty="0">
                <a:latin typeface="Calibri"/>
                <a:cs typeface="Calibri"/>
              </a:rPr>
              <a:t>trống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rstrip</a:t>
            </a:r>
            <a:r>
              <a:rPr sz="2400" spc="-10" dirty="0">
                <a:latin typeface="Calibri"/>
                <a:cs typeface="Calibri"/>
              </a:rPr>
              <a:t>([chars]):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5" dirty="0">
                <a:latin typeface="Calibri"/>
                <a:cs typeface="Calibri"/>
              </a:rPr>
              <a:t> như </a:t>
            </a:r>
            <a:r>
              <a:rPr sz="2400" spc="-10" dirty="0">
                <a:latin typeface="Calibri"/>
                <a:cs typeface="Calibri"/>
              </a:rPr>
              <a:t>strip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5" dirty="0">
                <a:latin typeface="Calibri"/>
                <a:cs typeface="Calibri"/>
              </a:rPr>
              <a:t> bên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phải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lstrip</a:t>
            </a:r>
            <a:r>
              <a:rPr sz="2400" spc="-10" dirty="0">
                <a:latin typeface="Calibri"/>
                <a:cs typeface="Calibri"/>
              </a:rPr>
              <a:t>([chars]):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việc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strip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 </a:t>
            </a:r>
            <a:r>
              <a:rPr sz="2400" dirty="0">
                <a:latin typeface="Calibri"/>
                <a:cs typeface="Calibri"/>
              </a:rPr>
              <a:t>cho </a:t>
            </a:r>
            <a:r>
              <a:rPr sz="2400" spc="-5" dirty="0">
                <a:latin typeface="Calibri"/>
                <a:cs typeface="Calibri"/>
              </a:rPr>
              <a:t>bên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trái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5" dirty="0">
                <a:latin typeface="Calibri"/>
                <a:cs typeface="Calibri"/>
              </a:rPr>
              <a:t>Tách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split</a:t>
            </a:r>
            <a:r>
              <a:rPr sz="2400" spc="-5" dirty="0">
                <a:latin typeface="Calibri"/>
                <a:cs typeface="Calibri"/>
              </a:rPr>
              <a:t>(sep,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maxsplit):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tách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thành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danh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sách,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sử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dụng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dấu</a:t>
            </a:r>
            <a:r>
              <a:rPr sz="2400" spc="-15" dirty="0">
                <a:latin typeface="Calibri"/>
                <a:cs typeface="Calibri"/>
              </a:rPr>
              <a:t> ngăn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sep,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tối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maxsplit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45" dirty="0">
                <a:latin typeface="Calibri"/>
                <a:cs typeface="Calibri"/>
              </a:rPr>
              <a:t>Tách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các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số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nhập</a:t>
            </a:r>
            <a:r>
              <a:rPr sz="2200" spc="-15" dirty="0">
                <a:latin typeface="Calibri"/>
                <a:cs typeface="Calibri"/>
              </a:rPr>
              <a:t> vào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từ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một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dòng: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input("Test: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").split(',')</a:t>
            </a:r>
            <a:endParaRPr sz="2200">
              <a:latin typeface="Calibri"/>
              <a:cs typeface="Calibri"/>
            </a:endParaRPr>
          </a:p>
          <a:p>
            <a:pPr marL="744220" marR="257175" lvl="1" indent="-274955">
              <a:lnSpc>
                <a:spcPct val="100000"/>
              </a:lnSpc>
              <a:spcBef>
                <a:spcPts val="39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rsplit</a:t>
            </a:r>
            <a:r>
              <a:rPr sz="2400" spc="-10" dirty="0">
                <a:latin typeface="Calibri"/>
                <a:cs typeface="Calibri"/>
              </a:rPr>
              <a:t>(sep, maxsplit): </a:t>
            </a:r>
            <a:r>
              <a:rPr sz="2400" dirty="0">
                <a:latin typeface="Calibri"/>
                <a:cs typeface="Calibri"/>
              </a:rPr>
              <a:t>thực </a:t>
            </a:r>
            <a:r>
              <a:rPr sz="2400" spc="-5" dirty="0">
                <a:latin typeface="Calibri"/>
                <a:cs typeface="Calibri"/>
              </a:rPr>
              <a:t>hiện như split nhưng </a:t>
            </a:r>
            <a:r>
              <a:rPr sz="2400" dirty="0">
                <a:latin typeface="Calibri"/>
                <a:cs typeface="Calibri"/>
              </a:rPr>
              <a:t>theo </a:t>
            </a:r>
            <a:r>
              <a:rPr sz="2400" spc="-5" dirty="0">
                <a:latin typeface="Calibri"/>
                <a:cs typeface="Calibri"/>
              </a:rPr>
              <a:t>hướng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ngược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phía cuối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778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055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dirty="0"/>
              <a:t>chuỗi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601710" cy="536702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endParaRPr sz="2800">
              <a:latin typeface="Calibri"/>
              <a:cs typeface="Calibri"/>
            </a:endParaRPr>
          </a:p>
          <a:p>
            <a:pPr marL="744220" marR="39116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join</a:t>
            </a:r>
            <a:r>
              <a:rPr sz="2400" spc="-10" dirty="0">
                <a:latin typeface="Calibri"/>
                <a:cs typeface="Calibri"/>
              </a:rPr>
              <a:t>(list): </a:t>
            </a:r>
            <a:r>
              <a:rPr sz="2400" dirty="0">
                <a:latin typeface="Calibri"/>
                <a:cs typeface="Calibri"/>
              </a:rPr>
              <a:t>ghép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 </a:t>
            </a:r>
            <a:r>
              <a:rPr sz="2400" spc="-10" dirty="0">
                <a:latin typeface="Calibri"/>
                <a:cs typeface="Calibri"/>
              </a:rPr>
              <a:t>trong list </a:t>
            </a:r>
            <a:r>
              <a:rPr sz="2400" spc="-5" dirty="0">
                <a:latin typeface="Calibri"/>
                <a:cs typeface="Calibri"/>
              </a:rPr>
              <a:t>bởi phần </a:t>
            </a:r>
            <a:r>
              <a:rPr sz="2400" spc="-15" dirty="0">
                <a:latin typeface="Calibri"/>
                <a:cs typeface="Calibri"/>
              </a:rPr>
              <a:t>gạch </a:t>
            </a:r>
            <a:r>
              <a:rPr sz="2400" spc="-5" dirty="0">
                <a:latin typeface="Calibri"/>
                <a:cs typeface="Calibri"/>
              </a:rPr>
              <a:t>nối </a:t>
            </a:r>
            <a:r>
              <a:rPr sz="2400" dirty="0">
                <a:latin typeface="Calibri"/>
                <a:cs typeface="Calibri"/>
              </a:rPr>
              <a:t>là </a:t>
            </a:r>
            <a:r>
              <a:rPr sz="2400" spc="-5" dirty="0">
                <a:latin typeface="Calibri"/>
                <a:cs typeface="Calibri"/>
              </a:rPr>
              <a:t>nội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chuỗi, </a:t>
            </a:r>
            <a:r>
              <a:rPr sz="2400" spc="-5" dirty="0">
                <a:latin typeface="Calibri"/>
                <a:cs typeface="Calibri"/>
              </a:rPr>
              <a:t>ví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dụ: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'-'.join(('1',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'2',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'3'))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replace</a:t>
            </a:r>
            <a:r>
              <a:rPr sz="2400" spc="-5" dirty="0">
                <a:latin typeface="Calibri"/>
                <a:cs typeface="Calibri"/>
              </a:rPr>
              <a:t>(old, new </a:t>
            </a:r>
            <a:r>
              <a:rPr sz="2400" spc="-10" dirty="0">
                <a:latin typeface="Calibri"/>
                <a:cs typeface="Calibri"/>
              </a:rPr>
              <a:t>[,count]): </a:t>
            </a:r>
            <a:r>
              <a:rPr sz="2400" dirty="0">
                <a:latin typeface="Calibri"/>
                <a:cs typeface="Calibri"/>
              </a:rPr>
              <a:t>thế </a:t>
            </a:r>
            <a:r>
              <a:rPr sz="2400" spc="-5" dirty="0">
                <a:latin typeface="Calibri"/>
                <a:cs typeface="Calibri"/>
              </a:rPr>
              <a:t>nội dung old bằng </a:t>
            </a:r>
            <a:r>
              <a:rPr sz="2400" spc="-10" dirty="0">
                <a:latin typeface="Calibri"/>
                <a:cs typeface="Calibri"/>
              </a:rPr>
              <a:t>nội </a:t>
            </a:r>
            <a:r>
              <a:rPr sz="2400" spc="-5" dirty="0">
                <a:latin typeface="Calibri"/>
                <a:cs typeface="Calibri"/>
              </a:rPr>
              <a:t>dung </a:t>
            </a:r>
            <a:r>
              <a:rPr sz="2400" spc="-55" dirty="0">
                <a:latin typeface="Calibri"/>
                <a:cs typeface="Calibri"/>
              </a:rPr>
              <a:t>new,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đa </a:t>
            </a:r>
            <a:r>
              <a:rPr sz="2400" spc="-15" dirty="0">
                <a:latin typeface="Calibri"/>
                <a:cs typeface="Calibri"/>
              </a:rPr>
              <a:t>count </a:t>
            </a:r>
            <a:r>
              <a:rPr sz="2400" dirty="0">
                <a:latin typeface="Calibri"/>
                <a:cs typeface="Calibri"/>
              </a:rPr>
              <a:t>lần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count</a:t>
            </a:r>
            <a:r>
              <a:rPr sz="2400" spc="-10" dirty="0">
                <a:latin typeface="Calibri"/>
                <a:cs typeface="Calibri"/>
              </a:rPr>
              <a:t>(sub, [start,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[end]]):</a:t>
            </a:r>
            <a:r>
              <a:rPr sz="2400" dirty="0">
                <a:latin typeface="Calibri"/>
                <a:cs typeface="Calibri"/>
              </a:rPr>
              <a:t> đếm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xuất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startswith</a:t>
            </a:r>
            <a:r>
              <a:rPr sz="2400" spc="-10" dirty="0">
                <a:latin typeface="Calibri"/>
                <a:cs typeface="Calibri"/>
              </a:rPr>
              <a:t>(prefix):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đầu</a:t>
            </a:r>
            <a:r>
              <a:rPr sz="2400" spc="-10" dirty="0">
                <a:latin typeface="Calibri"/>
                <a:cs typeface="Calibri"/>
              </a:rPr>
              <a:t> 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5" dirty="0">
                <a:latin typeface="Calibri"/>
                <a:cs typeface="Calibri"/>
              </a:rPr>
              <a:t> prefix</a:t>
            </a:r>
            <a:r>
              <a:rPr sz="2400" spc="-5" dirty="0">
                <a:latin typeface="Calibri"/>
                <a:cs typeface="Calibri"/>
              </a:rPr>
              <a:t> không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endswith</a:t>
            </a:r>
            <a:r>
              <a:rPr sz="2400" spc="-10" dirty="0">
                <a:latin typeface="Calibri"/>
                <a:cs typeface="Calibri"/>
              </a:rPr>
              <a:t>(prefix):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kiểm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prefix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find</a:t>
            </a:r>
            <a:r>
              <a:rPr sz="2400" spc="-5" dirty="0">
                <a:latin typeface="Calibri"/>
                <a:cs typeface="Calibri"/>
              </a:rPr>
              <a:t>(sub[,</a:t>
            </a:r>
            <a:r>
              <a:rPr sz="2400" spc="-10" dirty="0">
                <a:latin typeface="Calibri"/>
                <a:cs typeface="Calibri"/>
              </a:rPr>
              <a:t> start[,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end]]):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vị</a:t>
            </a:r>
            <a:r>
              <a:rPr sz="2400" spc="-5" dirty="0">
                <a:latin typeface="Calibri"/>
                <a:cs typeface="Calibri"/>
              </a:rPr>
              <a:t> trí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(-1: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rfind</a:t>
            </a:r>
            <a:r>
              <a:rPr sz="2400" spc="-5" dirty="0">
                <a:latin typeface="Calibri"/>
                <a:cs typeface="Calibri"/>
              </a:rPr>
              <a:t>(sub[, </a:t>
            </a:r>
            <a:r>
              <a:rPr sz="2400" spc="-10" dirty="0">
                <a:latin typeface="Calibri"/>
                <a:cs typeface="Calibri"/>
              </a:rPr>
              <a:t>start[,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end]]):</a:t>
            </a:r>
            <a:r>
              <a:rPr sz="2400" spc="-5" dirty="0">
                <a:latin typeface="Calibri"/>
                <a:cs typeface="Calibri"/>
              </a:rPr>
              <a:t> như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 nhưng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 </a:t>
            </a:r>
            <a:r>
              <a:rPr sz="2400" spc="-5" dirty="0">
                <a:latin typeface="Calibri"/>
                <a:cs typeface="Calibri"/>
              </a:rPr>
              <a:t>cuối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islower</a:t>
            </a:r>
            <a:r>
              <a:rPr sz="2400" spc="-10" dirty="0">
                <a:latin typeface="Calibri"/>
                <a:cs typeface="Calibri"/>
              </a:rPr>
              <a:t>(),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isupper</a:t>
            </a:r>
            <a:r>
              <a:rPr sz="2400" spc="-5" dirty="0">
                <a:latin typeface="Calibri"/>
                <a:cs typeface="Calibri"/>
              </a:rPr>
              <a:t>(),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istitle</a:t>
            </a:r>
            <a:r>
              <a:rPr sz="2400" spc="-5" dirty="0">
                <a:latin typeface="Calibri"/>
                <a:cs typeface="Calibri"/>
              </a:rPr>
              <a:t>(),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isdigit</a:t>
            </a:r>
            <a:r>
              <a:rPr sz="2400" spc="-5" dirty="0">
                <a:latin typeface="Calibri"/>
                <a:cs typeface="Calibri"/>
              </a:rPr>
              <a:t>(),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isspace</a:t>
            </a:r>
            <a:r>
              <a:rPr sz="2400" spc="-5" dirty="0">
                <a:latin typeface="Calibri"/>
                <a:cs typeface="Calibri"/>
              </a:rPr>
              <a:t>(),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isalpha</a:t>
            </a:r>
            <a:r>
              <a:rPr sz="2400" spc="-5" dirty="0">
                <a:latin typeface="Calibri"/>
                <a:cs typeface="Calibri"/>
              </a:rPr>
              <a:t>(),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isnumeric</a:t>
            </a:r>
            <a:r>
              <a:rPr sz="2400" dirty="0">
                <a:latin typeface="Calibri"/>
                <a:cs typeface="Calibri"/>
              </a:rPr>
              <a:t>()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index</a:t>
            </a:r>
            <a:r>
              <a:rPr sz="2400" spc="-10" dirty="0">
                <a:latin typeface="Calibri"/>
                <a:cs typeface="Calibri"/>
              </a:rPr>
              <a:t>(sub) </a:t>
            </a:r>
            <a:r>
              <a:rPr sz="2400" spc="-5" dirty="0">
                <a:latin typeface="Calibri"/>
                <a:cs typeface="Calibri"/>
              </a:rPr>
              <a:t>giống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find,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nhưng sinh </a:t>
            </a:r>
            <a:r>
              <a:rPr sz="2400" spc="-10" dirty="0">
                <a:latin typeface="Calibri"/>
                <a:cs typeface="Calibri"/>
              </a:rPr>
              <a:t>ngoại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lệ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15" dirty="0">
                <a:latin typeface="Calibri"/>
                <a:cs typeface="Calibri"/>
              </a:rPr>
              <a:t> thấy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79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43262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Vòng</a:t>
            </a:r>
            <a:r>
              <a:rPr spc="-45" dirty="0"/>
              <a:t> </a:t>
            </a:r>
            <a:r>
              <a:rPr dirty="0"/>
              <a:t>lặp</a:t>
            </a:r>
            <a:r>
              <a:rPr spc="-55" dirty="0"/>
              <a:t> </a:t>
            </a:r>
            <a:r>
              <a:rPr dirty="0"/>
              <a:t>“while”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085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7506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15" dirty="0"/>
              <a:t> </a:t>
            </a:r>
            <a:r>
              <a:rPr sz="3600" dirty="0"/>
              <a:t>hàm</a:t>
            </a:r>
            <a:r>
              <a:rPr sz="3600" spc="-15" dirty="0"/>
              <a:t> </a:t>
            </a:r>
            <a:r>
              <a:rPr sz="3600" dirty="0"/>
              <a:t>dựng</a:t>
            </a:r>
            <a:r>
              <a:rPr sz="3600" spc="-10" dirty="0"/>
              <a:t> </a:t>
            </a:r>
            <a:r>
              <a:rPr sz="3600" spc="-5" dirty="0"/>
              <a:t>sẵn</a:t>
            </a:r>
            <a:r>
              <a:rPr sz="3600" spc="-20" dirty="0"/>
              <a:t> </a:t>
            </a:r>
            <a:r>
              <a:rPr sz="3600" dirty="0"/>
              <a:t>hỗ</a:t>
            </a:r>
            <a:r>
              <a:rPr sz="3600" spc="-15" dirty="0"/>
              <a:t> </a:t>
            </a:r>
            <a:r>
              <a:rPr sz="3600" dirty="0"/>
              <a:t>trợ</a:t>
            </a:r>
            <a:r>
              <a:rPr sz="3600" spc="-10" dirty="0"/>
              <a:t> </a:t>
            </a:r>
            <a:r>
              <a:rPr sz="3600" dirty="0"/>
              <a:t>chuyển</a:t>
            </a:r>
            <a:r>
              <a:rPr sz="3600" spc="-15" dirty="0"/>
              <a:t> </a:t>
            </a:r>
            <a:r>
              <a:rPr sz="3600" dirty="0"/>
              <a:t>đổi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332470" cy="309562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chr(n):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chuyển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sang</a:t>
            </a:r>
            <a:r>
              <a:rPr sz="2800" spc="-5" dirty="0">
                <a:latin typeface="Calibri"/>
                <a:cs typeface="Calibri"/>
              </a:rPr>
              <a:t> mã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unicode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ord(c):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chuyển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unicode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số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len(s):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về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dài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(số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kí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chuỗi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str(v):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chuyển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dụ: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4060149"/>
          <a:ext cx="8164829" cy="2388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87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9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3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'€'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chứa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kí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tự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euro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mã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8364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ord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mã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của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(8364)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40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chr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8364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ra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kí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tự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ứng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với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mã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8364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22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2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spc="-5" dirty="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j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là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phức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3+4i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992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  <a:tabLst>
                          <a:tab pos="1186815" algn="l"/>
                        </a:tabLst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tự</a:t>
                      </a:r>
                      <a:r>
                        <a:rPr sz="2000" spc="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động	chuyển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sang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853">
                <a:tc>
                  <a:txBody>
                    <a:bodyPr/>
                    <a:lstStyle/>
                    <a:p>
                      <a:pPr marL="31750">
                        <a:lnSpc>
                          <a:spcPts val="2290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9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2285"/>
                        </a:lnSpc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len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str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285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ra độ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dài của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dạng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3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91" y="141554"/>
            <a:ext cx="40722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20" dirty="0"/>
              <a:t> </a:t>
            </a:r>
            <a:r>
              <a:rPr sz="3600" dirty="0"/>
              <a:t>tập</a:t>
            </a:r>
            <a:r>
              <a:rPr sz="3600" spc="-15" dirty="0"/>
              <a:t> </a:t>
            </a:r>
            <a:r>
              <a:rPr sz="3600" spc="-10" dirty="0"/>
              <a:t>về</a:t>
            </a:r>
            <a:r>
              <a:rPr sz="3600" spc="-15" dirty="0"/>
              <a:t> </a:t>
            </a:r>
            <a:r>
              <a:rPr sz="3600" dirty="0"/>
              <a:t>xử</a:t>
            </a:r>
            <a:r>
              <a:rPr sz="3600" spc="-15" dirty="0"/>
              <a:t> </a:t>
            </a:r>
            <a:r>
              <a:rPr sz="3600" dirty="0"/>
              <a:t>lý</a:t>
            </a:r>
            <a:r>
              <a:rPr sz="3600" spc="-15" dirty="0"/>
              <a:t> </a:t>
            </a:r>
            <a:r>
              <a:rPr sz="3600" dirty="0"/>
              <a:t>chuỗi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2491" y="961644"/>
            <a:ext cx="8777605" cy="1565910"/>
            <a:chOff x="272491" y="961644"/>
            <a:chExt cx="8777605" cy="15659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91" y="961644"/>
              <a:ext cx="436625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575" y="961644"/>
              <a:ext cx="651509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915" y="961644"/>
              <a:ext cx="2922651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58438" y="961644"/>
              <a:ext cx="1842389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7029" y="961644"/>
              <a:ext cx="3602481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811" y="1345641"/>
              <a:ext cx="1191615" cy="4133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8196" y="1345641"/>
              <a:ext cx="7452106" cy="4133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811" y="1729994"/>
              <a:ext cx="2382647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70631" y="1729994"/>
              <a:ext cx="2541016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42229" y="1729994"/>
              <a:ext cx="996696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73190" y="1729994"/>
              <a:ext cx="3014599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811" y="2114041"/>
              <a:ext cx="1855724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47900" y="2114041"/>
              <a:ext cx="2358771" cy="41300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72491" y="2600198"/>
            <a:ext cx="8536940" cy="1181735"/>
            <a:chOff x="272491" y="2600198"/>
            <a:chExt cx="8536940" cy="1181735"/>
          </a:xfrm>
        </p:grpSpPr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491" y="2600198"/>
              <a:ext cx="436625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575" y="2600198"/>
              <a:ext cx="651509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7915" y="2600198"/>
              <a:ext cx="828675" cy="4130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1160" y="2600198"/>
              <a:ext cx="739139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52472" y="2600198"/>
              <a:ext cx="1093470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189731" y="2600198"/>
              <a:ext cx="2408809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437885" y="2600198"/>
              <a:ext cx="650239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25946" y="2600198"/>
              <a:ext cx="387096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19495" y="2600198"/>
              <a:ext cx="822959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77863" y="2600198"/>
              <a:ext cx="2031111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46811" y="2983941"/>
              <a:ext cx="573023" cy="41330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33323" y="2983941"/>
              <a:ext cx="781050" cy="41330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58213" y="2983941"/>
              <a:ext cx="2783840" cy="41330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078477" y="2983941"/>
              <a:ext cx="4503293" cy="41330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46811" y="3368675"/>
              <a:ext cx="929030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321054" y="3368675"/>
              <a:ext cx="1947164" cy="41300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72491" y="3853307"/>
            <a:ext cx="8464550" cy="1181100"/>
            <a:chOff x="272491" y="3853307"/>
            <a:chExt cx="8464550" cy="1181100"/>
          </a:xfrm>
        </p:grpSpPr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2491" y="3853307"/>
              <a:ext cx="436625" cy="4130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575" y="3853307"/>
              <a:ext cx="651509" cy="4130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997915" y="3853307"/>
              <a:ext cx="1510792" cy="413004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340863" y="3853307"/>
              <a:ext cx="1202283" cy="41300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71087" y="3853307"/>
              <a:ext cx="1165555" cy="41300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90897" y="3853307"/>
              <a:ext cx="3373882" cy="413004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7603870" y="3853307"/>
              <a:ext cx="1132941" cy="413004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46811" y="4237355"/>
              <a:ext cx="2234057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631947" y="4237355"/>
              <a:ext cx="1013155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476244" y="4237355"/>
              <a:ext cx="387096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670045" y="4237355"/>
              <a:ext cx="1191679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12462" y="4237355"/>
              <a:ext cx="3791839" cy="4130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46811" y="4621098"/>
              <a:ext cx="542544" cy="41330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953719" y="4621098"/>
              <a:ext cx="1915541" cy="41330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721863" y="4621098"/>
              <a:ext cx="2255266" cy="41330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826762" y="4621098"/>
              <a:ext cx="2590038" cy="413308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272491" y="5107813"/>
            <a:ext cx="8705774" cy="1181125"/>
            <a:chOff x="272491" y="5107813"/>
            <a:chExt cx="8705774" cy="1181125"/>
          </a:xfrm>
        </p:grpSpPr>
        <p:pic>
          <p:nvPicPr>
            <p:cNvPr id="52" name="object 5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72491" y="5107813"/>
              <a:ext cx="436625" cy="41300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575" y="5107813"/>
              <a:ext cx="651509" cy="41300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915" y="5107813"/>
              <a:ext cx="2922651" cy="41300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3758438" y="5107813"/>
              <a:ext cx="2489073" cy="41300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092063" y="5107813"/>
              <a:ext cx="2664460" cy="41300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46811" y="5491886"/>
              <a:ext cx="523494" cy="413004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95807" y="5491886"/>
              <a:ext cx="2743581" cy="41300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3486912" y="5491886"/>
              <a:ext cx="881888" cy="41300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243070" y="5491886"/>
              <a:ext cx="4254754" cy="41300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340217" y="5491886"/>
              <a:ext cx="638048" cy="41300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46811" y="5875934"/>
              <a:ext cx="877824" cy="413004"/>
            </a:xfrm>
            <a:prstGeom prst="rect">
              <a:avLst/>
            </a:prstGeom>
          </p:spPr>
        </p:pic>
      </p:grp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0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91" y="141554"/>
            <a:ext cx="40722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20" dirty="0"/>
              <a:t> </a:t>
            </a:r>
            <a:r>
              <a:rPr sz="3600" dirty="0"/>
              <a:t>tập</a:t>
            </a:r>
            <a:r>
              <a:rPr sz="3600" spc="-15" dirty="0"/>
              <a:t> </a:t>
            </a:r>
            <a:r>
              <a:rPr sz="3600" spc="-10" dirty="0"/>
              <a:t>về</a:t>
            </a:r>
            <a:r>
              <a:rPr sz="3600" spc="-15" dirty="0"/>
              <a:t> </a:t>
            </a:r>
            <a:r>
              <a:rPr sz="3600" dirty="0"/>
              <a:t>xử</a:t>
            </a:r>
            <a:r>
              <a:rPr sz="3600" spc="-15" dirty="0"/>
              <a:t> </a:t>
            </a:r>
            <a:r>
              <a:rPr sz="3600" dirty="0"/>
              <a:t>lý</a:t>
            </a:r>
            <a:r>
              <a:rPr sz="3600" spc="-15" dirty="0"/>
              <a:t> </a:t>
            </a:r>
            <a:r>
              <a:rPr sz="3600" dirty="0"/>
              <a:t>chuỗi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2491" y="1001267"/>
            <a:ext cx="8428990" cy="781050"/>
            <a:chOff x="272491" y="1001267"/>
            <a:chExt cx="8428990" cy="7810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91" y="1001267"/>
              <a:ext cx="404622" cy="3840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11" y="1001267"/>
              <a:ext cx="608076" cy="3840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195" y="1001267"/>
              <a:ext cx="1449070" cy="3840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279" y="1001267"/>
              <a:ext cx="1257071" cy="3840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7372" y="1001267"/>
              <a:ext cx="1024127" cy="38404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35450" y="1001267"/>
              <a:ext cx="2925445" cy="38404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1703" y="1001267"/>
              <a:ext cx="613664" cy="3840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81951" y="1001267"/>
              <a:ext cx="826617" cy="38404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71053" y="1001267"/>
              <a:ext cx="530351" cy="38404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811" y="1397457"/>
              <a:ext cx="1745996" cy="3843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47315" y="1397457"/>
              <a:ext cx="3849497" cy="3843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54319" y="1397457"/>
              <a:ext cx="954633" cy="38435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49846" y="1397457"/>
              <a:ext cx="605535" cy="38435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103999" y="1397457"/>
              <a:ext cx="824788" cy="38435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91577" y="1397457"/>
              <a:ext cx="512064" cy="38435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72491" y="1896110"/>
            <a:ext cx="8355330" cy="1176655"/>
            <a:chOff x="272491" y="1896110"/>
            <a:chExt cx="8355330" cy="1176655"/>
          </a:xfrm>
        </p:grpSpPr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2491" y="1896110"/>
              <a:ext cx="404622" cy="38404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11" y="1896110"/>
              <a:ext cx="608076" cy="3840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195" y="1896110"/>
              <a:ext cx="1449070" cy="38404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279" y="1896110"/>
              <a:ext cx="1257071" cy="3840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57372" y="1896110"/>
              <a:ext cx="1024127" cy="38404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5450" y="1896110"/>
              <a:ext cx="1779270" cy="38404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66510" y="1896110"/>
              <a:ext cx="934516" cy="38404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45275" y="1896110"/>
              <a:ext cx="1532763" cy="3840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811" y="2292350"/>
              <a:ext cx="512064" cy="3840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8187" y="2292350"/>
              <a:ext cx="2069973" cy="38404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810256" y="2292350"/>
              <a:ext cx="919886" cy="38404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577082" y="2292350"/>
              <a:ext cx="2256663" cy="3840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92775" y="2292350"/>
              <a:ext cx="1259611" cy="38404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794627" y="2292350"/>
              <a:ext cx="1832991" cy="38404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46811" y="2688590"/>
              <a:ext cx="368046" cy="3840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2175" y="2688590"/>
              <a:ext cx="1614677" cy="38404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260091" y="2688590"/>
              <a:ext cx="638175" cy="38404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70631" y="2688590"/>
              <a:ext cx="664464" cy="384048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272491" y="3185109"/>
            <a:ext cx="8188325" cy="1177290"/>
            <a:chOff x="272491" y="3185109"/>
            <a:chExt cx="8188325" cy="1177290"/>
          </a:xfrm>
        </p:grpSpPr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72491" y="3185109"/>
              <a:ext cx="404622" cy="38435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11" y="3185109"/>
              <a:ext cx="608076" cy="384352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952195" y="3185109"/>
              <a:ext cx="2772537" cy="38435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570985" y="3185109"/>
              <a:ext cx="919886" cy="3843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337558" y="3185109"/>
              <a:ext cx="1001013" cy="384352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195570" y="3185109"/>
              <a:ext cx="538479" cy="38435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599429" y="3185109"/>
              <a:ext cx="1093470" cy="384352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537070" y="3185109"/>
              <a:ext cx="1351406" cy="38435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738237" y="3185109"/>
              <a:ext cx="685800" cy="384352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46811" y="3582035"/>
              <a:ext cx="3101467" cy="38404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00628" y="3582035"/>
              <a:ext cx="2033777" cy="38404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389118" y="3582035"/>
              <a:ext cx="359663" cy="38404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568950" y="3582035"/>
              <a:ext cx="2891663" cy="38404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811" y="3978275"/>
              <a:ext cx="512064" cy="38404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187" y="3978275"/>
              <a:ext cx="512063" cy="384048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272491" y="4476572"/>
            <a:ext cx="8099425" cy="781050"/>
            <a:chOff x="272491" y="4476572"/>
            <a:chExt cx="8099425" cy="781050"/>
          </a:xfrm>
        </p:grpSpPr>
        <p:pic>
          <p:nvPicPr>
            <p:cNvPr id="55" name="object 5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72491" y="4476572"/>
              <a:ext cx="404622" cy="38435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11" y="4476572"/>
              <a:ext cx="608076" cy="38435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52195" y="4476572"/>
              <a:ext cx="2009139" cy="38435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817875" y="4476572"/>
              <a:ext cx="1561084" cy="38435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236974" y="4476572"/>
              <a:ext cx="4134485" cy="38435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46811" y="4873116"/>
              <a:ext cx="341375" cy="384047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17499" y="4873116"/>
              <a:ext cx="6308725" cy="38404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6886067" y="4873116"/>
              <a:ext cx="1177747" cy="384047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272491" y="5371490"/>
            <a:ext cx="8517890" cy="780415"/>
            <a:chOff x="272491" y="5371490"/>
            <a:chExt cx="8517890" cy="780415"/>
          </a:xfrm>
        </p:grpSpPr>
        <p:pic>
          <p:nvPicPr>
            <p:cNvPr id="64" name="object 6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72491" y="5371490"/>
              <a:ext cx="404622" cy="38404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811" y="5371490"/>
              <a:ext cx="608076" cy="38404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952195" y="5371490"/>
              <a:ext cx="5463413" cy="384047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271895" y="5371490"/>
              <a:ext cx="589279" cy="384047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713854" y="5371490"/>
              <a:ext cx="2076450" cy="384047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46811" y="5767730"/>
              <a:ext cx="1755521" cy="384048"/>
            </a:xfrm>
            <a:prstGeom prst="rect">
              <a:avLst/>
            </a:prstGeom>
          </p:spPr>
        </p:pic>
      </p:grp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884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6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9554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45" dirty="0"/>
              <a:t> </a:t>
            </a:r>
            <a:r>
              <a:rPr dirty="0"/>
              <a:t>(danh</a:t>
            </a:r>
            <a:r>
              <a:rPr spc="-40" dirty="0"/>
              <a:t> </a:t>
            </a:r>
            <a:r>
              <a:rPr dirty="0"/>
              <a:t>sách)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 err="1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501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8150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Bất</a:t>
            </a:r>
            <a:r>
              <a:rPr sz="3600" spc="-10" dirty="0"/>
              <a:t> </a:t>
            </a:r>
            <a:r>
              <a:rPr sz="3600" dirty="0"/>
              <a:t>biến</a:t>
            </a:r>
            <a:r>
              <a:rPr sz="3600" spc="-5" dirty="0"/>
              <a:t> (immutable)</a:t>
            </a:r>
            <a:r>
              <a:rPr sz="3600" spc="20" dirty="0"/>
              <a:t> </a:t>
            </a:r>
            <a:r>
              <a:rPr sz="3600" dirty="0"/>
              <a:t>và</a:t>
            </a:r>
            <a:r>
              <a:rPr sz="3600" spc="-10" dirty="0"/>
              <a:t> </a:t>
            </a:r>
            <a:r>
              <a:rPr sz="3600" spc="-5" dirty="0"/>
              <a:t>Khả</a:t>
            </a:r>
            <a:r>
              <a:rPr sz="3600" spc="-10" dirty="0"/>
              <a:t> </a:t>
            </a:r>
            <a:r>
              <a:rPr sz="3600" dirty="0"/>
              <a:t>biến</a:t>
            </a:r>
            <a:r>
              <a:rPr sz="3600" spc="-5" dirty="0"/>
              <a:t> (mutable)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98535" cy="4037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10287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Bất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loại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Python: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bool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int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float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str</a:t>
            </a:r>
            <a:r>
              <a:rPr sz="2800" spc="-75" dirty="0">
                <a:latin typeface="Calibri"/>
                <a:cs typeface="Calibri"/>
              </a:rPr>
              <a:t>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tuple</a:t>
            </a:r>
            <a:r>
              <a:rPr sz="28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frozenset</a:t>
            </a:r>
            <a:endParaRPr sz="2800">
              <a:latin typeface="Calibri"/>
              <a:cs typeface="Calibri"/>
            </a:endParaRPr>
          </a:p>
          <a:p>
            <a:pPr marL="287020" marR="91313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loại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liệu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khả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thông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Python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gồm: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800" spc="-15" dirty="0">
                <a:latin typeface="Calibri"/>
                <a:cs typeface="Calibri"/>
              </a:rPr>
              <a:t>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set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dict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vẫn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nói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“bất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biến”</a:t>
            </a:r>
            <a:endParaRPr sz="2800">
              <a:latin typeface="Calibri"/>
              <a:cs typeface="Calibri"/>
            </a:endParaRPr>
          </a:p>
          <a:p>
            <a:pPr marL="744220" marR="41910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Python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sự</a:t>
            </a:r>
            <a:r>
              <a:rPr sz="2400" spc="-15" dirty="0">
                <a:latin typeface="Calibri"/>
                <a:cs typeface="Calibri"/>
              </a:rPr>
              <a:t> thay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đổi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 </a:t>
            </a:r>
            <a:r>
              <a:rPr sz="2400" spc="-10" dirty="0">
                <a:latin typeface="Calibri"/>
                <a:cs typeface="Calibri"/>
              </a:rPr>
              <a:t>int,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mềm</a:t>
            </a:r>
            <a:r>
              <a:rPr sz="2400" spc="-10" dirty="0">
                <a:latin typeface="Calibri"/>
                <a:cs typeface="Calibri"/>
              </a:rPr>
              <a:t> tạo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vùng</a:t>
            </a:r>
            <a:r>
              <a:rPr sz="2400" spc="-5" dirty="0">
                <a:latin typeface="Calibri"/>
                <a:cs typeface="Calibri"/>
              </a:rPr>
              <a:t> nhớ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 trị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biến</a:t>
            </a:r>
            <a:r>
              <a:rPr sz="2400" spc="-10" dirty="0">
                <a:latin typeface="Calibri"/>
                <a:cs typeface="Calibri"/>
              </a:rPr>
              <a:t> “trỏ”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tới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vùng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đó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Ví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dụ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để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rõ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cơ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chế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này: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6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spc="-3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4967936"/>
            <a:ext cx="2122805" cy="109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7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id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spc="-5" dirty="0">
                <a:latin typeface="Consolas"/>
                <a:cs typeface="Consolas"/>
              </a:rPr>
              <a:t>))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 </a:t>
            </a:r>
            <a:r>
              <a:rPr sz="2000" dirty="0">
                <a:latin typeface="Consolas"/>
                <a:cs typeface="Consolas"/>
              </a:rPr>
              <a:t>+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 </a:t>
            </a:r>
            <a:r>
              <a:rPr sz="2000" spc="5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7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id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n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2058" y="5017973"/>
            <a:ext cx="3098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3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100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và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id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của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biến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2058" y="5730341"/>
            <a:ext cx="5332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101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và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id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của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thay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đổi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so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với trên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20479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10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Giới</a:t>
            </a:r>
            <a:r>
              <a:rPr sz="3600" spc="-30" dirty="0"/>
              <a:t> </a:t>
            </a:r>
            <a:r>
              <a:rPr sz="3600" spc="-5" dirty="0"/>
              <a:t>thiệu</a:t>
            </a:r>
            <a:r>
              <a:rPr sz="3600" spc="-20" dirty="0"/>
              <a:t> </a:t>
            </a:r>
            <a:r>
              <a:rPr sz="3600" dirty="0"/>
              <a:t>và</a:t>
            </a:r>
            <a:r>
              <a:rPr sz="3600" spc="-20" dirty="0"/>
              <a:t> </a:t>
            </a:r>
            <a:r>
              <a:rPr sz="3600" dirty="0"/>
              <a:t>khai</a:t>
            </a:r>
            <a:r>
              <a:rPr sz="3600" spc="-15" dirty="0"/>
              <a:t> </a:t>
            </a:r>
            <a:r>
              <a:rPr sz="3600" dirty="0"/>
              <a:t>báo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53592"/>
            <a:ext cx="8305800" cy="246570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dãy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 tượng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loại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năng)</a:t>
            </a:r>
            <a:endParaRPr sz="2800">
              <a:latin typeface="Calibri"/>
              <a:cs typeface="Calibri"/>
            </a:endParaRPr>
          </a:p>
          <a:p>
            <a:pPr marL="287020" marR="365760" indent="-274320">
              <a:lnSpc>
                <a:spcPct val="100000"/>
              </a:lnSpc>
              <a:spcBef>
                <a:spcPts val="80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thiết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cùng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dữ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liệu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81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báo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trực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tiếp: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kê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đặt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cặp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ngoặc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vuông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[]</a:t>
            </a:r>
            <a:r>
              <a:rPr sz="2800" spc="-10" dirty="0">
                <a:latin typeface="Calibri"/>
                <a:cs typeface="Calibri"/>
              </a:rPr>
              <a:t>),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ngăn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cách bởi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dấu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phẩy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7331" y="3440376"/>
          <a:ext cx="7433307" cy="1972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6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5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314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[1,</a:t>
                      </a:r>
                      <a:r>
                        <a:rPr sz="24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4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5]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24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4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nguyên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940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['a',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'b',</a:t>
                      </a:r>
                      <a:r>
                        <a:rPr sz="2400" spc="-2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'c',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'd']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400" spc="-4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51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[[1,</a:t>
                      </a:r>
                      <a:r>
                        <a:rPr sz="2400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2],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[3,</a:t>
                      </a:r>
                      <a:r>
                        <a:rPr sz="24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4]]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4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24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con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700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[1,</a:t>
                      </a:r>
                      <a:r>
                        <a:rPr sz="2400" spc="-1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'one',</a:t>
                      </a:r>
                      <a:r>
                        <a:rPr sz="2400" spc="-2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[2,</a:t>
                      </a:r>
                      <a:r>
                        <a:rPr sz="24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'two']]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sz="2400" spc="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hỗ</a:t>
                      </a:r>
                      <a:r>
                        <a:rPr sz="2400" spc="-5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379">
                <a:tc>
                  <a:txBody>
                    <a:bodyPr/>
                    <a:lstStyle/>
                    <a:p>
                      <a:pPr marL="31750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[]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705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9181" y="5478881"/>
            <a:ext cx="85515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Kiểu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chuỗi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(str)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python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đặc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bên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gồm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toàn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độ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dài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025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297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Khởi</a:t>
            </a:r>
            <a:r>
              <a:rPr sz="3600" spc="-50" dirty="0"/>
              <a:t> </a:t>
            </a:r>
            <a:r>
              <a:rPr sz="3600" spc="-5" dirty="0"/>
              <a:t>tạo</a:t>
            </a:r>
            <a:r>
              <a:rPr sz="3600" spc="-45" dirty="0"/>
              <a:t> </a:t>
            </a:r>
            <a:r>
              <a:rPr sz="3600" dirty="0"/>
              <a:t>list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5327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Tạo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tạo)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1389480"/>
            <a:ext cx="3898900" cy="12738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l1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list([1,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2,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3,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4])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l2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list('abc')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l3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list()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0696" y="1389480"/>
            <a:ext cx="3051810" cy="1273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3799"/>
              </a:lnSpc>
              <a:spcBef>
                <a:spcPts val="95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list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4 số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nguyên </a:t>
            </a:r>
            <a:r>
              <a:rPr sz="2400" spc="-13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 #</a:t>
            </a:r>
            <a:r>
              <a:rPr sz="24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list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3 chuỗi</a:t>
            </a:r>
            <a:r>
              <a:rPr sz="24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con </a:t>
            </a:r>
            <a:r>
              <a:rPr sz="2400" spc="-130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list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rỗng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781" y="2735072"/>
            <a:ext cx="8460740" cy="2967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2420" marR="304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312420" algn="l"/>
              </a:tabLst>
            </a:pPr>
            <a:r>
              <a:rPr sz="2800" spc="-75" dirty="0">
                <a:latin typeface="Calibri"/>
                <a:cs typeface="Calibri"/>
              </a:rPr>
              <a:t>Tạo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FF0000"/>
                </a:solidFill>
                <a:latin typeface="Calibri"/>
                <a:cs typeface="Calibri"/>
              </a:rPr>
              <a:t>list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comprehension</a:t>
            </a:r>
            <a:r>
              <a:rPr sz="2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(bộ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diễn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danh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đoạn mã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ngắn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thuộc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495300">
              <a:lnSpc>
                <a:spcPct val="100000"/>
              </a:lnSpc>
              <a:spcBef>
                <a:spcPts val="445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list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1000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nguyên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từ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0</a:t>
            </a:r>
            <a:r>
              <a:rPr sz="2400" spc="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999</a:t>
            </a:r>
            <a:endParaRPr sz="2400">
              <a:latin typeface="Consolas"/>
              <a:cs typeface="Consolas"/>
            </a:endParaRPr>
          </a:p>
          <a:p>
            <a:pPr marL="4953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 [n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for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in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range(1000)]</a:t>
            </a:r>
            <a:endParaRPr sz="2400">
              <a:latin typeface="Consolas"/>
              <a:cs typeface="Consolas"/>
            </a:endParaRPr>
          </a:p>
          <a:p>
            <a:pPr marL="495300" marR="1113790">
              <a:lnSpc>
                <a:spcPts val="3290"/>
              </a:lnSpc>
              <a:spcBef>
                <a:spcPts val="165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 list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gồm 10 list con là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các cặp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[x, </a:t>
            </a:r>
            <a:r>
              <a:rPr sz="2400" spc="-15" dirty="0">
                <a:solidFill>
                  <a:srgbClr val="EC7C30"/>
                </a:solidFill>
                <a:latin typeface="Consolas"/>
                <a:cs typeface="Consolas"/>
              </a:rPr>
              <a:t>x</a:t>
            </a:r>
            <a:r>
              <a:rPr sz="2400" spc="-22" baseline="24305" dirty="0">
                <a:solidFill>
                  <a:srgbClr val="EC7C30"/>
                </a:solidFill>
                <a:latin typeface="Consolas"/>
                <a:cs typeface="Consolas"/>
              </a:rPr>
              <a:t>2</a:t>
            </a:r>
            <a:r>
              <a:rPr sz="2400" spc="-15" dirty="0">
                <a:solidFill>
                  <a:srgbClr val="EC7C30"/>
                </a:solidFill>
                <a:latin typeface="Consolas"/>
                <a:cs typeface="Consolas"/>
              </a:rPr>
              <a:t>] </a:t>
            </a:r>
            <a:r>
              <a:rPr sz="2400" spc="-130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với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x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chạy</a:t>
            </a:r>
            <a:r>
              <a:rPr sz="2400" spc="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từ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0</a:t>
            </a:r>
            <a:r>
              <a:rPr sz="2400" spc="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đến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9</a:t>
            </a:r>
            <a:endParaRPr sz="2400">
              <a:latin typeface="Consolas"/>
              <a:cs typeface="Consolas"/>
            </a:endParaRPr>
          </a:p>
          <a:p>
            <a:pPr marL="495300">
              <a:lnSpc>
                <a:spcPct val="100000"/>
              </a:lnSpc>
              <a:spcBef>
                <a:spcPts val="219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Y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[[x,</a:t>
            </a:r>
            <a:r>
              <a:rPr sz="2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x*x]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400" spc="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range(10)]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2646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556" y="1127242"/>
            <a:ext cx="8200797" cy="1107996"/>
          </a:xfrm>
        </p:spPr>
        <p:txBody>
          <a:bodyPr/>
          <a:lstStyle/>
          <a:p>
            <a:pPr algn="just"/>
            <a:r>
              <a:rPr lang="sv-SE" dirty="0">
                <a:latin typeface="Cambria" panose="02040503050406030204" pitchFamily="18" charset="0"/>
                <a:cs typeface="Times New Roman" pitchFamily="18" charset="0"/>
              </a:rPr>
              <a:t>lst = [2, 4, 6, 8] </a:t>
            </a:r>
            <a:r>
              <a:rPr lang="sv-SE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lst tham chiếu t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ới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List</a:t>
            </a:r>
          </a:p>
          <a:p>
            <a:pPr algn="just"/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lst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[2]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tham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chiếu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tới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phần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tử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thứ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2 (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giá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trị</a:t>
            </a:r>
            <a:r>
              <a:rPr lang="en-US" dirty="0">
                <a:latin typeface="Cambria" panose="02040503050406030204" pitchFamily="18" charset="0"/>
                <a:cs typeface="Times New Roman" pitchFamily="18" charset="0"/>
                <a:sym typeface="Wingdings" panose="05000000000000000000" pitchFamily="2" charset="2"/>
              </a:rPr>
              <a:t> =6)</a:t>
            </a:r>
            <a:endParaRPr lang="en-US" dirty="0">
              <a:latin typeface="Cambria" panose="02040503050406030204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48</a:t>
            </a:fld>
            <a:endParaRPr lang="en-US" dirty="0"/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259180" y="141859"/>
            <a:ext cx="7741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Gán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giá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trị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cho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các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phần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trong</a:t>
            </a:r>
            <a:r>
              <a:rPr lang="en-US" sz="3600" kern="0" spc="-5" dirty="0" smtClean="0"/>
              <a:t> list</a:t>
            </a:r>
            <a:endParaRPr lang="en-US" sz="3600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8FC31-7205-4D21-8BE4-1585EF09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66" y="1752600"/>
            <a:ext cx="6200775" cy="140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E8182-8AC3-4DDF-AA37-DB6C0DDEA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132455"/>
            <a:ext cx="6286500" cy="241935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BE9951-BD1D-49EB-B130-4DA754D7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447800"/>
            <a:ext cx="5181600" cy="4829175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076325"/>
            <a:ext cx="3733800" cy="676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Ví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dụ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gán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tham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chiếu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object 2"/>
          <p:cNvSpPr txBox="1">
            <a:spLocks/>
          </p:cNvSpPr>
          <p:nvPr/>
        </p:nvSpPr>
        <p:spPr>
          <a:xfrm>
            <a:off x="259180" y="141859"/>
            <a:ext cx="77418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rgbClr val="56247C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3600" kern="0" spc="-5" dirty="0" err="1" smtClean="0"/>
              <a:t>Gán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giá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trị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cho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các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phần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tử</a:t>
            </a:r>
            <a:r>
              <a:rPr lang="en-US" sz="3600" kern="0" spc="-5" dirty="0" smtClean="0"/>
              <a:t> </a:t>
            </a:r>
            <a:r>
              <a:rPr lang="en-US" sz="3600" kern="0" spc="-5" dirty="0" err="1" smtClean="0"/>
              <a:t>trong</a:t>
            </a:r>
            <a:r>
              <a:rPr lang="en-US" sz="3600" kern="0" spc="-5" dirty="0" smtClean="0"/>
              <a:t> list</a:t>
            </a:r>
            <a:endParaRPr lang="en-US" sz="3600" kern="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2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2844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50" dirty="0"/>
              <a:t> </a:t>
            </a:r>
            <a:r>
              <a:rPr sz="3600" dirty="0"/>
              <a:t>lặp</a:t>
            </a:r>
            <a:r>
              <a:rPr sz="3600" spc="-45" dirty="0"/>
              <a:t> </a:t>
            </a:r>
            <a:r>
              <a:rPr sz="3600" spc="-5" dirty="0"/>
              <a:t>while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9181" y="2994786"/>
            <a:ext cx="8532495" cy="3453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16255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Vòng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sz="2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thực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lặp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lại</a:t>
            </a:r>
            <a:r>
              <a:rPr sz="2800" spc="-10" dirty="0">
                <a:latin typeface="Calibri"/>
                <a:cs typeface="Calibri"/>
              </a:rPr>
              <a:t> khối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lệnh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chừng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nào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biểu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điều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kiện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còn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đúng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Phát </a:t>
            </a:r>
            <a:r>
              <a:rPr sz="2400" spc="-5" dirty="0">
                <a:latin typeface="Calibri"/>
                <a:cs typeface="Calibri"/>
              </a:rPr>
              <a:t>biểu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continue </a:t>
            </a:r>
            <a:r>
              <a:rPr sz="2400" spc="-10" dirty="0">
                <a:latin typeface="Calibri"/>
                <a:cs typeface="Calibri"/>
              </a:rPr>
              <a:t>trong </a:t>
            </a:r>
            <a:r>
              <a:rPr sz="2400" dirty="0">
                <a:latin typeface="Calibri"/>
                <a:cs typeface="Calibri"/>
              </a:rPr>
              <a:t>khối lệnh </a:t>
            </a:r>
            <a:r>
              <a:rPr sz="2400" spc="-5" dirty="0">
                <a:latin typeface="Calibri"/>
                <a:cs typeface="Calibri"/>
              </a:rPr>
              <a:t>sẽ </a:t>
            </a:r>
            <a:r>
              <a:rPr sz="2400" spc="-25" dirty="0">
                <a:latin typeface="Calibri"/>
                <a:cs typeface="Calibri"/>
              </a:rPr>
              <a:t>ngắt </a:t>
            </a:r>
            <a:r>
              <a:rPr sz="2400" dirty="0">
                <a:latin typeface="Calibri"/>
                <a:cs typeface="Calibri"/>
              </a:rPr>
              <a:t>khối lệnh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spc="-10" dirty="0">
                <a:latin typeface="Calibri"/>
                <a:cs typeface="Calibri"/>
              </a:rPr>
              <a:t>tại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bắt</a:t>
            </a:r>
            <a:r>
              <a:rPr sz="2400" spc="-5" dirty="0">
                <a:latin typeface="Calibri"/>
                <a:cs typeface="Calibri"/>
              </a:rPr>
              <a:t> đầu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một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vòng</a:t>
            </a:r>
            <a:r>
              <a:rPr sz="2400" dirty="0">
                <a:latin typeface="Calibri"/>
                <a:cs typeface="Calibri"/>
              </a:rPr>
              <a:t> lặp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mới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spc="-5" dirty="0">
                <a:latin typeface="Calibri"/>
                <a:cs typeface="Calibri"/>
              </a:rPr>
              <a:t> biểu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break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sẽ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kết </a:t>
            </a:r>
            <a:r>
              <a:rPr sz="2400" dirty="0">
                <a:latin typeface="Calibri"/>
                <a:cs typeface="Calibri"/>
              </a:rPr>
              <a:t>thực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vòng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ngay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lập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tức</a:t>
            </a:r>
            <a:endParaRPr sz="2400">
              <a:latin typeface="Calibri"/>
              <a:cs typeface="Calibri"/>
            </a:endParaRPr>
          </a:p>
          <a:p>
            <a:pPr marL="287020" marR="202565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Khối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else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sẽ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thực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hiện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toàn</a:t>
            </a:r>
            <a:r>
              <a:rPr sz="2800" spc="-5" dirty="0">
                <a:latin typeface="Calibri"/>
                <a:cs typeface="Calibri"/>
              </a:rPr>
              <a:t> bộ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-5" dirty="0">
                <a:latin typeface="Calibri"/>
                <a:cs typeface="Calibri"/>
              </a:rPr>
              <a:t> lặp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đã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chạy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xong,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bắt</a:t>
            </a:r>
            <a:r>
              <a:rPr sz="2800" spc="-5" dirty="0">
                <a:latin typeface="Calibri"/>
                <a:cs typeface="Calibri"/>
              </a:rPr>
              <a:t> buộc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phải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khối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này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Khối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này</a:t>
            </a:r>
            <a:r>
              <a:rPr sz="2400" spc="-5" dirty="0">
                <a:latin typeface="Calibri"/>
                <a:cs typeface="Calibri"/>
              </a:rPr>
              <a:t> sẽ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chạy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spc="-10" dirty="0">
                <a:latin typeface="Calibri"/>
                <a:cs typeface="Calibri"/>
              </a:rPr>
              <a:t>vòng </a:t>
            </a:r>
            <a:r>
              <a:rPr sz="2400" dirty="0">
                <a:latin typeface="Calibri"/>
                <a:cs typeface="Calibri"/>
              </a:rPr>
              <a:t>lặp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bị </a:t>
            </a:r>
            <a:r>
              <a:rPr sz="2400" spc="-10" dirty="0">
                <a:latin typeface="Calibri"/>
                <a:cs typeface="Calibri"/>
              </a:rPr>
              <a:t>“break”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995" y="1013460"/>
            <a:ext cx="2490216" cy="10728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8876" y="1013460"/>
            <a:ext cx="2557272" cy="19705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15811" y="1016508"/>
            <a:ext cx="2328672" cy="19674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082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79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So</a:t>
            </a:r>
            <a:r>
              <a:rPr sz="3600" spc="-15" dirty="0"/>
              <a:t> </a:t>
            </a:r>
            <a:r>
              <a:rPr sz="3600" spc="-5" dirty="0"/>
              <a:t>sánh</a:t>
            </a:r>
            <a:r>
              <a:rPr sz="3600" spc="-15" dirty="0"/>
              <a:t> </a:t>
            </a:r>
            <a:r>
              <a:rPr sz="3600" dirty="0"/>
              <a:t>2</a:t>
            </a:r>
            <a:r>
              <a:rPr sz="3600" spc="-10" dirty="0"/>
              <a:t> </a:t>
            </a:r>
            <a:r>
              <a:rPr sz="3600" dirty="0"/>
              <a:t>list:</a:t>
            </a:r>
            <a:r>
              <a:rPr sz="3600" spc="-15" dirty="0"/>
              <a:t> </a:t>
            </a:r>
            <a:r>
              <a:rPr sz="3600" dirty="0"/>
              <a:t>theo</a:t>
            </a:r>
            <a:r>
              <a:rPr sz="3600" spc="-5" dirty="0"/>
              <a:t> thứ</a:t>
            </a:r>
            <a:r>
              <a:rPr sz="3600" spc="-10" dirty="0"/>
              <a:t> </a:t>
            </a:r>
            <a:r>
              <a:rPr sz="3600" dirty="0"/>
              <a:t>tự</a:t>
            </a:r>
            <a:r>
              <a:rPr sz="3600" spc="-10" dirty="0"/>
              <a:t> </a:t>
            </a:r>
            <a:r>
              <a:rPr sz="3600" dirty="0"/>
              <a:t>từ</a:t>
            </a:r>
            <a:r>
              <a:rPr sz="3600" spc="-10" dirty="0"/>
              <a:t> </a:t>
            </a:r>
            <a:r>
              <a:rPr sz="3600" dirty="0"/>
              <a:t>điển</a:t>
            </a:r>
            <a:r>
              <a:rPr sz="3600" spc="-5" dirty="0"/>
              <a:t> </a:t>
            </a:r>
            <a:r>
              <a:rPr sz="3600" dirty="0"/>
              <a:t>(như</a:t>
            </a:r>
            <a:r>
              <a:rPr sz="3600" spc="-10" dirty="0"/>
              <a:t> </a:t>
            </a:r>
            <a:r>
              <a:rPr sz="3600" spc="-5" dirty="0"/>
              <a:t>str)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4952999" cy="4725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2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88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6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4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6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spc="-6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1.5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9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r>
                        <a:rPr sz="2000" spc="-6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gridSpan="4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521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&gt;</a:t>
                      </a:r>
                      <a:r>
                        <a:rPr sz="20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46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03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&lt;</a:t>
                      </a:r>
                      <a:r>
                        <a:rPr sz="2000" spc="-7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273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+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14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&lt;=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b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False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7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!=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476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==</a:t>
                      </a:r>
                      <a:r>
                        <a:rPr sz="2000" spc="-6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True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8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d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&gt;=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c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89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724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Phép</a:t>
            </a:r>
            <a:r>
              <a:rPr sz="3600" spc="-25" dirty="0"/>
              <a:t> </a:t>
            </a:r>
            <a:r>
              <a:rPr sz="3600" dirty="0"/>
              <a:t>toán,</a:t>
            </a:r>
            <a:r>
              <a:rPr sz="3600" spc="-20" dirty="0"/>
              <a:t> </a:t>
            </a:r>
            <a:r>
              <a:rPr sz="3600" dirty="0"/>
              <a:t>chỉ</a:t>
            </a:r>
            <a:r>
              <a:rPr sz="3600" spc="-20" dirty="0"/>
              <a:t> </a:t>
            </a:r>
            <a:r>
              <a:rPr sz="3600" dirty="0"/>
              <a:t>mục</a:t>
            </a:r>
            <a:r>
              <a:rPr sz="3600" spc="-15" dirty="0"/>
              <a:t> </a:t>
            </a:r>
            <a:r>
              <a:rPr sz="3600" dirty="0"/>
              <a:t>và</a:t>
            </a:r>
            <a:r>
              <a:rPr sz="3600" spc="-20" dirty="0"/>
              <a:t> </a:t>
            </a:r>
            <a:r>
              <a:rPr sz="3600" dirty="0"/>
              <a:t>cắt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84565" cy="51155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Giữa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sự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đồng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định</a:t>
            </a:r>
            <a:endParaRPr sz="28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dirty="0">
                <a:latin typeface="Calibri"/>
                <a:cs typeface="Calibri"/>
              </a:rPr>
              <a:t>cũng </a:t>
            </a:r>
            <a:r>
              <a:rPr sz="2400" spc="-5" dirty="0">
                <a:latin typeface="Calibri"/>
                <a:cs typeface="Calibri"/>
              </a:rPr>
              <a:t>hỗ </a:t>
            </a:r>
            <a:r>
              <a:rPr sz="2400" spc="-15" dirty="0">
                <a:latin typeface="Calibri"/>
                <a:cs typeface="Calibri"/>
              </a:rPr>
              <a:t>trợ </a:t>
            </a:r>
            <a:r>
              <a:rPr sz="2400" dirty="0">
                <a:latin typeface="Calibri"/>
                <a:cs typeface="Calibri"/>
              </a:rPr>
              <a:t>3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spc="-10" dirty="0">
                <a:latin typeface="Calibri"/>
                <a:cs typeface="Calibri"/>
              </a:rPr>
              <a:t>toán: </a:t>
            </a:r>
            <a:r>
              <a:rPr sz="2400" dirty="0">
                <a:latin typeface="Calibri"/>
                <a:cs typeface="Calibri"/>
              </a:rPr>
              <a:t>ghép </a:t>
            </a:r>
            <a:r>
              <a:rPr sz="2400" spc="-5" dirty="0">
                <a:latin typeface="Calibri"/>
                <a:cs typeface="Calibri"/>
              </a:rPr>
              <a:t>nối (+), nhân bản </a:t>
            </a:r>
            <a:r>
              <a:rPr sz="2400" dirty="0">
                <a:latin typeface="Calibri"/>
                <a:cs typeface="Calibri"/>
              </a:rPr>
              <a:t>(*)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dirty="0">
                <a:latin typeface="Calibri"/>
                <a:cs typeface="Calibri"/>
              </a:rPr>
              <a:t>kiểm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tra </a:t>
            </a:r>
            <a:r>
              <a:rPr sz="2400" spc="-5" dirty="0">
                <a:latin typeface="Calibri"/>
                <a:cs typeface="Calibri"/>
              </a:rPr>
              <a:t>nội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dung (in)</a:t>
            </a:r>
            <a:endParaRPr sz="2400">
              <a:latin typeface="Calibri"/>
              <a:cs typeface="Calibri"/>
            </a:endParaRPr>
          </a:p>
          <a:p>
            <a:pPr marL="744220" marR="15240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5" dirty="0">
                <a:latin typeface="Calibri"/>
                <a:cs typeface="Calibri"/>
              </a:rPr>
              <a:t>sử dụng hệ thống </a:t>
            </a:r>
            <a:r>
              <a:rPr sz="2400" dirty="0">
                <a:latin typeface="Calibri"/>
                <a:cs typeface="Calibri"/>
              </a:rPr>
              <a:t>chỉ mục </a:t>
            </a:r>
            <a:r>
              <a:rPr sz="2400" spc="-20" dirty="0">
                <a:latin typeface="Calibri"/>
                <a:cs typeface="Calibri"/>
              </a:rPr>
              <a:t>và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phép </a:t>
            </a:r>
            <a:r>
              <a:rPr sz="2400" spc="-15" dirty="0">
                <a:latin typeface="Calibri"/>
                <a:cs typeface="Calibri"/>
              </a:rPr>
              <a:t>cắt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spc="-10" dirty="0">
                <a:latin typeface="Calibri"/>
                <a:cs typeface="Calibri"/>
              </a:rPr>
              <a:t>con </a:t>
            </a:r>
            <a:r>
              <a:rPr sz="2400" spc="-5" dirty="0">
                <a:latin typeface="Calibri"/>
                <a:cs typeface="Calibri"/>
              </a:rPr>
              <a:t>tương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 </a:t>
            </a:r>
            <a:r>
              <a:rPr sz="2400" spc="-10" dirty="0">
                <a:latin typeface="Calibri"/>
                <a:cs typeface="Calibri"/>
              </a:rPr>
              <a:t>str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Điểm khác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biệt: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nội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spc="-5" dirty="0">
                <a:latin typeface="Calibri"/>
                <a:cs typeface="Calibri"/>
              </a:rPr>
              <a:t> thể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khởi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tạo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list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ban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đầu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l1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list([1,</a:t>
            </a:r>
            <a:r>
              <a:rPr sz="24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2,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3,</a:t>
            </a:r>
            <a:r>
              <a:rPr sz="24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4])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thay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đổi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giá</a:t>
            </a:r>
            <a:r>
              <a:rPr sz="2400" spc="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trị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 của</a:t>
            </a:r>
            <a:r>
              <a:rPr sz="24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phần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tử</a:t>
            </a:r>
            <a:r>
              <a:rPr sz="2400" spc="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cuối</a:t>
            </a:r>
            <a:r>
              <a:rPr sz="2400" spc="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cùng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l1[-1]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= list('abc')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in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 nội</a:t>
            </a:r>
            <a:r>
              <a:rPr sz="2400" spc="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dung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list: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 [1,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2,</a:t>
            </a:r>
            <a:r>
              <a:rPr sz="2400" spc="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3,</a:t>
            </a:r>
            <a:r>
              <a:rPr sz="2400" spc="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['a',</a:t>
            </a:r>
            <a:r>
              <a:rPr sz="2400" spc="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'b',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'c']]</a:t>
            </a:r>
            <a:endParaRPr sz="24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print(l1)</a:t>
            </a:r>
            <a:endParaRPr sz="24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464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586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Chỉ</a:t>
            </a:r>
            <a:r>
              <a:rPr sz="3600" spc="-15" dirty="0"/>
              <a:t> </a:t>
            </a:r>
            <a:r>
              <a:rPr sz="3600" spc="-5" dirty="0"/>
              <a:t>mục,</a:t>
            </a:r>
            <a:r>
              <a:rPr sz="3600" spc="-10" dirty="0"/>
              <a:t> </a:t>
            </a:r>
            <a:r>
              <a:rPr sz="3600" dirty="0"/>
              <a:t>lát</a:t>
            </a:r>
            <a:r>
              <a:rPr sz="3600" spc="-10" dirty="0"/>
              <a:t> </a:t>
            </a:r>
            <a:r>
              <a:rPr sz="3600" dirty="0"/>
              <a:t>cắt,</a:t>
            </a:r>
            <a:r>
              <a:rPr sz="3600" spc="-10" dirty="0"/>
              <a:t> </a:t>
            </a:r>
            <a:r>
              <a:rPr sz="3600" dirty="0"/>
              <a:t>xóa</a:t>
            </a:r>
            <a:r>
              <a:rPr sz="3600" spc="-10" dirty="0"/>
              <a:t> </a:t>
            </a:r>
            <a:r>
              <a:rPr sz="3600" dirty="0"/>
              <a:t>dữ</a:t>
            </a:r>
            <a:r>
              <a:rPr sz="3600" spc="-15" dirty="0"/>
              <a:t> </a:t>
            </a:r>
            <a:r>
              <a:rPr sz="3600" dirty="0"/>
              <a:t>liệu</a:t>
            </a:r>
            <a:r>
              <a:rPr sz="3600" spc="-10" dirty="0"/>
              <a:t> </a:t>
            </a:r>
            <a:r>
              <a:rPr sz="3600" dirty="0"/>
              <a:t>với</a:t>
            </a:r>
            <a:r>
              <a:rPr sz="3600" spc="-10" dirty="0"/>
              <a:t> </a:t>
            </a:r>
            <a:r>
              <a:rPr sz="3600" dirty="0"/>
              <a:t>list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7884792" cy="47252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4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853">
                <a:tc gridSpan="3"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257E99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'abcde'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R="60960" algn="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['a',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'c',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'd',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'e']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571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032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[-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thay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đổi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cuối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cùng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99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['a',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'b',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'c',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'd',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[0,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5, 9]]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5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: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7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6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thay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đổi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đoạn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76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['a',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'd',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[0,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5,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9]]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23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::-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[2,</a:t>
                      </a:r>
                      <a:r>
                        <a:rPr sz="2000" spc="-4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r>
                        <a:rPr sz="2000" spc="-3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'a']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273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::-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đoạn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ngược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thể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thay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đổi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145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del</a:t>
                      </a:r>
                      <a:r>
                        <a:rPr sz="2000" spc="-5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::-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xóa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đoạn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con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từ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trở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về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đầu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79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[3,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'd', [0,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5,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9]]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476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del</a:t>
                      </a:r>
                      <a:r>
                        <a:rPr sz="2000" spc="-6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xóa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biến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84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096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không tồn tại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29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0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spc="-5" dirty="0"/>
              <a:t>list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453755" cy="41687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count(sub,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[start,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[end]])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 đếm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 </a:t>
            </a:r>
            <a:r>
              <a:rPr sz="2400" spc="-15" dirty="0">
                <a:latin typeface="Calibri"/>
                <a:cs typeface="Calibri"/>
              </a:rPr>
              <a:t>xuất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index(sub[,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start[,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end]])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vị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trí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xuất </a:t>
            </a:r>
            <a:r>
              <a:rPr sz="2400" spc="-5" dirty="0">
                <a:latin typeface="Calibri"/>
                <a:cs typeface="Calibri"/>
              </a:rPr>
              <a:t>hiện</a:t>
            </a:r>
            <a:r>
              <a:rPr sz="2400" dirty="0">
                <a:latin typeface="Calibri"/>
                <a:cs typeface="Calibri"/>
              </a:rPr>
              <a:t> của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sub,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phát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sinh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lỗi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ValueError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thấy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clear</a:t>
            </a:r>
            <a:r>
              <a:rPr sz="2400" dirty="0">
                <a:latin typeface="Calibri"/>
                <a:cs typeface="Calibri"/>
              </a:rPr>
              <a:t>():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xóa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trắng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append(x)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thêm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extend(x)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thêm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5" dirty="0">
                <a:latin typeface="Calibri"/>
                <a:cs typeface="Calibri"/>
              </a:rPr>
              <a:t> vào </a:t>
            </a:r>
            <a:r>
              <a:rPr sz="2400" dirty="0">
                <a:latin typeface="Calibri"/>
                <a:cs typeface="Calibri"/>
              </a:rPr>
              <a:t>cuối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insert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(p,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x)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chèn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vào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vị</a:t>
            </a:r>
            <a:r>
              <a:rPr sz="2400" spc="-5" dirty="0">
                <a:latin typeface="Calibri"/>
                <a:cs typeface="Calibri"/>
              </a:rPr>
              <a:t> trí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10" dirty="0">
                <a:latin typeface="Calibri"/>
                <a:cs typeface="Calibri"/>
              </a:rPr>
              <a:t> trong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44220" marR="88265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pop(p)</a:t>
            </a:r>
            <a:r>
              <a:rPr sz="2400" spc="-5" dirty="0">
                <a:latin typeface="Calibri"/>
                <a:cs typeface="Calibri"/>
              </a:rPr>
              <a:t>: bỏ phần </a:t>
            </a:r>
            <a:r>
              <a:rPr sz="2400" dirty="0">
                <a:latin typeface="Calibri"/>
                <a:cs typeface="Calibri"/>
              </a:rPr>
              <a:t>tử thứ p </a:t>
            </a:r>
            <a:r>
              <a:rPr sz="2400" spc="-25" dirty="0">
                <a:latin typeface="Calibri"/>
                <a:cs typeface="Calibri"/>
              </a:rPr>
              <a:t>ra </a:t>
            </a:r>
            <a:r>
              <a:rPr sz="2400" dirty="0">
                <a:latin typeface="Calibri"/>
                <a:cs typeface="Calibri"/>
              </a:rPr>
              <a:t>khỏi </a:t>
            </a:r>
            <a:r>
              <a:rPr sz="2400" spc="-10" dirty="0">
                <a:latin typeface="Calibri"/>
                <a:cs typeface="Calibri"/>
              </a:rPr>
              <a:t>list </a:t>
            </a:r>
            <a:r>
              <a:rPr sz="2400" spc="-15" dirty="0">
                <a:latin typeface="Calibri"/>
                <a:cs typeface="Calibri"/>
              </a:rPr>
              <a:t>(trả về </a:t>
            </a:r>
            <a:r>
              <a:rPr sz="2400" dirty="0">
                <a:latin typeface="Calibri"/>
                <a:cs typeface="Calibri"/>
              </a:rPr>
              <a:t>giá trị của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đó),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định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thì</a:t>
            </a:r>
            <a:r>
              <a:rPr sz="2400" spc="-15" dirty="0">
                <a:latin typeface="Calibri"/>
                <a:cs typeface="Calibri"/>
              </a:rPr>
              <a:t> lấy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cuối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17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97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25" dirty="0"/>
              <a:t> </a:t>
            </a:r>
            <a:r>
              <a:rPr sz="3600" dirty="0"/>
              <a:t>phương</a:t>
            </a:r>
            <a:r>
              <a:rPr sz="3600" spc="-35" dirty="0"/>
              <a:t> </a:t>
            </a:r>
            <a:r>
              <a:rPr sz="3600" dirty="0"/>
              <a:t>thức</a:t>
            </a:r>
            <a:r>
              <a:rPr sz="3600" spc="-20" dirty="0"/>
              <a:t> </a:t>
            </a:r>
            <a:r>
              <a:rPr sz="3600" dirty="0"/>
              <a:t>của</a:t>
            </a:r>
            <a:r>
              <a:rPr sz="3600" spc="-20" dirty="0"/>
              <a:t> </a:t>
            </a:r>
            <a:r>
              <a:rPr sz="3600" spc="-5" dirty="0"/>
              <a:t>list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8592820" cy="40798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phương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copy</a:t>
            </a:r>
            <a:r>
              <a:rPr sz="2400" spc="-10" dirty="0">
                <a:latin typeface="Calibri"/>
                <a:cs typeface="Calibri"/>
              </a:rPr>
              <a:t>():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bản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(tương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list[:])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remove(x)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bỏ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 đầu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tiên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trị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x, báo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lỗi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20" dirty="0">
                <a:latin typeface="Calibri"/>
                <a:cs typeface="Calibri"/>
              </a:rPr>
              <a:t>ValueError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nếu </a:t>
            </a: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tìm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thấy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reverse()</a:t>
            </a:r>
            <a:r>
              <a:rPr sz="2400" spc="-15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đảo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ngược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phần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tử</a:t>
            </a:r>
            <a:r>
              <a:rPr sz="2400" spc="-10" dirty="0">
                <a:latin typeface="Calibri"/>
                <a:cs typeface="Calibri"/>
              </a:rPr>
              <a:t> trong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744220" marR="5080" lvl="1" indent="-274955">
              <a:lnSpc>
                <a:spcPct val="100000"/>
              </a:lnSpc>
              <a:spcBef>
                <a:spcPts val="40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sort(key=None,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reverse=False)</a:t>
            </a:r>
            <a:r>
              <a:rPr sz="2400" spc="-15" dirty="0">
                <a:latin typeface="Calibri"/>
                <a:cs typeface="Calibri"/>
              </a:rPr>
              <a:t>: </a:t>
            </a:r>
            <a:r>
              <a:rPr sz="2400" dirty="0">
                <a:latin typeface="Calibri"/>
                <a:cs typeface="Calibri"/>
              </a:rPr>
              <a:t>mặc định là </a:t>
            </a:r>
            <a:r>
              <a:rPr sz="2400" spc="-5" dirty="0">
                <a:latin typeface="Calibri"/>
                <a:cs typeface="Calibri"/>
              </a:rPr>
              <a:t>sắp </a:t>
            </a:r>
            <a:r>
              <a:rPr sz="2400" spc="-20" dirty="0">
                <a:latin typeface="Calibri"/>
                <a:cs typeface="Calibri"/>
              </a:rPr>
              <a:t>xếp </a:t>
            </a:r>
            <a:r>
              <a:rPr sz="2400" spc="-10" dirty="0">
                <a:latin typeface="Calibri"/>
                <a:cs typeface="Calibri"/>
              </a:rPr>
              <a:t>các </a:t>
            </a:r>
            <a:r>
              <a:rPr sz="2400" spc="-5" dirty="0">
                <a:latin typeface="Calibri"/>
                <a:cs typeface="Calibri"/>
              </a:rPr>
              <a:t>phần </a:t>
            </a:r>
            <a:r>
              <a:rPr sz="2400" dirty="0">
                <a:latin typeface="Calibri"/>
                <a:cs typeface="Calibri"/>
              </a:rPr>
              <a:t>tử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bé </a:t>
            </a:r>
            <a:r>
              <a:rPr sz="2400" dirty="0">
                <a:latin typeface="Calibri"/>
                <a:cs typeface="Calibri"/>
              </a:rPr>
              <a:t>đến lớn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bằng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cách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sánh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trực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tiếp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giá trị</a:t>
            </a:r>
            <a:endParaRPr sz="2400">
              <a:latin typeface="Calibri"/>
              <a:cs typeface="Calibri"/>
            </a:endParaRPr>
          </a:p>
          <a:p>
            <a:pPr marL="939165" marR="3180080">
              <a:lnSpc>
                <a:spcPct val="114999"/>
              </a:lnSpc>
              <a:spcBef>
                <a:spcPts val="35"/>
              </a:spcBef>
            </a:pP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x =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"Trương Xuân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Nam".split() </a:t>
            </a:r>
            <a:r>
              <a:rPr sz="2200" spc="-119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x.sort(key=str.lower) </a:t>
            </a:r>
            <a:r>
              <a:rPr sz="22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200" spc="-5" dirty="0">
                <a:solidFill>
                  <a:srgbClr val="006FC0"/>
                </a:solidFill>
                <a:latin typeface="Consolas"/>
                <a:cs typeface="Consolas"/>
              </a:rPr>
              <a:t>print(x)</a:t>
            </a:r>
            <a:endParaRPr sz="22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703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481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20" dirty="0"/>
              <a:t> </a:t>
            </a:r>
            <a:r>
              <a:rPr sz="3600" dirty="0"/>
              <a:t>dụ</a:t>
            </a:r>
            <a:r>
              <a:rPr sz="3600" spc="-15" dirty="0"/>
              <a:t> </a:t>
            </a:r>
            <a:r>
              <a:rPr sz="3600" dirty="0"/>
              <a:t>về</a:t>
            </a:r>
            <a:r>
              <a:rPr sz="3600" spc="-15" dirty="0"/>
              <a:t> </a:t>
            </a:r>
            <a:r>
              <a:rPr sz="3600" spc="-5" dirty="0"/>
              <a:t>sắp</a:t>
            </a:r>
            <a:r>
              <a:rPr sz="3600" spc="-20" dirty="0"/>
              <a:t> </a:t>
            </a:r>
            <a:r>
              <a:rPr sz="3600" dirty="0"/>
              <a:t>xếp</a:t>
            </a:r>
            <a:r>
              <a:rPr sz="3600" spc="-10" dirty="0"/>
              <a:t> </a:t>
            </a:r>
            <a:r>
              <a:rPr sz="3600" dirty="0"/>
              <a:t>với</a:t>
            </a:r>
            <a:r>
              <a:rPr sz="3600" spc="-35" dirty="0"/>
              <a:t> </a:t>
            </a:r>
            <a:r>
              <a:rPr sz="3600" dirty="0"/>
              <a:t>list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63930"/>
            <a:ext cx="4915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'123'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'13'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'90'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"-1"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-</a:t>
            </a:r>
            <a:r>
              <a:rPr sz="2000" spc="-5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r>
              <a:rPr sz="2000" spc="-5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181" y="1270863"/>
            <a:ext cx="2122805" cy="24625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sort</a:t>
            </a:r>
            <a:r>
              <a:rPr sz="2000" spc="-5" dirty="0">
                <a:latin typeface="Consolas"/>
                <a:cs typeface="Consolas"/>
              </a:rPr>
              <a:t>()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[-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r>
              <a:rPr sz="2000" dirty="0">
                <a:latin typeface="Consolas"/>
                <a:cs typeface="Consolas"/>
              </a:rPr>
              <a:t>]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4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'-100'</a:t>
            </a:r>
            <a:endParaRPr sz="2000">
              <a:latin typeface="Consolas"/>
              <a:cs typeface="Consolas"/>
            </a:endParaRPr>
          </a:p>
          <a:p>
            <a:pPr marL="12700" marR="5080">
              <a:lnSpc>
                <a:spcPct val="133400"/>
              </a:lnSpc>
              <a:spcBef>
                <a:spcPts val="5"/>
              </a:spcBef>
            </a:pP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sort</a:t>
            </a:r>
            <a:r>
              <a:rPr sz="2000" spc="-5" dirty="0">
                <a:latin typeface="Consolas"/>
                <a:cs typeface="Consolas"/>
              </a:rPr>
              <a:t>()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)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s</a:t>
            </a:r>
            <a:r>
              <a:rPr sz="2000" spc="-10" dirty="0">
                <a:solidFill>
                  <a:srgbClr val="795E25"/>
                </a:solidFill>
                <a:latin typeface="Consolas"/>
                <a:cs typeface="Consolas"/>
              </a:rPr>
              <a:t>o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r</a:t>
            </a:r>
            <a:r>
              <a:rPr sz="2000" spc="5" dirty="0">
                <a:solidFill>
                  <a:srgbClr val="795E25"/>
                </a:solidFill>
                <a:latin typeface="Consolas"/>
                <a:cs typeface="Consolas"/>
              </a:rPr>
              <a:t>t</a:t>
            </a:r>
            <a:r>
              <a:rPr sz="2000" spc="-1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ke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y</a:t>
            </a:r>
            <a:r>
              <a:rPr sz="2000" spc="-10" dirty="0">
                <a:latin typeface="Consolas"/>
                <a:cs typeface="Consolas"/>
              </a:rPr>
              <a:t>=</a:t>
            </a:r>
            <a:r>
              <a:rPr sz="2000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dirty="0">
                <a:latin typeface="Consolas"/>
                <a:cs typeface="Consolas"/>
              </a:rPr>
              <a:t>)  </a:t>
            </a: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4857" y="1270863"/>
            <a:ext cx="5612130" cy="24625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lỗi,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vì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các phần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tử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không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cùng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kiểu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thay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đổi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phần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tử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cuối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thành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dạng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chuỗi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xếp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tăng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dần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so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sánh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chuỗi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3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['-1',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'-100',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'123',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'13',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'90']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chuyển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thành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số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nguyên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rồi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sắp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xếp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['-100',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'-1',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'13',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'90',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'123']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181" y="3709771"/>
            <a:ext cx="7708900" cy="83629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spc="-5" dirty="0">
                <a:latin typeface="Consolas"/>
                <a:cs typeface="Consolas"/>
              </a:rPr>
              <a:t>.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sort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key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reverse</a:t>
            </a:r>
            <a:r>
              <a:rPr sz="2000" spc="-5" dirty="0"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2807970" algn="l"/>
              </a:tabLst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)	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['123',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'90',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'13',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'-1', '-100']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4272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874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Duyệt</a:t>
            </a:r>
            <a:r>
              <a:rPr sz="3600" spc="-25" dirty="0"/>
              <a:t> </a:t>
            </a:r>
            <a:r>
              <a:rPr sz="3600" spc="-5" dirty="0"/>
              <a:t>list</a:t>
            </a:r>
            <a:r>
              <a:rPr sz="3600" spc="-20" dirty="0"/>
              <a:t> </a:t>
            </a:r>
            <a:r>
              <a:rPr sz="3600" dirty="0"/>
              <a:t>với</a:t>
            </a:r>
            <a:r>
              <a:rPr sz="3600" spc="-15" dirty="0"/>
              <a:t> </a:t>
            </a:r>
            <a:r>
              <a:rPr sz="3600" dirty="0"/>
              <a:t>vòng</a:t>
            </a:r>
            <a:r>
              <a:rPr sz="3600" spc="-20" dirty="0"/>
              <a:t> </a:t>
            </a:r>
            <a:r>
              <a:rPr sz="3600" spc="-5" dirty="0"/>
              <a:t>lặp</a:t>
            </a:r>
            <a:r>
              <a:rPr sz="3600" spc="-15" dirty="0"/>
              <a:t> </a:t>
            </a:r>
            <a:r>
              <a:rPr sz="3600" dirty="0"/>
              <a:t>for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33450"/>
            <a:ext cx="6172835" cy="5219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spc="-1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[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'foo'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'bar'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'baz'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'noo’</a:t>
            </a:r>
            <a:r>
              <a:rPr sz="2000" spc="-5" dirty="0">
                <a:latin typeface="Consolas"/>
                <a:cs typeface="Consolas"/>
              </a:rPr>
              <a:t>]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1130935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	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các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phần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tử, cách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làm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đơn giản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nhất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item</a:t>
            </a:r>
            <a:r>
              <a:rPr sz="2000" spc="-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dirty="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6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item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  <a:tabLst>
                <a:tab pos="1130935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	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các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phần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tử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giá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trị</a:t>
            </a:r>
            <a:r>
              <a:rPr sz="2000" spc="-2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chỉ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mục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2000" spc="-1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range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len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spc="-5" dirty="0">
                <a:latin typeface="Consolas"/>
                <a:cs typeface="Consolas"/>
              </a:rPr>
              <a:t>)):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555"/>
              </a:spcBef>
            </a:pP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])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1130935" algn="l"/>
              </a:tabLst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duyệt	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theo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giá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trị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chỉ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mục nhưng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nhanh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hơn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với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cách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sử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dụng hàm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enumerate</a:t>
            </a:r>
            <a:endParaRPr sz="2000">
              <a:latin typeface="Consolas"/>
              <a:cs typeface="Consolas"/>
            </a:endParaRPr>
          </a:p>
          <a:p>
            <a:pPr marL="572135" marR="1403985" indent="-560070">
              <a:lnSpc>
                <a:spcPct val="123500"/>
              </a:lnSpc>
              <a:spcBef>
                <a:spcPts val="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for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dirty="0">
                <a:latin typeface="Consolas"/>
                <a:cs typeface="Consolas"/>
              </a:rPr>
              <a:t>,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item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enumerate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spc="-5" dirty="0">
                <a:latin typeface="Consolas"/>
                <a:cs typeface="Consolas"/>
              </a:rPr>
              <a:t>):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,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my_list</a:t>
            </a:r>
            <a:r>
              <a:rPr sz="2000" spc="-5" dirty="0">
                <a:latin typeface="Consolas"/>
                <a:cs typeface="Consolas"/>
              </a:rPr>
              <a:t>[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i</a:t>
            </a:r>
            <a:r>
              <a:rPr sz="2000" spc="-5" dirty="0">
                <a:latin typeface="Consolas"/>
                <a:cs typeface="Consolas"/>
              </a:rPr>
              <a:t>])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4697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660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Ví</a:t>
            </a:r>
            <a:r>
              <a:rPr sz="3600" spc="-25" dirty="0"/>
              <a:t> </a:t>
            </a:r>
            <a:r>
              <a:rPr sz="3600" dirty="0"/>
              <a:t>dụ</a:t>
            </a:r>
            <a:r>
              <a:rPr sz="3600" spc="-15" dirty="0"/>
              <a:t> </a:t>
            </a:r>
            <a:r>
              <a:rPr sz="3600" dirty="0"/>
              <a:t>về</a:t>
            </a:r>
            <a:r>
              <a:rPr sz="3600" spc="-15" dirty="0"/>
              <a:t> </a:t>
            </a:r>
            <a:r>
              <a:rPr sz="3600" dirty="0"/>
              <a:t>làm</a:t>
            </a:r>
            <a:r>
              <a:rPr sz="3600" spc="-25" dirty="0"/>
              <a:t> </a:t>
            </a:r>
            <a:r>
              <a:rPr sz="3600" dirty="0"/>
              <a:t>việc</a:t>
            </a:r>
            <a:r>
              <a:rPr sz="3600" spc="-15" dirty="0"/>
              <a:t> </a:t>
            </a:r>
            <a:r>
              <a:rPr sz="3600" dirty="0"/>
              <a:t>với</a:t>
            </a:r>
            <a:r>
              <a:rPr sz="3600" spc="-15" dirty="0"/>
              <a:t> </a:t>
            </a:r>
            <a:r>
              <a:rPr sz="3600" dirty="0"/>
              <a:t>list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5614670" cy="1651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tạo 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và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in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nội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dung của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một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list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danhsach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["apple",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"banana",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"cherry"] </a:t>
            </a:r>
            <a:r>
              <a:rPr sz="2000" spc="-108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for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in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danhsach: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print(x)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131" y="2668483"/>
          <a:ext cx="6348094" cy="35058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thêm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vào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cuối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list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lại</a:t>
                      </a:r>
                      <a:r>
                        <a:rPr sz="2000" spc="-5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4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danhsach.append("orange")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print(danhsach)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thêm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vào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giữa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list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5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danhsach.insert(1,</a:t>
                      </a:r>
                      <a:r>
                        <a:rPr sz="2000" spc="-7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"orange")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7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print(danhsach)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47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sắp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xếp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lại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danh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sách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và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ra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28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danhsach.sort()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70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print(danhsach)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49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Một</a:t>
            </a:r>
            <a:r>
              <a:rPr sz="3600" spc="-20" dirty="0"/>
              <a:t> </a:t>
            </a:r>
            <a:r>
              <a:rPr sz="3600" spc="-5" dirty="0"/>
              <a:t>số</a:t>
            </a:r>
            <a:r>
              <a:rPr sz="3600" spc="-15" dirty="0"/>
              <a:t> </a:t>
            </a:r>
            <a:r>
              <a:rPr sz="3600" dirty="0"/>
              <a:t>thao</a:t>
            </a:r>
            <a:r>
              <a:rPr sz="3600" spc="-15" dirty="0"/>
              <a:t> </a:t>
            </a:r>
            <a:r>
              <a:rPr sz="3600" spc="-5" dirty="0"/>
              <a:t>tác</a:t>
            </a:r>
            <a:r>
              <a:rPr sz="3600" spc="-15" dirty="0"/>
              <a:t> </a:t>
            </a:r>
            <a:r>
              <a:rPr sz="3600" dirty="0"/>
              <a:t>thông</a:t>
            </a:r>
            <a:r>
              <a:rPr sz="3600" spc="5" dirty="0"/>
              <a:t> </a:t>
            </a:r>
            <a:r>
              <a:rPr sz="3600" dirty="0"/>
              <a:t>dụng</a:t>
            </a:r>
            <a:r>
              <a:rPr sz="3600" spc="-15" dirty="0"/>
              <a:t> </a:t>
            </a:r>
            <a:r>
              <a:rPr sz="3600" dirty="0"/>
              <a:t>với</a:t>
            </a:r>
            <a:r>
              <a:rPr sz="3600" spc="-25" dirty="0"/>
              <a:t> </a:t>
            </a:r>
            <a:r>
              <a:rPr sz="3600" dirty="0"/>
              <a:t>list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1881" y="1002538"/>
            <a:ext cx="2345055" cy="413384"/>
            <a:chOff x="271881" y="1002538"/>
            <a:chExt cx="2345055" cy="41338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515721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350" y="1002538"/>
              <a:ext cx="1794255" cy="413003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71881" y="1531366"/>
            <a:ext cx="1884045" cy="413384"/>
            <a:chOff x="271881" y="1531366"/>
            <a:chExt cx="1884045" cy="413384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881" y="1531366"/>
              <a:ext cx="436626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965" y="1531366"/>
              <a:ext cx="815238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74394" y="1531366"/>
              <a:ext cx="980935" cy="41300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71881" y="2056841"/>
            <a:ext cx="4874260" cy="416559"/>
            <a:chOff x="271881" y="2056841"/>
            <a:chExt cx="4874260" cy="416559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881" y="2059889"/>
              <a:ext cx="436626" cy="4133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965" y="2058365"/>
              <a:ext cx="1147165" cy="41330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46225" y="2056841"/>
              <a:ext cx="3599815" cy="41330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271881" y="2587751"/>
            <a:ext cx="4506595" cy="413384"/>
            <a:chOff x="271881" y="2587751"/>
            <a:chExt cx="4506595" cy="413384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1881" y="2587751"/>
              <a:ext cx="436626" cy="4130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2965" y="2587751"/>
              <a:ext cx="1250289" cy="413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34617" y="2587751"/>
              <a:ext cx="3143250" cy="41300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71881" y="3116579"/>
            <a:ext cx="1518920" cy="413384"/>
            <a:chOff x="271881" y="3116579"/>
            <a:chExt cx="1518920" cy="413384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1881" y="3116579"/>
              <a:ext cx="436626" cy="4130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2965" y="3116579"/>
              <a:ext cx="476097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2538" y="3116579"/>
              <a:ext cx="987894" cy="41300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71881" y="3640531"/>
            <a:ext cx="3814445" cy="418465"/>
            <a:chOff x="271881" y="3640531"/>
            <a:chExt cx="3814445" cy="418465"/>
          </a:xfrm>
        </p:grpSpPr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1881" y="3645103"/>
              <a:ext cx="436626" cy="4133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2965" y="3643579"/>
              <a:ext cx="1578356" cy="41330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43989" y="3642055"/>
              <a:ext cx="1247419" cy="41330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37077" y="3640531"/>
              <a:ext cx="1048854" cy="41330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71881" y="4172965"/>
            <a:ext cx="3463925" cy="413384"/>
            <a:chOff x="271881" y="4172965"/>
            <a:chExt cx="3463925" cy="413384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1881" y="4172965"/>
              <a:ext cx="436626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2965" y="4172965"/>
              <a:ext cx="488289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8634" y="4172965"/>
              <a:ext cx="2926714" cy="41300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71881" y="4701794"/>
            <a:ext cx="4678680" cy="413384"/>
            <a:chOff x="271881" y="4701794"/>
            <a:chExt cx="4678680" cy="413384"/>
          </a:xfrm>
        </p:grpSpPr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1881" y="4701794"/>
              <a:ext cx="436626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2965" y="4701794"/>
              <a:ext cx="1159611" cy="4130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556893" y="4701794"/>
              <a:ext cx="3393312" cy="413004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71881" y="5227320"/>
            <a:ext cx="5055870" cy="416559"/>
            <a:chOff x="271881" y="5227320"/>
            <a:chExt cx="5055870" cy="416559"/>
          </a:xfrm>
        </p:grpSpPr>
        <p:pic>
          <p:nvPicPr>
            <p:cNvPr id="38" name="object 3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71881" y="5230368"/>
              <a:ext cx="436626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62965" y="5228844"/>
              <a:ext cx="415137" cy="4133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72058" y="5227320"/>
              <a:ext cx="4555616" cy="41330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71881" y="5758281"/>
            <a:ext cx="2371725" cy="413384"/>
            <a:chOff x="271881" y="5758281"/>
            <a:chExt cx="2371725" cy="413384"/>
          </a:xfrm>
        </p:grpSpPr>
        <p:pic>
          <p:nvPicPr>
            <p:cNvPr id="42" name="object 4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71881" y="5758281"/>
              <a:ext cx="638047" cy="41300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0417" y="5758281"/>
              <a:ext cx="1004925" cy="413004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611756" y="5758281"/>
              <a:ext cx="1031811" cy="413004"/>
            </a:xfrm>
            <a:prstGeom prst="rect">
              <a:avLst/>
            </a:prstGeom>
          </p:spPr>
        </p:pic>
      </p:grp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2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59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D8859-70F4-4695-A4DA-0A1D3CCC8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7343775" cy="3790950"/>
          </a:xfrm>
          <a:prstGeom prst="rect">
            <a:avLst/>
          </a:prstGeom>
        </p:spPr>
      </p:pic>
      <p:sp>
        <p:nvSpPr>
          <p:cNvPr id="6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List </a:t>
            </a:r>
            <a:r>
              <a:rPr lang="en-US" sz="3600" spc="-5" dirty="0" err="1" smtClean="0"/>
              <a:t>nhiều</a:t>
            </a:r>
            <a:r>
              <a:rPr lang="en-US" sz="3600" spc="-5" dirty="0" smtClean="0"/>
              <a:t> </a:t>
            </a:r>
            <a:r>
              <a:rPr lang="en-US" sz="3600" spc="-5" dirty="0" err="1" smtClean="0"/>
              <a:t>chiều</a:t>
            </a:r>
            <a:endParaRPr sz="3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4724400" cy="685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Duyệt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list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đa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Cambria" panose="02040503050406030204" pitchFamily="18" charset="0"/>
                <a:cs typeface="Times New Roman" pitchFamily="18" charset="0"/>
              </a:rPr>
              <a:t>chiều</a:t>
            </a:r>
            <a:r>
              <a:rPr lang="en-US" sz="2400" dirty="0">
                <a:latin typeface="Cambria" panose="02040503050406030204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3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556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30" dirty="0"/>
              <a:t> </a:t>
            </a:r>
            <a:r>
              <a:rPr sz="3600" dirty="0"/>
              <a:t>lặp</a:t>
            </a:r>
            <a:r>
              <a:rPr sz="3600" spc="-20" dirty="0"/>
              <a:t> </a:t>
            </a:r>
            <a:r>
              <a:rPr sz="3600" spc="-5" dirty="0"/>
              <a:t>while</a:t>
            </a:r>
            <a:r>
              <a:rPr sz="3600" spc="-25" dirty="0"/>
              <a:t> </a:t>
            </a:r>
            <a:r>
              <a:rPr sz="3600" dirty="0"/>
              <a:t>đơn</a:t>
            </a:r>
            <a:r>
              <a:rPr sz="3600" spc="-20" dirty="0"/>
              <a:t> </a:t>
            </a:r>
            <a:r>
              <a:rPr sz="3600" spc="-5" dirty="0"/>
              <a:t>giản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8446769" cy="1066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2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3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10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triệu đồng,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gửi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ngân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hàng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với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lãi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suất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5,1%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hàng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năm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tính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xem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sau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bao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nhiêu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năm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thì</a:t>
                      </a:r>
                      <a:r>
                        <a:rPr sz="20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bạn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có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ít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nhất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50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triệu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cách</a:t>
                      </a:r>
                      <a:r>
                        <a:rPr sz="2000" spc="-2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giải</a:t>
                      </a:r>
                      <a:r>
                        <a:rPr sz="2000" spc="-1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sử</a:t>
                      </a:r>
                      <a:r>
                        <a:rPr sz="20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dụng vòng </a:t>
                      </a:r>
                      <a:r>
                        <a:rPr sz="20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lặp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9181" y="2081012"/>
            <a:ext cx="8267700" cy="4091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30875">
              <a:lnSpc>
                <a:spcPct val="133300"/>
              </a:lnSpc>
              <a:spcBef>
                <a:spcPts val="1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so_tien =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1e7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lai_suat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5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5.1/100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so_nam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chừng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nào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tiền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chưa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đủ 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50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triệu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thì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gửi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thêm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năm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nữa</a:t>
            </a:r>
            <a:endParaRPr sz="2000">
              <a:latin typeface="Consolas"/>
              <a:cs typeface="Consolas"/>
            </a:endParaRPr>
          </a:p>
          <a:p>
            <a:pPr marL="698500" marR="5451475" indent="-686435">
              <a:lnSpc>
                <a:spcPct val="133000"/>
              </a:lnSpc>
              <a:spcBef>
                <a:spcPts val="1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while</a:t>
            </a:r>
            <a:r>
              <a:rPr sz="2000" spc="-2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so_tien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5e7: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so_nam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+=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so_tien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so_tien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*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(1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lai_suat)</a:t>
            </a:r>
            <a:endParaRPr sz="2000">
              <a:latin typeface="Consolas"/>
              <a:cs typeface="Consolas"/>
            </a:endParaRPr>
          </a:p>
          <a:p>
            <a:pPr marL="6985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print("Số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tiền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sau",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so_nam, "năm:",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so_tien)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in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kết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quả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print("Sau",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so_nam,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"bạn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sẽ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có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ít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nhất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50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triệu.")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202979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FE9CF-65F5-4B87-AB0C-CACA653DD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2990442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4343FB-51C6-4107-B2A7-963A6D6D5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81200"/>
            <a:ext cx="5353802" cy="4038600"/>
          </a:xfrm>
          <a:prstGeom prst="rect">
            <a:avLst/>
          </a:prstGeom>
        </p:spPr>
      </p:pic>
      <p:sp>
        <p:nvSpPr>
          <p:cNvPr id="7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426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 smtClean="0"/>
              <a:t>List </a:t>
            </a:r>
            <a:r>
              <a:rPr lang="en-US" sz="3600" spc="-5" dirty="0" err="1" smtClean="0"/>
              <a:t>nhiều</a:t>
            </a:r>
            <a:r>
              <a:rPr lang="en-US" sz="3600" spc="-5" dirty="0" smtClean="0"/>
              <a:t> </a:t>
            </a:r>
            <a:r>
              <a:rPr lang="en-US" sz="3600" spc="-5" dirty="0" err="1" smtClean="0"/>
              <a:t>chiều</a:t>
            </a:r>
            <a:endParaRPr sz="3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8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17055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Tuple</a:t>
            </a:r>
            <a:r>
              <a:rPr spc="-85" dirty="0"/>
              <a:t> </a:t>
            </a:r>
            <a:r>
              <a:rPr dirty="0"/>
              <a:t>(hàng)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03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736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Tuple</a:t>
            </a:r>
            <a:r>
              <a:rPr sz="3600" spc="-20" dirty="0"/>
              <a:t> </a:t>
            </a:r>
            <a:r>
              <a:rPr sz="3600" dirty="0"/>
              <a:t>là</a:t>
            </a:r>
            <a:r>
              <a:rPr sz="3600" spc="-15" dirty="0"/>
              <a:t> </a:t>
            </a:r>
            <a:r>
              <a:rPr sz="3600" dirty="0"/>
              <a:t>một</a:t>
            </a:r>
            <a:r>
              <a:rPr sz="3600" spc="-10" dirty="0"/>
              <a:t> </a:t>
            </a:r>
            <a:r>
              <a:rPr sz="3600" dirty="0"/>
              <a:t>dạng</a:t>
            </a:r>
            <a:r>
              <a:rPr sz="3600" spc="-20" dirty="0"/>
              <a:t> </a:t>
            </a:r>
            <a:r>
              <a:rPr sz="3600" spc="-5" dirty="0"/>
              <a:t>readonly</a:t>
            </a:r>
            <a:r>
              <a:rPr sz="3600" spc="-15" dirty="0"/>
              <a:t> </a:t>
            </a:r>
            <a:r>
              <a:rPr sz="3600" dirty="0"/>
              <a:t>list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422640" cy="2363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5" dirty="0">
                <a:latin typeface="Calibri"/>
                <a:cs typeface="Calibri"/>
              </a:rPr>
              <a:t>Tuple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dãy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đối tượng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(list),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nhưng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không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thay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đổi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quá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trình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tính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toán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Như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vậy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giống </a:t>
            </a:r>
            <a:r>
              <a:rPr sz="2800" spc="-10" dirty="0">
                <a:latin typeface="Calibri"/>
                <a:cs typeface="Calibri"/>
              </a:rPr>
              <a:t>tuple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nhiều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hơn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endParaRPr sz="2800">
              <a:latin typeface="Calibri"/>
              <a:cs typeface="Calibri"/>
            </a:endParaRPr>
          </a:p>
          <a:p>
            <a:pPr marL="287020" marR="132715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Khai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báo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trực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tiếp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liệt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kê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đặt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cặp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ngoặc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tròn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(),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ngăn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bởi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phẩy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381" y="3297173"/>
            <a:ext cx="339407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(1,</a:t>
            </a:r>
            <a:r>
              <a:rPr sz="2400" spc="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2,</a:t>
            </a:r>
            <a:r>
              <a:rPr sz="2400" spc="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3,</a:t>
            </a:r>
            <a:r>
              <a:rPr sz="2400" spc="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4,</a:t>
            </a:r>
            <a:r>
              <a:rPr sz="2400" spc="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5)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('a',</a:t>
            </a:r>
            <a:r>
              <a:rPr sz="24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'b',</a:t>
            </a:r>
            <a:r>
              <a:rPr sz="24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'c',</a:t>
            </a:r>
            <a:r>
              <a:rPr sz="2400" spc="-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006FC0"/>
                </a:solidFill>
                <a:latin typeface="Consolas"/>
                <a:cs typeface="Consolas"/>
              </a:rPr>
              <a:t>'d')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60696" y="3297173"/>
            <a:ext cx="322072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tuple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5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spc="5" dirty="0">
                <a:solidFill>
                  <a:srgbClr val="EC7C30"/>
                </a:solidFill>
                <a:latin typeface="Consolas"/>
                <a:cs typeface="Consolas"/>
              </a:rPr>
              <a:t>nguyên </a:t>
            </a:r>
            <a:r>
              <a:rPr sz="2400" spc="-130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tuple 4 chuỗi</a:t>
            </a:r>
            <a:endParaRPr sz="2400" dirty="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0348"/>
              </p:ext>
            </p:extLst>
          </p:nvPr>
        </p:nvGraphicFramePr>
        <p:xfrm>
          <a:off x="685799" y="4299404"/>
          <a:ext cx="7924801" cy="1046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6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746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1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26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'one',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[2,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260"/>
                        </a:lnSpc>
                      </a:pPr>
                      <a:r>
                        <a:rPr sz="2400" spc="5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'two'])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26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 algn="l">
                        <a:lnSpc>
                          <a:spcPts val="2260"/>
                        </a:lnSpc>
                      </a:pPr>
                      <a:r>
                        <a:rPr lang="en-US"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uple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hỗn</a:t>
                      </a:r>
                      <a:r>
                        <a:rPr lang="en-US" sz="2400" baseline="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5">
                <a:tc>
                  <a:txBody>
                    <a:bodyPr/>
                    <a:lstStyle/>
                    <a:p>
                      <a:pPr marL="31750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(1</a:t>
                      </a:r>
                      <a:r>
                        <a:rPr sz="2400" spc="10" dirty="0">
                          <a:solidFill>
                            <a:srgbClr val="FF0000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)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700"/>
                        </a:lnSpc>
                      </a:pPr>
                      <a:r>
                        <a:rPr sz="240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r>
                        <a:rPr lang="en-US"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</a:t>
                      </a:r>
                      <a:r>
                        <a:rPr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uple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lang="en-US" sz="2400" dirty="0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p</a:t>
                      </a:r>
                      <a:r>
                        <a:rPr lang="en-US" sz="2400" spc="1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</a:t>
                      </a:r>
                      <a:r>
                        <a:rPr lang="en-US" sz="240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ần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endParaRPr lang="en-US" sz="2400" dirty="0" smtClean="0">
                        <a:latin typeface="Consolas"/>
                        <a:cs typeface="Consolas"/>
                      </a:endParaRPr>
                    </a:p>
                    <a:p>
                      <a:pPr marR="76200" algn="r">
                        <a:lnSpc>
                          <a:spcPts val="2700"/>
                        </a:lnSpc>
                      </a:pP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83820">
                        <a:lnSpc>
                          <a:spcPts val="2700"/>
                        </a:lnSpc>
                      </a:pPr>
                      <a:endParaRPr sz="2400" dirty="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62000" y="5307529"/>
            <a:ext cx="3613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Consolas"/>
                <a:cs typeface="Consolas"/>
              </a:rPr>
              <a:t>()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4373" y="5179761"/>
            <a:ext cx="2042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400" spc="-3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tuple</a:t>
            </a:r>
            <a:r>
              <a:rPr sz="24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EC7C30"/>
                </a:solidFill>
                <a:latin typeface="Consolas"/>
                <a:cs typeface="Consolas"/>
              </a:rPr>
              <a:t>rỗng</a:t>
            </a:r>
            <a:endParaRPr sz="24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9016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8152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Khai</a:t>
            </a:r>
            <a:r>
              <a:rPr sz="3600" spc="-20" dirty="0"/>
              <a:t> </a:t>
            </a:r>
            <a:r>
              <a:rPr sz="3600" dirty="0"/>
              <a:t>báo</a:t>
            </a:r>
            <a:r>
              <a:rPr sz="3600" spc="-10" dirty="0"/>
              <a:t> </a:t>
            </a:r>
            <a:r>
              <a:rPr sz="3600" dirty="0"/>
              <a:t>tuple</a:t>
            </a:r>
            <a:r>
              <a:rPr sz="3600" spc="-10" dirty="0"/>
              <a:t> </a:t>
            </a:r>
            <a:r>
              <a:rPr sz="3600" dirty="0"/>
              <a:t>không</a:t>
            </a:r>
            <a:r>
              <a:rPr sz="3600" spc="-10" dirty="0"/>
              <a:t> </a:t>
            </a:r>
            <a:r>
              <a:rPr sz="3600" dirty="0"/>
              <a:t>nhất</a:t>
            </a:r>
            <a:r>
              <a:rPr sz="3600" spc="-10" dirty="0"/>
              <a:t> </a:t>
            </a:r>
            <a:r>
              <a:rPr sz="3600" spc="-5" dirty="0"/>
              <a:t>thiết</a:t>
            </a:r>
            <a:r>
              <a:rPr sz="3600" spc="5" dirty="0"/>
              <a:t> </a:t>
            </a:r>
            <a:r>
              <a:rPr sz="3600" dirty="0"/>
              <a:t>phải</a:t>
            </a:r>
            <a:r>
              <a:rPr sz="3600" spc="-10" dirty="0"/>
              <a:t> </a:t>
            </a:r>
            <a:r>
              <a:rPr sz="3600" dirty="0"/>
              <a:t>dùng</a:t>
            </a:r>
            <a:r>
              <a:rPr sz="3600" spc="-10" dirty="0"/>
              <a:t> </a:t>
            </a:r>
            <a:r>
              <a:rPr sz="3600" dirty="0"/>
              <a:t>()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8586469" cy="3912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1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0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t0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t1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số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nguyên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t2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5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'b'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'c'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2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t3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r>
                        <a:rPr sz="2000" spc="-10" dirty="0">
                          <a:latin typeface="Consolas"/>
                          <a:cs typeface="Consolas"/>
                        </a:rPr>
                        <a:t>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hỗn</a:t>
                      </a:r>
                      <a:r>
                        <a:rPr sz="2000" spc="-6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t4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'one'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'two'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hỗn</a:t>
                      </a:r>
                      <a:r>
                        <a:rPr sz="2000" spc="-6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hợp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t5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rỗng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t6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t7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phải tuple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(là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chuỗi)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t8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gridSpan="2"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phần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tử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9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t9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'a'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8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gridSpan="3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không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đúng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chuẩn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python</a:t>
                      </a:r>
                      <a:endParaRPr sz="2000" dirty="0">
                        <a:latin typeface="Consolas"/>
                        <a:cs typeface="Consolas"/>
                      </a:endParaRPr>
                    </a:p>
                  </a:txBody>
                  <a:tcPr marL="0" marR="0" marT="8699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7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611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Tuple</a:t>
            </a:r>
            <a:r>
              <a:rPr sz="3600" spc="-15" dirty="0"/>
              <a:t> </a:t>
            </a:r>
            <a:r>
              <a:rPr sz="3600" dirty="0"/>
              <a:t>và</a:t>
            </a:r>
            <a:r>
              <a:rPr sz="3600" spc="-5" dirty="0"/>
              <a:t> </a:t>
            </a:r>
            <a:r>
              <a:rPr sz="3600" dirty="0"/>
              <a:t>list</a:t>
            </a:r>
            <a:r>
              <a:rPr sz="3600" spc="-30" dirty="0"/>
              <a:t> </a:t>
            </a:r>
            <a:r>
              <a:rPr sz="3600" dirty="0"/>
              <a:t>nhiều</a:t>
            </a:r>
            <a:r>
              <a:rPr sz="3600" spc="-15" dirty="0"/>
              <a:t> </a:t>
            </a:r>
            <a:r>
              <a:rPr sz="3600" dirty="0"/>
              <a:t>điểm</a:t>
            </a:r>
            <a:r>
              <a:rPr sz="3600" spc="-15" dirty="0"/>
              <a:t> </a:t>
            </a:r>
            <a:r>
              <a:rPr sz="3600" dirty="0"/>
              <a:t>giống</a:t>
            </a:r>
            <a:r>
              <a:rPr sz="3600" spc="-15" dirty="0"/>
              <a:t> </a:t>
            </a:r>
            <a:r>
              <a:rPr sz="3600" dirty="0"/>
              <a:t>nhau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7982584" cy="4662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5" dirty="0">
                <a:latin typeface="Calibri"/>
                <a:cs typeface="Calibri"/>
              </a:rPr>
              <a:t>Tuple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thể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tạo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bằng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constructor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generator</a:t>
            </a:r>
            <a:r>
              <a:rPr sz="2800" spc="-10" dirty="0">
                <a:latin typeface="Calibri"/>
                <a:cs typeface="Calibri"/>
              </a:rPr>
              <a:t> (bộ</a:t>
            </a:r>
            <a:endParaRPr sz="2800">
              <a:latin typeface="Calibri"/>
              <a:cs typeface="Calibri"/>
            </a:endParaRPr>
          </a:p>
          <a:p>
            <a:pPr marL="28702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sinh)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viết</a:t>
            </a:r>
            <a:r>
              <a:rPr sz="2800" spc="-5" dirty="0">
                <a:latin typeface="Calibri"/>
                <a:cs typeface="Calibri"/>
              </a:rPr>
              <a:t> tương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tự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comprehension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0" dirty="0">
                <a:latin typeface="Calibri"/>
                <a:cs typeface="Calibri"/>
              </a:rPr>
              <a:t>Tuple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hỗ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trợ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3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toán:</a:t>
            </a:r>
            <a:r>
              <a:rPr sz="2800" spc="-5" dirty="0">
                <a:latin typeface="Calibri"/>
                <a:cs typeface="Calibri"/>
              </a:rPr>
              <a:t> +,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*,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5" dirty="0">
                <a:latin typeface="Calibri"/>
                <a:cs typeface="Calibri"/>
              </a:rPr>
              <a:t>Tuple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cho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phép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sử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dụng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chỉ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mục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và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cắt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Các phương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thức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thường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tuple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count(v)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đếm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lần </a:t>
            </a:r>
            <a:r>
              <a:rPr sz="2400" spc="-15" dirty="0">
                <a:latin typeface="Calibri"/>
                <a:cs typeface="Calibri"/>
              </a:rPr>
              <a:t>xuất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hiện </a:t>
            </a:r>
            <a:r>
              <a:rPr sz="2400" dirty="0">
                <a:latin typeface="Calibri"/>
                <a:cs typeface="Calibri"/>
              </a:rPr>
              <a:t>của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 </a:t>
            </a:r>
            <a:r>
              <a:rPr sz="2400" spc="-10" dirty="0">
                <a:latin typeface="Calibri"/>
                <a:cs typeface="Calibri"/>
              </a:rPr>
              <a:t>trong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tuple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0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index(sub[,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start[,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Calibri"/>
                <a:cs typeface="Calibri"/>
              </a:rPr>
              <a:t>end]])</a:t>
            </a:r>
            <a:r>
              <a:rPr sz="2400" spc="-5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tương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tự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như</a:t>
            </a:r>
            <a:r>
              <a:rPr sz="2400" spc="-10" dirty="0">
                <a:latin typeface="Calibri"/>
                <a:cs typeface="Calibri"/>
              </a:rPr>
              <a:t> str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và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45" dirty="0">
                <a:latin typeface="Calibri"/>
                <a:cs typeface="Calibri"/>
              </a:rPr>
              <a:t>Tuple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khác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ở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điểm</a:t>
            </a:r>
            <a:r>
              <a:rPr sz="2800" spc="-10" dirty="0">
                <a:latin typeface="Calibri"/>
                <a:cs typeface="Calibri"/>
              </a:rPr>
              <a:t> nào?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2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Chiếm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ít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bộ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nhớ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Nhanh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116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967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Bô</a:t>
            </a:r>
            <a:r>
              <a:rPr sz="3600" spc="-15" dirty="0"/>
              <a:t> </a:t>
            </a:r>
            <a:r>
              <a:rPr sz="3600" spc="-5" dirty="0"/>
              <a:t>sinh</a:t>
            </a:r>
            <a:r>
              <a:rPr sz="3600" spc="-15" dirty="0"/>
              <a:t> </a:t>
            </a:r>
            <a:r>
              <a:rPr sz="3600" dirty="0"/>
              <a:t>của</a:t>
            </a:r>
            <a:r>
              <a:rPr sz="3600" spc="-10" dirty="0"/>
              <a:t> </a:t>
            </a:r>
            <a:r>
              <a:rPr sz="3600" dirty="0"/>
              <a:t>tuple</a:t>
            </a:r>
            <a:r>
              <a:rPr sz="3600" spc="-15" dirty="0"/>
              <a:t> </a:t>
            </a:r>
            <a:r>
              <a:rPr sz="3600" dirty="0"/>
              <a:t>chỉ</a:t>
            </a:r>
            <a:r>
              <a:rPr sz="3600" spc="-10" dirty="0"/>
              <a:t> </a:t>
            </a:r>
            <a:r>
              <a:rPr sz="3600" dirty="0"/>
              <a:t>dùng</a:t>
            </a:r>
            <a:r>
              <a:rPr sz="3600" spc="-10" dirty="0"/>
              <a:t> </a:t>
            </a:r>
            <a:r>
              <a:rPr sz="3600" dirty="0"/>
              <a:t>được</a:t>
            </a:r>
            <a:r>
              <a:rPr sz="3600" spc="-15" dirty="0"/>
              <a:t> </a:t>
            </a:r>
            <a:r>
              <a:rPr sz="3600" dirty="0"/>
              <a:t>1</a:t>
            </a:r>
            <a:r>
              <a:rPr sz="3600" spc="-10" dirty="0"/>
              <a:t> </a:t>
            </a:r>
            <a:r>
              <a:rPr sz="3600" dirty="0"/>
              <a:t>lần</a:t>
            </a:r>
            <a:endParaRPr sz="36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7011034" cy="28714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t0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 viết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giống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như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bộ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suy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diễn danh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sách</a:t>
            </a:r>
            <a:endParaRPr sz="2000">
              <a:latin typeface="Consolas"/>
              <a:cs typeface="Consolas"/>
            </a:endParaRPr>
          </a:p>
          <a:p>
            <a:pPr marL="12700" marR="3355975">
              <a:lnSpc>
                <a:spcPct val="133000"/>
              </a:lnSpc>
              <a:spcBef>
                <a:spcPts val="1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t0 </a:t>
            </a:r>
            <a:r>
              <a:rPr sz="2000" dirty="0">
                <a:latin typeface="Consolas"/>
                <a:cs typeface="Consolas"/>
              </a:rPr>
              <a:t>= 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c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for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c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in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'Hello!’</a:t>
            </a:r>
            <a:r>
              <a:rPr sz="2000" spc="-5" dirty="0">
                <a:latin typeface="Consolas"/>
                <a:cs typeface="Consolas"/>
              </a:rPr>
              <a:t>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tạo t1 từ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t0</a:t>
            </a:r>
            <a:endParaRPr sz="2000">
              <a:latin typeface="Consolas"/>
              <a:cs typeface="Consolas"/>
            </a:endParaRPr>
          </a:p>
          <a:p>
            <a:pPr marL="12700" marR="5033010" algn="just">
              <a:lnSpc>
                <a:spcPct val="133300"/>
              </a:lnSpc>
              <a:spcBef>
                <a:spcPts val="5"/>
              </a:spcBef>
            </a:pP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t1</a:t>
            </a:r>
            <a:r>
              <a:rPr sz="2000" spc="-2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tuple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t0</a:t>
            </a:r>
            <a:r>
              <a:rPr sz="2000" spc="-5" dirty="0">
                <a:latin typeface="Consolas"/>
                <a:cs typeface="Consolas"/>
              </a:rPr>
              <a:t>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tạo</a:t>
            </a:r>
            <a:r>
              <a:rPr sz="2000" spc="-2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t2</a:t>
            </a:r>
            <a:r>
              <a:rPr sz="2000" spc="-1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từ</a:t>
            </a:r>
            <a:r>
              <a:rPr sz="2000" spc="-3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t0 </a:t>
            </a:r>
            <a:r>
              <a:rPr sz="2000" spc="-108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t2</a:t>
            </a:r>
            <a:r>
              <a:rPr sz="2000" spc="-2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tuple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000F80"/>
                </a:solidFill>
                <a:latin typeface="Consolas"/>
                <a:cs typeface="Consolas"/>
              </a:rPr>
              <a:t>t0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000F80"/>
                </a:solidFill>
                <a:latin typeface="Consolas"/>
                <a:cs typeface="Consolas"/>
              </a:rPr>
              <a:t>t0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219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#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&lt;generator</a:t>
            </a:r>
            <a:r>
              <a:rPr sz="2000" spc="5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object &lt;genexpr&gt;</a:t>
            </a:r>
            <a:r>
              <a:rPr sz="2000" spc="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8B08"/>
                </a:solidFill>
                <a:latin typeface="Consolas"/>
                <a:cs typeface="Consolas"/>
              </a:rPr>
              <a:t>at</a:t>
            </a:r>
            <a:r>
              <a:rPr sz="2000" spc="-10" dirty="0">
                <a:solidFill>
                  <a:srgbClr val="FF8B0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8B08"/>
                </a:solidFill>
                <a:latin typeface="Consolas"/>
                <a:cs typeface="Consolas"/>
              </a:rPr>
              <a:t>XXXX&gt;</a:t>
            </a:r>
            <a:endParaRPr sz="2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0131" y="3887937"/>
          <a:ext cx="7467599" cy="6598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9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4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('H',</a:t>
                      </a:r>
                      <a:r>
                        <a:rPr sz="2000" spc="-4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'e',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'l',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'l', 'o',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'!')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t2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()</a:t>
                      </a:r>
                      <a:r>
                        <a:rPr sz="2000" spc="-3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&lt;~~</a:t>
                      </a:r>
                      <a:r>
                        <a:rPr sz="2000" spc="-3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như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vậy</a:t>
                      </a:r>
                      <a:r>
                        <a:rPr sz="2000" spc="-2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t0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chỉ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dùng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được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một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lần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82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142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Tính</a:t>
            </a:r>
            <a:r>
              <a:rPr sz="3600" spc="-20" dirty="0"/>
              <a:t> </a:t>
            </a:r>
            <a:r>
              <a:rPr sz="3600" dirty="0"/>
              <a:t>bất</a:t>
            </a:r>
            <a:r>
              <a:rPr sz="3600" spc="-20" dirty="0"/>
              <a:t> </a:t>
            </a:r>
            <a:r>
              <a:rPr sz="3600" spc="-5" dirty="0"/>
              <a:t>biến</a:t>
            </a:r>
            <a:r>
              <a:rPr sz="3600" spc="-15" dirty="0"/>
              <a:t> </a:t>
            </a:r>
            <a:r>
              <a:rPr sz="3600" dirty="0"/>
              <a:t>của</a:t>
            </a:r>
            <a:r>
              <a:rPr sz="3600" spc="-15" dirty="0"/>
              <a:t> </a:t>
            </a:r>
            <a:r>
              <a:rPr sz="3600" dirty="0"/>
              <a:t>kiểu</a:t>
            </a:r>
            <a:r>
              <a:rPr sz="3600" spc="-20" dirty="0"/>
              <a:t> </a:t>
            </a:r>
            <a:r>
              <a:rPr sz="3600" dirty="0"/>
              <a:t>tuple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66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0131" y="1042121"/>
          <a:ext cx="8444230" cy="3505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7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0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],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89"/>
                        </a:lnSpc>
                      </a:pP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'abc'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[3,</a:t>
                      </a:r>
                      <a:r>
                        <a:rPr sz="2000" spc="-6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03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].</a:t>
                      </a:r>
                      <a:r>
                        <a:rPr sz="2000" spc="-5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append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'xyz'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a[2] trở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[3,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'xyz']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18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(1,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[3,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'xyz'],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'abc')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3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[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]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4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A21515"/>
                          </a:solidFill>
                          <a:latin typeface="Consolas"/>
                          <a:cs typeface="Consolas"/>
                        </a:rPr>
                        <a:t>'123'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lỗi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5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=</a:t>
                      </a:r>
                      <a:r>
                        <a:rPr sz="2000" spc="-2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0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3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ok: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thay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đổi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mới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70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spc="-2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+=</a:t>
                      </a:r>
                      <a:r>
                        <a:rPr sz="2000" spc="-2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,</a:t>
                      </a:r>
                      <a:r>
                        <a:rPr sz="2000" spc="-15" dirty="0"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098557"/>
                          </a:solidFill>
                          <a:latin typeface="Consolas"/>
                          <a:cs typeface="Consolas"/>
                        </a:rPr>
                        <a:t>5</a:t>
                      </a:r>
                      <a:r>
                        <a:rPr sz="2000" spc="-5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ok: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thay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đổi</a:t>
                      </a:r>
                      <a:r>
                        <a:rPr sz="2000" spc="-1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thành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tuple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mới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2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795E25"/>
                          </a:solidFill>
                          <a:latin typeface="Consolas"/>
                          <a:cs typeface="Consolas"/>
                        </a:rPr>
                        <a:t>print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(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r>
                        <a:rPr sz="2000" dirty="0">
                          <a:latin typeface="Consolas"/>
                          <a:cs typeface="Consolas"/>
                        </a:rPr>
                        <a:t>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(1,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3,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4,</a:t>
                      </a:r>
                      <a:r>
                        <a:rPr sz="2000" spc="-2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5)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143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del</a:t>
                      </a:r>
                      <a:r>
                        <a:rPr sz="2000" spc="-65" dirty="0">
                          <a:solidFill>
                            <a:srgbClr val="AE00DB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000F80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2582545" algn="l"/>
                        </a:tabLst>
                      </a:pP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ok: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xóa</a:t>
                      </a:r>
                      <a:r>
                        <a:rPr sz="2000" spc="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hoàn</a:t>
                      </a:r>
                      <a:r>
                        <a:rPr sz="2000" spc="1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2000" spc="-5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toàn	</a:t>
                      </a:r>
                      <a:r>
                        <a:rPr sz="2000" dirty="0">
                          <a:solidFill>
                            <a:srgbClr val="FF8B08"/>
                          </a:solidFill>
                          <a:latin typeface="Consolas"/>
                          <a:cs typeface="Consolas"/>
                        </a:rPr>
                        <a:t>a</a:t>
                      </a:r>
                      <a:endParaRPr sz="2000">
                        <a:latin typeface="Consolas"/>
                        <a:cs typeface="Consolas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59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7321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Hàm</a:t>
            </a:r>
            <a:r>
              <a:rPr sz="3600" spc="-20" dirty="0"/>
              <a:t> </a:t>
            </a:r>
            <a:r>
              <a:rPr sz="3600" dirty="0"/>
              <a:t>dựng</a:t>
            </a:r>
            <a:r>
              <a:rPr sz="3600" spc="-10" dirty="0"/>
              <a:t> </a:t>
            </a:r>
            <a:r>
              <a:rPr sz="3600" spc="-5" dirty="0"/>
              <a:t>sẵn</a:t>
            </a:r>
            <a:r>
              <a:rPr sz="3600" spc="-15" dirty="0"/>
              <a:t> </a:t>
            </a:r>
            <a:r>
              <a:rPr sz="3600" dirty="0"/>
              <a:t>làm</a:t>
            </a:r>
            <a:r>
              <a:rPr sz="3600" spc="-10" dirty="0"/>
              <a:t> </a:t>
            </a:r>
            <a:r>
              <a:rPr sz="3600" dirty="0"/>
              <a:t>việc</a:t>
            </a:r>
            <a:r>
              <a:rPr sz="3600" spc="-15" dirty="0"/>
              <a:t> </a:t>
            </a:r>
            <a:r>
              <a:rPr sz="3600" dirty="0"/>
              <a:t>với</a:t>
            </a:r>
            <a:r>
              <a:rPr sz="3600" spc="-10" dirty="0"/>
              <a:t> </a:t>
            </a:r>
            <a:r>
              <a:rPr sz="3600" dirty="0"/>
              <a:t>list</a:t>
            </a:r>
            <a:r>
              <a:rPr sz="3600" spc="-10" dirty="0"/>
              <a:t> </a:t>
            </a:r>
            <a:r>
              <a:rPr sz="3600" dirty="0"/>
              <a:t>và</a:t>
            </a:r>
            <a:r>
              <a:rPr sz="3600" spc="-10" dirty="0"/>
              <a:t> </a:t>
            </a:r>
            <a:r>
              <a:rPr sz="3600" dirty="0"/>
              <a:t>tuple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56310"/>
            <a:ext cx="8505825" cy="5431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224154" indent="-2743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all</a:t>
            </a:r>
            <a:r>
              <a:rPr sz="2800" spc="-5" dirty="0">
                <a:latin typeface="Calibri"/>
                <a:cs typeface="Calibri"/>
              </a:rPr>
              <a:t>(X):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True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nếu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tất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 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đều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</a:t>
            </a:r>
            <a:r>
              <a:rPr sz="2800" spc="-45" dirty="0">
                <a:latin typeface="Calibri"/>
                <a:cs typeface="Calibri"/>
              </a:rPr>
              <a:t>True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True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rỗng</a:t>
            </a:r>
            <a:endParaRPr sz="2800">
              <a:latin typeface="Calibri"/>
              <a:cs typeface="Calibri"/>
            </a:endParaRPr>
          </a:p>
          <a:p>
            <a:pPr marL="287020" marR="508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any</a:t>
            </a:r>
            <a:r>
              <a:rPr sz="2800" spc="-15" dirty="0">
                <a:latin typeface="Calibri"/>
                <a:cs typeface="Calibri"/>
              </a:rPr>
              <a:t>(X):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True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nếu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có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ít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 </a:t>
            </a:r>
            <a:r>
              <a:rPr sz="2800" spc="-45" dirty="0">
                <a:latin typeface="Calibri"/>
                <a:cs typeface="Calibri"/>
              </a:rPr>
              <a:t>True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hoặc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tương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đương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len</a:t>
            </a:r>
            <a:r>
              <a:rPr sz="2800" spc="-5" dirty="0">
                <a:latin typeface="Calibri"/>
                <a:cs typeface="Calibri"/>
              </a:rPr>
              <a:t>(X):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số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lượng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 của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90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list</a:t>
            </a:r>
            <a:r>
              <a:rPr sz="2800" spc="-10" dirty="0">
                <a:latin typeface="Calibri"/>
                <a:cs typeface="Calibri"/>
              </a:rPr>
              <a:t>(X):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tạo</a:t>
            </a:r>
            <a:r>
              <a:rPr sz="2800" spc="-5" dirty="0">
                <a:latin typeface="Calibri"/>
                <a:cs typeface="Calibri"/>
              </a:rPr>
              <a:t> một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list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gồm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max</a:t>
            </a:r>
            <a:r>
              <a:rPr sz="2800" spc="-10" dirty="0">
                <a:latin typeface="Calibri"/>
                <a:cs typeface="Calibri"/>
              </a:rPr>
              <a:t>(X):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giá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trị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lớn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Calibri"/>
                <a:cs typeface="Calibri"/>
              </a:rPr>
              <a:t>min</a:t>
            </a:r>
            <a:r>
              <a:rPr sz="2800" spc="-5" dirty="0">
                <a:latin typeface="Calibri"/>
                <a:cs typeface="Calibri"/>
              </a:rPr>
              <a:t>(X):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giá</a:t>
            </a:r>
            <a:r>
              <a:rPr sz="2800" spc="-5" dirty="0">
                <a:latin typeface="Calibri"/>
                <a:cs typeface="Calibri"/>
              </a:rPr>
              <a:t> trị</a:t>
            </a:r>
            <a:r>
              <a:rPr sz="2800" spc="-10" dirty="0">
                <a:latin typeface="Calibri"/>
                <a:cs typeface="Calibri"/>
              </a:rPr>
              <a:t> nhỏ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nhất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287020" marR="443230" indent="-274320">
              <a:lnSpc>
                <a:spcPct val="100000"/>
              </a:lnSpc>
              <a:spcBef>
                <a:spcPts val="79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5" dirty="0">
                <a:latin typeface="Calibri"/>
                <a:cs typeface="Calibri"/>
              </a:rPr>
              <a:t>Hàm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sorted</a:t>
            </a:r>
            <a:r>
              <a:rPr sz="2800" spc="-10" dirty="0">
                <a:latin typeface="Calibri"/>
                <a:cs typeface="Calibri"/>
              </a:rPr>
              <a:t>(X):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danh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sách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mới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gồm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của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 </a:t>
            </a:r>
            <a:r>
              <a:rPr sz="2800" dirty="0">
                <a:latin typeface="Calibri"/>
                <a:cs typeface="Calibri"/>
              </a:rPr>
              <a:t>đã </a:t>
            </a:r>
            <a:r>
              <a:rPr sz="2800" spc="-5" dirty="0">
                <a:latin typeface="Calibri"/>
                <a:cs typeface="Calibri"/>
              </a:rPr>
              <a:t>được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sắp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xếp</a:t>
            </a:r>
            <a:endParaRPr sz="28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Hàm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sum</a:t>
            </a:r>
            <a:r>
              <a:rPr sz="2800" spc="-10" dirty="0">
                <a:latin typeface="Calibri"/>
                <a:cs typeface="Calibri"/>
              </a:rPr>
              <a:t>(X):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trả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về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tổng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các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phần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tử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325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665" y="3754577"/>
            <a:ext cx="33597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Range</a:t>
            </a:r>
            <a:r>
              <a:rPr spc="-105" dirty="0"/>
              <a:t> </a:t>
            </a:r>
            <a:r>
              <a:rPr dirty="0"/>
              <a:t>(miền)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665" y="3468370"/>
            <a:ext cx="662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888888"/>
                </a:solidFill>
                <a:latin typeface="Calibri"/>
                <a:cs typeface="Calibri"/>
              </a:rPr>
              <a:t>Phần</a:t>
            </a:r>
            <a:r>
              <a:rPr sz="1800" spc="-6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888888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78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24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Range</a:t>
            </a:r>
            <a:r>
              <a:rPr sz="3600" spc="-20" dirty="0"/>
              <a:t> </a:t>
            </a:r>
            <a:r>
              <a:rPr sz="3600" dirty="0"/>
              <a:t>là</a:t>
            </a:r>
            <a:r>
              <a:rPr sz="3600" spc="-20" dirty="0"/>
              <a:t> </a:t>
            </a:r>
            <a:r>
              <a:rPr sz="3600" dirty="0"/>
              <a:t>một</a:t>
            </a:r>
            <a:r>
              <a:rPr sz="3600" spc="-25" dirty="0"/>
              <a:t> </a:t>
            </a:r>
            <a:r>
              <a:rPr sz="3600" dirty="0"/>
              <a:t>tuple</a:t>
            </a:r>
            <a:r>
              <a:rPr sz="3600" spc="-25" dirty="0"/>
              <a:t> </a:t>
            </a:r>
            <a:r>
              <a:rPr sz="3600" dirty="0"/>
              <a:t>đặc</a:t>
            </a:r>
            <a:r>
              <a:rPr sz="3600" spc="-20" dirty="0"/>
              <a:t> </a:t>
            </a:r>
            <a:r>
              <a:rPr sz="3600" dirty="0"/>
              <a:t>biệt?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91683"/>
            <a:ext cx="7908290" cy="51034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10" dirty="0">
                <a:latin typeface="Calibri"/>
                <a:cs typeface="Calibri"/>
              </a:rPr>
              <a:t>Chúng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đã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làm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với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khi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dùng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vòng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4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range(stop)</a:t>
            </a:r>
            <a:r>
              <a:rPr sz="2400" spc="-15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miền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stop-1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range(start,</a:t>
            </a:r>
            <a:r>
              <a:rPr sz="24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6FC0"/>
                </a:solidFill>
                <a:latin typeface="Calibri"/>
                <a:cs typeface="Calibri"/>
              </a:rPr>
              <a:t>stop[,</a:t>
            </a:r>
            <a:r>
              <a:rPr sz="2400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Calibri"/>
                <a:cs typeface="Calibri"/>
              </a:rPr>
              <a:t>step])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tạo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miền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từ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đến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stop-1,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với</a:t>
            </a:r>
            <a:endParaRPr sz="2400">
              <a:latin typeface="Calibri"/>
              <a:cs typeface="Calibri"/>
            </a:endParaRPr>
          </a:p>
          <a:p>
            <a:pPr marL="74422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bước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nhảy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Nếu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không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chỉ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định</a:t>
            </a:r>
            <a:r>
              <a:rPr sz="2200" spc="-10" dirty="0">
                <a:latin typeface="Calibri"/>
                <a:cs typeface="Calibri"/>
              </a:rPr>
              <a:t> thì </a:t>
            </a:r>
            <a:r>
              <a:rPr sz="2200" spc="-15" dirty="0">
                <a:latin typeface="Calibri"/>
                <a:cs typeface="Calibri"/>
              </a:rPr>
              <a:t>step</a:t>
            </a:r>
            <a:r>
              <a:rPr sz="2200" spc="-5" dirty="0">
                <a:latin typeface="Calibri"/>
                <a:cs typeface="Calibri"/>
              </a:rPr>
              <a:t> =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1109980" lvl="2" indent="-17145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1110615" algn="l"/>
              </a:tabLst>
            </a:pPr>
            <a:r>
              <a:rPr sz="2200" spc="-5" dirty="0">
                <a:latin typeface="Calibri"/>
                <a:cs typeface="Calibri"/>
              </a:rPr>
              <a:t>Nếu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step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là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số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âm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sẽ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tạo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miền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đếm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giảm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dần </a:t>
            </a:r>
            <a:r>
              <a:rPr sz="2200" spc="-15" dirty="0">
                <a:latin typeface="Calibri"/>
                <a:cs typeface="Calibri"/>
              </a:rPr>
              <a:t>(start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&gt; </a:t>
            </a:r>
            <a:r>
              <a:rPr sz="2200" spc="-15" dirty="0">
                <a:latin typeface="Calibri"/>
                <a:cs typeface="Calibri"/>
              </a:rPr>
              <a:t>stop)</a:t>
            </a:r>
            <a:endParaRPr sz="2200">
              <a:latin typeface="Calibri"/>
              <a:cs typeface="Calibri"/>
            </a:endParaRPr>
          </a:p>
          <a:p>
            <a:pPr marL="287020" indent="-274320">
              <a:lnSpc>
                <a:spcPct val="100000"/>
              </a:lnSpc>
              <a:spcBef>
                <a:spcPts val="755"/>
              </a:spcBef>
              <a:buClr>
                <a:srgbClr val="FF0000"/>
              </a:buClr>
              <a:buFont typeface="Wingdings"/>
              <a:buChar char=""/>
              <a:tabLst>
                <a:tab pos="287020" algn="l"/>
              </a:tabLst>
            </a:pPr>
            <a:r>
              <a:rPr sz="2800" spc="-75" dirty="0">
                <a:latin typeface="Calibri"/>
                <a:cs typeface="Calibri"/>
              </a:rPr>
              <a:t>Vậy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range</a:t>
            </a:r>
            <a:r>
              <a:rPr sz="2800" spc="-5" dirty="0">
                <a:latin typeface="Calibri"/>
                <a:cs typeface="Calibri"/>
              </a:rPr>
              <a:t> khác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gì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một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tuple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đặc </a:t>
            </a:r>
            <a:r>
              <a:rPr sz="2800" spc="-10" dirty="0">
                <a:latin typeface="Calibri"/>
                <a:cs typeface="Calibri"/>
              </a:rPr>
              <a:t>biệt</a:t>
            </a:r>
            <a:endParaRPr sz="28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3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Range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chứa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số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nguyên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Range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nhanh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rất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nhiều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10" dirty="0">
                <a:latin typeface="Calibri"/>
                <a:cs typeface="Calibri"/>
              </a:rPr>
              <a:t>Range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chiếm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ít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bộ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nhớ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hơn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409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spc="-5" dirty="0">
                <a:latin typeface="Calibri"/>
                <a:cs typeface="Calibri"/>
              </a:rPr>
              <a:t>Range</a:t>
            </a:r>
            <a:r>
              <a:rPr sz="2400" spc="-15" dirty="0">
                <a:latin typeface="Calibri"/>
                <a:cs typeface="Calibri"/>
              </a:rPr>
              <a:t> vẫn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hỗ</a:t>
            </a:r>
            <a:r>
              <a:rPr sz="2400" spc="-15" dirty="0">
                <a:latin typeface="Calibri"/>
                <a:cs typeface="Calibri"/>
              </a:rPr>
              <a:t> trợ </a:t>
            </a:r>
            <a:r>
              <a:rPr sz="2400" dirty="0">
                <a:latin typeface="Calibri"/>
                <a:cs typeface="Calibri"/>
              </a:rPr>
              <a:t>chỉ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mục</a:t>
            </a:r>
            <a:r>
              <a:rPr sz="2400" spc="-20" dirty="0">
                <a:latin typeface="Calibri"/>
                <a:cs typeface="Calibri"/>
              </a:rPr>
              <a:t> và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cắt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(nhưng </a:t>
            </a:r>
            <a:r>
              <a:rPr sz="2400" dirty="0">
                <a:latin typeface="Calibri"/>
                <a:cs typeface="Calibri"/>
              </a:rPr>
              <a:t>khá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đặc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biệt)</a:t>
            </a:r>
            <a:endParaRPr sz="2400">
              <a:latin typeface="Calibri"/>
              <a:cs typeface="Calibri"/>
            </a:endParaRPr>
          </a:p>
          <a:p>
            <a:pPr marL="744220" lvl="1" indent="-27495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744220" algn="l"/>
                <a:tab pos="744855" algn="l"/>
              </a:tabLst>
            </a:pPr>
            <a:r>
              <a:rPr sz="2400" dirty="0">
                <a:latin typeface="Calibri"/>
                <a:cs typeface="Calibri"/>
              </a:rPr>
              <a:t>Không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nên </a:t>
            </a:r>
            <a:r>
              <a:rPr sz="2400" spc="-10" dirty="0">
                <a:latin typeface="Calibri"/>
                <a:cs typeface="Calibri"/>
              </a:rPr>
              <a:t>coi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là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một</a:t>
            </a:r>
            <a:r>
              <a:rPr sz="2400" spc="-25" dirty="0">
                <a:latin typeface="Calibri"/>
                <a:cs typeface="Calibri"/>
              </a:rPr>
              <a:t> Tuple!!!</a:t>
            </a:r>
            <a:endParaRPr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8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6525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20" dirty="0"/>
              <a:t> </a:t>
            </a:r>
            <a:r>
              <a:rPr sz="3600" dirty="0"/>
              <a:t>lặp</a:t>
            </a:r>
            <a:r>
              <a:rPr sz="3600" spc="-10" dirty="0"/>
              <a:t> </a:t>
            </a:r>
            <a:r>
              <a:rPr sz="3600" spc="-5" dirty="0"/>
              <a:t>while</a:t>
            </a:r>
            <a:r>
              <a:rPr sz="3600" spc="-20" dirty="0"/>
              <a:t> </a:t>
            </a:r>
            <a:r>
              <a:rPr sz="3600" dirty="0"/>
              <a:t>kết</a:t>
            </a:r>
            <a:r>
              <a:rPr sz="3600" spc="-10" dirty="0"/>
              <a:t> </a:t>
            </a:r>
            <a:r>
              <a:rPr sz="3600" dirty="0"/>
              <a:t>hợp</a:t>
            </a:r>
            <a:r>
              <a:rPr sz="3600" spc="-25" dirty="0"/>
              <a:t> </a:t>
            </a:r>
            <a:r>
              <a:rPr sz="3600" dirty="0"/>
              <a:t>điều</a:t>
            </a:r>
            <a:r>
              <a:rPr sz="3600" spc="-15" dirty="0"/>
              <a:t> </a:t>
            </a:r>
            <a:r>
              <a:rPr sz="3600" dirty="0"/>
              <a:t>kiện</a:t>
            </a:r>
            <a:r>
              <a:rPr sz="3600" spc="-10" dirty="0"/>
              <a:t> </a:t>
            </a:r>
            <a:r>
              <a:rPr sz="3600" dirty="0"/>
              <a:t>if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7708900" cy="571690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In ra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các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số tự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nhiên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chia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hết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cho 7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nhỏ hơn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1000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4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while</a:t>
            </a:r>
            <a:r>
              <a:rPr sz="2000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1000: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(n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7)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==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0:</a:t>
            </a:r>
            <a:endParaRPr sz="2000">
              <a:latin typeface="Consolas"/>
              <a:cs typeface="Consolas"/>
            </a:endParaRPr>
          </a:p>
          <a:p>
            <a:pPr marL="572135" marR="5451475" indent="558800">
              <a:lnSpc>
                <a:spcPct val="133000"/>
              </a:lnSpc>
              <a:spcBef>
                <a:spcPts val="1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ri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nt(n)   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+=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Tính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tổng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các 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nhỏ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hơn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1000 và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không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chia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hết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cho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3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000" spc="-5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5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4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FF0000"/>
                </a:solidFill>
                <a:latin typeface="Consolas"/>
                <a:cs typeface="Consolas"/>
              </a:rPr>
              <a:t>while</a:t>
            </a:r>
            <a:r>
              <a:rPr sz="2000" spc="-2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</a:t>
            </a:r>
            <a:r>
              <a:rPr sz="2000" spc="-3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1000: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if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(n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%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3)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!=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0:</a:t>
            </a:r>
            <a:endParaRPr sz="2000">
              <a:latin typeface="Consolas"/>
              <a:cs typeface="Consolas"/>
            </a:endParaRPr>
          </a:p>
          <a:p>
            <a:pPr marL="572135" marR="5311775" indent="558800">
              <a:lnSpc>
                <a:spcPts val="3200"/>
              </a:lnSpc>
              <a:spcBef>
                <a:spcPts val="235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=</a:t>
            </a:r>
            <a:r>
              <a:rPr sz="2000" spc="-3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t</a:t>
            </a:r>
            <a:r>
              <a:rPr sz="2000" spc="-2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+</a:t>
            </a:r>
            <a:r>
              <a:rPr sz="2000" spc="-2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n </a:t>
            </a:r>
            <a:r>
              <a:rPr sz="2000" spc="-108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 n</a:t>
            </a:r>
            <a:r>
              <a:rPr sz="2000" spc="-15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006FC0"/>
                </a:solidFill>
                <a:latin typeface="Consolas"/>
                <a:cs typeface="Consolas"/>
              </a:rPr>
              <a:t>+=</a:t>
            </a:r>
            <a:r>
              <a:rPr sz="2000" spc="-10" dirty="0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dirty="0">
                <a:solidFill>
                  <a:srgbClr val="006FC0"/>
                </a:solidFill>
                <a:latin typeface="Consolas"/>
                <a:cs typeface="Consolas"/>
              </a:rPr>
              <a:t>print(t)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035077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1" y="86639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271881" y="1002538"/>
            <a:ext cx="8724900" cy="1693545"/>
            <a:chOff x="271881" y="1002538"/>
            <a:chExt cx="8724900" cy="16935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837590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158" y="1002538"/>
              <a:ext cx="714756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2633" y="1002538"/>
              <a:ext cx="1211173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0477" y="1002538"/>
              <a:ext cx="1270000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1854" y="1002538"/>
              <a:ext cx="2320036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86856" y="1002538"/>
              <a:ext cx="2565527" cy="41300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201" y="1429258"/>
              <a:ext cx="1131163" cy="4130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5745" y="1429258"/>
              <a:ext cx="4605274" cy="41300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61888" y="1429258"/>
              <a:ext cx="975118" cy="41300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74180" y="1429258"/>
              <a:ext cx="2222500" cy="4130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6201" y="1855673"/>
              <a:ext cx="3782314" cy="41330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70933" y="1855673"/>
              <a:ext cx="2669159" cy="4133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82739" y="1855673"/>
              <a:ext cx="2011299" cy="4133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6201" y="2282952"/>
              <a:ext cx="268223" cy="41300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0313" y="2282952"/>
              <a:ext cx="3993134" cy="41300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271881" y="2811779"/>
            <a:ext cx="8535035" cy="1264920"/>
            <a:chOff x="271881" y="2811779"/>
            <a:chExt cx="8535035" cy="1264920"/>
          </a:xfrm>
        </p:grpSpPr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1881" y="2811779"/>
              <a:ext cx="436626" cy="41300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2811779"/>
              <a:ext cx="837590" cy="41300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1158" y="2811779"/>
              <a:ext cx="714756" cy="41300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62633" y="2811779"/>
              <a:ext cx="1211173" cy="41300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0477" y="2811779"/>
              <a:ext cx="1270000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11854" y="2811779"/>
              <a:ext cx="2035302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77483" y="2811779"/>
              <a:ext cx="3029331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46201" y="3238499"/>
              <a:ext cx="363931" cy="41300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0346" y="3238499"/>
              <a:ext cx="695312" cy="41300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9440" y="3238499"/>
              <a:ext cx="821499" cy="4130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053717" y="3238499"/>
              <a:ext cx="817626" cy="4130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07512" y="3238499"/>
              <a:ext cx="387705" cy="41300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902965" y="3238499"/>
              <a:ext cx="4430649" cy="41300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76770" y="3238499"/>
              <a:ext cx="976947" cy="4130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990585" y="3238499"/>
              <a:ext cx="640486" cy="4130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6201" y="3663391"/>
              <a:ext cx="709574" cy="41330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78382" y="3661867"/>
              <a:ext cx="1366774" cy="4133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292984" y="3660343"/>
              <a:ext cx="2912364" cy="41330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53583" y="3658819"/>
              <a:ext cx="2025650" cy="41330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935977" y="3657295"/>
              <a:ext cx="387705" cy="41330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31049" y="3655771"/>
              <a:ext cx="1464563" cy="413308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271881" y="4194302"/>
            <a:ext cx="8513445" cy="840105"/>
            <a:chOff x="271881" y="4194302"/>
            <a:chExt cx="8513445" cy="840105"/>
          </a:xfrm>
        </p:grpSpPr>
        <p:pic>
          <p:nvPicPr>
            <p:cNvPr id="44" name="object 44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71881" y="4194302"/>
              <a:ext cx="436626" cy="41300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2965" y="4194302"/>
              <a:ext cx="651967" cy="413004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999134" y="4194302"/>
              <a:ext cx="2573655" cy="413004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21126" y="4194302"/>
              <a:ext cx="2155317" cy="41300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22392" y="4194302"/>
              <a:ext cx="1175613" cy="4130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429756" y="4194302"/>
              <a:ext cx="2065274" cy="413004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322818" y="4194302"/>
              <a:ext cx="462229" cy="41300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46201" y="4621022"/>
              <a:ext cx="1743837" cy="413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131440" y="4621022"/>
              <a:ext cx="1466215" cy="41300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434842" y="4621022"/>
              <a:ext cx="387705" cy="413004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628389" y="4621022"/>
              <a:ext cx="1827530" cy="41300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303519" y="4621022"/>
              <a:ext cx="2039366" cy="413004"/>
            </a:xfrm>
            <a:prstGeom prst="rect">
              <a:avLst/>
            </a:prstGeom>
          </p:spPr>
        </p:pic>
      </p:grpSp>
      <p:grpSp>
        <p:nvGrpSpPr>
          <p:cNvPr id="56" name="object 56"/>
          <p:cNvGrpSpPr/>
          <p:nvPr/>
        </p:nvGrpSpPr>
        <p:grpSpPr>
          <a:xfrm>
            <a:off x="271881" y="5135829"/>
            <a:ext cx="8629650" cy="852805"/>
            <a:chOff x="271881" y="5135829"/>
            <a:chExt cx="8629650" cy="852805"/>
          </a:xfrm>
        </p:grpSpPr>
        <p:pic>
          <p:nvPicPr>
            <p:cNvPr id="57" name="object 5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71881" y="5148021"/>
              <a:ext cx="436626" cy="41330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62965" y="5146497"/>
              <a:ext cx="651967" cy="41330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999134" y="5144973"/>
              <a:ext cx="804291" cy="41330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42237" y="5143449"/>
              <a:ext cx="960501" cy="41330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410333" y="5141925"/>
              <a:ext cx="2332100" cy="41330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586986" y="5140401"/>
              <a:ext cx="387705" cy="41330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0533" y="5138877"/>
              <a:ext cx="714756" cy="41330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352288" y="5137353"/>
              <a:ext cx="1174267" cy="41330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379463" y="5135829"/>
              <a:ext cx="2521839" cy="41330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46201" y="5575401"/>
              <a:ext cx="1006208" cy="41300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384681" y="5575401"/>
              <a:ext cx="5295773" cy="413003"/>
            </a:xfrm>
            <a:prstGeom prst="rect">
              <a:avLst/>
            </a:prstGeom>
          </p:spPr>
        </p:pic>
      </p:grp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Bài</a:t>
            </a:r>
            <a:r>
              <a:rPr sz="3600" spc="-90" dirty="0"/>
              <a:t> </a:t>
            </a:r>
            <a:r>
              <a:rPr sz="3600" dirty="0"/>
              <a:t>tập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74049" y="2895600"/>
            <a:ext cx="7967980" cy="840105"/>
            <a:chOff x="271881" y="1002538"/>
            <a:chExt cx="7967980" cy="8401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881" y="1002538"/>
              <a:ext cx="436626" cy="4130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965" y="1002538"/>
              <a:ext cx="1432052" cy="413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5973" y="1002538"/>
              <a:ext cx="1794128" cy="4130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47033" y="1002538"/>
              <a:ext cx="1160335" cy="41300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62018" y="1002538"/>
              <a:ext cx="3777488" cy="4130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201" y="1429258"/>
              <a:ext cx="1973326" cy="4130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7661" y="1429258"/>
              <a:ext cx="656742" cy="41300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61818" y="1429258"/>
              <a:ext cx="2083054" cy="41300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18549" y="3754323"/>
            <a:ext cx="1651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07398" y="3799027"/>
            <a:ext cx="7806055" cy="720090"/>
            <a:chOff x="1005230" y="1905965"/>
            <a:chExt cx="7806055" cy="72009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230" y="1905965"/>
              <a:ext cx="2963799" cy="35387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40225" y="1905965"/>
              <a:ext cx="1008126" cy="3538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04334" y="1905965"/>
              <a:ext cx="870508" cy="3538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30011" y="1905965"/>
              <a:ext cx="3292220" cy="3538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5230" y="2272284"/>
              <a:ext cx="313944" cy="35356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2202" y="2272284"/>
              <a:ext cx="1253299" cy="35356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76221" y="2272284"/>
              <a:ext cx="4963795" cy="35356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08190" y="2272284"/>
              <a:ext cx="213359" cy="3535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14869" y="2272284"/>
              <a:ext cx="1195006" cy="35356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77098" y="2272284"/>
              <a:ext cx="213359" cy="35356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383777" y="2272284"/>
              <a:ext cx="427481" cy="353567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74049" y="4633213"/>
            <a:ext cx="8242934" cy="413384"/>
            <a:chOff x="271881" y="2740151"/>
            <a:chExt cx="8242934" cy="413384"/>
          </a:xfrm>
        </p:grpSpPr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1881" y="2740151"/>
              <a:ext cx="436626" cy="41300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2965" y="2740151"/>
              <a:ext cx="515721" cy="4130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2350" y="2740151"/>
              <a:ext cx="4420870" cy="41300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081015" y="2740151"/>
              <a:ext cx="760476" cy="41300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689092" y="2740151"/>
              <a:ext cx="1332738" cy="41300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54951" y="2740151"/>
              <a:ext cx="1277620" cy="41300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990585" y="2740151"/>
              <a:ext cx="523951" cy="41300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18549" y="5065521"/>
            <a:ext cx="16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1F5F"/>
                </a:solidFill>
                <a:latin typeface="Wingdings"/>
                <a:cs typeface="Wingdings"/>
              </a:rPr>
              <a:t>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07398" y="5110226"/>
            <a:ext cx="7610475" cy="353695"/>
            <a:chOff x="1005230" y="3217164"/>
            <a:chExt cx="7610475" cy="353695"/>
          </a:xfrm>
        </p:grpSpPr>
        <p:pic>
          <p:nvPicPr>
            <p:cNvPr id="35" name="object 3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05230" y="3217164"/>
              <a:ext cx="356616" cy="35356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3538" y="3217164"/>
              <a:ext cx="1008126" cy="353567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047621" y="3217164"/>
              <a:ext cx="645794" cy="353567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64257" y="3217164"/>
              <a:ext cx="440944" cy="353567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96869" y="3217164"/>
              <a:ext cx="497840" cy="35356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270250" y="3217164"/>
              <a:ext cx="1157287" cy="35356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98949" y="3217164"/>
              <a:ext cx="1371600" cy="35356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533643" y="3217164"/>
              <a:ext cx="980579" cy="35356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391655" y="3217164"/>
              <a:ext cx="2223516" cy="353567"/>
            </a:xfrm>
            <a:prstGeom prst="rect">
              <a:avLst/>
            </a:prstGeom>
          </p:spPr>
        </p:pic>
      </p:grp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71</a:t>
            </a:fld>
            <a:endParaRPr dirty="0"/>
          </a:p>
        </p:txBody>
      </p:sp>
      <p:grpSp>
        <p:nvGrpSpPr>
          <p:cNvPr id="75" name="object 68"/>
          <p:cNvGrpSpPr/>
          <p:nvPr/>
        </p:nvGrpSpPr>
        <p:grpSpPr>
          <a:xfrm>
            <a:off x="259181" y="1801211"/>
            <a:ext cx="7671434" cy="413384"/>
            <a:chOff x="271881" y="6104229"/>
            <a:chExt cx="7671434" cy="413384"/>
          </a:xfrm>
        </p:grpSpPr>
        <p:pic>
          <p:nvPicPr>
            <p:cNvPr id="76" name="object 6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71881" y="6104229"/>
              <a:ext cx="436626" cy="413004"/>
            </a:xfrm>
            <a:prstGeom prst="rect">
              <a:avLst/>
            </a:prstGeom>
          </p:spPr>
        </p:pic>
        <p:pic>
          <p:nvPicPr>
            <p:cNvPr id="77" name="object 7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62965" y="6104229"/>
              <a:ext cx="651967" cy="413004"/>
            </a:xfrm>
            <a:prstGeom prst="rect">
              <a:avLst/>
            </a:prstGeom>
          </p:spPr>
        </p:pic>
        <p:pic>
          <p:nvPicPr>
            <p:cNvPr id="78" name="object 7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999134" y="6104229"/>
              <a:ext cx="1902333" cy="413004"/>
            </a:xfrm>
            <a:prstGeom prst="rect">
              <a:avLst/>
            </a:prstGeom>
          </p:spPr>
        </p:pic>
        <p:pic>
          <p:nvPicPr>
            <p:cNvPr id="79" name="object 72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754756" y="6104229"/>
              <a:ext cx="844295" cy="413004"/>
            </a:xfrm>
            <a:prstGeom prst="rect">
              <a:avLst/>
            </a:prstGeom>
          </p:spPr>
        </p:pic>
        <p:pic>
          <p:nvPicPr>
            <p:cNvPr id="80" name="object 73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430270" y="6104229"/>
              <a:ext cx="365760" cy="413004"/>
            </a:xfrm>
            <a:prstGeom prst="rect">
              <a:avLst/>
            </a:prstGeom>
          </p:spPr>
        </p:pic>
        <p:pic>
          <p:nvPicPr>
            <p:cNvPr id="81" name="object 74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613150" y="6104229"/>
              <a:ext cx="832472" cy="413004"/>
            </a:xfrm>
            <a:prstGeom prst="rect">
              <a:avLst/>
            </a:prstGeom>
          </p:spPr>
        </p:pic>
        <p:pic>
          <p:nvPicPr>
            <p:cNvPr id="82" name="object 7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306569" y="6104229"/>
              <a:ext cx="796671" cy="413004"/>
            </a:xfrm>
            <a:prstGeom prst="rect">
              <a:avLst/>
            </a:prstGeom>
          </p:spPr>
        </p:pic>
        <p:pic>
          <p:nvPicPr>
            <p:cNvPr id="83" name="object 7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945380" y="6104229"/>
              <a:ext cx="2997580" cy="413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16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01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4685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30" dirty="0"/>
              <a:t> </a:t>
            </a:r>
            <a:r>
              <a:rPr sz="3600" dirty="0"/>
              <a:t>lặp</a:t>
            </a:r>
            <a:r>
              <a:rPr sz="3600" spc="-20" dirty="0"/>
              <a:t> </a:t>
            </a:r>
            <a:r>
              <a:rPr sz="3600" spc="-5" dirty="0"/>
              <a:t>while</a:t>
            </a:r>
            <a:r>
              <a:rPr sz="3600" spc="-25" dirty="0"/>
              <a:t> </a:t>
            </a:r>
            <a:r>
              <a:rPr sz="3600" dirty="0"/>
              <a:t>với</a:t>
            </a:r>
            <a:r>
              <a:rPr sz="3600" spc="-25" dirty="0"/>
              <a:t> </a:t>
            </a:r>
            <a:r>
              <a:rPr sz="3600" dirty="0"/>
              <a:t>break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963930"/>
            <a:ext cx="8408035" cy="1042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 bài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tập buổi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trước: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kiểm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tra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xem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một 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dương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N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có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phải</a:t>
            </a:r>
            <a:r>
              <a:rPr sz="2000" spc="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số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fibonacci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hay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không?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latin typeface="Consolas"/>
                <a:cs typeface="Consolas"/>
              </a:rPr>
              <a:t>n =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"Nhập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số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dương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N:</a:t>
            </a:r>
            <a:r>
              <a:rPr sz="2000" spc="-10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spc="-5" dirty="0">
                <a:latin typeface="Consolas"/>
                <a:cs typeface="Consolas"/>
              </a:rPr>
              <a:t>))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181" y="1978904"/>
            <a:ext cx="2680970" cy="2059939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latin typeface="Consolas"/>
                <a:cs typeface="Consolas"/>
              </a:rPr>
              <a:t>a,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while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!=</a:t>
            </a:r>
            <a:r>
              <a:rPr sz="2000" spc="-4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n:</a:t>
            </a:r>
            <a:endParaRPr sz="2000">
              <a:latin typeface="Consolas"/>
              <a:cs typeface="Consolas"/>
            </a:endParaRPr>
          </a:p>
          <a:p>
            <a:pPr marR="843280" algn="r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4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5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n:</a:t>
            </a:r>
            <a:endParaRPr sz="2000">
              <a:latin typeface="Consolas"/>
              <a:cs typeface="Consolas"/>
            </a:endParaRPr>
          </a:p>
          <a:p>
            <a:pPr marR="843280" algn="r">
              <a:lnSpc>
                <a:spcPct val="100000"/>
              </a:lnSpc>
              <a:spcBef>
                <a:spcPts val="795"/>
              </a:spcBef>
            </a:pP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break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Consolas"/>
                <a:cs typeface="Consolas"/>
              </a:rPr>
              <a:t>a,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2641" y="2080717"/>
            <a:ext cx="51936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kiểu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gán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trong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python: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=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0,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2641" y="2895092"/>
            <a:ext cx="3797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nếu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vượt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quá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thì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dừng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12641" y="3707079"/>
            <a:ext cx="2540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=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b,</a:t>
            </a:r>
            <a:r>
              <a:rPr sz="2000" spc="-3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a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+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181" y="4114546"/>
            <a:ext cx="687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'Fibonacci'</a:t>
            </a:r>
            <a:r>
              <a:rPr sz="2000" spc="-1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==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n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E00DB"/>
                </a:solidFill>
                <a:latin typeface="Consolas"/>
                <a:cs typeface="Consolas"/>
              </a:rPr>
              <a:t>else</a:t>
            </a:r>
            <a:r>
              <a:rPr sz="2000" spc="-15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'Non-fibonacci'</a:t>
            </a:r>
            <a:r>
              <a:rPr sz="2000" spc="-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972850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181" y="141859"/>
            <a:ext cx="5244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Vòng</a:t>
            </a:r>
            <a:r>
              <a:rPr sz="3600" spc="-30" dirty="0"/>
              <a:t> </a:t>
            </a:r>
            <a:r>
              <a:rPr sz="3600" dirty="0"/>
              <a:t>lặp</a:t>
            </a:r>
            <a:r>
              <a:rPr sz="3600" spc="-20" dirty="0"/>
              <a:t> </a:t>
            </a:r>
            <a:r>
              <a:rPr sz="3600" spc="-5" dirty="0"/>
              <a:t>while</a:t>
            </a:r>
            <a:r>
              <a:rPr sz="3600" spc="-25" dirty="0"/>
              <a:t> </a:t>
            </a:r>
            <a:r>
              <a:rPr sz="3600" dirty="0"/>
              <a:t>với</a:t>
            </a:r>
            <a:r>
              <a:rPr sz="3600" spc="-25" dirty="0"/>
              <a:t> </a:t>
            </a:r>
            <a:r>
              <a:rPr sz="3600" dirty="0"/>
              <a:t>continue</a:t>
            </a:r>
            <a:endParaRPr sz="36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81" y="862431"/>
            <a:ext cx="7429500" cy="205867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tính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tổng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các số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fibonacci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chia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hết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cho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 3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nhỏ hơn</a:t>
            </a:r>
            <a:r>
              <a:rPr sz="2000" spc="-10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</a:t>
            </a:r>
            <a:endParaRPr sz="2000">
              <a:latin typeface="Consolas"/>
              <a:cs typeface="Consolas"/>
            </a:endParaRPr>
          </a:p>
          <a:p>
            <a:pPr marL="12700" marR="2518410">
              <a:lnSpc>
                <a:spcPct val="133000"/>
              </a:lnSpc>
              <a:spcBef>
                <a:spcPts val="15"/>
              </a:spcBef>
            </a:pPr>
            <a:r>
              <a:rPr sz="2000" dirty="0">
                <a:latin typeface="Consolas"/>
                <a:cs typeface="Consolas"/>
              </a:rPr>
              <a:t>n = </a:t>
            </a:r>
            <a:r>
              <a:rPr sz="2000" spc="-5" dirty="0">
                <a:solidFill>
                  <a:srgbClr val="257E99"/>
                </a:solidFill>
                <a:latin typeface="Consolas"/>
                <a:cs typeface="Consolas"/>
              </a:rPr>
              <a:t>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input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"Nhập số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dương N: 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sz="2000" spc="-5" dirty="0">
                <a:latin typeface="Consolas"/>
                <a:cs typeface="Consolas"/>
              </a:rPr>
              <a:t>))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tong,</a:t>
            </a:r>
            <a:r>
              <a:rPr sz="2000" spc="-5" dirty="0">
                <a:latin typeface="Consolas"/>
                <a:cs typeface="Consolas"/>
              </a:rPr>
              <a:t> a,</a:t>
            </a:r>
            <a:r>
              <a:rPr sz="2000" dirty="0">
                <a:latin typeface="Consolas"/>
                <a:cs typeface="Consolas"/>
              </a:rPr>
              <a:t> b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while</a:t>
            </a:r>
            <a:r>
              <a:rPr sz="2000" spc="-2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&lt;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spc="-15" dirty="0">
                <a:latin typeface="Consolas"/>
                <a:cs typeface="Consolas"/>
              </a:rPr>
              <a:t>n:</a:t>
            </a:r>
            <a:endParaRPr sz="2000">
              <a:latin typeface="Consolas"/>
              <a:cs typeface="Consolas"/>
            </a:endParaRPr>
          </a:p>
          <a:p>
            <a:pPr marL="57213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Consolas"/>
                <a:cs typeface="Consolas"/>
              </a:rPr>
              <a:t>a,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b,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+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b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181" y="2894177"/>
            <a:ext cx="3239135" cy="1652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1570" marR="702310" indent="-559435">
              <a:lnSpc>
                <a:spcPct val="133500"/>
              </a:lnSpc>
              <a:spcBef>
                <a:spcPts val="100"/>
              </a:spcBef>
            </a:pPr>
            <a:r>
              <a:rPr sz="2000" dirty="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2000" spc="-30" dirty="0">
                <a:solidFill>
                  <a:srgbClr val="AE00DB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0</a:t>
            </a:r>
            <a:r>
              <a:rPr sz="2000" spc="-10" dirty="0">
                <a:solidFill>
                  <a:srgbClr val="098557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!=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a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%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098557"/>
                </a:solidFill>
                <a:latin typeface="Consolas"/>
                <a:cs typeface="Consolas"/>
              </a:rPr>
              <a:t>3</a:t>
            </a:r>
            <a:r>
              <a:rPr sz="2000" dirty="0">
                <a:latin typeface="Consolas"/>
                <a:cs typeface="Consolas"/>
              </a:rPr>
              <a:t>: </a:t>
            </a:r>
            <a:r>
              <a:rPr sz="2000" spc="-108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nsolas"/>
                <a:cs typeface="Consolas"/>
              </a:rPr>
              <a:t>continue</a:t>
            </a:r>
            <a:endParaRPr sz="2000">
              <a:latin typeface="Consolas"/>
              <a:cs typeface="Consolas"/>
            </a:endParaRPr>
          </a:p>
          <a:p>
            <a:pPr marL="12700" marR="5080" indent="559435">
              <a:lnSpc>
                <a:spcPct val="133000"/>
              </a:lnSpc>
              <a:spcBef>
                <a:spcPts val="10"/>
              </a:spcBef>
            </a:pPr>
            <a:r>
              <a:rPr sz="2000" spc="-5" dirty="0">
                <a:latin typeface="Consolas"/>
                <a:cs typeface="Consolas"/>
              </a:rPr>
              <a:t>tong += </a:t>
            </a:r>
            <a:r>
              <a:rPr sz="2000" dirty="0">
                <a:latin typeface="Consolas"/>
                <a:cs typeface="Consolas"/>
              </a:rPr>
              <a:t>a </a:t>
            </a:r>
            <a:r>
              <a:rPr sz="2000" spc="5" dirty="0"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795E25"/>
                </a:solidFill>
                <a:latin typeface="Consolas"/>
                <a:cs typeface="Consolas"/>
              </a:rPr>
              <a:t>print</a:t>
            </a:r>
            <a:r>
              <a:rPr sz="2000" spc="-5" dirty="0">
                <a:latin typeface="Consolas"/>
                <a:cs typeface="Consolas"/>
              </a:rPr>
              <a:t>(</a:t>
            </a:r>
            <a:r>
              <a:rPr sz="2000" spc="-5" dirty="0">
                <a:solidFill>
                  <a:srgbClr val="A21515"/>
                </a:solidFill>
                <a:latin typeface="Consolas"/>
                <a:cs typeface="Consolas"/>
              </a:rPr>
              <a:t>'Tổng</a:t>
            </a:r>
            <a:r>
              <a:rPr sz="20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A21515"/>
                </a:solidFill>
                <a:latin typeface="Consolas"/>
                <a:cs typeface="Consolas"/>
              </a:rPr>
              <a:t>là:'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spc="-5" dirty="0">
                <a:latin typeface="Consolas"/>
                <a:cs typeface="Consolas"/>
              </a:rPr>
              <a:t>tong)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1950" y="2995676"/>
            <a:ext cx="4634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#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bỏ</a:t>
            </a:r>
            <a:r>
              <a:rPr sz="2000" spc="-2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qua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nếu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không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chia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spc="-5" dirty="0">
                <a:solidFill>
                  <a:srgbClr val="EC7C30"/>
                </a:solidFill>
                <a:latin typeface="Consolas"/>
                <a:cs typeface="Consolas"/>
              </a:rPr>
              <a:t>hết</a:t>
            </a:r>
            <a:r>
              <a:rPr sz="2000" spc="-15" dirty="0">
                <a:solidFill>
                  <a:srgbClr val="EC7C3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C7C30"/>
                </a:solidFill>
                <a:latin typeface="Consolas"/>
                <a:cs typeface="Consolas"/>
              </a:rPr>
              <a:t>cho 3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81037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5941</Words>
  <Application>Microsoft Office PowerPoint</Application>
  <PresentationFormat>On-screen Show (4:3)</PresentationFormat>
  <Paragraphs>963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Arial MT</vt:lpstr>
      <vt:lpstr>Calibri</vt:lpstr>
      <vt:lpstr>Cambria</vt:lpstr>
      <vt:lpstr>Consolas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Vòng lặp “while”</vt:lpstr>
      <vt:lpstr>Vòng lặp while</vt:lpstr>
      <vt:lpstr>Vòng lặp while đơn giản</vt:lpstr>
      <vt:lpstr>Vòng lặp while kết hợp điều kiện if</vt:lpstr>
      <vt:lpstr>Vòng lặp while với break</vt:lpstr>
      <vt:lpstr>Vòng lặp while với continue</vt:lpstr>
      <vt:lpstr>Vòng lặp while sử dụng else</vt:lpstr>
      <vt:lpstr>Vòng lặp “for”</vt:lpstr>
      <vt:lpstr>Vòng lặp for duyệt một danh sách</vt:lpstr>
      <vt:lpstr>Vòng lặp for duyệt một danh sách</vt:lpstr>
      <vt:lpstr>Vòng lặp for duyệt một miền số nguyên</vt:lpstr>
      <vt:lpstr>PowerPoint Presentation</vt:lpstr>
      <vt:lpstr>PowerPoint Presentation</vt:lpstr>
      <vt:lpstr>Vòng lặp for duyệt một miền số nguyên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Bài tập</vt:lpstr>
      <vt:lpstr>PowerPoint Presentation</vt:lpstr>
      <vt:lpstr>String (chuỗi)</vt:lpstr>
      <vt:lpstr>Kiểu chuỗi</vt:lpstr>
      <vt:lpstr>PowerPoint Presentation</vt:lpstr>
      <vt:lpstr>Ví dụ về phép nối chuỗi</vt:lpstr>
      <vt:lpstr>Ví dụ về phép nhân bản và kiểm tra nội dung</vt:lpstr>
      <vt:lpstr>Phép so sánh giữa 2 chuỗi</vt:lpstr>
      <vt:lpstr>Chỉ mục trong chuỗi</vt:lpstr>
      <vt:lpstr>Cắt chuỗi</vt:lpstr>
      <vt:lpstr>PowerPoint Presentation</vt:lpstr>
      <vt:lpstr>Định dạng chuỗi</vt:lpstr>
      <vt:lpstr>Định dạng chuỗi</vt:lpstr>
      <vt:lpstr>Định dạng chuỗi</vt:lpstr>
      <vt:lpstr>Các phương thức của chuỗi</vt:lpstr>
      <vt:lpstr>Các phương thức của chuỗi</vt:lpstr>
      <vt:lpstr>Các phương thức của chuỗi</vt:lpstr>
      <vt:lpstr>Các hàm dựng sẵn hỗ trợ chuyển đổi</vt:lpstr>
      <vt:lpstr>Bài tập về xử lý chuỗi</vt:lpstr>
      <vt:lpstr>Bài tập về xử lý chuỗi</vt:lpstr>
      <vt:lpstr>PowerPoint Presentation</vt:lpstr>
      <vt:lpstr>List (danh sách)</vt:lpstr>
      <vt:lpstr>Bất biến (immutable) và Khả biến (mutable)</vt:lpstr>
      <vt:lpstr>Giới thiệu và khai báo</vt:lpstr>
      <vt:lpstr>Khởi tạo list</vt:lpstr>
      <vt:lpstr>PowerPoint Presentation</vt:lpstr>
      <vt:lpstr>PowerPoint Presentation</vt:lpstr>
      <vt:lpstr>So sánh 2 list: theo thứ tự từ điển (như str)</vt:lpstr>
      <vt:lpstr>Phép toán, chỉ mục và cắt</vt:lpstr>
      <vt:lpstr>Chỉ mục, lát cắt, xóa dữ liệu với list</vt:lpstr>
      <vt:lpstr>Các phương thức của list</vt:lpstr>
      <vt:lpstr>Các phương thức của list</vt:lpstr>
      <vt:lpstr>Ví dụ về sắp xếp với list</vt:lpstr>
      <vt:lpstr>Duyệt list với vòng lặp for</vt:lpstr>
      <vt:lpstr>Ví dụ về làm việc với list</vt:lpstr>
      <vt:lpstr>Một số thao tác thông dụng với list</vt:lpstr>
      <vt:lpstr>List nhiều chiều</vt:lpstr>
      <vt:lpstr>List nhiều chiều</vt:lpstr>
      <vt:lpstr>Tuple (hàng)</vt:lpstr>
      <vt:lpstr>Tuple là một dạng readonly list</vt:lpstr>
      <vt:lpstr>Khai báo tuple không nhất thiết phải dùng ()</vt:lpstr>
      <vt:lpstr>Tuple và list nhiều điểm giống nhau</vt:lpstr>
      <vt:lpstr>Bô sinh của tuple chỉ dùng được 1 lần</vt:lpstr>
      <vt:lpstr>Tính bất biến của kiểu tuple</vt:lpstr>
      <vt:lpstr>Hàm dựng sẵn làm việc với list và tuple</vt:lpstr>
      <vt:lpstr>Range (miền)</vt:lpstr>
      <vt:lpstr>Range là một tuple đặc biệt?</vt:lpstr>
      <vt:lpstr>Bài tập</vt:lpstr>
      <vt:lpstr>Bài tập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dịch</dc:title>
  <dc:creator/>
  <cp:lastModifiedBy>Nguyen Van Thieu</cp:lastModifiedBy>
  <cp:revision>40</cp:revision>
  <dcterms:created xsi:type="dcterms:W3CDTF">2022-08-15T01:52:21Z</dcterms:created>
  <dcterms:modified xsi:type="dcterms:W3CDTF">2024-06-19T00:19:23Z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2022-08-15T00:00:00Z</vt:filetime>
  </property>
</Properties>
</file>