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71" r:id="rId3"/>
    <p:sldId id="413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7" r:id="rId18"/>
    <p:sldId id="382" r:id="rId19"/>
    <p:sldId id="383" r:id="rId20"/>
    <p:sldId id="384" r:id="rId21"/>
    <p:sldId id="282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404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00" r:id="rId42"/>
    <p:sldId id="401" r:id="rId43"/>
    <p:sldId id="402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03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F736A-F40B-4AE3-9FCC-40689CA88852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FEBA-EBB8-462B-BB84-372CD85F4A42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B109C-5BD7-4727-B3DC-F884C0CE00AF}" type="datetime1">
              <a:rPr lang="en-US" smtClean="0"/>
              <a:t>19-Jun-24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3CE4E-391F-4ED2-84CC-6F990FB5C0BD}" type="datetime1">
              <a:rPr lang="en-US" smtClean="0"/>
              <a:t>19-Jun-24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9C4DC-BD04-485B-A61B-9BA5EE2F07CE}" type="datetime1">
              <a:rPr lang="en-US" smtClean="0"/>
              <a:t>19-Jun-24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7C52-B689-470D-87AB-89A8A82B22E3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42" Type="http://schemas.openxmlformats.org/officeDocument/2006/relationships/image" Target="../media/image45.png"/><Relationship Id="rId47" Type="http://schemas.openxmlformats.org/officeDocument/2006/relationships/image" Target="../media/image50.png"/><Relationship Id="rId50" Type="http://schemas.openxmlformats.org/officeDocument/2006/relationships/image" Target="../media/image5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37" Type="http://schemas.openxmlformats.org/officeDocument/2006/relationships/image" Target="../media/image40.png"/><Relationship Id="rId40" Type="http://schemas.openxmlformats.org/officeDocument/2006/relationships/image" Target="../media/image43.png"/><Relationship Id="rId45" Type="http://schemas.openxmlformats.org/officeDocument/2006/relationships/image" Target="../media/image48.png"/><Relationship Id="rId53" Type="http://schemas.openxmlformats.org/officeDocument/2006/relationships/image" Target="../media/image56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png"/><Relationship Id="rId8" Type="http://schemas.openxmlformats.org/officeDocument/2006/relationships/image" Target="../media/image11.png"/><Relationship Id="rId51" Type="http://schemas.openxmlformats.org/officeDocument/2006/relationships/image" Target="../media/image54.png"/><Relationship Id="rId3" Type="http://schemas.openxmlformats.org/officeDocument/2006/relationships/image" Target="../media/image6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png"/><Relationship Id="rId46" Type="http://schemas.openxmlformats.org/officeDocument/2006/relationships/image" Target="../media/image49.png"/><Relationship Id="rId20" Type="http://schemas.openxmlformats.org/officeDocument/2006/relationships/image" Target="../media/image23.png"/><Relationship Id="rId41" Type="http://schemas.openxmlformats.org/officeDocument/2006/relationships/image" Target="../media/image44.png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4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0.png"/><Relationship Id="rId39" Type="http://schemas.openxmlformats.org/officeDocument/2006/relationships/image" Target="../media/image92.png"/><Relationship Id="rId21" Type="http://schemas.openxmlformats.org/officeDocument/2006/relationships/image" Target="../media/image76.png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55" Type="http://schemas.openxmlformats.org/officeDocument/2006/relationships/image" Target="../media/image106.png"/><Relationship Id="rId7" Type="http://schemas.openxmlformats.org/officeDocument/2006/relationships/image" Target="../media/image6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9" Type="http://schemas.openxmlformats.org/officeDocument/2006/relationships/image" Target="../media/image82.png"/><Relationship Id="rId11" Type="http://schemas.openxmlformats.org/officeDocument/2006/relationships/image" Target="../media/image66.png"/><Relationship Id="rId24" Type="http://schemas.openxmlformats.org/officeDocument/2006/relationships/image" Target="../media/image19.png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5" Type="http://schemas.openxmlformats.org/officeDocument/2006/relationships/image" Target="../media/image60.png"/><Relationship Id="rId61" Type="http://schemas.openxmlformats.org/officeDocument/2006/relationships/image" Target="../media/image112.png"/><Relationship Id="rId19" Type="http://schemas.openxmlformats.org/officeDocument/2006/relationships/image" Target="../media/image7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Relationship Id="rId27" Type="http://schemas.openxmlformats.org/officeDocument/2006/relationships/image" Target="../media/image41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image" Target="../media/image100.png"/><Relationship Id="rId56" Type="http://schemas.openxmlformats.org/officeDocument/2006/relationships/image" Target="../media/image107.png"/><Relationship Id="rId8" Type="http://schemas.openxmlformats.org/officeDocument/2006/relationships/image" Target="../media/image63.png"/><Relationship Id="rId51" Type="http://schemas.openxmlformats.org/officeDocument/2006/relationships/image" Target="../media/image103.png"/><Relationship Id="rId3" Type="http://schemas.openxmlformats.org/officeDocument/2006/relationships/image" Target="../media/image33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79.png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13.png"/><Relationship Id="rId59" Type="http://schemas.openxmlformats.org/officeDocument/2006/relationships/image" Target="../media/image110.png"/><Relationship Id="rId20" Type="http://schemas.openxmlformats.org/officeDocument/2006/relationships/image" Target="../media/image75.png"/><Relationship Id="rId41" Type="http://schemas.openxmlformats.org/officeDocument/2006/relationships/image" Target="../media/image94.png"/><Relationship Id="rId54" Type="http://schemas.openxmlformats.org/officeDocument/2006/relationships/image" Target="../media/image105.png"/><Relationship Id="rId62" Type="http://schemas.openxmlformats.org/officeDocument/2006/relationships/image" Target="../media/image1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1.png"/><Relationship Id="rId57" Type="http://schemas.openxmlformats.org/officeDocument/2006/relationships/image" Target="../media/image108.png"/><Relationship Id="rId10" Type="http://schemas.openxmlformats.org/officeDocument/2006/relationships/image" Target="../media/image65.png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52" Type="http://schemas.openxmlformats.org/officeDocument/2006/relationships/image" Target="../media/image34.png"/><Relationship Id="rId60" Type="http://schemas.openxmlformats.org/officeDocument/2006/relationships/image" Target="../media/image111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7.png"/><Relationship Id="rId21" Type="http://schemas.openxmlformats.org/officeDocument/2006/relationships/image" Target="../media/image132.png"/><Relationship Id="rId42" Type="http://schemas.openxmlformats.org/officeDocument/2006/relationships/image" Target="../media/image153.png"/><Relationship Id="rId47" Type="http://schemas.openxmlformats.org/officeDocument/2006/relationships/image" Target="../media/image158.png"/><Relationship Id="rId63" Type="http://schemas.openxmlformats.org/officeDocument/2006/relationships/image" Target="../media/image174.png"/><Relationship Id="rId68" Type="http://schemas.openxmlformats.org/officeDocument/2006/relationships/image" Target="../media/image179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9" Type="http://schemas.openxmlformats.org/officeDocument/2006/relationships/image" Target="../media/image140.png"/><Relationship Id="rId11" Type="http://schemas.openxmlformats.org/officeDocument/2006/relationships/image" Target="../media/image123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8" Type="http://schemas.openxmlformats.org/officeDocument/2006/relationships/image" Target="../media/image169.png"/><Relationship Id="rId66" Type="http://schemas.openxmlformats.org/officeDocument/2006/relationships/image" Target="../media/image177.png"/><Relationship Id="rId74" Type="http://schemas.openxmlformats.org/officeDocument/2006/relationships/image" Target="../media/image185.png"/><Relationship Id="rId5" Type="http://schemas.openxmlformats.org/officeDocument/2006/relationships/image" Target="../media/image117.png"/><Relationship Id="rId61" Type="http://schemas.openxmlformats.org/officeDocument/2006/relationships/image" Target="../media/image172.png"/><Relationship Id="rId19" Type="http://schemas.openxmlformats.org/officeDocument/2006/relationships/image" Target="../media/image130.png"/><Relationship Id="rId14" Type="http://schemas.openxmlformats.org/officeDocument/2006/relationships/image" Target="../media/image126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56" Type="http://schemas.openxmlformats.org/officeDocument/2006/relationships/image" Target="../media/image167.png"/><Relationship Id="rId64" Type="http://schemas.openxmlformats.org/officeDocument/2006/relationships/image" Target="../media/image175.png"/><Relationship Id="rId69" Type="http://schemas.openxmlformats.org/officeDocument/2006/relationships/image" Target="../media/image180.png"/><Relationship Id="rId8" Type="http://schemas.openxmlformats.org/officeDocument/2006/relationships/image" Target="../media/image120.png"/><Relationship Id="rId51" Type="http://schemas.openxmlformats.org/officeDocument/2006/relationships/image" Target="../media/image162.png"/><Relationship Id="rId72" Type="http://schemas.openxmlformats.org/officeDocument/2006/relationships/image" Target="../media/image183.png"/><Relationship Id="rId3" Type="http://schemas.openxmlformats.org/officeDocument/2006/relationships/image" Target="../media/image115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46" Type="http://schemas.openxmlformats.org/officeDocument/2006/relationships/image" Target="../media/image157.png"/><Relationship Id="rId59" Type="http://schemas.openxmlformats.org/officeDocument/2006/relationships/image" Target="../media/image170.png"/><Relationship Id="rId67" Type="http://schemas.openxmlformats.org/officeDocument/2006/relationships/image" Target="../media/image178.png"/><Relationship Id="rId20" Type="http://schemas.openxmlformats.org/officeDocument/2006/relationships/image" Target="../media/image131.png"/><Relationship Id="rId41" Type="http://schemas.openxmlformats.org/officeDocument/2006/relationships/image" Target="../media/image152.png"/><Relationship Id="rId54" Type="http://schemas.openxmlformats.org/officeDocument/2006/relationships/image" Target="../media/image165.png"/><Relationship Id="rId62" Type="http://schemas.openxmlformats.org/officeDocument/2006/relationships/image" Target="../media/image173.png"/><Relationship Id="rId70" Type="http://schemas.openxmlformats.org/officeDocument/2006/relationships/image" Target="../media/image1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49" Type="http://schemas.openxmlformats.org/officeDocument/2006/relationships/image" Target="../media/image160.png"/><Relationship Id="rId57" Type="http://schemas.openxmlformats.org/officeDocument/2006/relationships/image" Target="../media/image168.png"/><Relationship Id="rId10" Type="http://schemas.openxmlformats.org/officeDocument/2006/relationships/image" Target="../media/image122.png"/><Relationship Id="rId31" Type="http://schemas.openxmlformats.org/officeDocument/2006/relationships/image" Target="../media/image142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60" Type="http://schemas.openxmlformats.org/officeDocument/2006/relationships/image" Target="../media/image171.png"/><Relationship Id="rId65" Type="http://schemas.openxmlformats.org/officeDocument/2006/relationships/image" Target="../media/image176.png"/><Relationship Id="rId73" Type="http://schemas.openxmlformats.org/officeDocument/2006/relationships/image" Target="../media/image184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77.png"/><Relationship Id="rId39" Type="http://schemas.openxmlformats.org/officeDocument/2006/relationships/image" Target="../media/image150.png"/><Relationship Id="rId34" Type="http://schemas.openxmlformats.org/officeDocument/2006/relationships/image" Target="../media/image145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7" Type="http://schemas.openxmlformats.org/officeDocument/2006/relationships/image" Target="../media/image119.png"/><Relationship Id="rId71" Type="http://schemas.openxmlformats.org/officeDocument/2006/relationships/image" Target="../media/image18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4.png"/><Relationship Id="rId18" Type="http://schemas.openxmlformats.org/officeDocument/2006/relationships/image" Target="../media/image198.png"/><Relationship Id="rId26" Type="http://schemas.openxmlformats.org/officeDocument/2006/relationships/image" Target="../media/image205.png"/><Relationship Id="rId39" Type="http://schemas.openxmlformats.org/officeDocument/2006/relationships/image" Target="../media/image218.png"/><Relationship Id="rId21" Type="http://schemas.openxmlformats.org/officeDocument/2006/relationships/image" Target="../media/image201.png"/><Relationship Id="rId34" Type="http://schemas.openxmlformats.org/officeDocument/2006/relationships/image" Target="../media/image213.png"/><Relationship Id="rId7" Type="http://schemas.openxmlformats.org/officeDocument/2006/relationships/image" Target="../media/image190.png"/><Relationship Id="rId2" Type="http://schemas.openxmlformats.org/officeDocument/2006/relationships/image" Target="../media/image5.png"/><Relationship Id="rId16" Type="http://schemas.openxmlformats.org/officeDocument/2006/relationships/image" Target="../media/image197.png"/><Relationship Id="rId20" Type="http://schemas.openxmlformats.org/officeDocument/2006/relationships/image" Target="../media/image200.png"/><Relationship Id="rId29" Type="http://schemas.openxmlformats.org/officeDocument/2006/relationships/image" Target="../media/image208.png"/><Relationship Id="rId41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9.png"/><Relationship Id="rId11" Type="http://schemas.openxmlformats.org/officeDocument/2006/relationships/image" Target="../media/image9.png"/><Relationship Id="rId24" Type="http://schemas.openxmlformats.org/officeDocument/2006/relationships/image" Target="../media/image32.png"/><Relationship Id="rId32" Type="http://schemas.openxmlformats.org/officeDocument/2006/relationships/image" Target="../media/image211.png"/><Relationship Id="rId37" Type="http://schemas.openxmlformats.org/officeDocument/2006/relationships/image" Target="../media/image216.png"/><Relationship Id="rId40" Type="http://schemas.openxmlformats.org/officeDocument/2006/relationships/image" Target="../media/image219.png"/><Relationship Id="rId5" Type="http://schemas.openxmlformats.org/officeDocument/2006/relationships/image" Target="../media/image188.png"/><Relationship Id="rId15" Type="http://schemas.openxmlformats.org/officeDocument/2006/relationships/image" Target="../media/image196.png"/><Relationship Id="rId23" Type="http://schemas.openxmlformats.org/officeDocument/2006/relationships/image" Target="../media/image203.png"/><Relationship Id="rId28" Type="http://schemas.openxmlformats.org/officeDocument/2006/relationships/image" Target="../media/image207.png"/><Relationship Id="rId36" Type="http://schemas.openxmlformats.org/officeDocument/2006/relationships/image" Target="../media/image215.png"/><Relationship Id="rId10" Type="http://schemas.openxmlformats.org/officeDocument/2006/relationships/image" Target="../media/image193.png"/><Relationship Id="rId19" Type="http://schemas.openxmlformats.org/officeDocument/2006/relationships/image" Target="../media/image199.png"/><Relationship Id="rId31" Type="http://schemas.openxmlformats.org/officeDocument/2006/relationships/image" Target="../media/image210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5.png"/><Relationship Id="rId22" Type="http://schemas.openxmlformats.org/officeDocument/2006/relationships/image" Target="../media/image202.png"/><Relationship Id="rId27" Type="http://schemas.openxmlformats.org/officeDocument/2006/relationships/image" Target="../media/image206.png"/><Relationship Id="rId30" Type="http://schemas.openxmlformats.org/officeDocument/2006/relationships/image" Target="../media/image209.png"/><Relationship Id="rId35" Type="http://schemas.openxmlformats.org/officeDocument/2006/relationships/image" Target="../media/image214.png"/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204.png"/><Relationship Id="rId33" Type="http://schemas.openxmlformats.org/officeDocument/2006/relationships/image" Target="../media/image212.png"/><Relationship Id="rId38" Type="http://schemas.openxmlformats.org/officeDocument/2006/relationships/image" Target="../media/image21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png"/><Relationship Id="rId18" Type="http://schemas.openxmlformats.org/officeDocument/2006/relationships/image" Target="../media/image232.png"/><Relationship Id="rId26" Type="http://schemas.openxmlformats.org/officeDocument/2006/relationships/image" Target="../media/image240.png"/><Relationship Id="rId21" Type="http://schemas.openxmlformats.org/officeDocument/2006/relationships/image" Target="../media/image235.png"/><Relationship Id="rId34" Type="http://schemas.openxmlformats.org/officeDocument/2006/relationships/image" Target="../media/image248.png"/><Relationship Id="rId7" Type="http://schemas.openxmlformats.org/officeDocument/2006/relationships/image" Target="../media/image207.png"/><Relationship Id="rId12" Type="http://schemas.openxmlformats.org/officeDocument/2006/relationships/image" Target="../media/image226.png"/><Relationship Id="rId17" Type="http://schemas.openxmlformats.org/officeDocument/2006/relationships/image" Target="../media/image231.png"/><Relationship Id="rId25" Type="http://schemas.openxmlformats.org/officeDocument/2006/relationships/image" Target="../media/image239.png"/><Relationship Id="rId33" Type="http://schemas.openxmlformats.org/officeDocument/2006/relationships/image" Target="../media/image247.png"/><Relationship Id="rId38" Type="http://schemas.openxmlformats.org/officeDocument/2006/relationships/image" Target="../media/image252.png"/><Relationship Id="rId2" Type="http://schemas.openxmlformats.org/officeDocument/2006/relationships/image" Target="../media/image58.png"/><Relationship Id="rId16" Type="http://schemas.openxmlformats.org/officeDocument/2006/relationships/image" Target="../media/image230.png"/><Relationship Id="rId20" Type="http://schemas.openxmlformats.org/officeDocument/2006/relationships/image" Target="../media/image234.png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3.png"/><Relationship Id="rId11" Type="http://schemas.openxmlformats.org/officeDocument/2006/relationships/image" Target="../media/image41.png"/><Relationship Id="rId24" Type="http://schemas.openxmlformats.org/officeDocument/2006/relationships/image" Target="../media/image238.png"/><Relationship Id="rId32" Type="http://schemas.openxmlformats.org/officeDocument/2006/relationships/image" Target="../media/image246.png"/><Relationship Id="rId37" Type="http://schemas.openxmlformats.org/officeDocument/2006/relationships/image" Target="../media/image251.png"/><Relationship Id="rId5" Type="http://schemas.openxmlformats.org/officeDocument/2006/relationships/image" Target="../media/image222.png"/><Relationship Id="rId15" Type="http://schemas.openxmlformats.org/officeDocument/2006/relationships/image" Target="../media/image229.png"/><Relationship Id="rId23" Type="http://schemas.openxmlformats.org/officeDocument/2006/relationships/image" Target="../media/image237.png"/><Relationship Id="rId28" Type="http://schemas.openxmlformats.org/officeDocument/2006/relationships/image" Target="../media/image242.png"/><Relationship Id="rId36" Type="http://schemas.openxmlformats.org/officeDocument/2006/relationships/image" Target="../media/image250.png"/><Relationship Id="rId10" Type="http://schemas.openxmlformats.org/officeDocument/2006/relationships/image" Target="../media/image225.png"/><Relationship Id="rId19" Type="http://schemas.openxmlformats.org/officeDocument/2006/relationships/image" Target="../media/image233.png"/><Relationship Id="rId31" Type="http://schemas.openxmlformats.org/officeDocument/2006/relationships/image" Target="../media/image245.png"/><Relationship Id="rId4" Type="http://schemas.openxmlformats.org/officeDocument/2006/relationships/image" Target="../media/image221.png"/><Relationship Id="rId9" Type="http://schemas.openxmlformats.org/officeDocument/2006/relationships/image" Target="../media/image224.png"/><Relationship Id="rId14" Type="http://schemas.openxmlformats.org/officeDocument/2006/relationships/image" Target="../media/image228.png"/><Relationship Id="rId22" Type="http://schemas.openxmlformats.org/officeDocument/2006/relationships/image" Target="../media/image236.png"/><Relationship Id="rId27" Type="http://schemas.openxmlformats.org/officeDocument/2006/relationships/image" Target="../media/image241.png"/><Relationship Id="rId30" Type="http://schemas.openxmlformats.org/officeDocument/2006/relationships/image" Target="../media/image244.png"/><Relationship Id="rId35" Type="http://schemas.openxmlformats.org/officeDocument/2006/relationships/image" Target="../media/image249.png"/><Relationship Id="rId8" Type="http://schemas.openxmlformats.org/officeDocument/2006/relationships/image" Target="../media/image13.png"/><Relationship Id="rId3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2.png"/><Relationship Id="rId18" Type="http://schemas.openxmlformats.org/officeDocument/2006/relationships/image" Target="../media/image267.png"/><Relationship Id="rId26" Type="http://schemas.openxmlformats.org/officeDocument/2006/relationships/image" Target="../media/image74.png"/><Relationship Id="rId39" Type="http://schemas.openxmlformats.org/officeDocument/2006/relationships/image" Target="../media/image285.png"/><Relationship Id="rId21" Type="http://schemas.openxmlformats.org/officeDocument/2006/relationships/image" Target="../media/image270.png"/><Relationship Id="rId34" Type="http://schemas.openxmlformats.org/officeDocument/2006/relationships/image" Target="../media/image280.png"/><Relationship Id="rId42" Type="http://schemas.openxmlformats.org/officeDocument/2006/relationships/image" Target="../media/image288.png"/><Relationship Id="rId47" Type="http://schemas.openxmlformats.org/officeDocument/2006/relationships/image" Target="../media/image293.png"/><Relationship Id="rId7" Type="http://schemas.openxmlformats.org/officeDocument/2006/relationships/image" Target="../media/image256.png"/><Relationship Id="rId2" Type="http://schemas.openxmlformats.org/officeDocument/2006/relationships/image" Target="../media/image65.png"/><Relationship Id="rId16" Type="http://schemas.openxmlformats.org/officeDocument/2006/relationships/image" Target="../media/image265.png"/><Relationship Id="rId29" Type="http://schemas.openxmlformats.org/officeDocument/2006/relationships/image" Target="../media/image275.png"/><Relationship Id="rId11" Type="http://schemas.openxmlformats.org/officeDocument/2006/relationships/image" Target="../media/image260.png"/><Relationship Id="rId24" Type="http://schemas.openxmlformats.org/officeDocument/2006/relationships/image" Target="../media/image141.png"/><Relationship Id="rId32" Type="http://schemas.openxmlformats.org/officeDocument/2006/relationships/image" Target="../media/image278.png"/><Relationship Id="rId37" Type="http://schemas.openxmlformats.org/officeDocument/2006/relationships/image" Target="../media/image283.png"/><Relationship Id="rId40" Type="http://schemas.openxmlformats.org/officeDocument/2006/relationships/image" Target="../media/image286.png"/><Relationship Id="rId45" Type="http://schemas.openxmlformats.org/officeDocument/2006/relationships/image" Target="../media/image291.png"/><Relationship Id="rId5" Type="http://schemas.openxmlformats.org/officeDocument/2006/relationships/image" Target="../media/image254.png"/><Relationship Id="rId15" Type="http://schemas.openxmlformats.org/officeDocument/2006/relationships/image" Target="../media/image264.png"/><Relationship Id="rId23" Type="http://schemas.openxmlformats.org/officeDocument/2006/relationships/image" Target="../media/image272.png"/><Relationship Id="rId28" Type="http://schemas.openxmlformats.org/officeDocument/2006/relationships/image" Target="../media/image274.png"/><Relationship Id="rId36" Type="http://schemas.openxmlformats.org/officeDocument/2006/relationships/image" Target="../media/image282.png"/><Relationship Id="rId49" Type="http://schemas.openxmlformats.org/officeDocument/2006/relationships/image" Target="../media/image295.png"/><Relationship Id="rId10" Type="http://schemas.openxmlformats.org/officeDocument/2006/relationships/image" Target="../media/image259.png"/><Relationship Id="rId19" Type="http://schemas.openxmlformats.org/officeDocument/2006/relationships/image" Target="../media/image268.png"/><Relationship Id="rId31" Type="http://schemas.openxmlformats.org/officeDocument/2006/relationships/image" Target="../media/image277.png"/><Relationship Id="rId44" Type="http://schemas.openxmlformats.org/officeDocument/2006/relationships/image" Target="../media/image290.png"/><Relationship Id="rId4" Type="http://schemas.openxmlformats.org/officeDocument/2006/relationships/image" Target="../media/image253.png"/><Relationship Id="rId9" Type="http://schemas.openxmlformats.org/officeDocument/2006/relationships/image" Target="../media/image258.png"/><Relationship Id="rId14" Type="http://schemas.openxmlformats.org/officeDocument/2006/relationships/image" Target="../media/image263.png"/><Relationship Id="rId22" Type="http://schemas.openxmlformats.org/officeDocument/2006/relationships/image" Target="../media/image271.png"/><Relationship Id="rId27" Type="http://schemas.openxmlformats.org/officeDocument/2006/relationships/image" Target="../media/image33.png"/><Relationship Id="rId30" Type="http://schemas.openxmlformats.org/officeDocument/2006/relationships/image" Target="../media/image276.png"/><Relationship Id="rId35" Type="http://schemas.openxmlformats.org/officeDocument/2006/relationships/image" Target="../media/image281.png"/><Relationship Id="rId43" Type="http://schemas.openxmlformats.org/officeDocument/2006/relationships/image" Target="../media/image289.png"/><Relationship Id="rId48" Type="http://schemas.openxmlformats.org/officeDocument/2006/relationships/image" Target="../media/image294.png"/><Relationship Id="rId8" Type="http://schemas.openxmlformats.org/officeDocument/2006/relationships/image" Target="../media/image257.png"/><Relationship Id="rId3" Type="http://schemas.openxmlformats.org/officeDocument/2006/relationships/image" Target="../media/image6.png"/><Relationship Id="rId12" Type="http://schemas.openxmlformats.org/officeDocument/2006/relationships/image" Target="../media/image261.png"/><Relationship Id="rId17" Type="http://schemas.openxmlformats.org/officeDocument/2006/relationships/image" Target="../media/image266.png"/><Relationship Id="rId25" Type="http://schemas.openxmlformats.org/officeDocument/2006/relationships/image" Target="../media/image273.png"/><Relationship Id="rId33" Type="http://schemas.openxmlformats.org/officeDocument/2006/relationships/image" Target="../media/image279.png"/><Relationship Id="rId38" Type="http://schemas.openxmlformats.org/officeDocument/2006/relationships/image" Target="../media/image284.png"/><Relationship Id="rId46" Type="http://schemas.openxmlformats.org/officeDocument/2006/relationships/image" Target="../media/image292.png"/><Relationship Id="rId20" Type="http://schemas.openxmlformats.org/officeDocument/2006/relationships/image" Target="../media/image269.png"/><Relationship Id="rId41" Type="http://schemas.openxmlformats.org/officeDocument/2006/relationships/image" Target="../media/image2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TRÌNH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CHO TRÍ TUỆ NHÂN TẠO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71253" cy="5397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STT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90" dirty="0">
                          <a:latin typeface="Calibri"/>
                          <a:cs typeface="Calibri"/>
                        </a:rPr>
                        <a:t>Tên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hiệu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thích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7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“bằng”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==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hai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giống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nhau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8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“khác”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15" dirty="0">
                          <a:latin typeface="Calibri"/>
                          <a:cs typeface="Calibri"/>
                        </a:rPr>
                        <a:t>!=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 phần tử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này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mà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kia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9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“lớn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dirty="0">
                          <a:latin typeface="Calibri"/>
                          <a:cs typeface="Calibri"/>
                        </a:rPr>
                        <a:t>&gt;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 của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 hai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đều có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không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hiện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5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“lớn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&gt;=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bằng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lớn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24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“nhỏ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hơn”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dirty="0">
                          <a:latin typeface="Calibri"/>
                          <a:cs typeface="Calibri"/>
                        </a:rPr>
                        <a:t>&lt;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mọi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tử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đều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hai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và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có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ít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một phần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 marR="196215">
                        <a:lnSpc>
                          <a:spcPct val="114700"/>
                        </a:lnSpc>
                        <a:spcBef>
                          <a:spcPts val="1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tử thuộc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hai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xuất</a:t>
                      </a:r>
                      <a:r>
                        <a:rPr sz="19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hiện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 </a:t>
                      </a:r>
                      <a:r>
                        <a:rPr sz="1900" spc="-4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4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12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sánh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“nhỏ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bằng”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b="1" spc="-5" dirty="0">
                          <a:latin typeface="Calibri"/>
                          <a:cs typeface="Calibri"/>
                        </a:rPr>
                        <a:t>&lt;=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900" spc="-60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19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30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19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nhất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bằng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hoặc</a:t>
                      </a:r>
                      <a:r>
                        <a:rPr sz="19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nhỏ</a:t>
                      </a:r>
                      <a:endParaRPr sz="19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hơn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1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thứ</a:t>
                      </a:r>
                      <a:r>
                        <a:rPr sz="1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hai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7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309943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a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set('abracadabra') </a:t>
            </a:r>
            <a:r>
              <a:rPr sz="2000" spc="-109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b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set('alacazam')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1950" y="862431"/>
            <a:ext cx="3796029" cy="83946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{'d',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'r',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'c',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'a'}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{'z',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'c',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'l',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'a'}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181" y="2081012"/>
            <a:ext cx="7570470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63650">
              <a:lnSpc>
                <a:spcPct val="133300"/>
              </a:lnSpc>
              <a:spcBef>
                <a:spcPts val="105"/>
              </a:spcBef>
              <a:tabLst>
                <a:tab pos="3924935" algn="l"/>
              </a:tabLst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Phép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Hiệu: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 a nhưng không thuộc b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 –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b)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{'r',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'd',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'b'} </a:t>
            </a:r>
            <a:r>
              <a:rPr sz="2000" spc="-10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Hợp: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hoặc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{'a',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'c',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'r',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'd',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'z',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'l'}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|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Giao: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cả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và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2493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&amp;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{'a',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'c'}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Phép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Xor: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thuộc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hoặc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hoặc b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nhưng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phải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cả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{'r',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'd',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'b',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'm',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'z',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'l'}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print(a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^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b)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72486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phần</a:t>
            </a:r>
            <a:r>
              <a:rPr sz="3600" spc="-10" dirty="0"/>
              <a:t> </a:t>
            </a:r>
            <a:r>
              <a:rPr sz="3600" dirty="0"/>
              <a:t>tử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spc="-5" dirty="0"/>
              <a:t>tập</a:t>
            </a:r>
            <a:r>
              <a:rPr sz="3600" spc="-10" dirty="0"/>
              <a:t> </a:t>
            </a:r>
            <a:r>
              <a:rPr sz="3600" dirty="0"/>
              <a:t>hợp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537575" cy="45859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đơn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Cẩn</a:t>
            </a:r>
            <a:r>
              <a:rPr sz="2800" spc="-5" dirty="0">
                <a:latin typeface="Calibri"/>
                <a:cs typeface="Calibri"/>
              </a:rPr>
              <a:t> thận: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vào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5" dirty="0">
                <a:latin typeface="Calibri"/>
                <a:cs typeface="Calibri"/>
              </a:rPr>
              <a:t>Trường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chỉ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kết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enumerate: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4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index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enumerate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):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index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value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61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367395" cy="45853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add(e)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vào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clear()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mọi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copy()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difference(x)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trừ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marR="10096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difference_update(x)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loại </a:t>
            </a:r>
            <a:r>
              <a:rPr sz="2400" spc="-5" dirty="0">
                <a:latin typeface="Calibri"/>
                <a:cs typeface="Calibri"/>
              </a:rPr>
              <a:t>bỏ những 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x khỏi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discard(e)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khỏi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intersection(x)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phép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giao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intersection_update(x)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dirty="0">
                <a:latin typeface="Calibri"/>
                <a:cs typeface="Calibri"/>
              </a:rPr>
              <a:t>giao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dirty="0">
                <a:latin typeface="Calibri"/>
                <a:cs typeface="Calibri"/>
              </a:rPr>
              <a:t>x </a:t>
            </a:r>
            <a:r>
              <a:rPr sz="2400" spc="-5" dirty="0">
                <a:latin typeface="Calibri"/>
                <a:cs typeface="Calibri"/>
              </a:rPr>
              <a:t>(cập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2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4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5360" cy="53670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isdisjoint(x)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chung</a:t>
            </a:r>
            <a:r>
              <a:rPr sz="2400" spc="-5" dirty="0">
                <a:latin typeface="Calibri"/>
                <a:cs typeface="Calibri"/>
              </a:rPr>
              <a:t> nào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issubset(x)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 </a:t>
            </a:r>
            <a:r>
              <a:rPr sz="2400" spc="-20" dirty="0">
                <a:latin typeface="Calibri"/>
                <a:cs typeface="Calibri"/>
              </a:rPr>
              <a:t>với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&lt;=x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issuperset(x)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 </a:t>
            </a:r>
            <a:r>
              <a:rPr sz="2400" spc="-40" dirty="0">
                <a:latin typeface="Calibri"/>
                <a:cs typeface="Calibri"/>
              </a:rPr>
              <a:t>True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x là </a:t>
            </a:r>
            <a:r>
              <a:rPr sz="2400" spc="-10" dirty="0">
                <a:latin typeface="Calibri"/>
                <a:cs typeface="Calibri"/>
              </a:rPr>
              <a:t>tập con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tập,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so sánh &gt;=x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lấy</a:t>
            </a:r>
            <a:r>
              <a:rPr sz="2400" dirty="0">
                <a:latin typeface="Calibri"/>
                <a:cs typeface="Calibri"/>
              </a:rPr>
              <a:t>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khỏi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(không</a:t>
            </a:r>
            <a:r>
              <a:rPr sz="2400" spc="-10" dirty="0">
                <a:latin typeface="Calibri"/>
                <a:cs typeface="Calibri"/>
              </a:rPr>
              <a:t> biết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trước)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remove(e)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khỏi </a:t>
            </a:r>
            <a:r>
              <a:rPr sz="2400" spc="-10" dirty="0">
                <a:latin typeface="Calibri"/>
                <a:cs typeface="Calibri"/>
              </a:rPr>
              <a:t>tập,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báo lỗi 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symmetric_difference(x)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phép ^x</a:t>
            </a:r>
            <a:endParaRPr sz="2400">
              <a:latin typeface="Calibri"/>
              <a:cs typeface="Calibri"/>
            </a:endParaRPr>
          </a:p>
          <a:p>
            <a:pPr marL="744220" marR="480059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symmetric_difference_update(x)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tương đương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5" dirty="0">
                <a:latin typeface="Calibri"/>
                <a:cs typeface="Calibri"/>
              </a:rPr>
              <a:t>phép ^x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nhật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union(x)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update(x)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đưa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5" dirty="0">
                <a:latin typeface="Calibri"/>
                <a:cs typeface="Calibri"/>
              </a:rPr>
              <a:t> hiện</a:t>
            </a:r>
            <a:r>
              <a:rPr sz="2400" spc="-10" dirty="0">
                <a:latin typeface="Calibri"/>
                <a:cs typeface="Calibri"/>
              </a:rPr>
              <a:t> tại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5882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Frozenset</a:t>
            </a:r>
            <a:r>
              <a:rPr spc="-50" dirty="0"/>
              <a:t> </a:t>
            </a:r>
            <a:r>
              <a:rPr spc="-5" dirty="0"/>
              <a:t>(tập</a:t>
            </a:r>
            <a:r>
              <a:rPr spc="-20" dirty="0"/>
              <a:t> </a:t>
            </a:r>
            <a:r>
              <a:rPr dirty="0"/>
              <a:t>hợp</a:t>
            </a:r>
            <a:r>
              <a:rPr spc="-25" dirty="0"/>
              <a:t> </a:t>
            </a:r>
            <a:r>
              <a:rPr dirty="0"/>
              <a:t>tĩnh)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252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0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Frozenset</a:t>
            </a:r>
            <a:r>
              <a:rPr sz="3600" spc="-50" dirty="0"/>
              <a:t> </a:t>
            </a:r>
            <a:r>
              <a:rPr sz="3600" spc="-5" dirty="0"/>
              <a:t>(tập</a:t>
            </a:r>
            <a:r>
              <a:rPr sz="3600" spc="-40" dirty="0"/>
              <a:t> </a:t>
            </a:r>
            <a:r>
              <a:rPr sz="3600" dirty="0"/>
              <a:t>tĩnh)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7331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Frozenset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giống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1388516"/>
            <a:ext cx="449961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00"/>
              </a:lnSpc>
              <a:spcBef>
                <a:spcPts val="100"/>
              </a:spcBef>
            </a:pP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b =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 frozenset(((1,2), (2,3))) </a:t>
            </a:r>
            <a:r>
              <a:rPr sz="2200" spc="-11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b.add("abc")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940" y="1388516"/>
            <a:ext cx="2797175" cy="8001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{(1,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2),</a:t>
            </a:r>
            <a:r>
              <a:rPr sz="22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(2,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3)}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5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2195208"/>
            <a:ext cx="8563610" cy="41154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</a:t>
            </a:r>
            <a:r>
              <a:rPr sz="2800" spc="-5" dirty="0">
                <a:latin typeface="Calibri"/>
                <a:cs typeface="Calibri"/>
              </a:rPr>
              <a:t> giữa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tĩnh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hợp: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 </a:t>
            </a:r>
            <a:r>
              <a:rPr sz="2400" dirty="0">
                <a:latin typeface="Calibri"/>
                <a:cs typeface="Calibri"/>
              </a:rPr>
              <a:t>tĩnh là kiểu </a:t>
            </a:r>
            <a:r>
              <a:rPr sz="2400" spc="-10" dirty="0">
                <a:latin typeface="Calibri"/>
                <a:cs typeface="Calibri"/>
              </a:rPr>
              <a:t>bất </a:t>
            </a:r>
            <a:r>
              <a:rPr sz="2400" spc="-5" dirty="0">
                <a:latin typeface="Calibri"/>
                <a:cs typeface="Calibri"/>
              </a:rPr>
              <a:t>biến, </a:t>
            </a:r>
            <a:r>
              <a:rPr sz="2400" spc="-10" dirty="0">
                <a:latin typeface="Calibri"/>
                <a:cs typeface="Calibri"/>
              </a:rPr>
              <a:t>tập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dirty="0">
                <a:latin typeface="Calibri"/>
                <a:cs typeface="Calibri"/>
              </a:rPr>
              <a:t>là kiểu khả </a:t>
            </a:r>
            <a:r>
              <a:rPr sz="2400" spc="-5" dirty="0">
                <a:latin typeface="Calibri"/>
                <a:cs typeface="Calibri"/>
              </a:rPr>
              <a:t>biến (dù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 phải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 </a:t>
            </a:r>
            <a:r>
              <a:rPr sz="2400" spc="-5" dirty="0">
                <a:latin typeface="Calibri"/>
                <a:cs typeface="Calibri"/>
              </a:rPr>
              <a:t>thường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nhanh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tốn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 </a:t>
            </a:r>
            <a:r>
              <a:rPr sz="2400" spc="-15" dirty="0">
                <a:latin typeface="Calibri"/>
                <a:cs typeface="Calibri"/>
              </a:rPr>
              <a:t>tập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marR="502284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phương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spc="-5" dirty="0">
                <a:latin typeface="Calibri"/>
                <a:cs typeface="Calibri"/>
              </a:rPr>
              <a:t>đổi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dirty="0">
                <a:latin typeface="Calibri"/>
                <a:cs typeface="Calibri"/>
              </a:rPr>
              <a:t>add()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remove()</a:t>
            </a:r>
            <a:endParaRPr sz="2400">
              <a:latin typeface="Calibri"/>
              <a:cs typeface="Calibri"/>
            </a:endParaRPr>
          </a:p>
          <a:p>
            <a:pPr marL="744220" marR="14859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vẫn</a:t>
            </a:r>
            <a:r>
              <a:rPr sz="2400" spc="-5" dirty="0">
                <a:latin typeface="Calibri"/>
                <a:cs typeface="Calibri"/>
              </a:rPr>
              <a:t> hỗ</a:t>
            </a:r>
            <a:r>
              <a:rPr sz="2400" spc="-10" dirty="0">
                <a:latin typeface="Calibri"/>
                <a:cs typeface="Calibri"/>
              </a:rPr>
              <a:t> trợ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0" dirty="0">
                <a:latin typeface="Calibri"/>
                <a:cs typeface="Calibri"/>
              </a:rPr>
              <a:t> (giao,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hiệu,…)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vẫn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hỗ </a:t>
            </a:r>
            <a:r>
              <a:rPr sz="2400" spc="-10" dirty="0">
                <a:latin typeface="Calibri"/>
                <a:cs typeface="Calibri"/>
              </a:rPr>
              <a:t>trợ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 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Tập</a:t>
            </a:r>
            <a:r>
              <a:rPr sz="2400" dirty="0">
                <a:latin typeface="Calibri"/>
                <a:cs typeface="Calibri"/>
              </a:rPr>
              <a:t> tĩnh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(học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sau)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70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" y="141859"/>
            <a:ext cx="494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 smtClean="0"/>
              <a:t>T</a:t>
            </a:r>
            <a:r>
              <a:rPr lang="en-US" sz="3600" dirty="0" err="1" smtClean="0"/>
              <a:t>ổng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r>
              <a:rPr lang="en-US" sz="3600" dirty="0" smtClean="0"/>
              <a:t> </a:t>
            </a:r>
            <a:r>
              <a:rPr lang="en-US" sz="3600" dirty="0" err="1" smtClean="0"/>
              <a:t>lại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41690" cy="500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952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kiểu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cảm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 điểm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chính: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bên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đôi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endParaRPr sz="2400" dirty="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tính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vì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cắt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lát,</a:t>
            </a:r>
            <a:r>
              <a:rPr sz="2800" spc="-5" dirty="0">
                <a:latin typeface="Calibri"/>
                <a:cs typeface="Calibri"/>
              </a:rPr>
              <a:t> tuy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vẫn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bằng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endParaRPr sz="2800" dirty="0">
              <a:latin typeface="Calibri"/>
              <a:cs typeface="Calibri"/>
            </a:endParaRPr>
          </a:p>
          <a:p>
            <a:pPr marL="287020" marR="387985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hữu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ích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 dirty="0">
              <a:latin typeface="Calibri"/>
              <a:cs typeface="Calibri"/>
            </a:endParaRPr>
          </a:p>
          <a:p>
            <a:pPr marL="287020" marR="205104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tĩnh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(frozenset)</a:t>
            </a:r>
            <a:r>
              <a:rPr sz="2800" spc="-5" dirty="0">
                <a:latin typeface="Calibri"/>
                <a:cs typeface="Calibri"/>
              </a:rPr>
              <a:t> 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hợp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spc="-5" dirty="0">
                <a:latin typeface="Calibri"/>
                <a:cs typeface="Calibri"/>
              </a:rPr>
              <a:t> biến,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xong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573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296909" cy="840105"/>
            <a:chOff x="271881" y="1002538"/>
            <a:chExt cx="8296909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7745983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" y="1429258"/>
              <a:ext cx="3000374" cy="41300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1881" y="1957781"/>
            <a:ext cx="8745220" cy="840740"/>
            <a:chOff x="271881" y="1957781"/>
            <a:chExt cx="8745220" cy="84074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515721" cy="413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350" y="1957781"/>
              <a:ext cx="5221351" cy="4133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5019" y="1957781"/>
              <a:ext cx="691896" cy="4133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8232" y="1957781"/>
              <a:ext cx="2588641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2385060"/>
              <a:ext cx="268223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313" y="2385060"/>
              <a:ext cx="4327525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47589" y="2385060"/>
              <a:ext cx="1264831" cy="4130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1881" y="2913888"/>
            <a:ext cx="8810625" cy="1693545"/>
            <a:chOff x="271881" y="2913888"/>
            <a:chExt cx="8810625" cy="169354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51572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2350" y="2913888"/>
              <a:ext cx="5528310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82868" y="2913888"/>
              <a:ext cx="770001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798563" y="2913888"/>
              <a:ext cx="662838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95642" y="2913888"/>
              <a:ext cx="1500504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" y="3340557"/>
              <a:ext cx="681126" cy="413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046" y="3340557"/>
              <a:ext cx="885507" cy="4133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94637" y="3340557"/>
              <a:ext cx="3743198" cy="413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75148" y="3340557"/>
              <a:ext cx="2751454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81442" y="3340557"/>
              <a:ext cx="1100937" cy="413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6201" y="3767582"/>
              <a:ext cx="1078471" cy="4130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89837" y="3767582"/>
              <a:ext cx="5654420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96937" y="3767582"/>
              <a:ext cx="825246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56830" y="3767582"/>
              <a:ext cx="1264831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01" y="4194302"/>
              <a:ext cx="1088491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168" y="4194302"/>
              <a:ext cx="268224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13281" y="4194302"/>
              <a:ext cx="537209" cy="41300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71881" y="4721605"/>
            <a:ext cx="8839835" cy="1693545"/>
            <a:chOff x="271881" y="4721605"/>
            <a:chExt cx="8839835" cy="1693545"/>
          </a:xfrm>
        </p:grpSpPr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1881" y="4721605"/>
              <a:ext cx="436626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2965" y="4721605"/>
              <a:ext cx="651967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9134" y="4721605"/>
              <a:ext cx="80429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2237" y="4721605"/>
              <a:ext cx="770001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57933" y="4721605"/>
              <a:ext cx="662838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754756" y="4721605"/>
              <a:ext cx="1683512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69994" y="4721605"/>
              <a:ext cx="628294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40909" y="4721605"/>
              <a:ext cx="1236967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23204" y="4721605"/>
              <a:ext cx="3082290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5146497"/>
              <a:ext cx="1869313" cy="41330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71649" y="5144973"/>
              <a:ext cx="1797430" cy="41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905757" y="5143449"/>
              <a:ext cx="387705" cy="41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099306" y="5141925"/>
              <a:ext cx="773950" cy="41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43957" y="5140401"/>
              <a:ext cx="949071" cy="413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503163" y="5138877"/>
              <a:ext cx="781431" cy="41330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28004" y="5137353"/>
              <a:ext cx="1254378" cy="4133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225537" y="5135829"/>
              <a:ext cx="1885696" cy="41330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5575401"/>
              <a:ext cx="344423" cy="4130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8413" y="5575401"/>
              <a:ext cx="2284730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852674" y="5575401"/>
              <a:ext cx="387705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047746" y="5575401"/>
              <a:ext cx="714756" cy="41300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619245" y="5575401"/>
              <a:ext cx="3087624" cy="41300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6544056" y="5575401"/>
              <a:ext cx="2216023" cy="41300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46201" y="6002121"/>
              <a:ext cx="2391537" cy="41300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88284" y="6002121"/>
              <a:ext cx="626262" cy="4130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258058" y="6002121"/>
              <a:ext cx="1847468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53000" y="6002121"/>
              <a:ext cx="1572768" cy="4130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382512" y="6002121"/>
              <a:ext cx="1633092" cy="4130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867142" y="6002121"/>
              <a:ext cx="553669" cy="413003"/>
            </a:xfrm>
            <a:prstGeom prst="rect">
              <a:avLst/>
            </a:prstGeom>
          </p:spPr>
        </p:pic>
      </p:grp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85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349615" cy="840105"/>
            <a:chOff x="271881" y="1002538"/>
            <a:chExt cx="834961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5196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1002538"/>
              <a:ext cx="1794129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9789" y="1002538"/>
              <a:ext cx="123870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3733" y="1002538"/>
              <a:ext cx="4439920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9061" y="1002538"/>
              <a:ext cx="632358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201" y="1429258"/>
              <a:ext cx="2082292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8245" y="1429258"/>
              <a:ext cx="1985391" cy="413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71881" y="1957781"/>
            <a:ext cx="8767445" cy="840740"/>
            <a:chOff x="271881" y="1957781"/>
            <a:chExt cx="8767445" cy="840740"/>
          </a:xfrm>
        </p:grpSpPr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881" y="1957781"/>
              <a:ext cx="436626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957781"/>
              <a:ext cx="651967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9134" y="1957781"/>
              <a:ext cx="2098802" cy="4133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8018" y="1957781"/>
              <a:ext cx="2547747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35524" y="1957781"/>
              <a:ext cx="3703447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2385060"/>
              <a:ext cx="286511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457" y="2385060"/>
              <a:ext cx="826985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8584" y="2385060"/>
              <a:ext cx="650646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66265" y="2385060"/>
              <a:ext cx="3665220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72100" y="2385060"/>
              <a:ext cx="636422" cy="41300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271881" y="2913888"/>
            <a:ext cx="8740775" cy="1266825"/>
            <a:chOff x="271881" y="2913888"/>
            <a:chExt cx="8740775" cy="1266825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1881" y="2913888"/>
              <a:ext cx="436626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913888"/>
              <a:ext cx="651967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9134" y="2913888"/>
              <a:ext cx="1565656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90521" y="2913888"/>
              <a:ext cx="739520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83737" y="2913888"/>
              <a:ext cx="1175613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91101" y="2913888"/>
              <a:ext cx="760476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99177" y="2913888"/>
              <a:ext cx="662838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097780" y="2913888"/>
              <a:ext cx="2364739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04785" y="2913888"/>
              <a:ext cx="652678" cy="41300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793989" y="2913888"/>
              <a:ext cx="387705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87537" y="2913888"/>
              <a:ext cx="632358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3340557"/>
              <a:ext cx="363931" cy="41330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90346" y="3340557"/>
              <a:ext cx="695312" cy="41330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69440" y="3340557"/>
              <a:ext cx="821499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53717" y="3340557"/>
              <a:ext cx="6841490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6201" y="3767582"/>
              <a:ext cx="789051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77442" y="3767582"/>
              <a:ext cx="365759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60297" y="3767582"/>
              <a:ext cx="168059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855721" y="3767582"/>
              <a:ext cx="97694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69538" y="3767582"/>
              <a:ext cx="806196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314189" y="3767582"/>
              <a:ext cx="2837434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995413" y="3767582"/>
              <a:ext cx="2017014" cy="41300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71881" y="4294885"/>
            <a:ext cx="8789670" cy="2120265"/>
            <a:chOff x="271881" y="4294885"/>
            <a:chExt cx="8789670" cy="2120265"/>
          </a:xfrm>
        </p:grpSpPr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1881" y="4294885"/>
              <a:ext cx="436626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62965" y="4294885"/>
              <a:ext cx="3474720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879850" y="4294885"/>
              <a:ext cx="4397375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20125" y="4294885"/>
              <a:ext cx="387705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313673" y="4294885"/>
              <a:ext cx="518566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46201" y="4721605"/>
              <a:ext cx="1026261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425829" y="4721605"/>
              <a:ext cx="7635367" cy="4130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46201" y="5146497"/>
              <a:ext cx="268223" cy="41330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80313" y="5144973"/>
              <a:ext cx="3645662" cy="41330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160265" y="5143449"/>
              <a:ext cx="828814" cy="41330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850638" y="5141925"/>
              <a:ext cx="925741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622036" y="5140401"/>
              <a:ext cx="1289177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749795" y="5138877"/>
              <a:ext cx="1088491" cy="4133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82737" y="5137353"/>
              <a:ext cx="804291" cy="4133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325865" y="5135829"/>
              <a:ext cx="642518" cy="4133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46201" y="5575401"/>
              <a:ext cx="740054" cy="41300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101242" y="5575401"/>
              <a:ext cx="2608072" cy="41300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46094" y="5575401"/>
              <a:ext cx="387705" cy="41300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3739642" y="5575401"/>
              <a:ext cx="5319648" cy="41300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6201" y="6002121"/>
              <a:ext cx="365760" cy="4130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29081" y="6002121"/>
              <a:ext cx="1454912" cy="41300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038477" y="6002121"/>
              <a:ext cx="2050288" cy="4130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942333" y="6002121"/>
              <a:ext cx="1928876" cy="4130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710427" y="6002121"/>
              <a:ext cx="387705" cy="41300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5903975" y="6002121"/>
              <a:ext cx="885507" cy="41300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6641592" y="6002121"/>
              <a:ext cx="845273" cy="41300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345934" y="6002121"/>
              <a:ext cx="1632712" cy="413003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3C1C-036E-4430-AA52-F0FE873C09BE}"/>
              </a:ext>
            </a:extLst>
          </p:cNvPr>
          <p:cNvSpPr txBox="1"/>
          <p:nvPr/>
        </p:nvSpPr>
        <p:spPr>
          <a:xfrm>
            <a:off x="914400" y="1096711"/>
            <a:ext cx="579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List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Tuple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Range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bài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trước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752840" cy="1693545"/>
            <a:chOff x="271881" y="1002538"/>
            <a:chExt cx="8752840" cy="1693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2849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738" y="1002538"/>
              <a:ext cx="589686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9148" y="1002538"/>
              <a:ext cx="3583051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386" y="1002538"/>
              <a:ext cx="2148332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2363" y="1002538"/>
              <a:ext cx="115570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3218" y="1002538"/>
              <a:ext cx="627887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4134" y="1002538"/>
              <a:ext cx="840104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6201" y="1429258"/>
              <a:ext cx="4157979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4313" y="1429258"/>
              <a:ext cx="1154277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33644" y="1429258"/>
              <a:ext cx="938542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15456" y="1429258"/>
              <a:ext cx="2603246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6201" y="1855673"/>
              <a:ext cx="2265172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49601" y="1855673"/>
              <a:ext cx="3517900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7607" y="1855673"/>
              <a:ext cx="2541397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6201" y="2282952"/>
              <a:ext cx="1999361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712" y="2282952"/>
              <a:ext cx="1175613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0458" y="2282952"/>
              <a:ext cx="2051939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91327" y="2282952"/>
              <a:ext cx="918425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6375" y="2282952"/>
              <a:ext cx="2669667" cy="413003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29081" y="2759964"/>
            <a:ext cx="357073" cy="35356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186586" y="2759964"/>
            <a:ext cx="7724775" cy="719455"/>
            <a:chOff x="1186586" y="2759964"/>
            <a:chExt cx="7724775" cy="719455"/>
          </a:xfrm>
        </p:grpSpPr>
        <p:pic>
          <p:nvPicPr>
            <p:cNvPr id="26" name="object 2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86586" y="2759964"/>
              <a:ext cx="560070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59940" y="2759964"/>
              <a:ext cx="2196465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10102" y="2759964"/>
              <a:ext cx="1856613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333999" y="2759964"/>
              <a:ext cx="1517142" cy="3535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13219" y="2759964"/>
              <a:ext cx="2198116" cy="3535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86586" y="3125724"/>
              <a:ext cx="484631" cy="35356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09648" y="3125724"/>
              <a:ext cx="1222095" cy="35356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620644" y="3125724"/>
              <a:ext cx="645794" cy="35356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37662" y="3125724"/>
              <a:ext cx="747979" cy="3535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760977" y="3125724"/>
              <a:ext cx="809625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08677" y="3125724"/>
              <a:ext cx="666750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43855" y="3125724"/>
              <a:ext cx="1119924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23787" y="3125724"/>
              <a:ext cx="1398650" cy="3535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184390" y="3125724"/>
              <a:ext cx="1635886" cy="353567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29081" y="3541471"/>
            <a:ext cx="368503" cy="353872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1186586" y="3541471"/>
            <a:ext cx="6447790" cy="354330"/>
            <a:chOff x="1186586" y="3541471"/>
            <a:chExt cx="6447790" cy="354330"/>
          </a:xfrm>
        </p:grpSpPr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186586" y="3541471"/>
              <a:ext cx="2720593" cy="35387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764025" y="3541471"/>
              <a:ext cx="2088769" cy="35387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13475" y="3541471"/>
              <a:ext cx="1920621" cy="353872"/>
            </a:xfrm>
            <a:prstGeom prst="rect">
              <a:avLst/>
            </a:prstGeom>
          </p:spPr>
        </p:pic>
      </p:grpSp>
      <p:pic>
        <p:nvPicPr>
          <p:cNvPr id="45" name="object 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29081" y="3958082"/>
            <a:ext cx="347929" cy="3535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1186586" y="3958082"/>
            <a:ext cx="6894195" cy="353695"/>
            <a:chOff x="1186586" y="3958082"/>
            <a:chExt cx="6894195" cy="353695"/>
          </a:xfrm>
        </p:grpSpPr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86586" y="3958082"/>
              <a:ext cx="1470253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603880" y="3958082"/>
              <a:ext cx="3607943" cy="3535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73140" y="3958082"/>
              <a:ext cx="1512442" cy="35356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48042" y="3958082"/>
              <a:ext cx="632358" cy="353568"/>
            </a:xfrm>
            <a:prstGeom prst="rect">
              <a:avLst/>
            </a:prstGeom>
          </p:spPr>
        </p:pic>
      </p:grpSp>
      <p:pic>
        <p:nvPicPr>
          <p:cNvPr id="51" name="object 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29081" y="4375658"/>
            <a:ext cx="368503" cy="353568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1186586" y="4375658"/>
            <a:ext cx="6969759" cy="353695"/>
            <a:chOff x="1186586" y="4375658"/>
            <a:chExt cx="6969759" cy="353695"/>
          </a:xfrm>
        </p:grpSpPr>
        <p:pic>
          <p:nvPicPr>
            <p:cNvPr id="53" name="object 5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186586" y="4375658"/>
              <a:ext cx="4893411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942075" y="4375658"/>
              <a:ext cx="1714119" cy="353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24242" y="4375658"/>
              <a:ext cx="631951" cy="353568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729081" y="4791709"/>
            <a:ext cx="347929" cy="353568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1186586" y="4791709"/>
            <a:ext cx="7661909" cy="719455"/>
            <a:chOff x="1186586" y="4791709"/>
            <a:chExt cx="7661909" cy="719455"/>
          </a:xfrm>
        </p:grpSpPr>
        <p:pic>
          <p:nvPicPr>
            <p:cNvPr id="58" name="object 5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86586" y="4791709"/>
              <a:ext cx="934516" cy="3535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965325" y="4791709"/>
              <a:ext cx="866851" cy="3535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687700" y="4791709"/>
              <a:ext cx="2706116" cy="3535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251704" y="4791709"/>
              <a:ext cx="1465199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6583679" y="4791709"/>
              <a:ext cx="857707" cy="35356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298690" y="4791709"/>
              <a:ext cx="1549527" cy="35356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186586" y="5157165"/>
              <a:ext cx="510031" cy="35387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569084" y="5157165"/>
              <a:ext cx="1407160" cy="353872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837434" y="5157165"/>
              <a:ext cx="1038352" cy="35387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3727449" y="5157165"/>
              <a:ext cx="546608" cy="353872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137406" y="5157165"/>
              <a:ext cx="795527" cy="35387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800346" y="5157165"/>
              <a:ext cx="1075270" cy="35387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5768340" y="5157165"/>
              <a:ext cx="1879600" cy="353872"/>
            </a:xfrm>
            <a:prstGeom prst="rect">
              <a:avLst/>
            </a:prstGeom>
          </p:spPr>
        </p:pic>
      </p:grpSp>
      <p:pic>
        <p:nvPicPr>
          <p:cNvPr id="71" name="object 7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29081" y="5573877"/>
            <a:ext cx="281635" cy="353568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1186586" y="5573877"/>
            <a:ext cx="7463155" cy="719455"/>
            <a:chOff x="1186586" y="5573877"/>
            <a:chExt cx="7463155" cy="719455"/>
          </a:xfrm>
        </p:grpSpPr>
        <p:pic>
          <p:nvPicPr>
            <p:cNvPr id="73" name="object 73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186586" y="5573877"/>
              <a:ext cx="411479" cy="3535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392300" y="5573877"/>
              <a:ext cx="562356" cy="35356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838833" y="5573877"/>
              <a:ext cx="1045463" cy="3535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734944" y="5573877"/>
              <a:ext cx="3310508" cy="35356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5913119" y="5573877"/>
              <a:ext cx="313944" cy="35356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6070092" y="5573877"/>
              <a:ext cx="711403" cy="35356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662928" y="5573877"/>
              <a:ext cx="678179" cy="35356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7205725" y="5573877"/>
              <a:ext cx="868679" cy="35356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929625" y="5573877"/>
              <a:ext cx="720090" cy="353568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186586" y="5939637"/>
              <a:ext cx="1488440" cy="353567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26156" y="5939637"/>
              <a:ext cx="1104252" cy="353567"/>
            </a:xfrm>
            <a:prstGeom prst="rect">
              <a:avLst/>
            </a:prstGeom>
          </p:spPr>
        </p:pic>
      </p:grp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81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94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8907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Dictionary</a:t>
            </a:r>
            <a:r>
              <a:rPr spc="-60" dirty="0"/>
              <a:t> </a:t>
            </a:r>
            <a:r>
              <a:rPr spc="-5" dirty="0"/>
              <a:t>(từ</a:t>
            </a:r>
            <a:r>
              <a:rPr spc="-35" dirty="0"/>
              <a:t> </a:t>
            </a:r>
            <a:r>
              <a:rPr dirty="0"/>
              <a:t>điển)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7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37245" cy="542798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cuộc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sống: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cứu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nghĩa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sắp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thường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nhau, một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-10" dirty="0">
                <a:latin typeface="Calibri"/>
                <a:cs typeface="Calibri"/>
              </a:rPr>
              <a:t> các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con</a:t>
            </a:r>
            <a:endParaRPr sz="2400">
              <a:latin typeface="Calibri"/>
              <a:cs typeface="Calibri"/>
            </a:endParaRPr>
          </a:p>
          <a:p>
            <a:pPr marL="287020" marR="28067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Dictionary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-10" dirty="0">
                <a:latin typeface="Calibri"/>
                <a:cs typeface="Calibri"/>
              </a:rPr>
              <a:t> cảm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trong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cuộc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sống: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(pair)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khóa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109980" marR="231140" lvl="2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30" dirty="0">
                <a:latin typeface="Calibri"/>
                <a:cs typeface="Calibri"/>
              </a:rPr>
              <a:t>Tương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đương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với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khái </a:t>
            </a:r>
            <a:r>
              <a:rPr sz="2200" spc="-10" dirty="0">
                <a:latin typeface="Calibri"/>
                <a:cs typeface="Calibri"/>
              </a:rPr>
              <a:t>niệm</a:t>
            </a:r>
            <a:r>
              <a:rPr sz="2200" spc="-5" dirty="0">
                <a:latin typeface="Calibri"/>
                <a:cs typeface="Calibri"/>
              </a:rPr>
              <a:t> mục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từ </a:t>
            </a:r>
            <a:r>
              <a:rPr sz="2200" spc="-20" dirty="0">
                <a:latin typeface="Calibri"/>
                <a:cs typeface="Calibri"/>
              </a:rPr>
              <a:t>và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ngữ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nghĩa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trong</a:t>
            </a:r>
            <a:r>
              <a:rPr sz="2200" spc="-5" dirty="0">
                <a:latin typeface="Calibri"/>
                <a:cs typeface="Calibri"/>
              </a:rPr>
              <a:t> từ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điển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thông </a:t>
            </a:r>
            <a:r>
              <a:rPr sz="2200" spc="-10" dirty="0">
                <a:latin typeface="Calibri"/>
                <a:cs typeface="Calibri"/>
              </a:rPr>
              <a:t>thường</a:t>
            </a:r>
            <a:endParaRPr sz="22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khóa </a:t>
            </a:r>
            <a:r>
              <a:rPr sz="2400" spc="-20" dirty="0">
                <a:latin typeface="Calibri"/>
                <a:cs typeface="Calibri"/>
              </a:rPr>
              <a:t>(key) </a:t>
            </a:r>
            <a:r>
              <a:rPr sz="2400" dirty="0">
                <a:latin typeface="Calibri"/>
                <a:cs typeface="Calibri"/>
              </a:rPr>
              <a:t>không được trùng </a:t>
            </a:r>
            <a:r>
              <a:rPr sz="2400" spc="-5" dirty="0">
                <a:latin typeface="Calibri"/>
                <a:cs typeface="Calibri"/>
              </a:rPr>
              <a:t>nhau, như </a:t>
            </a:r>
            <a:r>
              <a:rPr sz="2400" spc="-30" dirty="0">
                <a:latin typeface="Calibri"/>
                <a:cs typeface="Calibri"/>
              </a:rPr>
              <a:t>vậy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20" dirty="0">
                <a:latin typeface="Calibri"/>
                <a:cs typeface="Calibri"/>
              </a:rPr>
              <a:t>xem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loại</a:t>
            </a:r>
            <a:r>
              <a:rPr sz="2400" spc="-10" dirty="0">
                <a:latin typeface="Calibri"/>
                <a:cs typeface="Calibri"/>
              </a:rPr>
              <a:t> set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r>
              <a:rPr sz="2400" spc="-5" dirty="0">
                <a:latin typeface="Calibri"/>
                <a:cs typeface="Calibri"/>
              </a:rPr>
              <a:t> 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sắp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dirty="0">
                <a:latin typeface="Calibri"/>
                <a:cs typeface="Calibri"/>
              </a:rPr>
              <a:t> 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khóa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8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6640"/>
            <a:ext cx="8199120" cy="10801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&lt;key&gt; :</a:t>
            </a:r>
            <a:r>
              <a:rPr sz="28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nsolas"/>
                <a:cs typeface="Consolas"/>
              </a:rPr>
              <a:t>&lt;value&gt;</a:t>
            </a:r>
            <a:endParaRPr sz="28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-5" dirty="0">
                <a:latin typeface="Calibri"/>
                <a:cs typeface="Calibri"/>
              </a:rPr>
              <a:t> trực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2047734"/>
          <a:ext cx="8165462" cy="1320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36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5192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4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1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các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số-chuỗi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2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các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chuỗi-số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'tên'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'nam'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'sđt'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hỗ</a:t>
                      </a:r>
                      <a:r>
                        <a:rPr sz="2000" spc="-6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3332808"/>
            <a:ext cx="8471535" cy="15106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Như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coi</a:t>
            </a:r>
            <a:r>
              <a:rPr sz="2800" spc="-5" dirty="0">
                <a:latin typeface="Calibri"/>
                <a:cs typeface="Calibri"/>
              </a:rPr>
              <a:t> 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mở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rộng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  <a:p>
            <a:pPr marL="287020" marR="43751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30" dirty="0">
                <a:latin typeface="Calibri"/>
                <a:cs typeface="Calibri"/>
              </a:rPr>
              <a:t>Trường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dict</a:t>
            </a:r>
            <a:r>
              <a:rPr sz="2800" spc="-5" dirty="0">
                <a:latin typeface="Calibri"/>
                <a:cs typeface="Calibri"/>
              </a:rPr>
              <a:t>()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7331" y="4954737"/>
          <a:ext cx="6490970" cy="1321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8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d5</a:t>
                      </a:r>
                      <a:r>
                        <a:rPr sz="2000" spc="-2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dict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(d4)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lấy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dữ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liệu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2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d5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{'tên':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'nam',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'sđt':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0}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9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d6</a:t>
                      </a:r>
                      <a:r>
                        <a:rPr sz="2000" spc="-3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dict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tạo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61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d6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501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25484" cy="493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727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endParaRPr sz="2800">
              <a:latin typeface="Calibri"/>
              <a:cs typeface="Calibri"/>
            </a:endParaRPr>
          </a:p>
          <a:p>
            <a:pPr marL="287020" marR="30416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 dụ: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 khóa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10" dirty="0">
                <a:latin typeface="Calibri"/>
                <a:cs typeface="Calibri"/>
              </a:rPr>
              <a:t>nhiên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nhỏ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ứng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nó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*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*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range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)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5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khóa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ký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20" dirty="0">
                <a:latin typeface="Calibri"/>
                <a:cs typeface="Calibri"/>
              </a:rPr>
              <a:t>xuất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lần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xuất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đó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1"/>
                </a:solidFill>
                <a:latin typeface="Consolas"/>
                <a:cs typeface="Consolas"/>
              </a:rPr>
              <a:t>S</a:t>
            </a:r>
            <a:r>
              <a:rPr sz="2000" spc="-10" dirty="0">
                <a:solidFill>
                  <a:srgbClr val="006FC1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w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1"/>
                </a:solidFill>
                <a:latin typeface="Consolas"/>
                <a:cs typeface="Consolas"/>
              </a:rPr>
              <a:t>S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count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w</a:t>
            </a:r>
            <a:r>
              <a:rPr sz="2000" spc="-5" dirty="0">
                <a:latin typeface="Consolas"/>
                <a:cs typeface="Consolas"/>
              </a:rPr>
              <a:t>)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w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1"/>
                </a:solidFill>
                <a:latin typeface="Consolas"/>
                <a:cs typeface="Consolas"/>
              </a:rPr>
              <a:t>S</a:t>
            </a:r>
            <a:r>
              <a:rPr sz="2000" spc="-10" dirty="0">
                <a:solidFill>
                  <a:srgbClr val="006FC1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422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13750" cy="468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đổi) mới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key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dic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(1,2,3):"abc",</a:t>
            </a:r>
            <a:r>
              <a:rPr sz="22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3.1415:"abc"}</a:t>
            </a:r>
            <a:endParaRPr sz="2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  <a:tabLst>
                <a:tab pos="4933950" algn="l"/>
              </a:tabLst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dic</a:t>
            </a:r>
            <a:r>
              <a:rPr sz="22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2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[1,2,3]:"abc"}	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5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lỗi</a:t>
            </a:r>
            <a:endParaRPr sz="22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4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len(d)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độ</a:t>
            </a:r>
            <a:r>
              <a:rPr sz="2400" spc="-5" dirty="0">
                <a:latin typeface="Calibri"/>
                <a:cs typeface="Calibri"/>
              </a:rPr>
              <a:t> dài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(số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key-value)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del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d[k]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có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pop(k)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popitem()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(và </a:t>
            </a:r>
            <a:r>
              <a:rPr sz="2400" spc="-20" dirty="0">
                <a:latin typeface="Calibri"/>
                <a:cs typeface="Calibri"/>
              </a:rPr>
              <a:t>xóa)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(key,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tùy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2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07730" cy="41890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/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get(k)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lấy 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Khác</a:t>
            </a:r>
            <a:r>
              <a:rPr sz="2200" spc="-10" dirty="0">
                <a:latin typeface="Calibri"/>
                <a:cs typeface="Calibri"/>
              </a:rPr>
              <a:t> phép</a:t>
            </a:r>
            <a:r>
              <a:rPr sz="2200" spc="-5" dirty="0">
                <a:latin typeface="Calibri"/>
                <a:cs typeface="Calibri"/>
              </a:rPr>
              <a:t> []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ở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chỗ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get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trả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về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None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nếu</a:t>
            </a:r>
            <a:r>
              <a:rPr sz="2200" spc="-5" dirty="0">
                <a:latin typeface="Calibri"/>
                <a:cs typeface="Calibri"/>
              </a:rPr>
              <a:t> k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phải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update(w)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ghép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nội dung </a:t>
            </a:r>
            <a:r>
              <a:rPr sz="2400" dirty="0">
                <a:latin typeface="Calibri"/>
                <a:cs typeface="Calibri"/>
              </a:rPr>
              <a:t>từ từ điển w </a:t>
            </a:r>
            <a:r>
              <a:rPr sz="2400" spc="-15" dirty="0">
                <a:latin typeface="Calibri"/>
                <a:cs typeface="Calibri"/>
              </a:rPr>
              <a:t>vào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" dirty="0">
                <a:latin typeface="Calibri"/>
                <a:cs typeface="Calibri"/>
              </a:rPr>
              <a:t>điển 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trùng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 </a:t>
            </a:r>
            <a:r>
              <a:rPr sz="2400" spc="-20" dirty="0">
                <a:latin typeface="Calibri"/>
                <a:cs typeface="Calibri"/>
              </a:rPr>
              <a:t>lấy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items()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(key,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keys()</a:t>
            </a:r>
            <a:r>
              <a:rPr sz="2400" spc="-2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values()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pop(k)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popitem()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(và</a:t>
            </a:r>
            <a:r>
              <a:rPr sz="2400" spc="-20" dirty="0">
                <a:latin typeface="Calibri"/>
                <a:cs typeface="Calibri"/>
              </a:rPr>
              <a:t> xóa)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(key,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value)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tùy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04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675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Dictionary</a:t>
            </a:r>
            <a:r>
              <a:rPr sz="3600" spc="-35" dirty="0"/>
              <a:t> </a:t>
            </a:r>
            <a:r>
              <a:rPr sz="3600" spc="-5" dirty="0"/>
              <a:t>(từ</a:t>
            </a:r>
            <a:r>
              <a:rPr sz="3600" spc="-35" dirty="0"/>
              <a:t> </a:t>
            </a:r>
            <a:r>
              <a:rPr sz="3600" dirty="0"/>
              <a:t>điển)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81798"/>
            <a:ext cx="5630545" cy="20777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zip 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ghép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thành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endParaRPr sz="2800">
              <a:latin typeface="Calibri"/>
              <a:cs typeface="Calibri"/>
            </a:endParaRPr>
          </a:p>
          <a:p>
            <a:pPr marL="835660">
              <a:lnSpc>
                <a:spcPct val="100000"/>
              </a:lnSpc>
              <a:spcBef>
                <a:spcPts val="455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l1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["a","b","c"]</a:t>
            </a:r>
            <a:endParaRPr sz="2200">
              <a:latin typeface="Consolas"/>
              <a:cs typeface="Consolas"/>
            </a:endParaRPr>
          </a:p>
          <a:p>
            <a:pPr marL="83566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l2</a:t>
            </a:r>
            <a:r>
              <a:rPr sz="22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[1,2,3]</a:t>
            </a:r>
            <a:endParaRPr sz="2200">
              <a:latin typeface="Consolas"/>
              <a:cs typeface="Consolas"/>
            </a:endParaRPr>
          </a:p>
          <a:p>
            <a:pPr marL="835660">
              <a:lnSpc>
                <a:spcPct val="100000"/>
              </a:lnSpc>
              <a:spcBef>
                <a:spcPts val="400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c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zip(l1,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 l2)</a:t>
            </a:r>
            <a:endParaRPr sz="2200">
              <a:latin typeface="Consolas"/>
              <a:cs typeface="Consolas"/>
            </a:endParaRPr>
          </a:p>
          <a:p>
            <a:pPr marL="835660">
              <a:lnSpc>
                <a:spcPct val="100000"/>
              </a:lnSpc>
              <a:spcBef>
                <a:spcPts val="395"/>
              </a:spcBef>
            </a:pPr>
            <a:r>
              <a:rPr sz="2200" spc="-5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2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sz="22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c:</a:t>
            </a:r>
            <a:endParaRPr sz="2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3396" y="3070997"/>
          <a:ext cx="2526665" cy="1822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7931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2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207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print(i)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461">
                <a:tc>
                  <a:txBody>
                    <a:bodyPr/>
                    <a:lstStyle/>
                    <a:p>
                      <a:pPr marR="37465"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('a',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33">
                <a:tc>
                  <a:txBody>
                    <a:bodyPr/>
                    <a:lstStyle/>
                    <a:p>
                      <a:pPr marR="37465" algn="ctr">
                        <a:lnSpc>
                          <a:spcPts val="2495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('b',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5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R="37465"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('c',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41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95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Truy</a:t>
            </a:r>
            <a:r>
              <a:rPr sz="3600" spc="-10" dirty="0"/>
              <a:t> </a:t>
            </a:r>
            <a:r>
              <a:rPr sz="3600" dirty="0"/>
              <a:t>xuất</a:t>
            </a:r>
            <a:r>
              <a:rPr sz="3600" spc="-15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spc="-5" dirty="0"/>
              <a:t>liệu</a:t>
            </a:r>
            <a:r>
              <a:rPr sz="3600" spc="-20" dirty="0"/>
              <a:t> </a:t>
            </a:r>
            <a:r>
              <a:rPr sz="3600" dirty="0"/>
              <a:t>theo</a:t>
            </a:r>
            <a:r>
              <a:rPr sz="3600" spc="-5" dirty="0"/>
              <a:t> </a:t>
            </a:r>
            <a:r>
              <a:rPr sz="3600" dirty="0"/>
              <a:t>khóa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173720" cy="1669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85" dirty="0">
                <a:latin typeface="Calibri"/>
                <a:cs typeface="Calibri"/>
              </a:rPr>
              <a:t>Từ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 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ứng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get(k), 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thuận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tiện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hơn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'two'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2601569"/>
            <a:ext cx="4215765" cy="144780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'd.get(3)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=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get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'd[3]</a:t>
            </a:r>
            <a:r>
              <a:rPr sz="20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'</a:t>
            </a:r>
            <a:r>
              <a:rPr sz="2000" spc="-5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spc="-5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'd.get(9)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=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get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9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'd[9]</a:t>
            </a:r>
            <a:r>
              <a:rPr sz="200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d</a:t>
            </a:r>
            <a:r>
              <a:rPr sz="2000" spc="-10" dirty="0"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098557"/>
                </a:solidFill>
                <a:latin typeface="Consolas"/>
                <a:cs typeface="Consolas"/>
              </a:rPr>
              <a:t>9</a:t>
            </a:r>
            <a:r>
              <a:rPr sz="2000" spc="-10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5388" y="2651251"/>
            <a:ext cx="2679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7864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d.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ge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t(3) =	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hr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ee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25388" y="2956661"/>
            <a:ext cx="2538730" cy="10928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408430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d[3]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=	three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1967864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d.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ge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t(9) =	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on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e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7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KeyError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7331" y="4151589"/>
          <a:ext cx="8164827" cy="964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4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'ba'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cập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nhật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3: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'three'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'ba'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'bốn'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mới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4:</a:t>
                      </a:r>
                      <a:r>
                        <a:rPr sz="2000" spc="-5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'bốn'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9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{1: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'one',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2: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'two',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3: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'ba',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'bốn'}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9181" y="5184089"/>
            <a:ext cx="817499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ý: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-10" dirty="0">
                <a:latin typeface="Calibri"/>
                <a:cs typeface="Calibri"/>
              </a:rPr>
              <a:t> 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này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đương.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287020" marR="508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điển,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get(k)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trả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còn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phát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ngoại</a:t>
            </a:r>
            <a:r>
              <a:rPr sz="2800" spc="-5" dirty="0">
                <a:latin typeface="Calibri"/>
                <a:cs typeface="Calibri"/>
              </a:rPr>
              <a:t> lệ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KeyError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33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3C1C-036E-4430-AA52-F0FE873C09BE}"/>
              </a:ext>
            </a:extLst>
          </p:cNvPr>
          <p:cNvSpPr txBox="1"/>
          <p:nvPr/>
        </p:nvSpPr>
        <p:spPr>
          <a:xfrm>
            <a:off x="914400" y="1096711"/>
            <a:ext cx="5791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Frozenset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Dict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Module and Package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3600" smtClean="0">
                <a:solidFill>
                  <a:srgbClr val="56247C"/>
                </a:solidFill>
                <a:latin typeface="Times New Roman"/>
                <a:cs typeface="Times New Roman"/>
              </a:rPr>
              <a:t>dung hôm nay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64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Xóa</a:t>
            </a:r>
            <a:r>
              <a:rPr sz="3600" spc="-25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spc="-5" dirty="0"/>
              <a:t>liệu </a:t>
            </a:r>
            <a:r>
              <a:rPr sz="3600" dirty="0"/>
              <a:t>trong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20" dirty="0"/>
              <a:t> </a:t>
            </a:r>
            <a:r>
              <a:rPr sz="3600" dirty="0"/>
              <a:t>điển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19770" cy="1834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16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xóa</a:t>
            </a:r>
            <a:r>
              <a:rPr sz="2800" spc="-5" dirty="0">
                <a:latin typeface="Calibri"/>
                <a:cs typeface="Calibri"/>
              </a:rPr>
              <a:t> 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-5" dirty="0">
                <a:latin typeface="Calibri"/>
                <a:cs typeface="Calibri"/>
              </a:rPr>
              <a:t> 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khỏi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điển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popitem,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clear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kế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huống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3256746"/>
          <a:ext cx="8165462" cy="2388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1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5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2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'three'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'zero'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074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5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bỏ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mục 1: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68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79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{3: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'three',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2: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'two',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0: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'zero'}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853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pop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853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popitem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(0,</a:t>
                      </a:r>
                      <a:r>
                        <a:rPr sz="2000" spc="-6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'zero')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82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.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clear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điển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90">
                <a:tc gridSpan="3"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8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49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Kiểm</a:t>
            </a:r>
            <a:r>
              <a:rPr sz="3600" spc="-25" dirty="0"/>
              <a:t> </a:t>
            </a:r>
            <a:r>
              <a:rPr sz="3600" dirty="0"/>
              <a:t>tra</a:t>
            </a:r>
            <a:r>
              <a:rPr sz="3600" spc="-15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dirty="0"/>
              <a:t>liệu</a:t>
            </a:r>
            <a:r>
              <a:rPr sz="3600" spc="-15" dirty="0"/>
              <a:t> </a:t>
            </a:r>
            <a:r>
              <a:rPr sz="3600" dirty="0"/>
              <a:t>trong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15" dirty="0"/>
              <a:t> </a:t>
            </a:r>
            <a:r>
              <a:rPr sz="3600" dirty="0"/>
              <a:t>điển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468360" cy="30314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khóa</a:t>
            </a:r>
            <a:endParaRPr sz="2800">
              <a:latin typeface="Calibri"/>
              <a:cs typeface="Calibri"/>
            </a:endParaRPr>
          </a:p>
          <a:p>
            <a:pPr marL="469900" marR="864869">
              <a:lnSpc>
                <a:spcPct val="117000"/>
              </a:lnSpc>
              <a:spcBef>
                <a:spcPts val="60"/>
              </a:spcBef>
              <a:tabLst>
                <a:tab pos="4661535" algn="l"/>
              </a:tabLst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{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'two'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'zero'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kiểm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tra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có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trong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điển	không?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True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3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4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469900" marR="168275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kiểm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tra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không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có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'one'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trong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từ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điển phải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không?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True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not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kiểm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tra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cặp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(3,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'three')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có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trong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điển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không?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False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((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4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dic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5455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04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dirty="0"/>
              <a:t>dữ</a:t>
            </a:r>
            <a:r>
              <a:rPr sz="3600" spc="-20" dirty="0"/>
              <a:t> </a:t>
            </a:r>
            <a:r>
              <a:rPr sz="3600" dirty="0"/>
              <a:t>liệu</a:t>
            </a:r>
            <a:r>
              <a:rPr sz="3600" spc="-20" dirty="0"/>
              <a:t> </a:t>
            </a:r>
            <a:r>
              <a:rPr sz="3600" dirty="0"/>
              <a:t>trong</a:t>
            </a:r>
            <a:r>
              <a:rPr sz="3600" spc="-15" dirty="0"/>
              <a:t> </a:t>
            </a:r>
            <a:r>
              <a:rPr sz="3600" dirty="0"/>
              <a:t>từ</a:t>
            </a:r>
            <a:r>
              <a:rPr sz="3600" spc="-20" dirty="0"/>
              <a:t> </a:t>
            </a:r>
            <a:r>
              <a:rPr sz="3600" dirty="0"/>
              <a:t>điển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85200" cy="487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625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nhóm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dữ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 </a:t>
            </a:r>
            <a:r>
              <a:rPr sz="2800" spc="-10" dirty="0">
                <a:latin typeface="Calibri"/>
                <a:cs typeface="Calibri"/>
              </a:rPr>
              <a:t>dàng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chúng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Consolas"/>
                <a:cs typeface="Consolas"/>
              </a:rPr>
              <a:t>d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'one'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'three'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2</a:t>
            </a:r>
            <a:r>
              <a:rPr sz="2000" spc="-5" dirty="0">
                <a:latin typeface="Consolas"/>
                <a:cs typeface="Consolas"/>
              </a:rPr>
              <a:t>:</a:t>
            </a:r>
            <a:r>
              <a:rPr sz="2000" spc="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'two'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: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'zero'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469900" marR="2936875">
              <a:lnSpc>
                <a:spcPct val="116500"/>
              </a:lnSpc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điển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khóa: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3,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2, 0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d: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duyệt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điển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khóa: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3,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2,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dirty="0">
                <a:latin typeface="Consolas"/>
                <a:cs typeface="Consolas"/>
              </a:rPr>
              <a:t>d.keys():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  <a:p>
            <a:pPr marL="469900" marR="5080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cặp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khóa-giá trị: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(1,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'one'),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(3,</a:t>
            </a:r>
            <a:r>
              <a:rPr sz="2000" spc="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'three'),..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d.items():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theo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giá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trị: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'one',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'three',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'two',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'zero'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latin typeface="Consolas"/>
                <a:cs typeface="Consolas"/>
              </a:rPr>
              <a:t>d.values():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(i)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06515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832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và</a:t>
            </a:r>
            <a:r>
              <a:rPr spc="-60" dirty="0"/>
              <a:t> </a:t>
            </a:r>
            <a:r>
              <a:rPr dirty="0"/>
              <a:t>Package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3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67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90" dirty="0"/>
              <a:t> </a:t>
            </a:r>
            <a:r>
              <a:rPr sz="3600" dirty="0"/>
              <a:t>(khối)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9170" cy="54298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0" dirty="0">
                <a:latin typeface="Calibri"/>
                <a:cs typeface="Calibri"/>
              </a:rPr>
              <a:t>Trong</a:t>
            </a:r>
            <a:r>
              <a:rPr sz="2800" spc="-5" dirty="0">
                <a:latin typeface="Calibri"/>
                <a:cs typeface="Calibri"/>
              </a:rPr>
              <a:t> python,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 module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mở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rộng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.py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Mọi hàm,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biến,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dirty="0">
                <a:latin typeface="Calibri"/>
                <a:cs typeface="Calibri"/>
              </a:rPr>
              <a:t> 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module:</a:t>
            </a:r>
            <a:endParaRPr sz="2800">
              <a:latin typeface="Calibri"/>
              <a:cs typeface="Calibri"/>
            </a:endParaRPr>
          </a:p>
          <a:p>
            <a:pPr marL="744220" marR="481330" lvl="1" indent="-274955" algn="just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 </a:t>
            </a:r>
            <a:r>
              <a:rPr sz="2400" dirty="0">
                <a:latin typeface="Calibri"/>
                <a:cs typeface="Calibri"/>
              </a:rPr>
              <a:t>import </a:t>
            </a:r>
            <a:r>
              <a:rPr sz="2400" spc="-5" dirty="0">
                <a:latin typeface="Calibri"/>
                <a:cs typeface="Calibri"/>
              </a:rPr>
              <a:t>(nhập/nạp) </a:t>
            </a:r>
            <a:r>
              <a:rPr sz="2400" dirty="0">
                <a:latin typeface="Calibri"/>
                <a:cs typeface="Calibri"/>
              </a:rPr>
              <a:t>module </a:t>
            </a:r>
            <a:r>
              <a:rPr sz="2400" spc="-20" dirty="0">
                <a:latin typeface="Calibri"/>
                <a:cs typeface="Calibri"/>
              </a:rPr>
              <a:t>đó, đây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phương pháp </a:t>
            </a:r>
            <a:r>
              <a:rPr sz="2400" spc="-15" dirty="0">
                <a:latin typeface="Calibri"/>
                <a:cs typeface="Calibri"/>
              </a:rPr>
              <a:t>cơ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để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 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nguồn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Cú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pháp: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import &lt;tên-module&gt;</a:t>
            </a:r>
            <a:endParaRPr sz="24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lúc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dirty="0">
                <a:latin typeface="Calibri"/>
                <a:cs typeface="Calibri"/>
              </a:rPr>
              <a:t> module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phẩy</a:t>
            </a:r>
            <a:endParaRPr sz="2400">
              <a:latin typeface="Calibri"/>
              <a:cs typeface="Calibri"/>
            </a:endParaRPr>
          </a:p>
          <a:p>
            <a:pPr marL="744220" marR="52895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 muốn </a:t>
            </a:r>
            <a:r>
              <a:rPr sz="2400" spc="-5" dirty="0">
                <a:latin typeface="Calibri"/>
                <a:cs typeface="Calibri"/>
              </a:rPr>
              <a:t>sử dụng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hàm, biến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module thì </a:t>
            </a:r>
            <a:r>
              <a:rPr sz="2400" spc="-10" dirty="0">
                <a:latin typeface="Calibri"/>
                <a:cs typeface="Calibri"/>
              </a:rPr>
              <a:t>cần </a:t>
            </a:r>
            <a:r>
              <a:rPr sz="2400" spc="-5" dirty="0">
                <a:latin typeface="Calibri"/>
                <a:cs typeface="Calibri"/>
              </a:rPr>
              <a:t>viết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tên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module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riêng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hàm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cú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10"/>
              </a:spcBef>
            </a:pPr>
            <a:r>
              <a:rPr sz="2400" spc="-5" dirty="0">
                <a:latin typeface="Calibri"/>
                <a:cs typeface="Calibri"/>
              </a:rPr>
              <a:t>pháp: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from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&lt;tên-module&gt;</a:t>
            </a:r>
            <a:r>
              <a:rPr sz="2400" spc="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import</a:t>
            </a:r>
            <a:r>
              <a:rPr sz="2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fuc1, fuc2,…</a:t>
            </a:r>
            <a:r>
              <a:rPr sz="2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fucN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154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552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Package</a:t>
            </a:r>
            <a:r>
              <a:rPr sz="3600" spc="-40" dirty="0"/>
              <a:t> </a:t>
            </a:r>
            <a:r>
              <a:rPr sz="3600" spc="-5" dirty="0"/>
              <a:t>(gói)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455660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Thư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(lưu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vật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ổ</a:t>
            </a:r>
            <a:r>
              <a:rPr sz="2800" dirty="0">
                <a:latin typeface="Calibri"/>
                <a:cs typeface="Calibri"/>
              </a:rPr>
              <a:t> đĩa)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import</a:t>
            </a:r>
            <a:r>
              <a:rPr sz="20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numpy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1875749"/>
          <a:ext cx="4533899" cy="2031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array([1,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numpy.array([1,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numpy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np.array([1,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78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numpy</a:t>
                      </a:r>
                      <a:r>
                        <a:rPr sz="20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9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array([1,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2,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ok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3871620"/>
            <a:ext cx="8543290" cy="25666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giúp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tốt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endParaRPr sz="2800">
              <a:latin typeface="Calibri"/>
              <a:cs typeface="Calibri"/>
            </a:endParaRPr>
          </a:p>
          <a:p>
            <a:pPr marL="287020" marR="574675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Nhóm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lớp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cùng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chủ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giúp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phân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sử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dễ dàng </a:t>
            </a:r>
            <a:r>
              <a:rPr sz="2800" spc="-10" dirty="0">
                <a:latin typeface="Calibri"/>
                <a:cs typeface="Calibri"/>
              </a:rPr>
              <a:t>hơn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Giải </a:t>
            </a:r>
            <a:r>
              <a:rPr sz="2800" spc="-20" dirty="0">
                <a:latin typeface="Calibri"/>
                <a:cs typeface="Calibri"/>
              </a:rPr>
              <a:t>quyết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chấp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hỗ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cầu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lý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12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60" dirty="0"/>
              <a:t> </a:t>
            </a:r>
            <a:r>
              <a:rPr sz="3600" spc="-5" dirty="0"/>
              <a:t>math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011795" cy="533527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thông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math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nghĩa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sẵn: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pi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3.141592…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2.718281…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tau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6.283185…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*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inf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dương </a:t>
            </a:r>
            <a:r>
              <a:rPr sz="2400" spc="-20" dirty="0">
                <a:latin typeface="Calibri"/>
                <a:cs typeface="Calibri"/>
              </a:rPr>
              <a:t>vô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cùng</a:t>
            </a:r>
            <a:r>
              <a:rPr sz="2400" spc="-5" dirty="0">
                <a:latin typeface="Calibri"/>
                <a:cs typeface="Calibri"/>
              </a:rPr>
              <a:t> (âm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vô</a:t>
            </a:r>
            <a:r>
              <a:rPr sz="2400" spc="-5" dirty="0">
                <a:latin typeface="Calibri"/>
                <a:cs typeface="Calibri"/>
              </a:rPr>
              <a:t> cùng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–math.inf)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nan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5" dirty="0">
                <a:latin typeface="Calibri"/>
                <a:cs typeface="Calibri"/>
              </a:rPr>
              <a:t> float('nan'))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học: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ceil</a:t>
            </a:r>
            <a:r>
              <a:rPr sz="2400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 </a:t>
            </a:r>
            <a:r>
              <a:rPr sz="2400" spc="-5" dirty="0">
                <a:latin typeface="Calibri"/>
                <a:cs typeface="Calibri"/>
              </a:rPr>
              <a:t>nhỏ</a:t>
            </a:r>
            <a:r>
              <a:rPr sz="2400" spc="-10" dirty="0">
                <a:latin typeface="Calibri"/>
                <a:cs typeface="Calibri"/>
              </a:rPr>
              <a:t> nhất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nhỏ hơn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copysign</a:t>
            </a:r>
            <a:r>
              <a:rPr sz="2400" spc="-10" dirty="0">
                <a:latin typeface="Calibri"/>
                <a:cs typeface="Calibri"/>
              </a:rPr>
              <a:t>(x,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y):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copy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dấu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20" dirty="0">
                <a:latin typeface="Calibri"/>
                <a:cs typeface="Calibri"/>
              </a:rPr>
              <a:t>gán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Ví </a:t>
            </a:r>
            <a:r>
              <a:rPr sz="2200" spc="-10" dirty="0">
                <a:latin typeface="Calibri"/>
                <a:cs typeface="Calibri"/>
              </a:rPr>
              <a:t>dụ: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copysign(1.0,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-0.0)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trả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về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-1</a:t>
            </a:r>
            <a:endParaRPr sz="22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fabs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tuyệt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6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60" dirty="0"/>
              <a:t> </a:t>
            </a:r>
            <a:r>
              <a:rPr sz="3600" spc="-5" dirty="0"/>
              <a:t>math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767329" y="5689701"/>
            <a:ext cx="365125" cy="293370"/>
          </a:xfrm>
          <a:custGeom>
            <a:avLst/>
            <a:gdLst/>
            <a:ahLst/>
            <a:cxnLst/>
            <a:rect l="l" t="t" r="r" b="b"/>
            <a:pathLst>
              <a:path w="365125" h="293370">
                <a:moveTo>
                  <a:pt x="212851" y="0"/>
                </a:moveTo>
                <a:lnTo>
                  <a:pt x="174878" y="0"/>
                </a:lnTo>
                <a:lnTo>
                  <a:pt x="101345" y="254050"/>
                </a:lnTo>
                <a:lnTo>
                  <a:pt x="48768" y="138557"/>
                </a:lnTo>
                <a:lnTo>
                  <a:pt x="0" y="160883"/>
                </a:lnTo>
                <a:lnTo>
                  <a:pt x="4571" y="172046"/>
                </a:lnTo>
                <a:lnTo>
                  <a:pt x="29718" y="160883"/>
                </a:lnTo>
                <a:lnTo>
                  <a:pt x="91439" y="293331"/>
                </a:lnTo>
                <a:lnTo>
                  <a:pt x="105790" y="293331"/>
                </a:lnTo>
                <a:lnTo>
                  <a:pt x="185927" y="19786"/>
                </a:lnTo>
                <a:lnTo>
                  <a:pt x="194437" y="19786"/>
                </a:lnTo>
                <a:lnTo>
                  <a:pt x="194437" y="20078"/>
                </a:lnTo>
                <a:lnTo>
                  <a:pt x="365125" y="20078"/>
                </a:lnTo>
                <a:lnTo>
                  <a:pt x="365125" y="266"/>
                </a:lnTo>
                <a:lnTo>
                  <a:pt x="212851" y="266"/>
                </a:lnTo>
                <a:lnTo>
                  <a:pt x="212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781" y="891683"/>
            <a:ext cx="8112125" cy="51098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124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3124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(tiếp…):</a:t>
            </a:r>
            <a:endParaRPr sz="28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factorial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x!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floor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nguyên</a:t>
            </a:r>
            <a:r>
              <a:rPr sz="2400" dirty="0">
                <a:latin typeface="Calibri"/>
                <a:cs typeface="Calibri"/>
              </a:rPr>
              <a:t> 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vượt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quá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gcd</a:t>
            </a:r>
            <a:r>
              <a:rPr sz="2400" spc="-5" dirty="0">
                <a:latin typeface="Calibri"/>
                <a:cs typeface="Calibri"/>
              </a:rPr>
              <a:t>(a,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b):</a:t>
            </a:r>
            <a:r>
              <a:rPr sz="2400" spc="-20" dirty="0">
                <a:latin typeface="Calibri"/>
                <a:cs typeface="Calibri"/>
              </a:rPr>
              <a:t> 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ước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nhất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isinf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dương/âm</a:t>
            </a:r>
            <a:r>
              <a:rPr sz="2400" spc="-15" dirty="0">
                <a:latin typeface="Calibri"/>
                <a:cs typeface="Calibri"/>
              </a:rPr>
              <a:t> vô</a:t>
            </a:r>
            <a:r>
              <a:rPr sz="2400" spc="-5" dirty="0">
                <a:latin typeface="Calibri"/>
                <a:cs typeface="Calibri"/>
              </a:rPr>
              <a:t> cùng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isnan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True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NaN </a:t>
            </a:r>
            <a:r>
              <a:rPr sz="2400" spc="-5" dirty="0">
                <a:latin typeface="Calibri"/>
                <a:cs typeface="Calibri"/>
              </a:rPr>
              <a:t>(not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number)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trunc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nguyên</a:t>
            </a:r>
            <a:r>
              <a:rPr sz="2400" dirty="0">
                <a:latin typeface="Calibri"/>
                <a:cs typeface="Calibri"/>
              </a:rPr>
              <a:t> 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exp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 e</a:t>
            </a:r>
            <a:r>
              <a:rPr sz="2400" spc="-22" baseline="24305" dirty="0">
                <a:latin typeface="Calibri"/>
                <a:cs typeface="Calibri"/>
              </a:rPr>
              <a:t>x</a:t>
            </a:r>
            <a:endParaRPr sz="2400" baseline="24305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log</a:t>
            </a:r>
            <a:r>
              <a:rPr sz="2400" spc="-5" dirty="0">
                <a:latin typeface="Calibri"/>
                <a:cs typeface="Calibri"/>
              </a:rPr>
              <a:t>(x[,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y]):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7" baseline="-20833" dirty="0">
                <a:latin typeface="Calibri"/>
                <a:cs typeface="Calibri"/>
              </a:rPr>
              <a:t>y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log10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</a:t>
            </a:r>
            <a:r>
              <a:rPr sz="2400" spc="-7" baseline="-20833" dirty="0">
                <a:latin typeface="Calibri"/>
                <a:cs typeface="Calibri"/>
              </a:rPr>
              <a:t>10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pow</a:t>
            </a:r>
            <a:r>
              <a:rPr sz="2400" spc="-10" dirty="0">
                <a:latin typeface="Calibri"/>
                <a:cs typeface="Calibri"/>
              </a:rPr>
              <a:t>(x,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24305" dirty="0">
                <a:latin typeface="Calibri"/>
                <a:cs typeface="Calibri"/>
              </a:rPr>
              <a:t>y</a:t>
            </a:r>
            <a:endParaRPr sz="2400" baseline="24305">
              <a:latin typeface="Calibri"/>
              <a:cs typeface="Calibri"/>
            </a:endParaRPr>
          </a:p>
          <a:p>
            <a:pPr marL="769620" lvl="1" indent="-27495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769620" algn="l"/>
                <a:tab pos="7702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sqrt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175" spc="75" baseline="40229" dirty="0">
                <a:latin typeface="Cambria Math"/>
                <a:cs typeface="Cambria Math"/>
              </a:rPr>
              <a:t>2</a:t>
            </a:r>
            <a:r>
              <a:rPr sz="2175" spc="202" baseline="4022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4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475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Module</a:t>
            </a:r>
            <a:r>
              <a:rPr sz="3600" spc="-60" dirty="0"/>
              <a:t> </a:t>
            </a:r>
            <a:r>
              <a:rPr sz="3600" spc="-5" dirty="0"/>
              <a:t>math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5919470" cy="38538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giác: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degrees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radians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acos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asin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 </a:t>
            </a:r>
            <a:r>
              <a:rPr sz="2400" spc="-10" dirty="0">
                <a:latin typeface="Calibri"/>
                <a:cs typeface="Calibri"/>
              </a:rPr>
              <a:t>đo 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atan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</a:t>
            </a:r>
            <a:r>
              <a:rPr sz="2400" spc="-15" dirty="0">
                <a:latin typeface="Calibri"/>
                <a:cs typeface="Calibri"/>
              </a:rPr>
              <a:t> 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arc</a:t>
            </a:r>
            <a:r>
              <a:rPr sz="2400" spc="-10" dirty="0">
                <a:latin typeface="Calibri"/>
                <a:cs typeface="Calibri"/>
              </a:rPr>
              <a:t> tang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đo 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cos</a:t>
            </a:r>
            <a:r>
              <a:rPr sz="2400" spc="-10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sin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10" dirty="0">
                <a:latin typeface="Calibri"/>
                <a:cs typeface="Calibri"/>
              </a:rPr>
              <a:t> đo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tan</a:t>
            </a:r>
            <a:r>
              <a:rPr sz="2400" spc="-5" dirty="0">
                <a:latin typeface="Calibri"/>
                <a:cs typeface="Calibri"/>
              </a:rPr>
              <a:t>(x):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trả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(độ</a:t>
            </a:r>
            <a:r>
              <a:rPr sz="2400" spc="-10" dirty="0">
                <a:latin typeface="Calibri"/>
                <a:cs typeface="Calibri"/>
              </a:rPr>
              <a:t> đo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radians)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02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193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</a:t>
            </a:r>
            <a:r>
              <a:rPr spc="-45" dirty="0"/>
              <a:t> </a:t>
            </a:r>
            <a:r>
              <a:rPr spc="-5" dirty="0"/>
              <a:t>(tập</a:t>
            </a:r>
            <a:r>
              <a:rPr spc="-35" dirty="0"/>
              <a:t> </a:t>
            </a:r>
            <a:r>
              <a:rPr dirty="0"/>
              <a:t>hợp)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947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 smtClean="0"/>
              <a:t>T</a:t>
            </a:r>
            <a:r>
              <a:rPr lang="en-US" sz="3600" dirty="0" err="1" smtClean="0"/>
              <a:t>ổng</a:t>
            </a:r>
            <a:r>
              <a:rPr lang="en-US" sz="3600" dirty="0" smtClean="0"/>
              <a:t> </a:t>
            </a:r>
            <a:r>
              <a:rPr lang="en-US" sz="3600" dirty="0" err="1" smtClean="0"/>
              <a:t>kết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95360" cy="5228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482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cảm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cuộc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 </a:t>
            </a:r>
            <a:r>
              <a:rPr sz="2400" spc="-5" dirty="0">
                <a:latin typeface="Calibri"/>
                <a:cs typeface="Calibri"/>
              </a:rPr>
              <a:t>là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mục,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key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đôi</a:t>
            </a:r>
            <a:r>
              <a:rPr sz="2400" dirty="0">
                <a:latin typeface="Calibri"/>
                <a:cs typeface="Calibri"/>
              </a:rPr>
              <a:t> 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biến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cứu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phép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với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744220" marR="6223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điển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tính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thứ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duyệt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</a:t>
            </a:r>
            <a:r>
              <a:rPr sz="2400" spc="-15" dirty="0">
                <a:latin typeface="Calibri"/>
                <a:cs typeface="Calibri"/>
              </a:rPr>
              <a:t> vòng</a:t>
            </a:r>
            <a:r>
              <a:rPr sz="2400" dirty="0">
                <a:latin typeface="Calibri"/>
                <a:cs typeface="Calibri"/>
              </a:rPr>
              <a:t> lặp</a:t>
            </a:r>
            <a:endParaRPr sz="2400">
              <a:latin typeface="Calibri"/>
              <a:cs typeface="Calibri"/>
            </a:endParaRPr>
          </a:p>
          <a:p>
            <a:pPr marL="287020" marR="570865" indent="-27432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Package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kiểm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soát </a:t>
            </a:r>
            <a:r>
              <a:rPr sz="2800" spc="-5" dirty="0">
                <a:latin typeface="Calibri"/>
                <a:cs typeface="Calibri"/>
              </a:rPr>
              <a:t>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nguồn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nguồn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mã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nguồn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package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bản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06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961389"/>
            <a:ext cx="8778875" cy="1181100"/>
            <a:chOff x="271881" y="961389"/>
            <a:chExt cx="8778875" cy="1181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961389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961389"/>
              <a:ext cx="1782318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3256" y="961389"/>
              <a:ext cx="6394577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" y="1345437"/>
              <a:ext cx="320497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390" y="1345437"/>
              <a:ext cx="1836039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0145" y="1345437"/>
              <a:ext cx="307467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83" y="1345437"/>
              <a:ext cx="3692271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729485"/>
              <a:ext cx="365760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081" y="1729485"/>
              <a:ext cx="616102" cy="41300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271881" y="2215895"/>
            <a:ext cx="8367395" cy="797560"/>
            <a:chOff x="271881" y="2215895"/>
            <a:chExt cx="8367395" cy="79756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881" y="2215895"/>
              <a:ext cx="436626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2215895"/>
              <a:ext cx="651967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9134" y="2215895"/>
              <a:ext cx="3221862" cy="4130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59682" y="2215895"/>
              <a:ext cx="4579239" cy="413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6201" y="2599943"/>
              <a:ext cx="1219542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13281" y="2599943"/>
              <a:ext cx="1176007" cy="41300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71881" y="3084576"/>
            <a:ext cx="8364220" cy="797560"/>
            <a:chOff x="271881" y="3084576"/>
            <a:chExt cx="8364220" cy="79756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1881" y="3084576"/>
              <a:ext cx="436626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3084576"/>
              <a:ext cx="651967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9134" y="3084576"/>
              <a:ext cx="4997323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39968" y="3084576"/>
              <a:ext cx="1217803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05244" y="3084576"/>
              <a:ext cx="1173835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1337" y="3084576"/>
              <a:ext cx="724280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6201" y="3468319"/>
              <a:ext cx="4220464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15942" y="3468319"/>
              <a:ext cx="2579242" cy="41330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3955034"/>
            <a:ext cx="8704580" cy="2321560"/>
            <a:chOff x="271881" y="3955034"/>
            <a:chExt cx="8704580" cy="232156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881" y="3955034"/>
              <a:ext cx="436626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3955034"/>
              <a:ext cx="651967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99134" y="3955034"/>
              <a:ext cx="2946146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89933" y="3955034"/>
              <a:ext cx="728090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72101" y="3955034"/>
              <a:ext cx="4316857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34654" y="3955034"/>
              <a:ext cx="441655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4339082"/>
              <a:ext cx="1138275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21840" y="4339082"/>
              <a:ext cx="3407664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74438" y="4339082"/>
              <a:ext cx="1663318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86500" y="4339082"/>
              <a:ext cx="1042784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56958" y="4339082"/>
              <a:ext cx="912939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917434" y="4339082"/>
              <a:ext cx="58359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354822" y="4339082"/>
              <a:ext cx="459943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201" y="4723130"/>
              <a:ext cx="15849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5449" y="4723130"/>
              <a:ext cx="5069713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29081" y="5161737"/>
              <a:ext cx="667131" cy="35387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62786" y="5161737"/>
              <a:ext cx="3281019" cy="35387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329561" y="5543397"/>
              <a:ext cx="4618227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117849" y="5922873"/>
              <a:ext cx="4669028" cy="353568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572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828405" cy="2120265"/>
            <a:chOff x="271881" y="1002538"/>
            <a:chExt cx="8828405" cy="2120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651967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9134" y="1002538"/>
              <a:ext cx="2856103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2209" y="1002538"/>
              <a:ext cx="905624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6589" y="1002538"/>
              <a:ext cx="4336161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58097" y="1002538"/>
              <a:ext cx="441655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201" y="1429258"/>
              <a:ext cx="268223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313" y="1429258"/>
              <a:ext cx="2196465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373" y="1429258"/>
              <a:ext cx="905624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85133" y="1429258"/>
              <a:ext cx="983589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27906" y="1429258"/>
              <a:ext cx="387705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1454" y="1429258"/>
              <a:ext cx="4345305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1855673"/>
              <a:ext cx="842390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0114" y="1855673"/>
              <a:ext cx="1707769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5236" y="1855673"/>
              <a:ext cx="3585210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27063" y="1855673"/>
              <a:ext cx="1750440" cy="413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18373" y="1855673"/>
              <a:ext cx="650646" cy="41330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6201" y="2282952"/>
              <a:ext cx="1266570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54429" y="2282952"/>
              <a:ext cx="6098540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6201" y="2709672"/>
              <a:ext cx="775715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66774" y="2709672"/>
              <a:ext cx="430225" cy="413003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46201" y="3560013"/>
            <a:ext cx="7094220" cy="906144"/>
            <a:chOff x="546201" y="3560013"/>
            <a:chExt cx="7094220" cy="906144"/>
          </a:xfrm>
        </p:grpSpPr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6201" y="3560013"/>
              <a:ext cx="381000" cy="2959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6701" y="3560013"/>
              <a:ext cx="1497076" cy="2959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26868" y="3560013"/>
              <a:ext cx="1315466" cy="2959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32734" y="3560013"/>
              <a:ext cx="1121321" cy="2959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41621" y="3560013"/>
              <a:ext cx="764895" cy="2959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201" y="3865118"/>
              <a:ext cx="7094092" cy="2956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201" y="4169918"/>
              <a:ext cx="5838317" cy="295656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546201" y="4779517"/>
            <a:ext cx="2388870" cy="1515745"/>
            <a:chOff x="546201" y="4779517"/>
            <a:chExt cx="2388870" cy="1515745"/>
          </a:xfrm>
        </p:grpSpPr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4779517"/>
              <a:ext cx="359664" cy="29565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6033" y="4779517"/>
              <a:ext cx="2208657" cy="2956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6201" y="5084394"/>
              <a:ext cx="841349" cy="2959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43760" y="5084394"/>
              <a:ext cx="402336" cy="2959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46201" y="5389473"/>
              <a:ext cx="569976" cy="29565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43760" y="5389473"/>
              <a:ext cx="402336" cy="295656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6201" y="5694273"/>
              <a:ext cx="896467" cy="29565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643760" y="5694273"/>
              <a:ext cx="402336" cy="2956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46201" y="5999073"/>
              <a:ext cx="677024" cy="2956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43760" y="5999073"/>
              <a:ext cx="268224" cy="295656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34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1881" y="1002538"/>
            <a:ext cx="8585835" cy="840105"/>
            <a:chOff x="271881" y="1002538"/>
            <a:chExt cx="8585835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3038982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162" y="1002538"/>
              <a:ext cx="925741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0306" y="1002538"/>
              <a:ext cx="1152512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40680" y="1002538"/>
              <a:ext cx="1762252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4182" y="1002538"/>
              <a:ext cx="1651635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1900682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88412" y="1429258"/>
              <a:ext cx="5666613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3322" y="1429258"/>
              <a:ext cx="1074267" cy="41300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16381" y="1810725"/>
            <a:ext cx="165100" cy="12744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05230" y="1905965"/>
            <a:ext cx="6991984" cy="354330"/>
            <a:chOff x="1005230" y="1905965"/>
            <a:chExt cx="6991984" cy="35433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5230" y="1905965"/>
              <a:ext cx="441959" cy="353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26210" y="1905965"/>
              <a:ext cx="5160137" cy="353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46875" y="1905965"/>
              <a:ext cx="662431" cy="3538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43699" y="1905965"/>
              <a:ext cx="1253299" cy="35387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05230" y="2322576"/>
            <a:ext cx="7994015" cy="353695"/>
            <a:chOff x="1005230" y="2322576"/>
            <a:chExt cx="7994015" cy="353695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5230" y="2322576"/>
              <a:ext cx="878332" cy="3535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8061" y="2322576"/>
              <a:ext cx="2134489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67074" y="2322576"/>
              <a:ext cx="2327148" cy="3535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957316" y="2322576"/>
              <a:ext cx="3041776" cy="3535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005230" y="2738627"/>
            <a:ext cx="6789420" cy="353695"/>
            <a:chOff x="1005230" y="2738627"/>
            <a:chExt cx="6789420" cy="353695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30" y="2738627"/>
              <a:ext cx="507491" cy="35356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43533" y="2738627"/>
              <a:ext cx="989380" cy="35356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68016" y="2738627"/>
              <a:ext cx="980579" cy="35356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27934" y="2738627"/>
              <a:ext cx="2188337" cy="35356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81016" y="2738627"/>
              <a:ext cx="645795" cy="3535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97652" y="2738627"/>
              <a:ext cx="2196465" cy="353567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271881" y="3208020"/>
            <a:ext cx="8368030" cy="1266825"/>
            <a:chOff x="271881" y="3208020"/>
            <a:chExt cx="8368030" cy="1266825"/>
          </a:xfrm>
        </p:grpSpPr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1881" y="3208020"/>
              <a:ext cx="436626" cy="41300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62965" y="3208020"/>
              <a:ext cx="651967" cy="41300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9134" y="3208020"/>
              <a:ext cx="5993003" cy="41300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38187" y="3208020"/>
              <a:ext cx="1739392" cy="41300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6201" y="3632911"/>
              <a:ext cx="332232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12317" y="3631387"/>
              <a:ext cx="3688461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47133" y="3629863"/>
              <a:ext cx="1581912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670804" y="3628339"/>
              <a:ext cx="2968625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46201" y="4061714"/>
              <a:ext cx="942200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331340" y="4061714"/>
              <a:ext cx="1219542" cy="41300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16381" y="4440682"/>
            <a:ext cx="165100" cy="164274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05230" y="4537202"/>
            <a:ext cx="7450455" cy="353695"/>
            <a:chOff x="1005230" y="4537202"/>
            <a:chExt cx="7450455" cy="353695"/>
          </a:xfrm>
        </p:grpSpPr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05230" y="4537202"/>
              <a:ext cx="539496" cy="3535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74953" y="4537202"/>
              <a:ext cx="2543429" cy="3535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77158" y="4537202"/>
              <a:ext cx="1134999" cy="3535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686046" y="4537202"/>
              <a:ext cx="3769613" cy="353568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05230" y="4954854"/>
            <a:ext cx="7463155" cy="720090"/>
            <a:chOff x="1005230" y="4954854"/>
            <a:chExt cx="7463155" cy="720090"/>
          </a:xfrm>
        </p:grpSpPr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5230" y="4954854"/>
              <a:ext cx="432816" cy="35387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221638" y="4954854"/>
              <a:ext cx="6017006" cy="35387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106666" y="4954854"/>
              <a:ext cx="1361567" cy="3538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5230" y="5320893"/>
              <a:ext cx="1751711" cy="35356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622169" y="5320893"/>
              <a:ext cx="3000756" cy="353568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05230" y="5736945"/>
            <a:ext cx="7479665" cy="719455"/>
            <a:chOff x="1005230" y="5736945"/>
            <a:chExt cx="7479665" cy="719455"/>
          </a:xfrm>
        </p:grpSpPr>
        <p:pic>
          <p:nvPicPr>
            <p:cNvPr id="56" name="object 5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05230" y="5736945"/>
              <a:ext cx="432816" cy="35356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221638" y="5736945"/>
              <a:ext cx="3988942" cy="35356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079492" y="5736945"/>
              <a:ext cx="2990850" cy="35356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40293" y="5736945"/>
              <a:ext cx="544576" cy="35356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05230" y="6102705"/>
              <a:ext cx="1751711" cy="3535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622169" y="6102705"/>
              <a:ext cx="1969516" cy="35356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451349" y="6102705"/>
              <a:ext cx="611631" cy="353568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254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878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80" dirty="0"/>
              <a:t> </a:t>
            </a:r>
            <a:r>
              <a:rPr sz="3600" spc="-5" dirty="0"/>
              <a:t>thiệu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46440" cy="437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(set)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sắc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cảm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hứng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niệm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học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Các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đối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tượng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con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đôi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một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khác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nhau</a:t>
            </a:r>
            <a:r>
              <a:rPr sz="2400" spc="-5" dirty="0">
                <a:latin typeface="Calibri"/>
                <a:cs typeface="Calibri"/>
              </a:rPr>
              <a:t>: nếu </a:t>
            </a:r>
            <a:r>
              <a:rPr sz="2400" dirty="0">
                <a:latin typeface="Calibri"/>
                <a:cs typeface="Calibri"/>
              </a:rPr>
              <a:t>đưa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đối </a:t>
            </a:r>
            <a:r>
              <a:rPr sz="2400" dirty="0">
                <a:latin typeface="Calibri"/>
                <a:cs typeface="Calibri"/>
              </a:rPr>
              <a:t>tượng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10" dirty="0">
                <a:latin typeface="Calibri"/>
                <a:cs typeface="Calibri"/>
              </a:rPr>
              <a:t> 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giữ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endParaRPr sz="2400">
              <a:latin typeface="Calibri"/>
              <a:cs typeface="Calibri"/>
            </a:endParaRPr>
          </a:p>
          <a:p>
            <a:pPr marL="744220" marR="44323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Không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có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tính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thứ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tự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cập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 hệ </a:t>
            </a:r>
            <a:r>
              <a:rPr sz="2400" dirty="0">
                <a:latin typeface="Calibri"/>
                <a:cs typeface="Calibri"/>
              </a:rPr>
              <a:t>thống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Không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phải dữ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liệu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nào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cũng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đưa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được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vào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tập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hợp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5" dirty="0">
                <a:latin typeface="Calibri"/>
                <a:cs typeface="Calibri"/>
              </a:rPr>
              <a:t> buộc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5" dirty="0">
                <a:latin typeface="Calibri"/>
                <a:cs typeface="Calibri"/>
              </a:rPr>
              <a:t> dạng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biến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(immutable)</a:t>
            </a:r>
            <a:endParaRPr sz="2400">
              <a:latin typeface="Calibri"/>
              <a:cs typeface="Calibri"/>
            </a:endParaRPr>
          </a:p>
          <a:p>
            <a:pPr marL="744220" marR="4064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Thêm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5" dirty="0">
                <a:latin typeface="Calibri"/>
                <a:cs typeface="Calibri"/>
              </a:rPr>
              <a:t>sử dụng </a:t>
            </a:r>
            <a:r>
              <a:rPr sz="2400" spc="-10" dirty="0">
                <a:latin typeface="Calibri"/>
                <a:cs typeface="Calibri"/>
              </a:rPr>
              <a:t>cấu </a:t>
            </a:r>
            <a:r>
              <a:rPr sz="2400" dirty="0">
                <a:latin typeface="Calibri"/>
                <a:cs typeface="Calibri"/>
              </a:rPr>
              <a:t>trúc </a:t>
            </a:r>
            <a:r>
              <a:rPr sz="2400" spc="-5" dirty="0">
                <a:latin typeface="Calibri"/>
                <a:cs typeface="Calibri"/>
              </a:rPr>
              <a:t>dữ </a:t>
            </a:r>
            <a:r>
              <a:rPr sz="2400" dirty="0">
                <a:latin typeface="Calibri"/>
                <a:cs typeface="Calibri"/>
              </a:rPr>
              <a:t>liệu </a:t>
            </a:r>
            <a:r>
              <a:rPr sz="2400" spc="-5" dirty="0">
                <a:latin typeface="Calibri"/>
                <a:cs typeface="Calibri"/>
              </a:rPr>
              <a:t>bảng băm </a:t>
            </a:r>
            <a:r>
              <a:rPr sz="2400" spc="-10" dirty="0">
                <a:latin typeface="Calibri"/>
                <a:cs typeface="Calibri"/>
              </a:rPr>
              <a:t>(hashtable)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hợp,</a:t>
            </a:r>
            <a:r>
              <a:rPr sz="2400" spc="-20" dirty="0">
                <a:latin typeface="Calibri"/>
                <a:cs typeface="Calibri"/>
              </a:rPr>
              <a:t> đây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chính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lý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bất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tránh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dữ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liệu</a:t>
            </a:r>
            <a:r>
              <a:rPr sz="2400" spc="-5" dirty="0">
                <a:latin typeface="Calibri"/>
                <a:cs typeface="Calibri"/>
              </a:rPr>
              <a:t> bị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đổi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bất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lường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61705" cy="372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7051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hàng,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đơn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giản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Đặt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ngoặc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nhọn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{}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latin typeface="Calibri"/>
                <a:cs typeface="Calibri"/>
              </a:rPr>
              <a:t>Ngăn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bởi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phẩy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Chú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ý: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dirty="0">
                <a:latin typeface="Calibri"/>
                <a:cs typeface="Calibri"/>
              </a:rPr>
              <a:t> 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để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khởi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rỗng (hãy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thử</a:t>
            </a:r>
            <a:r>
              <a:rPr sz="2400" spc="-15" dirty="0">
                <a:latin typeface="Calibri"/>
                <a:cs typeface="Calibri"/>
              </a:rPr>
              <a:t> xem)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000" spc="-1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basket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{'apple',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'orange',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'apple',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'pear'}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&gt;&gt;&gt;</a:t>
            </a:r>
            <a:r>
              <a:rPr sz="2000" spc="-6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print(basket)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  <a:tabLst>
                <a:tab pos="4801870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{'orange',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'pear',</a:t>
            </a:r>
            <a:r>
              <a:rPr sz="20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'apple'}	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xóa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phần tử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trùng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nhau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791669"/>
          <a:ext cx="8025127" cy="167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5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3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set([1,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4}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–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copy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copy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từ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tuple,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bỏ lặp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0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s1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{2,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4}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hiệu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của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hai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set(range(1,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100))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{1,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3,…,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98,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99}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355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{}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–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tập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1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41055" cy="538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466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cũng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khởi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comprehension),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Dạng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nhất: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&lt;biểu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thức&gt; </a:t>
            </a:r>
            <a:r>
              <a:rPr sz="2000" dirty="0">
                <a:latin typeface="Consolas"/>
                <a:cs typeface="Consolas"/>
              </a:rPr>
              <a:t>for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&lt;biến&gt;</a:t>
            </a:r>
            <a:r>
              <a:rPr sz="2000" dirty="0">
                <a:latin typeface="Consolas"/>
                <a:cs typeface="Consolas"/>
              </a:rPr>
              <a:t> in</a:t>
            </a:r>
            <a:r>
              <a:rPr sz="2000" spc="-5" dirty="0">
                <a:latin typeface="Consolas"/>
                <a:cs typeface="Consolas"/>
              </a:rPr>
              <a:t> &lt;tuần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tự&gt;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 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}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6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 &lt;biểu</a:t>
            </a:r>
            <a:r>
              <a:rPr sz="2000" spc="-5" dirty="0">
                <a:latin typeface="Consolas"/>
                <a:cs typeface="Consolas"/>
              </a:rPr>
              <a:t> thức&gt;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for</a:t>
            </a:r>
            <a:r>
              <a:rPr sz="2000" spc="-5" dirty="0">
                <a:latin typeface="Consolas"/>
                <a:cs typeface="Consolas"/>
              </a:rPr>
              <a:t> &lt;biến&gt;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in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&lt;tuần </a:t>
            </a:r>
            <a:r>
              <a:rPr sz="2000" dirty="0">
                <a:latin typeface="Consolas"/>
                <a:cs typeface="Consolas"/>
              </a:rPr>
              <a:t>tự&gt;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if</a:t>
            </a:r>
            <a:r>
              <a:rPr sz="2000" spc="-5" dirty="0">
                <a:latin typeface="Consolas"/>
                <a:cs typeface="Consolas"/>
              </a:rPr>
              <a:t> &lt;điều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kiện&gt;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x for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if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not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'abc'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hơn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nữa: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điều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rẽ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nhánh</a:t>
            </a:r>
            <a:endParaRPr sz="2800">
              <a:latin typeface="Calibri"/>
              <a:cs typeface="Calibri"/>
            </a:endParaRPr>
          </a:p>
          <a:p>
            <a:pPr marL="744220" marR="12573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30" dirty="0">
                <a:latin typeface="Calibri"/>
                <a:cs typeface="Calibri"/>
              </a:rPr>
              <a:t>Trường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hợp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phải </a:t>
            </a:r>
            <a:r>
              <a:rPr sz="2400" spc="-25" dirty="0">
                <a:latin typeface="Calibri"/>
                <a:cs typeface="Calibri"/>
              </a:rPr>
              <a:t>kết </a:t>
            </a:r>
            <a:r>
              <a:rPr sz="2400" spc="-5" dirty="0">
                <a:latin typeface="Calibri"/>
                <a:cs typeface="Calibri"/>
              </a:rPr>
              <a:t>hợp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phép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toán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dùng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rẽ</a:t>
            </a:r>
            <a:r>
              <a:rPr sz="2400" spc="-5" dirty="0">
                <a:latin typeface="Calibri"/>
                <a:cs typeface="Calibri"/>
              </a:rPr>
              <a:t> nhánh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latin typeface="Consolas"/>
                <a:cs typeface="Consolas"/>
              </a:rPr>
              <a:t>{ &lt;A&gt; </a:t>
            </a:r>
            <a:r>
              <a:rPr sz="2000" spc="-10" dirty="0">
                <a:latin typeface="Consolas"/>
                <a:cs typeface="Consolas"/>
              </a:rPr>
              <a:t>if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&lt;điều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kiện&gt;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else</a:t>
            </a:r>
            <a:r>
              <a:rPr sz="2000" dirty="0">
                <a:latin typeface="Consolas"/>
                <a:cs typeface="Consolas"/>
              </a:rPr>
              <a:t> &lt;B&gt;</a:t>
            </a:r>
            <a:r>
              <a:rPr sz="2000" spc="-5" dirty="0">
                <a:latin typeface="Consolas"/>
                <a:cs typeface="Consolas"/>
              </a:rPr>
              <a:t> for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&lt;biến&gt;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in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&lt;tuần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tự&gt; </a:t>
            </a: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 '?'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'abc'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'abracadabra'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}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5217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623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90" dirty="0"/>
              <a:t> </a:t>
            </a:r>
            <a:r>
              <a:rPr sz="3600" spc="-5" dirty="0"/>
              <a:t>tạo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58505" cy="45281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Bộ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đôi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phức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mọi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hoán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‘abc’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s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endParaRPr sz="2000">
              <a:latin typeface="Consolas"/>
              <a:cs typeface="Consolas"/>
            </a:endParaRPr>
          </a:p>
          <a:p>
            <a:pPr marL="1588770" marR="4805680" indent="-559435">
              <a:lnSpc>
                <a:spcPct val="116500"/>
              </a:lnSpc>
              <a:spcBef>
                <a:spcPts val="1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109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109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'abc' </a:t>
            </a:r>
            <a:r>
              <a:rPr sz="2000" spc="-108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1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'abc'</a:t>
            </a:r>
            <a:endParaRPr sz="2000">
              <a:latin typeface="Consolas"/>
              <a:cs typeface="Consolas"/>
            </a:endParaRPr>
          </a:p>
          <a:p>
            <a:pPr marL="21463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r>
              <a:rPr sz="2000" spc="-3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3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'abc'</a:t>
            </a:r>
            <a:endParaRPr sz="2000">
              <a:latin typeface="Consolas"/>
              <a:cs typeface="Consolas"/>
            </a:endParaRPr>
          </a:p>
          <a:p>
            <a:pPr marL="2705735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!=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z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không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chứa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những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mutable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bị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dù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chính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lại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5499339"/>
          <a:ext cx="6681467" cy="664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232">
                <a:tc>
                  <a:txBody>
                    <a:bodyPr/>
                    <a:lstStyle/>
                    <a:p>
                      <a:pPr marL="3175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set(([1,2],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[2,3]))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7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70"/>
                        </a:lnSpc>
                      </a:pPr>
                      <a:r>
                        <a:rPr sz="22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31">
                <a:tc>
                  <a:txBody>
                    <a:bodyPr/>
                    <a:lstStyle/>
                    <a:p>
                      <a:pPr marL="31750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set(((1,2),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(2,3)))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{(1,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2),</a:t>
                      </a:r>
                      <a:r>
                        <a:rPr sz="22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2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(2,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490"/>
                        </a:lnSpc>
                      </a:pPr>
                      <a:r>
                        <a:rPr sz="22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3)}</a:t>
                      </a:r>
                      <a:endParaRPr sz="22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6381" y="6187541"/>
            <a:ext cx="18770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a.add("abc")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5141" y="6187541"/>
            <a:ext cx="38747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{(1,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2),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"abc",</a:t>
            </a:r>
            <a:r>
              <a:rPr sz="22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EC7C30"/>
                </a:solidFill>
                <a:latin typeface="Consolas"/>
                <a:cs typeface="Consolas"/>
              </a:rPr>
              <a:t>(2,</a:t>
            </a:r>
            <a:r>
              <a:rPr sz="2200" spc="-5" dirty="0">
                <a:solidFill>
                  <a:srgbClr val="EC7C30"/>
                </a:solidFill>
                <a:latin typeface="Consolas"/>
                <a:cs typeface="Consolas"/>
              </a:rPr>
              <a:t> 3)}</a:t>
            </a:r>
            <a:endParaRPr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529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08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phép</a:t>
            </a:r>
            <a:r>
              <a:rPr sz="3600" spc="-20" dirty="0"/>
              <a:t> </a:t>
            </a:r>
            <a:r>
              <a:rPr sz="3600" dirty="0"/>
              <a:t>toán</a:t>
            </a:r>
            <a:r>
              <a:rPr sz="3600" spc="-20" dirty="0"/>
              <a:t> </a:t>
            </a:r>
            <a:r>
              <a:rPr sz="3600" dirty="0"/>
              <a:t>trên</a:t>
            </a:r>
            <a:r>
              <a:rPr sz="3600" spc="-20" dirty="0"/>
              <a:t> </a:t>
            </a:r>
            <a:r>
              <a:rPr sz="3600" spc="-5" dirty="0"/>
              <a:t>set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" y="939800"/>
          <a:ext cx="8769982" cy="536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9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8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STT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90" dirty="0">
                          <a:latin typeface="Calibri"/>
                          <a:cs typeface="Calibri"/>
                        </a:rPr>
                        <a:t>Tên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5" dirty="0">
                          <a:latin typeface="Calibri"/>
                          <a:cs typeface="Calibri"/>
                        </a:rPr>
                        <a:t>Kí</a:t>
                      </a:r>
                      <a:r>
                        <a:rPr sz="2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hiệu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55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Giải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thích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Minh</a:t>
                      </a:r>
                      <a:r>
                        <a:rPr sz="2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latin typeface="Calibri"/>
                          <a:cs typeface="Calibri"/>
                        </a:rPr>
                        <a:t>họa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giao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chung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4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gộp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hai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hiệu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riêng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của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một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Phép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loại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^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Lấy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khác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(loại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bỏ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chung)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66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tồn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tại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6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nằm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trong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Kiểm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tra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thuộc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latin typeface="Calibri"/>
                          <a:cs typeface="Calibri"/>
                        </a:rPr>
                        <a:t>in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400" spc="-65" dirty="0">
                          <a:latin typeface="Calibri"/>
                          <a:cs typeface="Calibri"/>
                        </a:rPr>
                        <a:t>Trả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về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35" dirty="0">
                          <a:latin typeface="Calibri"/>
                          <a:cs typeface="Calibri"/>
                        </a:rPr>
                        <a:t>True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nếu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phần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tử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không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thuộc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tập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hợp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088" y="1464563"/>
            <a:ext cx="1067135" cy="6663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70647" y="2264664"/>
            <a:ext cx="1067158" cy="6677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0647" y="3110860"/>
            <a:ext cx="1057275" cy="6759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491" y="3913251"/>
            <a:ext cx="1066447" cy="6762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88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3868</Words>
  <Application>Microsoft Office PowerPoint</Application>
  <PresentationFormat>On-screen Show (4:3)</PresentationFormat>
  <Paragraphs>567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 MT</vt:lpstr>
      <vt:lpstr>Calibri</vt:lpstr>
      <vt:lpstr>Cambria Math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Set (tập hợp)</vt:lpstr>
      <vt:lpstr>Giới thiệu</vt:lpstr>
      <vt:lpstr>Khởi tạo</vt:lpstr>
      <vt:lpstr>Khởi tạo</vt:lpstr>
      <vt:lpstr>Khởi tạo</vt:lpstr>
      <vt:lpstr>Các phép toán trên set</vt:lpstr>
      <vt:lpstr>Các phép toán trên set</vt:lpstr>
      <vt:lpstr>Các phép toán trên set</vt:lpstr>
      <vt:lpstr>Duyệt các phần tử của tập hợp</vt:lpstr>
      <vt:lpstr>Các phương thức của set</vt:lpstr>
      <vt:lpstr>Các phương thức của set</vt:lpstr>
      <vt:lpstr>Frozenset (tập hợp tĩnh)</vt:lpstr>
      <vt:lpstr>Frozenset (tập tĩnh)</vt:lpstr>
      <vt:lpstr>Tổng kết lại</vt:lpstr>
      <vt:lpstr>Bài tập</vt:lpstr>
      <vt:lpstr>Bài tập</vt:lpstr>
      <vt:lpstr>Bài tập</vt:lpstr>
      <vt:lpstr>PowerPoint Presentation</vt:lpstr>
      <vt:lpstr>Dictionary (từ điển)</vt:lpstr>
      <vt:lpstr>Dictionary (từ điển)</vt:lpstr>
      <vt:lpstr>Dictionary (từ điển)</vt:lpstr>
      <vt:lpstr>Dictionary (từ điển)</vt:lpstr>
      <vt:lpstr>Dictionary (từ điển)</vt:lpstr>
      <vt:lpstr>Dictionary (từ điển)</vt:lpstr>
      <vt:lpstr>Dictionary (từ điển)</vt:lpstr>
      <vt:lpstr>Truy xuất dữ liệu theo khóa</vt:lpstr>
      <vt:lpstr>Xóa dữ liệu trong từ điển</vt:lpstr>
      <vt:lpstr>Kiểm tra dữ liệu trong từ điển</vt:lpstr>
      <vt:lpstr>Duyệt dữ liệu trong từ điển</vt:lpstr>
      <vt:lpstr>PowerPoint Presentation</vt:lpstr>
      <vt:lpstr>Module và Package</vt:lpstr>
      <vt:lpstr>Module (khối)</vt:lpstr>
      <vt:lpstr>Package (gói)</vt:lpstr>
      <vt:lpstr>Module math</vt:lpstr>
      <vt:lpstr>Module math</vt:lpstr>
      <vt:lpstr>Module math</vt:lpstr>
      <vt:lpstr>Tổng kết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/>
  <cp:lastModifiedBy>Nguyen Van Thieu</cp:lastModifiedBy>
  <cp:revision>47</cp:revision>
  <dcterms:created xsi:type="dcterms:W3CDTF">2022-08-15T01:52:21Z</dcterms:created>
  <dcterms:modified xsi:type="dcterms:W3CDTF">2024-06-19T08:49:11Z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