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74" r:id="rId51"/>
    <p:sldId id="475" r:id="rId52"/>
    <p:sldId id="476" r:id="rId53"/>
    <p:sldId id="477" r:id="rId54"/>
    <p:sldId id="478" r:id="rId55"/>
    <p:sldId id="479" r:id="rId56"/>
    <p:sldId id="480" r:id="rId57"/>
    <p:sldId id="481" r:id="rId58"/>
    <p:sldId id="482" r:id="rId59"/>
    <p:sldId id="483" r:id="rId60"/>
    <p:sldId id="484" r:id="rId61"/>
    <p:sldId id="485" r:id="rId62"/>
    <p:sldId id="469" r:id="rId63"/>
    <p:sldId id="470" r:id="rId64"/>
    <p:sldId id="471" r:id="rId65"/>
    <p:sldId id="472" r:id="rId66"/>
    <p:sldId id="473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3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3813-FA2E-48FD-BAFB-D9AAED50A4BB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3AE1-6D41-40E2-BBDA-C5ECC399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316" y="2182241"/>
            <a:ext cx="8151367" cy="187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9689" y="4134688"/>
            <a:ext cx="3944620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3B41-FA1B-49B6-8C10-BDE68251B15C}" type="datetime1">
              <a:rPr lang="en-US" smtClean="0"/>
              <a:t>19-Jun-24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41D-FB6C-4B03-9CC3-5F8CBBAF8EBA}" type="datetime1">
              <a:rPr lang="en-US" smtClean="0"/>
              <a:t>19-Jun-24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5E01-B70B-4B95-A34A-75828FC8FB59}" type="datetime1">
              <a:rPr lang="en-US" smtClean="0"/>
              <a:t>19-Jun-24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6976-27B6-43EA-B048-3D762E140435}" type="datetime1">
              <a:rPr lang="en-US" smtClean="0"/>
              <a:t>19-Jun-24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7077-1774-4EB7-936E-D43622EF0F48}" type="datetime1">
              <a:rPr lang="en-US" smtClean="0"/>
              <a:t>19-Jun-24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7395845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331" y="1957044"/>
            <a:ext cx="4605655" cy="1555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63055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9C42-8BB3-4829-8DAF-EBE73A1F0A08}" type="datetime1">
              <a:rPr lang="en-US" smtClean="0"/>
              <a:t>19-Jun-24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6353" y="656305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1.png"/><Relationship Id="rId39" Type="http://schemas.openxmlformats.org/officeDocument/2006/relationships/image" Target="../media/image73.png"/><Relationship Id="rId21" Type="http://schemas.openxmlformats.org/officeDocument/2006/relationships/image" Target="../media/image57.png"/><Relationship Id="rId34" Type="http://schemas.openxmlformats.org/officeDocument/2006/relationships/image" Target="../media/image69.png"/><Relationship Id="rId42" Type="http://schemas.openxmlformats.org/officeDocument/2006/relationships/image" Target="../media/image76.png"/><Relationship Id="rId47" Type="http://schemas.openxmlformats.org/officeDocument/2006/relationships/image" Target="../media/image81.png"/><Relationship Id="rId50" Type="http://schemas.openxmlformats.org/officeDocument/2006/relationships/image" Target="../media/image84.png"/><Relationship Id="rId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52.png"/><Relationship Id="rId29" Type="http://schemas.openxmlformats.org/officeDocument/2006/relationships/image" Target="../media/image64.png"/><Relationship Id="rId11" Type="http://schemas.openxmlformats.org/officeDocument/2006/relationships/image" Target="../media/image47.png"/><Relationship Id="rId24" Type="http://schemas.openxmlformats.org/officeDocument/2006/relationships/image" Target="../media/image16.png"/><Relationship Id="rId32" Type="http://schemas.openxmlformats.org/officeDocument/2006/relationships/image" Target="../media/image67.png"/><Relationship Id="rId37" Type="http://schemas.openxmlformats.org/officeDocument/2006/relationships/image" Target="../media/image18.png"/><Relationship Id="rId40" Type="http://schemas.openxmlformats.org/officeDocument/2006/relationships/image" Target="../media/image74.png"/><Relationship Id="rId45" Type="http://schemas.openxmlformats.org/officeDocument/2006/relationships/image" Target="../media/image79.png"/><Relationship Id="rId53" Type="http://schemas.openxmlformats.org/officeDocument/2006/relationships/image" Target="../media/image87.png"/><Relationship Id="rId5" Type="http://schemas.openxmlformats.org/officeDocument/2006/relationships/image" Target="../media/image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.png"/><Relationship Id="rId44" Type="http://schemas.openxmlformats.org/officeDocument/2006/relationships/image" Target="../media/image78.png"/><Relationship Id="rId52" Type="http://schemas.openxmlformats.org/officeDocument/2006/relationships/image" Target="../media/image86.png"/><Relationship Id="rId4" Type="http://schemas.openxmlformats.org/officeDocument/2006/relationships/image" Target="../media/image3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35" Type="http://schemas.openxmlformats.org/officeDocument/2006/relationships/image" Target="../media/image70.png"/><Relationship Id="rId43" Type="http://schemas.openxmlformats.org/officeDocument/2006/relationships/image" Target="../media/image77.png"/><Relationship Id="rId48" Type="http://schemas.openxmlformats.org/officeDocument/2006/relationships/image" Target="../media/image82.png"/><Relationship Id="rId8" Type="http://schemas.openxmlformats.org/officeDocument/2006/relationships/image" Target="../media/image23.png"/><Relationship Id="rId51" Type="http://schemas.openxmlformats.org/officeDocument/2006/relationships/image" Target="../media/image85.png"/><Relationship Id="rId3" Type="http://schemas.openxmlformats.org/officeDocument/2006/relationships/image" Target="../media/image2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38" Type="http://schemas.openxmlformats.org/officeDocument/2006/relationships/image" Target="../media/image72.png"/><Relationship Id="rId46" Type="http://schemas.openxmlformats.org/officeDocument/2006/relationships/image" Target="../media/image80.png"/><Relationship Id="rId20" Type="http://schemas.openxmlformats.org/officeDocument/2006/relationships/image" Target="../media/image56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3.png"/><Relationship Id="rId36" Type="http://schemas.openxmlformats.org/officeDocument/2006/relationships/image" Target="../media/image71.png"/><Relationship Id="rId49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4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xlsxwriter.readthedocs.io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pyxl.readthedocs.io/en/stable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5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png"/><Relationship Id="rId18" Type="http://schemas.openxmlformats.org/officeDocument/2006/relationships/image" Target="../media/image110.png"/><Relationship Id="rId26" Type="http://schemas.openxmlformats.org/officeDocument/2006/relationships/image" Target="../media/image117.png"/><Relationship Id="rId39" Type="http://schemas.openxmlformats.org/officeDocument/2006/relationships/image" Target="../media/image130.png"/><Relationship Id="rId21" Type="http://schemas.openxmlformats.org/officeDocument/2006/relationships/image" Target="../media/image112.png"/><Relationship Id="rId34" Type="http://schemas.openxmlformats.org/officeDocument/2006/relationships/image" Target="../media/image125.png"/><Relationship Id="rId42" Type="http://schemas.openxmlformats.org/officeDocument/2006/relationships/image" Target="../media/image133.png"/><Relationship Id="rId7" Type="http://schemas.openxmlformats.org/officeDocument/2006/relationships/image" Target="../media/image100.png"/><Relationship Id="rId2" Type="http://schemas.openxmlformats.org/officeDocument/2006/relationships/image" Target="../media/image1.png"/><Relationship Id="rId16" Type="http://schemas.openxmlformats.org/officeDocument/2006/relationships/image" Target="../media/image108.png"/><Relationship Id="rId20" Type="http://schemas.openxmlformats.org/officeDocument/2006/relationships/image" Target="../media/image43.png"/><Relationship Id="rId29" Type="http://schemas.openxmlformats.org/officeDocument/2006/relationships/image" Target="../media/image120.png"/><Relationship Id="rId41" Type="http://schemas.openxmlformats.org/officeDocument/2006/relationships/image" Target="../media/image1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37" Type="http://schemas.openxmlformats.org/officeDocument/2006/relationships/image" Target="../media/image128.png"/><Relationship Id="rId40" Type="http://schemas.openxmlformats.org/officeDocument/2006/relationships/image" Target="../media/image131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36" Type="http://schemas.openxmlformats.org/officeDocument/2006/relationships/image" Target="../media/image127.png"/><Relationship Id="rId10" Type="http://schemas.openxmlformats.org/officeDocument/2006/relationships/image" Target="../media/image103.png"/><Relationship Id="rId19" Type="http://schemas.openxmlformats.org/officeDocument/2006/relationships/image" Target="../media/image111.png"/><Relationship Id="rId31" Type="http://schemas.openxmlformats.org/officeDocument/2006/relationships/image" Target="../media/image122.png"/><Relationship Id="rId44" Type="http://schemas.openxmlformats.org/officeDocument/2006/relationships/image" Target="../media/image135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20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43" Type="http://schemas.openxmlformats.org/officeDocument/2006/relationships/image" Target="../media/image134.png"/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57.png"/><Relationship Id="rId39" Type="http://schemas.openxmlformats.org/officeDocument/2006/relationships/image" Target="../media/image170.png"/><Relationship Id="rId21" Type="http://schemas.openxmlformats.org/officeDocument/2006/relationships/image" Target="../media/image152.png"/><Relationship Id="rId34" Type="http://schemas.openxmlformats.org/officeDocument/2006/relationships/image" Target="../media/image165.png"/><Relationship Id="rId42" Type="http://schemas.openxmlformats.org/officeDocument/2006/relationships/image" Target="../media/image173.png"/><Relationship Id="rId47" Type="http://schemas.openxmlformats.org/officeDocument/2006/relationships/image" Target="../media/image178.png"/><Relationship Id="rId50" Type="http://schemas.openxmlformats.org/officeDocument/2006/relationships/image" Target="../media/image181.png"/><Relationship Id="rId7" Type="http://schemas.openxmlformats.org/officeDocument/2006/relationships/image" Target="../media/image12.png"/><Relationship Id="rId2" Type="http://schemas.openxmlformats.org/officeDocument/2006/relationships/image" Target="../media/image136.png"/><Relationship Id="rId16" Type="http://schemas.openxmlformats.org/officeDocument/2006/relationships/image" Target="../media/image147.png"/><Relationship Id="rId29" Type="http://schemas.openxmlformats.org/officeDocument/2006/relationships/image" Target="../media/image160.png"/><Relationship Id="rId11" Type="http://schemas.openxmlformats.org/officeDocument/2006/relationships/image" Target="../media/image142.png"/><Relationship Id="rId24" Type="http://schemas.openxmlformats.org/officeDocument/2006/relationships/image" Target="../media/image155.png"/><Relationship Id="rId32" Type="http://schemas.openxmlformats.org/officeDocument/2006/relationships/image" Target="../media/image163.png"/><Relationship Id="rId37" Type="http://schemas.openxmlformats.org/officeDocument/2006/relationships/image" Target="../media/image168.png"/><Relationship Id="rId40" Type="http://schemas.openxmlformats.org/officeDocument/2006/relationships/image" Target="../media/image171.png"/><Relationship Id="rId45" Type="http://schemas.openxmlformats.org/officeDocument/2006/relationships/image" Target="../media/image176.png"/><Relationship Id="rId53" Type="http://schemas.openxmlformats.org/officeDocument/2006/relationships/image" Target="../media/image184.png"/><Relationship Id="rId5" Type="http://schemas.openxmlformats.org/officeDocument/2006/relationships/image" Target="../media/image99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31" Type="http://schemas.openxmlformats.org/officeDocument/2006/relationships/image" Target="../media/image162.png"/><Relationship Id="rId44" Type="http://schemas.openxmlformats.org/officeDocument/2006/relationships/image" Target="../media/image175.png"/><Relationship Id="rId52" Type="http://schemas.openxmlformats.org/officeDocument/2006/relationships/image" Target="../media/image183.png"/><Relationship Id="rId4" Type="http://schemas.openxmlformats.org/officeDocument/2006/relationships/image" Target="../media/image137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Relationship Id="rId27" Type="http://schemas.openxmlformats.org/officeDocument/2006/relationships/image" Target="../media/image158.png"/><Relationship Id="rId30" Type="http://schemas.openxmlformats.org/officeDocument/2006/relationships/image" Target="../media/image161.png"/><Relationship Id="rId35" Type="http://schemas.openxmlformats.org/officeDocument/2006/relationships/image" Target="../media/image166.png"/><Relationship Id="rId43" Type="http://schemas.openxmlformats.org/officeDocument/2006/relationships/image" Target="../media/image174.png"/><Relationship Id="rId48" Type="http://schemas.openxmlformats.org/officeDocument/2006/relationships/image" Target="../media/image179.png"/><Relationship Id="rId8" Type="http://schemas.openxmlformats.org/officeDocument/2006/relationships/image" Target="../media/image139.png"/><Relationship Id="rId51" Type="http://schemas.openxmlformats.org/officeDocument/2006/relationships/image" Target="../media/image182.png"/><Relationship Id="rId3" Type="http://schemas.openxmlformats.org/officeDocument/2006/relationships/image" Target="../media/image96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33" Type="http://schemas.openxmlformats.org/officeDocument/2006/relationships/image" Target="../media/image164.png"/><Relationship Id="rId38" Type="http://schemas.openxmlformats.org/officeDocument/2006/relationships/image" Target="../media/image169.png"/><Relationship Id="rId46" Type="http://schemas.openxmlformats.org/officeDocument/2006/relationships/image" Target="../media/image177.png"/><Relationship Id="rId20" Type="http://schemas.openxmlformats.org/officeDocument/2006/relationships/image" Target="../media/image151.png"/><Relationship Id="rId41" Type="http://schemas.openxmlformats.org/officeDocument/2006/relationships/image" Target="../media/image172.png"/><Relationship Id="rId54" Type="http://schemas.openxmlformats.org/officeDocument/2006/relationships/image" Target="../media/image1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8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28" Type="http://schemas.openxmlformats.org/officeDocument/2006/relationships/image" Target="../media/image159.png"/><Relationship Id="rId36" Type="http://schemas.openxmlformats.org/officeDocument/2006/relationships/image" Target="../media/image167.png"/><Relationship Id="rId49" Type="http://schemas.openxmlformats.org/officeDocument/2006/relationships/image" Target="../media/image180.png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7.png"/><Relationship Id="rId18" Type="http://schemas.openxmlformats.org/officeDocument/2006/relationships/image" Target="../media/image201.png"/><Relationship Id="rId26" Type="http://schemas.openxmlformats.org/officeDocument/2006/relationships/image" Target="../media/image209.png"/><Relationship Id="rId39" Type="http://schemas.openxmlformats.org/officeDocument/2006/relationships/image" Target="../media/image221.png"/><Relationship Id="rId21" Type="http://schemas.openxmlformats.org/officeDocument/2006/relationships/image" Target="../media/image204.png"/><Relationship Id="rId34" Type="http://schemas.openxmlformats.org/officeDocument/2006/relationships/image" Target="../media/image50.png"/><Relationship Id="rId42" Type="http://schemas.openxmlformats.org/officeDocument/2006/relationships/image" Target="../media/image224.png"/><Relationship Id="rId47" Type="http://schemas.openxmlformats.org/officeDocument/2006/relationships/image" Target="../media/image227.png"/><Relationship Id="rId50" Type="http://schemas.openxmlformats.org/officeDocument/2006/relationships/image" Target="../media/image230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6" Type="http://schemas.openxmlformats.org/officeDocument/2006/relationships/image" Target="../media/image151.png"/><Relationship Id="rId29" Type="http://schemas.openxmlformats.org/officeDocument/2006/relationships/image" Target="../media/image212.png"/><Relationship Id="rId11" Type="http://schemas.openxmlformats.org/officeDocument/2006/relationships/image" Target="../media/image195.png"/><Relationship Id="rId24" Type="http://schemas.openxmlformats.org/officeDocument/2006/relationships/image" Target="../media/image207.png"/><Relationship Id="rId32" Type="http://schemas.openxmlformats.org/officeDocument/2006/relationships/image" Target="../media/image215.png"/><Relationship Id="rId37" Type="http://schemas.openxmlformats.org/officeDocument/2006/relationships/image" Target="../media/image219.png"/><Relationship Id="rId40" Type="http://schemas.openxmlformats.org/officeDocument/2006/relationships/image" Target="../media/image222.png"/><Relationship Id="rId45" Type="http://schemas.openxmlformats.org/officeDocument/2006/relationships/image" Target="../media/image159.png"/><Relationship Id="rId53" Type="http://schemas.openxmlformats.org/officeDocument/2006/relationships/image" Target="../media/image233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19" Type="http://schemas.openxmlformats.org/officeDocument/2006/relationships/image" Target="../media/image202.png"/><Relationship Id="rId31" Type="http://schemas.openxmlformats.org/officeDocument/2006/relationships/image" Target="../media/image214.png"/><Relationship Id="rId44" Type="http://schemas.openxmlformats.org/officeDocument/2006/relationships/image" Target="../media/image158.png"/><Relationship Id="rId52" Type="http://schemas.openxmlformats.org/officeDocument/2006/relationships/image" Target="../media/image232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8.png"/><Relationship Id="rId22" Type="http://schemas.openxmlformats.org/officeDocument/2006/relationships/image" Target="../media/image205.png"/><Relationship Id="rId27" Type="http://schemas.openxmlformats.org/officeDocument/2006/relationships/image" Target="../media/image210.png"/><Relationship Id="rId30" Type="http://schemas.openxmlformats.org/officeDocument/2006/relationships/image" Target="../media/image213.png"/><Relationship Id="rId35" Type="http://schemas.openxmlformats.org/officeDocument/2006/relationships/image" Target="../media/image217.png"/><Relationship Id="rId43" Type="http://schemas.openxmlformats.org/officeDocument/2006/relationships/image" Target="../media/image225.png"/><Relationship Id="rId48" Type="http://schemas.openxmlformats.org/officeDocument/2006/relationships/image" Target="../media/image228.png"/><Relationship Id="rId8" Type="http://schemas.openxmlformats.org/officeDocument/2006/relationships/image" Target="../media/image192.png"/><Relationship Id="rId51" Type="http://schemas.openxmlformats.org/officeDocument/2006/relationships/image" Target="../media/image231.png"/><Relationship Id="rId3" Type="http://schemas.openxmlformats.org/officeDocument/2006/relationships/image" Target="../media/image187.png"/><Relationship Id="rId12" Type="http://schemas.openxmlformats.org/officeDocument/2006/relationships/image" Target="../media/image196.png"/><Relationship Id="rId17" Type="http://schemas.openxmlformats.org/officeDocument/2006/relationships/image" Target="../media/image200.png"/><Relationship Id="rId25" Type="http://schemas.openxmlformats.org/officeDocument/2006/relationships/image" Target="../media/image208.png"/><Relationship Id="rId33" Type="http://schemas.openxmlformats.org/officeDocument/2006/relationships/image" Target="../media/image216.png"/><Relationship Id="rId38" Type="http://schemas.openxmlformats.org/officeDocument/2006/relationships/image" Target="../media/image220.png"/><Relationship Id="rId46" Type="http://schemas.openxmlformats.org/officeDocument/2006/relationships/image" Target="../media/image226.png"/><Relationship Id="rId20" Type="http://schemas.openxmlformats.org/officeDocument/2006/relationships/image" Target="../media/image203.png"/><Relationship Id="rId41" Type="http://schemas.openxmlformats.org/officeDocument/2006/relationships/image" Target="../media/image223.png"/><Relationship Id="rId54" Type="http://schemas.openxmlformats.org/officeDocument/2006/relationships/image" Target="../media/image2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15" Type="http://schemas.openxmlformats.org/officeDocument/2006/relationships/image" Target="../media/image199.png"/><Relationship Id="rId23" Type="http://schemas.openxmlformats.org/officeDocument/2006/relationships/image" Target="../media/image206.png"/><Relationship Id="rId28" Type="http://schemas.openxmlformats.org/officeDocument/2006/relationships/image" Target="../media/image211.png"/><Relationship Id="rId36" Type="http://schemas.openxmlformats.org/officeDocument/2006/relationships/image" Target="../media/image218.png"/><Relationship Id="rId49" Type="http://schemas.openxmlformats.org/officeDocument/2006/relationships/image" Target="../media/image22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357454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1425420"/>
            <a:ext cx="77724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LẬP</a:t>
            </a:r>
            <a:r>
              <a:rPr sz="4800" spc="-260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4800" smtClean="0">
                <a:solidFill>
                  <a:srgbClr val="56247C"/>
                </a:solidFill>
                <a:latin typeface="Times New Roman"/>
                <a:cs typeface="Times New Roman"/>
              </a:rPr>
              <a:t>TRÌNH CHO TRÍ TUỆ NHÂN TẠO</a:t>
            </a:r>
            <a:endParaRPr lang="en-US" sz="4800" dirty="0" smtClean="0">
              <a:solidFill>
                <a:srgbClr val="56247C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913" y="3746754"/>
            <a:ext cx="681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Giảng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viên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: Nguyễn Văn Thiệu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719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Quy</a:t>
            </a:r>
            <a:r>
              <a:rPr sz="3600" spc="-20" dirty="0"/>
              <a:t> </a:t>
            </a:r>
            <a:r>
              <a:rPr sz="3600" dirty="0"/>
              <a:t>tắc</a:t>
            </a:r>
            <a:r>
              <a:rPr sz="3600" spc="-10" dirty="0"/>
              <a:t> </a:t>
            </a:r>
            <a:r>
              <a:rPr sz="3600" dirty="0"/>
              <a:t>“bắt”</a:t>
            </a:r>
            <a:r>
              <a:rPr sz="3600" spc="-10" dirty="0"/>
              <a:t> </a:t>
            </a:r>
            <a:r>
              <a:rPr sz="3600" dirty="0"/>
              <a:t>ngoại</a:t>
            </a:r>
            <a:r>
              <a:rPr sz="3600" spc="-5" dirty="0"/>
              <a:t> </a:t>
            </a:r>
            <a:r>
              <a:rPr sz="3600" dirty="0"/>
              <a:t>lệ:</a:t>
            </a:r>
            <a:r>
              <a:rPr sz="3600" spc="-20" dirty="0"/>
              <a:t> </a:t>
            </a:r>
            <a:r>
              <a:rPr sz="3600" dirty="0"/>
              <a:t>lọt</a:t>
            </a:r>
            <a:r>
              <a:rPr sz="3600" spc="-10" dirty="0"/>
              <a:t> </a:t>
            </a:r>
            <a:r>
              <a:rPr sz="3600" spc="-5" dirty="0"/>
              <a:t>sàng</a:t>
            </a:r>
            <a:r>
              <a:rPr sz="3600" spc="-15" dirty="0"/>
              <a:t> </a:t>
            </a:r>
            <a:r>
              <a:rPr sz="3600" dirty="0"/>
              <a:t>xuống</a:t>
            </a:r>
            <a:r>
              <a:rPr sz="3600" spc="-10" dirty="0"/>
              <a:t> </a:t>
            </a:r>
            <a:r>
              <a:rPr sz="3600" spc="-5" dirty="0"/>
              <a:t>nia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4357370" cy="490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 marR="5080" indent="-560070">
              <a:lnSpc>
                <a:spcPct val="1335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except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(NameError,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TypeError):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print("Name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or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Type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error")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except</a:t>
            </a:r>
            <a:r>
              <a:rPr sz="2000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IOError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as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e: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print(e)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raise</a:t>
            </a:r>
            <a:endParaRPr sz="2000">
              <a:latin typeface="Consolas"/>
              <a:cs typeface="Consolas"/>
            </a:endParaRPr>
          </a:p>
          <a:p>
            <a:pPr marL="572135" marR="982980" indent="-560070">
              <a:lnSpc>
                <a:spcPts val="3200"/>
              </a:lnSpc>
              <a:spcBef>
                <a:spcPts val="229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except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ValueError: 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print("Value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error")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except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 marR="144780">
              <a:lnSpc>
                <a:spcPts val="3200"/>
              </a:lnSpc>
              <a:spcBef>
                <a:spcPts val="23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print("An error occurred")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raise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NameError("Ko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bit")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else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79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print("OK")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8417" y="963930"/>
            <a:ext cx="3945890" cy="439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xử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lý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2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loại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ts val="6409"/>
              </a:lnSpc>
              <a:spcBef>
                <a:spcPts val="86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lấy biến lỗi, đặt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tên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là e </a:t>
            </a:r>
            <a:r>
              <a:rPr sz="2000" spc="-10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# “ném”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trả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lại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này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xử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lý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Value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xử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lý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mọi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khác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tạo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ra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một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“Ko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bit”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thực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hiện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nếu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không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có lỗi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122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86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Nhiệm</a:t>
            </a:r>
            <a:r>
              <a:rPr sz="3600" spc="-20" dirty="0"/>
              <a:t> </a:t>
            </a:r>
            <a:r>
              <a:rPr sz="3600" dirty="0"/>
              <a:t>vụ</a:t>
            </a:r>
            <a:r>
              <a:rPr sz="3600" spc="-10" dirty="0"/>
              <a:t> </a:t>
            </a:r>
            <a:r>
              <a:rPr sz="3600" dirty="0"/>
              <a:t>của</a:t>
            </a:r>
            <a:r>
              <a:rPr sz="3600" spc="-10" dirty="0"/>
              <a:t> </a:t>
            </a:r>
            <a:r>
              <a:rPr sz="3600" dirty="0"/>
              <a:t>khối</a:t>
            </a:r>
            <a:r>
              <a:rPr sz="3600" spc="-15" dirty="0"/>
              <a:t> </a:t>
            </a:r>
            <a:r>
              <a:rPr sz="3600" dirty="0"/>
              <a:t>finally:</a:t>
            </a:r>
            <a:r>
              <a:rPr sz="3600" spc="-20" dirty="0"/>
              <a:t> </a:t>
            </a:r>
            <a:r>
              <a:rPr sz="3600" dirty="0"/>
              <a:t>xử</a:t>
            </a:r>
            <a:r>
              <a:rPr sz="3600" spc="-10" dirty="0"/>
              <a:t> </a:t>
            </a:r>
            <a:r>
              <a:rPr sz="3600" dirty="0"/>
              <a:t>lý</a:t>
            </a:r>
            <a:r>
              <a:rPr sz="3600" spc="-15" dirty="0"/>
              <a:t> </a:t>
            </a:r>
            <a:r>
              <a:rPr sz="3600" dirty="0"/>
              <a:t>dự</a:t>
            </a:r>
            <a:r>
              <a:rPr sz="3600" spc="-10" dirty="0"/>
              <a:t> </a:t>
            </a:r>
            <a:r>
              <a:rPr sz="3600" dirty="0"/>
              <a:t>phòng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82025" cy="537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Việc</a:t>
            </a:r>
            <a:r>
              <a:rPr sz="2800" spc="-5" dirty="0">
                <a:latin typeface="Calibri"/>
                <a:cs typeface="Calibri"/>
              </a:rPr>
              <a:t> chấm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dứt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đoạn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bất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ngờ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khối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try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800" spc="-25" dirty="0">
                <a:latin typeface="Calibri"/>
                <a:cs typeface="Calibri"/>
              </a:rPr>
              <a:t>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lại 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 </a:t>
            </a:r>
            <a:r>
              <a:rPr sz="2800" spc="-15" dirty="0">
                <a:latin typeface="Calibri"/>
                <a:cs typeface="Calibri"/>
              </a:rPr>
              <a:t>vấn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đề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Chẳng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hạn như </a:t>
            </a:r>
            <a:r>
              <a:rPr sz="2400" spc="-15" dirty="0">
                <a:latin typeface="Calibri"/>
                <a:cs typeface="Calibri"/>
              </a:rPr>
              <a:t>trong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try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tạm </a:t>
            </a:r>
            <a:r>
              <a:rPr sz="2400" dirty="0">
                <a:latin typeface="Calibri"/>
                <a:cs typeface="Calibri"/>
              </a:rPr>
              <a:t>thời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để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gian,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xong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đó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</a:t>
            </a:r>
            <a:endParaRPr sz="2400">
              <a:latin typeface="Calibri"/>
              <a:cs typeface="Calibri"/>
            </a:endParaRPr>
          </a:p>
          <a:p>
            <a:pPr marL="744220" marR="51435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Khi</a:t>
            </a:r>
            <a:r>
              <a:rPr sz="2400" spc="-5" dirty="0">
                <a:latin typeface="Calibri"/>
                <a:cs typeface="Calibri"/>
              </a:rPr>
              <a:t> đoạn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chấm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dứt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đột </a:t>
            </a:r>
            <a:r>
              <a:rPr sz="2400" spc="-10" dirty="0">
                <a:latin typeface="Calibri"/>
                <a:cs typeface="Calibri"/>
              </a:rPr>
              <a:t>ngột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vì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 </a:t>
            </a:r>
            <a:r>
              <a:rPr sz="2400" spc="-20" dirty="0">
                <a:latin typeface="Calibri"/>
                <a:cs typeface="Calibri"/>
              </a:rPr>
              <a:t>xóa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Hậu quả: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sau 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thời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gian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máy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tính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người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xuất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rất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spc="-10" dirty="0">
                <a:latin typeface="Calibri"/>
                <a:cs typeface="Calibri"/>
              </a:rPr>
              <a:t> tập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“rác”</a:t>
            </a:r>
            <a:endParaRPr sz="2400">
              <a:latin typeface="Calibri"/>
              <a:cs typeface="Calibri"/>
            </a:endParaRPr>
          </a:p>
          <a:p>
            <a:pPr marL="274320" marR="450850" lvl="1" indent="-274320" algn="r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2743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Thực </a:t>
            </a:r>
            <a:r>
              <a:rPr sz="2400" spc="-15" dirty="0">
                <a:latin typeface="Calibri"/>
                <a:cs typeface="Calibri"/>
              </a:rPr>
              <a:t>tế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vấn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đề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dirty="0">
                <a:latin typeface="Calibri"/>
                <a:cs typeface="Calibri"/>
              </a:rPr>
              <a:t> đã </a:t>
            </a:r>
            <a:r>
              <a:rPr sz="2400" spc="-35" dirty="0">
                <a:latin typeface="Calibri"/>
                <a:cs typeface="Calibri"/>
              </a:rPr>
              <a:t>xảy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phần </a:t>
            </a:r>
            <a:r>
              <a:rPr sz="2400" dirty="0">
                <a:latin typeface="Calibri"/>
                <a:cs typeface="Calibri"/>
              </a:rPr>
              <a:t>mềm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Microsoft </a:t>
            </a:r>
            <a:r>
              <a:rPr sz="2400" spc="-40" dirty="0">
                <a:latin typeface="Calibri"/>
                <a:cs typeface="Calibri"/>
              </a:rPr>
              <a:t>Word</a:t>
            </a:r>
            <a:endParaRPr sz="2400">
              <a:latin typeface="Calibri"/>
              <a:cs typeface="Calibri"/>
            </a:endParaRPr>
          </a:p>
          <a:p>
            <a:pPr marL="287020" marR="506730" indent="-287020" algn="r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Khối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finally: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còn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gọi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khối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“dọn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dẹp”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(clean-up)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5" dirty="0">
                <a:latin typeface="Calibri"/>
                <a:cs typeface="Calibri"/>
              </a:rPr>
              <a:t> đảm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bảo</a:t>
            </a:r>
            <a:r>
              <a:rPr sz="2400" spc="-15" dirty="0">
                <a:latin typeface="Calibri"/>
                <a:cs typeface="Calibri"/>
              </a:rPr>
              <a:t> rằng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đoạn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luôn được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dù</a:t>
            </a:r>
            <a:r>
              <a:rPr sz="2400" spc="-15" dirty="0">
                <a:latin typeface="Calibri"/>
                <a:cs typeface="Calibri"/>
              </a:rPr>
              <a:t> có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xảy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hay </a:t>
            </a:r>
            <a:r>
              <a:rPr sz="2400" dirty="0">
                <a:latin typeface="Calibri"/>
                <a:cs typeface="Calibri"/>
              </a:rPr>
              <a:t>không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40" dirty="0">
                <a:latin typeface="Calibri"/>
                <a:cs typeface="Calibri"/>
              </a:rPr>
              <a:t>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 </a:t>
            </a:r>
            <a:r>
              <a:rPr sz="2400" spc="-10" dirty="0">
                <a:latin typeface="Calibri"/>
                <a:cs typeface="Calibri"/>
              </a:rPr>
              <a:t>trên:</a:t>
            </a:r>
            <a:r>
              <a:rPr sz="2400" spc="-15" dirty="0">
                <a:latin typeface="Calibri"/>
                <a:cs typeface="Calibri"/>
              </a:rPr>
              <a:t> ta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đặt</a:t>
            </a:r>
            <a:r>
              <a:rPr sz="2400" spc="-5" dirty="0">
                <a:latin typeface="Calibri"/>
                <a:cs typeface="Calibri"/>
              </a:rPr>
              <a:t> phần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 </a:t>
            </a:r>
            <a:r>
              <a:rPr sz="2400" spc="-10" dirty="0">
                <a:latin typeface="Calibri"/>
                <a:cs typeface="Calibri"/>
              </a:rPr>
              <a:t>tạm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5" dirty="0">
                <a:latin typeface="Calibri"/>
                <a:cs typeface="Calibri"/>
              </a:rPr>
              <a:t> finally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4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0619" cy="5621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646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SystemExit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chương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trình gọi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hàm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sys.exit()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KeyboardInterrupt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3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người</a:t>
                      </a:r>
                      <a:r>
                        <a:rPr sz="20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dùng</a:t>
                      </a:r>
                      <a:r>
                        <a:rPr sz="2000" spc="3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nhấn</a:t>
                      </a:r>
                      <a:r>
                        <a:rPr sz="20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phím</a:t>
                      </a:r>
                      <a:r>
                        <a:rPr sz="20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ngắt</a:t>
                      </a:r>
                      <a:r>
                        <a:rPr sz="20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cố</a:t>
                      </a:r>
                      <a:r>
                        <a:rPr sz="2000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gắng</a:t>
                      </a:r>
                      <a:r>
                        <a:rPr sz="2000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kết</a:t>
                      </a:r>
                      <a:r>
                        <a:rPr sz="20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thúc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chương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(thường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là Ctrl-C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Delete)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GeneratorExit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chương</a:t>
                      </a:r>
                      <a:r>
                        <a:rPr sz="20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đóng</a:t>
                      </a:r>
                      <a:r>
                        <a:rPr sz="20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20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sinh</a:t>
                      </a:r>
                      <a:r>
                        <a:rPr sz="20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(generator)</a:t>
                      </a:r>
                      <a:r>
                        <a:rPr sz="2000" spc="4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bằng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hàm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close()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Chú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ý: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đây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sự là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Exception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609600" algn="l"/>
                          <a:tab pos="1156970" algn="l"/>
                          <a:tab pos="1702435" algn="l"/>
                          <a:tab pos="2281555" algn="l"/>
                          <a:tab pos="2804160" algn="l"/>
                          <a:tab pos="3300095" algn="l"/>
                          <a:tab pos="4050029" algn="l"/>
                          <a:tab pos="4557395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cha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	mọi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lớp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lỗi,	ngoại	trừ	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KeyboardInterrupt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SystemExit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GeneratorExit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StopIteration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7940" algn="just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cố gắng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đọc đối tượng tiếp theo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từ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iterator,</a:t>
                      </a:r>
                      <a:r>
                        <a:rPr sz="2000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nhưng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đó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iterator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ở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cuối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kiểu tuần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tự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nên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không có đối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tượng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cần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0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StopAsyncIteration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7940" algn="just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cố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gắng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đối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tượng tiếp theo từ một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iterator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bất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đồng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bộ,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nhưng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đó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iterator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chưa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đồng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bộ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được đối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tượng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tiếp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theo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2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0619" cy="5224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646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ArithmeticError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mọi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xử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tính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toán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FloatingPointError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9209">
                        <a:lnSpc>
                          <a:spcPct val="114999"/>
                        </a:lnSpc>
                        <a:spcBef>
                          <a:spcPts val="5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ArithmeticError</a:t>
                      </a:r>
                      <a:r>
                        <a:rPr sz="2000" b="1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(hiện</a:t>
                      </a:r>
                      <a:r>
                        <a:rPr sz="2000" i="1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i="1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bỏ</a:t>
                      </a:r>
                      <a:r>
                        <a:rPr sz="2000" i="1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i="1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dùng,</a:t>
                      </a:r>
                      <a:r>
                        <a:rPr sz="2000" i="1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chỉ</a:t>
                      </a:r>
                      <a:r>
                        <a:rPr sz="2000" i="1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giữ </a:t>
                      </a:r>
                      <a:r>
                        <a:rPr sz="2000" i="1" spc="-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lại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tương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 thích</a:t>
                      </a:r>
                      <a:r>
                        <a:rPr sz="20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với 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 mã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cũ)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OverflowError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ArithmeticError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kết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quả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toán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số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học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quá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lớn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quá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nhỏ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đến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mức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biểu diễn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ZeroDivisionError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ArithmeticError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20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20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0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chia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đồng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dư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với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số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24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AssertionError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câu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lệnh kiểm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điều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kiện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assert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thất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bại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153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AttributeError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gán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tính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tham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chiếu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21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BufferError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vùng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đệm hoặc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bị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tràn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vùng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đệm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7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0619" cy="5421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646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EOFError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cố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gắng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thêm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mặc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dù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cuối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(không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thêm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được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gì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nữa)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ImportError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7940" algn="just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chương trình khai báo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sử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dụng thành phần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trong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thư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viện (một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hàm, một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 hoặc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 lớp)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nhưng không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tìm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thấy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thành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này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0" marR="104139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ModuleNot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 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6670" algn="just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ImportError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chương trình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khai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báo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sử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dụng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thư viện nhưng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Python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không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thể nạp được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thư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viện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đó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trên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máy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hiện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(thường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không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tìm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thấy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mã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máy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thư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viện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đó)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1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LookupError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 tìm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kiếm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63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IndexError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LookupError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trị chỉ mục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(index)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nằm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ngoài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phạm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biến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kiểu tuần tự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(string,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list,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tuple,…)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KeyError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LookupError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tìm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thấy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khóa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trong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từ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điển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8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0619" cy="525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646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MemoryError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7940" algn="just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hết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bộ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nhớ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nên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chương trình không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 tiếp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tục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thực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thi</a:t>
                      </a:r>
                      <a:r>
                        <a:rPr sz="20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nhớ</a:t>
                      </a:r>
                      <a:r>
                        <a:rPr sz="20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bị</a:t>
                      </a:r>
                      <a:r>
                        <a:rPr sz="20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0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mảnh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mức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20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tạo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được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 biến cần thiết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tiếp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tục thực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thi chương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2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NameError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cố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gắng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truy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cập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UnboundLocalError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NameError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tham</a:t>
                      </a:r>
                      <a:r>
                        <a:rPr sz="20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chiếu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cục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nhưng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cục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đó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 tại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ReferenceError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79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tham</a:t>
                      </a:r>
                      <a:r>
                        <a:rPr sz="20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chiếu</a:t>
                      </a:r>
                      <a:r>
                        <a:rPr sz="20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bị</a:t>
                      </a:r>
                      <a:r>
                        <a:rPr sz="20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lỗi,</a:t>
                      </a:r>
                      <a:r>
                        <a:rPr sz="20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chẳng</a:t>
                      </a:r>
                      <a:r>
                        <a:rPr sz="20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hạn</a:t>
                      </a:r>
                      <a:r>
                        <a:rPr sz="20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như</a:t>
                      </a:r>
                      <a:r>
                        <a:rPr sz="20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truy</a:t>
                      </a:r>
                      <a:r>
                        <a:rPr sz="20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cập</a:t>
                      </a:r>
                      <a:r>
                        <a:rPr sz="20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một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tính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bị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dọn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rác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(garbage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collector)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xóa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RuntimeError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20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thi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chung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chung,</a:t>
                      </a:r>
                      <a:r>
                        <a:rPr sz="20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rơi</a:t>
                      </a:r>
                      <a:r>
                        <a:rPr sz="20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vào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nhóm</a:t>
                      </a:r>
                      <a:r>
                        <a:rPr sz="20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0561">
                <a:tc>
                  <a:txBody>
                    <a:bodyPr/>
                    <a:lstStyle/>
                    <a:p>
                      <a:pPr marL="38100" marR="7620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NotI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ple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edEr 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9845" algn="just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RuntimeError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chương trình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cố gắng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20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thi</a:t>
                      </a:r>
                      <a:r>
                        <a:rPr sz="20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phương</a:t>
                      </a:r>
                      <a:r>
                        <a:rPr sz="20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thức</a:t>
                      </a:r>
                      <a:r>
                        <a:rPr sz="20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hàm,</a:t>
                      </a:r>
                      <a:r>
                        <a:rPr sz="20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nhưng</a:t>
                      </a:r>
                      <a:r>
                        <a:rPr sz="20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vì</a:t>
                      </a:r>
                      <a:r>
                        <a:rPr sz="20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nào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đó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thân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hàm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(phương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thức)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chưa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được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viết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9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69985" cy="5339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OSError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hàm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hệ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thống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(chẳng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hạn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như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ghi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đĩa)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nhưng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gặp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lỗi.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i="1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giữ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tương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thích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với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phiên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bản</a:t>
                      </a:r>
                      <a:r>
                        <a:rPr sz="1400" i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trước,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1400" i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này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còn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tên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khác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như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IOError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spc="-10" dirty="0">
                          <a:latin typeface="Calibri"/>
                          <a:cs typeface="Calibri"/>
                        </a:rPr>
                        <a:t>EnvironmentError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i="1" spc="-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4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WindowsError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Đây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là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lớn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cung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cấp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nhiều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thông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làm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việc</a:t>
                      </a:r>
                      <a:r>
                        <a:rPr sz="14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với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hệ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điều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hành,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14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này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gồm: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BlockingIOError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ChildProcessError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ConnectionError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82320" lvl="1" indent="-28702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781685" algn="l"/>
                          <a:tab pos="782320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BrokenPipeError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82320" lvl="1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Courier New"/>
                        <a:buChar char="o"/>
                        <a:tabLst>
                          <a:tab pos="781685" algn="l"/>
                          <a:tab pos="782320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ConnectionAbortedError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82320" lvl="1" indent="-28702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781685" algn="l"/>
                          <a:tab pos="782320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ConnectionRefusedError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82320" lvl="1" indent="-28702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781685" algn="l"/>
                          <a:tab pos="782320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ConnectionResetError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FileExistsError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FileNotFoundError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InterruptedError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IsADirectoryError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NotADirectoryError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PermissionError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ProcessLookupError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TimeoutError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8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0619" cy="5058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646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RecursionError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RuntimeError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gọi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đệ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quy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quá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nhiều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lớp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(độ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sâu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quá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lớn)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2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SyntaxError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cố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gắng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chạy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lệnh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viết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sai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cú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pháp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IndentationError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SyntaxError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cố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gắng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chạy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lệnh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viết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thụt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lề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chính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xác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66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TabError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IndentationError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thụt</a:t>
                      </a:r>
                      <a:r>
                        <a:rPr sz="20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lề</a:t>
                      </a:r>
                      <a:r>
                        <a:rPr sz="20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sử</a:t>
                      </a:r>
                      <a:r>
                        <a:rPr sz="20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dụng</a:t>
                      </a:r>
                      <a:r>
                        <a:rPr sz="20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dấu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tab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dấu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quán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SystemError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thông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gặp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nội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bộ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7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TypeError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6670" algn="just">
                        <a:lnSpc>
                          <a:spcPct val="114999"/>
                        </a:lnSpc>
                        <a:spcBef>
                          <a:spcPts val="2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chương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cố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gắng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chuyển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đối</a:t>
                      </a:r>
                      <a:r>
                        <a:rPr sz="2000" spc="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tượng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sang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kiểu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khác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nhưng không phù hợp (chẳng hạn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cố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gắng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đổi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chuỗi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tên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riêng sang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dạng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số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nguyên)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126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69985" cy="445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6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ValueError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3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3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3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hàm</a:t>
                      </a:r>
                      <a:r>
                        <a:rPr sz="2000" spc="3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phương</a:t>
                      </a:r>
                      <a:r>
                        <a:rPr sz="2000" spc="3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thức</a:t>
                      </a:r>
                      <a:r>
                        <a:rPr sz="20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3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000" spc="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toán</a:t>
                      </a:r>
                      <a:r>
                        <a:rPr sz="2000" spc="3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nhận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được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đối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số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đúng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nhưng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phù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hợp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66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UnicodeError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ValueError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quá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xử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unicode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UnicodeEncodeError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UnicodeError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quá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mã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hóa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66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UnicodeDecodeError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UnicodeError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quá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giải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mã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UnicodeTranslateError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UnicodeError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quá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chuyển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đổi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(kể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cả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chuyển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đổi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page)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7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69985" cy="5463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Warning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loại</a:t>
                      </a:r>
                      <a:r>
                        <a:rPr sz="20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cảnh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báo,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những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nhẹ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tiềm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năng</a:t>
                      </a:r>
                      <a:r>
                        <a:rPr sz="20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tương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lai.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này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gồm: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156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UserWarning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DeprecationWarning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PendingDeprecationWarning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SyntaxWarning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RuntimeWarning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FutureWarning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65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ImportWarning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59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UnicodeWarning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59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BytesWarning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59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ResourceWarning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8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4" y="3754577"/>
            <a:ext cx="69173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Ngoại</a:t>
            </a:r>
            <a:r>
              <a:rPr spc="-30" dirty="0"/>
              <a:t> </a:t>
            </a:r>
            <a:r>
              <a:rPr spc="-10" dirty="0" err="1"/>
              <a:t>lệ</a:t>
            </a:r>
            <a:r>
              <a:rPr spc="-25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3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0" y="141859"/>
            <a:ext cx="7360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4. </a:t>
            </a:r>
            <a:r>
              <a:rPr lang="en-US" sz="3600" dirty="0" err="1" smtClean="0"/>
              <a:t>Tự</a:t>
            </a:r>
            <a:r>
              <a:rPr lang="en-US" sz="3600" dirty="0" smtClean="0"/>
              <a:t> </a:t>
            </a:r>
            <a:r>
              <a:rPr lang="en-US" sz="3600" dirty="0" err="1" smtClean="0"/>
              <a:t>sinh</a:t>
            </a:r>
            <a:r>
              <a:rPr lang="en-US" sz="3600" dirty="0" smtClean="0"/>
              <a:t> </a:t>
            </a:r>
            <a:r>
              <a:rPr lang="en-US" sz="3600" dirty="0" err="1" smtClean="0"/>
              <a:t>ngoại</a:t>
            </a:r>
            <a:r>
              <a:rPr lang="en-US" sz="3600" dirty="0" smtClean="0"/>
              <a:t> </a:t>
            </a:r>
            <a:r>
              <a:rPr lang="en-US" sz="3600" dirty="0" err="1" smtClean="0"/>
              <a:t>lệ</a:t>
            </a:r>
            <a:r>
              <a:rPr lang="en-US" sz="3600" dirty="0" smtClean="0"/>
              <a:t> </a:t>
            </a:r>
            <a:r>
              <a:rPr lang="en-US" sz="3600" dirty="0" err="1" smtClean="0"/>
              <a:t>với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sz="3600" dirty="0" err="1" smtClean="0"/>
              <a:t>khóa</a:t>
            </a:r>
            <a:r>
              <a:rPr sz="3600" spc="-45" dirty="0" smtClean="0"/>
              <a:t> </a:t>
            </a:r>
            <a:r>
              <a:rPr sz="3600" dirty="0"/>
              <a:t>raise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55355" cy="501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51130" indent="-274320" algn="just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 cung </a:t>
            </a:r>
            <a:r>
              <a:rPr sz="2800" spc="-10" dirty="0">
                <a:latin typeface="Calibri"/>
                <a:cs typeface="Calibri"/>
              </a:rPr>
              <a:t>cấp </a:t>
            </a:r>
            <a:r>
              <a:rPr sz="2800" spc="-5" dirty="0">
                <a:latin typeface="Calibri"/>
                <a:cs typeface="Calibri"/>
              </a:rPr>
              <a:t>từ khóa </a:t>
            </a:r>
            <a:r>
              <a:rPr sz="2800" spc="-15" dirty="0">
                <a:latin typeface="Calibri"/>
                <a:cs typeface="Calibri"/>
              </a:rPr>
              <a:t>raise </a:t>
            </a:r>
            <a:r>
              <a:rPr sz="2800" spc="-5" dirty="0">
                <a:latin typeface="Calibri"/>
                <a:cs typeface="Calibri"/>
              </a:rPr>
              <a:t>sử </a:t>
            </a:r>
            <a:r>
              <a:rPr sz="2800" spc="-10" dirty="0">
                <a:latin typeface="Calibri"/>
                <a:cs typeface="Calibri"/>
              </a:rPr>
              <a:t>dụng </a:t>
            </a:r>
            <a:r>
              <a:rPr sz="2800" spc="-5" dirty="0">
                <a:latin typeface="Calibri"/>
                <a:cs typeface="Calibri"/>
              </a:rPr>
              <a:t>khi </a:t>
            </a:r>
            <a:r>
              <a:rPr sz="2800" spc="-10" dirty="0">
                <a:latin typeface="Calibri"/>
                <a:cs typeface="Calibri"/>
              </a:rPr>
              <a:t>cần </a:t>
            </a:r>
            <a:r>
              <a:rPr sz="2800" spc="-15" dirty="0">
                <a:latin typeface="Calibri"/>
                <a:cs typeface="Calibri"/>
              </a:rPr>
              <a:t>phát </a:t>
            </a:r>
            <a:r>
              <a:rPr sz="2800" spc="-10" dirty="0">
                <a:latin typeface="Calibri"/>
                <a:cs typeface="Calibri"/>
              </a:rPr>
              <a:t>sinh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ngoại</a:t>
            </a:r>
            <a:r>
              <a:rPr sz="2800" spc="-5" dirty="0">
                <a:latin typeface="Calibri"/>
                <a:cs typeface="Calibri"/>
              </a:rPr>
              <a:t> lệ</a:t>
            </a:r>
            <a:endParaRPr sz="2800">
              <a:latin typeface="Calibri"/>
              <a:cs typeface="Calibri"/>
            </a:endParaRPr>
          </a:p>
          <a:p>
            <a:pPr marL="744220" marR="201930" lvl="1" indent="-274955" algn="just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 chỉ </a:t>
            </a:r>
            <a:r>
              <a:rPr sz="2400" spc="-5" dirty="0">
                <a:latin typeface="Calibri"/>
                <a:cs typeface="Calibri"/>
              </a:rPr>
              <a:t>viết </a:t>
            </a:r>
            <a:r>
              <a:rPr sz="2400" spc="-10" dirty="0">
                <a:latin typeface="Calibri"/>
                <a:cs typeface="Calibri"/>
              </a:rPr>
              <a:t>“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raise</a:t>
            </a:r>
            <a:r>
              <a:rPr sz="2400" spc="-10" dirty="0">
                <a:latin typeface="Calibri"/>
                <a:cs typeface="Calibri"/>
              </a:rPr>
              <a:t>”: </a:t>
            </a:r>
            <a:r>
              <a:rPr sz="2400" spc="-5" dirty="0">
                <a:latin typeface="Calibri"/>
                <a:cs typeface="Calibri"/>
              </a:rPr>
              <a:t>cách viết </a:t>
            </a:r>
            <a:r>
              <a:rPr sz="2400" spc="-20" dirty="0">
                <a:latin typeface="Calibri"/>
                <a:cs typeface="Calibri"/>
              </a:rPr>
              <a:t>này </a:t>
            </a:r>
            <a:r>
              <a:rPr sz="2400" dirty="0">
                <a:latin typeface="Calibri"/>
                <a:cs typeface="Calibri"/>
              </a:rPr>
              <a:t>chỉ </a:t>
            </a:r>
            <a:r>
              <a:rPr sz="2400" spc="-5" dirty="0">
                <a:latin typeface="Calibri"/>
                <a:cs typeface="Calibri"/>
              </a:rPr>
              <a:t>đúng </a:t>
            </a:r>
            <a:r>
              <a:rPr sz="2400" spc="-10" dirty="0">
                <a:latin typeface="Calibri"/>
                <a:cs typeface="Calibri"/>
              </a:rPr>
              <a:t>trong khối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khi </a:t>
            </a:r>
            <a:r>
              <a:rPr sz="2400" spc="-15" dirty="0">
                <a:latin typeface="Calibri"/>
                <a:cs typeface="Calibri"/>
              </a:rPr>
              <a:t>ta </a:t>
            </a:r>
            <a:r>
              <a:rPr sz="2400" dirty="0">
                <a:latin typeface="Calibri"/>
                <a:cs typeface="Calibri"/>
              </a:rPr>
              <a:t>không </a:t>
            </a:r>
            <a:r>
              <a:rPr sz="2400" spc="-15" dirty="0">
                <a:latin typeface="Calibri"/>
                <a:cs typeface="Calibri"/>
              </a:rPr>
              <a:t>xử </a:t>
            </a:r>
            <a:r>
              <a:rPr sz="2400" dirty="0">
                <a:latin typeface="Calibri"/>
                <a:cs typeface="Calibri"/>
              </a:rPr>
              <a:t>lý được </a:t>
            </a:r>
            <a:r>
              <a:rPr sz="2400" spc="-10" dirty="0">
                <a:latin typeface="Calibri"/>
                <a:cs typeface="Calibri"/>
              </a:rPr>
              <a:t>ngoại </a:t>
            </a:r>
            <a:r>
              <a:rPr sz="2400" dirty="0">
                <a:latin typeface="Calibri"/>
                <a:cs typeface="Calibri"/>
              </a:rPr>
              <a:t>lệ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spc="-5" dirty="0">
                <a:latin typeface="Calibri"/>
                <a:cs typeface="Calibri"/>
              </a:rPr>
              <a:t>“ném </a:t>
            </a:r>
            <a:r>
              <a:rPr sz="2400" spc="-15" dirty="0">
                <a:latin typeface="Calibri"/>
                <a:cs typeface="Calibri"/>
              </a:rPr>
              <a:t>trả” </a:t>
            </a:r>
            <a:r>
              <a:rPr sz="2400" spc="-10" dirty="0">
                <a:latin typeface="Calibri"/>
                <a:cs typeface="Calibri"/>
              </a:rPr>
              <a:t>ngoại </a:t>
            </a:r>
            <a:r>
              <a:rPr sz="2400" dirty="0">
                <a:latin typeface="Calibri"/>
                <a:cs typeface="Calibri"/>
              </a:rPr>
              <a:t>lệ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</a:t>
            </a:r>
            <a:endParaRPr sz="2400">
              <a:latin typeface="Calibri"/>
              <a:cs typeface="Calibri"/>
            </a:endParaRPr>
          </a:p>
          <a:p>
            <a:pPr marL="744220" marR="436245" lvl="1" indent="-274955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 </a:t>
            </a:r>
            <a:r>
              <a:rPr sz="2400" spc="-5" dirty="0">
                <a:latin typeface="Calibri"/>
                <a:cs typeface="Calibri"/>
              </a:rPr>
              <a:t>viết </a:t>
            </a:r>
            <a:r>
              <a:rPr sz="2400" spc="-10" dirty="0">
                <a:latin typeface="Calibri"/>
                <a:cs typeface="Calibri"/>
              </a:rPr>
              <a:t>“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raise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&lt;biến&gt;</a:t>
            </a:r>
            <a:r>
              <a:rPr sz="2400" spc="-5" dirty="0">
                <a:latin typeface="Calibri"/>
                <a:cs typeface="Calibri"/>
              </a:rPr>
              <a:t>”: </a:t>
            </a:r>
            <a:r>
              <a:rPr sz="2400" spc="-10" dirty="0">
                <a:latin typeface="Calibri"/>
                <a:cs typeface="Calibri"/>
              </a:rPr>
              <a:t>phát </a:t>
            </a:r>
            <a:r>
              <a:rPr sz="2400" spc="-5" dirty="0">
                <a:latin typeface="Calibri"/>
                <a:cs typeface="Calibri"/>
              </a:rPr>
              <a:t>sinh </a:t>
            </a:r>
            <a:r>
              <a:rPr sz="2400" dirty="0">
                <a:latin typeface="Calibri"/>
                <a:cs typeface="Calibri"/>
              </a:rPr>
              <a:t>một </a:t>
            </a:r>
            <a:r>
              <a:rPr sz="2400" spc="-10" dirty="0">
                <a:latin typeface="Calibri"/>
                <a:cs typeface="Calibri"/>
              </a:rPr>
              <a:t>ngoại </a:t>
            </a:r>
            <a:r>
              <a:rPr sz="2400" dirty="0">
                <a:latin typeface="Calibri"/>
                <a:cs typeface="Calibri"/>
              </a:rPr>
              <a:t>lệ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spc="-5" dirty="0">
                <a:latin typeface="Calibri"/>
                <a:cs typeface="Calibri"/>
              </a:rPr>
              <a:t>&lt;biến&gt; sẽ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báo lỗi </a:t>
            </a:r>
            <a:r>
              <a:rPr sz="2400" spc="-20" dirty="0">
                <a:latin typeface="Calibri"/>
                <a:cs typeface="Calibri"/>
              </a:rPr>
              <a:t>về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xảy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endParaRPr sz="2400">
              <a:latin typeface="Calibri"/>
              <a:cs typeface="Calibri"/>
            </a:endParaRPr>
          </a:p>
          <a:p>
            <a:pPr marL="1109980" marR="5080" lvl="2" indent="-170815" algn="just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40" dirty="0">
                <a:latin typeface="Calibri"/>
                <a:cs typeface="Calibri"/>
              </a:rPr>
              <a:t>Trong </a:t>
            </a:r>
            <a:r>
              <a:rPr sz="2200" spc="-5" dirty="0">
                <a:latin typeface="Calibri"/>
                <a:cs typeface="Calibri"/>
              </a:rPr>
              <a:t>trường hợp </a:t>
            </a:r>
            <a:r>
              <a:rPr sz="2200" spc="-55" dirty="0">
                <a:latin typeface="Calibri"/>
                <a:cs typeface="Calibri"/>
              </a:rPr>
              <a:t>này, </a:t>
            </a:r>
            <a:r>
              <a:rPr sz="2200" spc="-10" dirty="0">
                <a:latin typeface="Calibri"/>
                <a:cs typeface="Calibri"/>
              </a:rPr>
              <a:t>&lt;biến&gt; nên </a:t>
            </a:r>
            <a:r>
              <a:rPr sz="2200" spc="-15" dirty="0">
                <a:latin typeface="Calibri"/>
                <a:cs typeface="Calibri"/>
              </a:rPr>
              <a:t>có </a:t>
            </a:r>
            <a:r>
              <a:rPr sz="2200" spc="-5" dirty="0">
                <a:latin typeface="Calibri"/>
                <a:cs typeface="Calibri"/>
              </a:rPr>
              <a:t>kiểu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Exception </a:t>
            </a:r>
            <a:r>
              <a:rPr sz="2200" spc="-5" dirty="0">
                <a:latin typeface="Calibri"/>
                <a:cs typeface="Calibri"/>
              </a:rPr>
              <a:t>hoặc </a:t>
            </a:r>
            <a:r>
              <a:rPr sz="2200" spc="-40" dirty="0">
                <a:latin typeface="Calibri"/>
                <a:cs typeface="Calibri"/>
              </a:rPr>
              <a:t>kế </a:t>
            </a:r>
            <a:r>
              <a:rPr sz="2200" spc="-5" dirty="0">
                <a:latin typeface="Calibri"/>
                <a:cs typeface="Calibri"/>
              </a:rPr>
              <a:t>thừa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từ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Exception</a:t>
            </a:r>
            <a:r>
              <a:rPr sz="2200" spc="-15" dirty="0">
                <a:latin typeface="Calibri"/>
                <a:cs typeface="Calibri"/>
              </a:rPr>
              <a:t>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kiểu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càng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cụ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thể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thì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càng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cấp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nhiều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thông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tin</a:t>
            </a:r>
            <a:endParaRPr sz="2200">
              <a:latin typeface="Calibri"/>
              <a:cs typeface="Calibri"/>
            </a:endParaRPr>
          </a:p>
          <a:p>
            <a:pPr marL="1109980" algn="just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cho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quá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trình </a:t>
            </a:r>
            <a:r>
              <a:rPr sz="2200" spc="-10" dirty="0">
                <a:latin typeface="Calibri"/>
                <a:cs typeface="Calibri"/>
              </a:rPr>
              <a:t>sửa </a:t>
            </a:r>
            <a:r>
              <a:rPr sz="2200" spc="-5" dirty="0">
                <a:latin typeface="Calibri"/>
                <a:cs typeface="Calibri"/>
              </a:rPr>
              <a:t>lỗi</a:t>
            </a:r>
            <a:endParaRPr sz="2200">
              <a:latin typeface="Calibri"/>
              <a:cs typeface="Calibri"/>
            </a:endParaRPr>
          </a:p>
          <a:p>
            <a:pPr marL="744220" marR="80010" lvl="1" indent="-27495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Lập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viên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mới,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kĩ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thuật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5" dirty="0">
                <a:latin typeface="Calibri"/>
                <a:cs typeface="Calibri"/>
              </a:rPr>
              <a:t> sử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 hướng </a:t>
            </a:r>
            <a:r>
              <a:rPr sz="2400" spc="-10" dirty="0">
                <a:latin typeface="Calibri"/>
                <a:cs typeface="Calibri"/>
              </a:rPr>
              <a:t>đối </a:t>
            </a:r>
            <a:r>
              <a:rPr sz="2400" dirty="0">
                <a:latin typeface="Calibri"/>
                <a:cs typeface="Calibri"/>
              </a:rPr>
              <a:t>tượng là chủ </a:t>
            </a:r>
            <a:r>
              <a:rPr sz="2400" spc="-5" dirty="0">
                <a:latin typeface="Calibri"/>
                <a:cs typeface="Calibri"/>
              </a:rPr>
              <a:t>đề nằm </a:t>
            </a:r>
            <a:r>
              <a:rPr sz="2400" spc="-10" dirty="0">
                <a:latin typeface="Calibri"/>
                <a:cs typeface="Calibri"/>
              </a:rPr>
              <a:t>ngoài </a:t>
            </a:r>
            <a:r>
              <a:rPr sz="2400" spc="-5" dirty="0">
                <a:latin typeface="Calibri"/>
                <a:cs typeface="Calibri"/>
              </a:rPr>
              <a:t>bài giảng </a:t>
            </a:r>
            <a:r>
              <a:rPr sz="2400" spc="-20" dirty="0">
                <a:latin typeface="Calibri"/>
                <a:cs typeface="Calibri"/>
              </a:rPr>
              <a:t>này </a:t>
            </a:r>
            <a:r>
              <a:rPr sz="2400" spc="-5" dirty="0">
                <a:latin typeface="Calibri"/>
                <a:cs typeface="Calibri"/>
              </a:rPr>
              <a:t>nên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đề </a:t>
            </a:r>
            <a:r>
              <a:rPr sz="2400" spc="-10" dirty="0">
                <a:latin typeface="Calibri"/>
                <a:cs typeface="Calibri"/>
              </a:rPr>
              <a:t>cập </a:t>
            </a:r>
            <a:r>
              <a:rPr sz="2400" spc="-15" dirty="0">
                <a:latin typeface="Calibri"/>
                <a:cs typeface="Calibri"/>
              </a:rPr>
              <a:t>tới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3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95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Ví</a:t>
            </a:r>
            <a:r>
              <a:rPr sz="3600" spc="-20" dirty="0"/>
              <a:t> </a:t>
            </a:r>
            <a:r>
              <a:rPr sz="3600" dirty="0"/>
              <a:t>dụ</a:t>
            </a:r>
            <a:r>
              <a:rPr sz="3600" spc="-15" dirty="0"/>
              <a:t> </a:t>
            </a:r>
            <a:r>
              <a:rPr sz="3600" dirty="0"/>
              <a:t>về</a:t>
            </a:r>
            <a:r>
              <a:rPr sz="3600" spc="-15" dirty="0"/>
              <a:t> </a:t>
            </a:r>
            <a:r>
              <a:rPr sz="3600" dirty="0"/>
              <a:t>phát</a:t>
            </a:r>
            <a:r>
              <a:rPr sz="3600" spc="-15" dirty="0"/>
              <a:t> </a:t>
            </a:r>
            <a:r>
              <a:rPr sz="3600" spc="-5" dirty="0"/>
              <a:t>sinh</a:t>
            </a:r>
            <a:r>
              <a:rPr sz="3600" spc="-20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8406130" cy="52901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try</a:t>
            </a:r>
            <a:r>
              <a:rPr sz="2000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 marR="5080">
              <a:lnSpc>
                <a:spcPct val="123000"/>
              </a:lnSpc>
              <a:spcBef>
                <a:spcPts val="15"/>
              </a:spcBef>
            </a:pPr>
            <a:r>
              <a:rPr sz="2000" dirty="0">
                <a:latin typeface="Consolas"/>
                <a:cs typeface="Consolas"/>
              </a:rPr>
              <a:t>a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"Nhập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một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số</a:t>
            </a:r>
            <a:r>
              <a:rPr sz="20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nguyên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dương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nhỏ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hơn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100: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000" spc="-5" dirty="0">
                <a:latin typeface="Consolas"/>
                <a:cs typeface="Consolas"/>
              </a:rPr>
              <a:t>))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sinh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lỗi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khi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số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quá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bé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 marR="840105" indent="558800">
              <a:lnSpc>
                <a:spcPct val="123000"/>
              </a:lnSpc>
              <a:spcBef>
                <a:spcPts val="10"/>
              </a:spcBef>
            </a:pP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raise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ValueError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"Bạn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đã nhập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một số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quá nhỏ"</a:t>
            </a:r>
            <a:r>
              <a:rPr sz="2000" dirty="0">
                <a:latin typeface="Consolas"/>
                <a:cs typeface="Consolas"/>
              </a:rPr>
              <a:t>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sinh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lỗi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khi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số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quá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lớn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&gt;=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r>
              <a:rPr sz="2000" spc="-5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131570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raise</a:t>
            </a:r>
            <a:r>
              <a:rPr sz="2000" spc="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ValueError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"Bạn cần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nhập</a:t>
            </a:r>
            <a:r>
              <a:rPr sz="20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số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nhỏ</a:t>
            </a:r>
            <a:r>
              <a:rPr sz="20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hơn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100"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bắt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lỗi:</a:t>
            </a:r>
            <a:endParaRPr sz="2000">
              <a:latin typeface="Consolas"/>
              <a:cs typeface="Consolas"/>
            </a:endParaRPr>
          </a:p>
          <a:p>
            <a:pPr marL="12700" marR="4332605">
              <a:lnSpc>
                <a:spcPct val="123500"/>
              </a:lnSpc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-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nhập không phải số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nguyên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# -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nhập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quá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lớn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nhập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số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quá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bé</a:t>
            </a:r>
            <a:endParaRPr sz="2000">
              <a:latin typeface="Consolas"/>
              <a:cs typeface="Consolas"/>
            </a:endParaRPr>
          </a:p>
          <a:p>
            <a:pPr marL="572135" marR="5031740" indent="-560070">
              <a:lnSpc>
                <a:spcPct val="123500"/>
              </a:lnSpc>
              <a:spcBef>
                <a:spcPts val="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except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257E99"/>
                </a:solidFill>
                <a:latin typeface="Consolas"/>
                <a:cs typeface="Consolas"/>
              </a:rPr>
              <a:t>ValueError</a:t>
            </a:r>
            <a:r>
              <a:rPr sz="2000" spc="-35" dirty="0">
                <a:solidFill>
                  <a:srgbClr val="257E9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as</a:t>
            </a:r>
            <a:r>
              <a:rPr sz="2000" spc="-2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ex: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(ex)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591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604250" cy="1266825"/>
            <a:chOff x="271881" y="1002538"/>
            <a:chExt cx="8604250" cy="1266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478231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1002538"/>
              <a:ext cx="923912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904" y="1002538"/>
              <a:ext cx="1289177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0665" y="1002538"/>
              <a:ext cx="1090269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5257" y="1002538"/>
              <a:ext cx="2098802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2515" y="1002538"/>
              <a:ext cx="2896235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201" y="1429258"/>
              <a:ext cx="2912998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0542" y="1429258"/>
              <a:ext cx="5555107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201" y="1855673"/>
              <a:ext cx="2782570" cy="413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74237" y="1855673"/>
              <a:ext cx="1033640" cy="413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5298" y="1855673"/>
              <a:ext cx="387705" cy="413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28845" y="1855673"/>
              <a:ext cx="1144651" cy="41330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16381" y="2238248"/>
            <a:ext cx="165100" cy="8578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05230" y="2333244"/>
            <a:ext cx="6497955" cy="353695"/>
            <a:chOff x="1005230" y="2333244"/>
            <a:chExt cx="6497955" cy="353695"/>
          </a:xfrm>
        </p:grpSpPr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230" y="2333244"/>
              <a:ext cx="719328" cy="3535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4701" y="2333244"/>
              <a:ext cx="609600" cy="3535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32380" y="2333244"/>
              <a:ext cx="1034795" cy="3535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21253" y="2333244"/>
              <a:ext cx="4269867" cy="3535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54849" y="2333244"/>
              <a:ext cx="448055" cy="35356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005230" y="2749295"/>
            <a:ext cx="3181350" cy="353695"/>
            <a:chOff x="1005230" y="2749295"/>
            <a:chExt cx="3181350" cy="353695"/>
          </a:xfrm>
        </p:grpSpPr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230" y="2749295"/>
              <a:ext cx="719328" cy="3535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4701" y="2749295"/>
              <a:ext cx="609600" cy="3535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32380" y="2749295"/>
              <a:ext cx="1034795" cy="3535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21253" y="2749295"/>
              <a:ext cx="1265300" cy="35356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71881" y="3218688"/>
            <a:ext cx="8585200" cy="1266825"/>
            <a:chOff x="271881" y="3218688"/>
            <a:chExt cx="8585200" cy="1266825"/>
          </a:xfrm>
        </p:grpSpPr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1881" y="3218688"/>
              <a:ext cx="436626" cy="4130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3218688"/>
              <a:ext cx="478231" cy="4130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3218688"/>
              <a:ext cx="923912" cy="4130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904" y="3218688"/>
              <a:ext cx="1289177" cy="4130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80665" y="3218688"/>
              <a:ext cx="1509140" cy="4130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38930" y="3218688"/>
              <a:ext cx="1013523" cy="4130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85004" y="3218688"/>
              <a:ext cx="387705" cy="4130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78551" y="3218688"/>
              <a:ext cx="714755" cy="4130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50051" y="3218688"/>
              <a:ext cx="1211173" cy="4130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87896" y="3218688"/>
              <a:ext cx="1493901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32318" y="3218688"/>
              <a:ext cx="724280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6201" y="3643579"/>
              <a:ext cx="695706" cy="413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02766" y="3642055"/>
              <a:ext cx="654710" cy="41330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93468" y="3640531"/>
              <a:ext cx="987145" cy="4133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439289" y="3639007"/>
              <a:ext cx="5945505" cy="4133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201" y="4072382"/>
              <a:ext cx="2782570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74237" y="4072382"/>
              <a:ext cx="1443989" cy="413004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716381" y="4452873"/>
            <a:ext cx="165100" cy="12757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05230" y="4547870"/>
            <a:ext cx="6751955" cy="353695"/>
            <a:chOff x="1005230" y="4547870"/>
            <a:chExt cx="6751955" cy="353695"/>
          </a:xfrm>
        </p:grpSpPr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230" y="4547870"/>
              <a:ext cx="719328" cy="3535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4701" y="4547870"/>
              <a:ext cx="609600" cy="3535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32380" y="4547870"/>
              <a:ext cx="1034795" cy="35356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921253" y="4547870"/>
              <a:ext cx="3679571" cy="35356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469379" y="4547870"/>
              <a:ext cx="582929" cy="3535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935723" y="4547870"/>
              <a:ext cx="821131" cy="353568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1005230" y="4963998"/>
            <a:ext cx="7192009" cy="354330"/>
            <a:chOff x="1005230" y="4963998"/>
            <a:chExt cx="7192009" cy="354330"/>
          </a:xfrm>
        </p:grpSpPr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230" y="4963998"/>
              <a:ext cx="719328" cy="3538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4701" y="4963998"/>
              <a:ext cx="609600" cy="35387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32380" y="4963998"/>
              <a:ext cx="1034795" cy="35387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921253" y="4963998"/>
              <a:ext cx="5275961" cy="353872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005230" y="5381853"/>
            <a:ext cx="7622540" cy="719455"/>
            <a:chOff x="1005230" y="5381853"/>
            <a:chExt cx="7622540" cy="719455"/>
          </a:xfrm>
        </p:grpSpPr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230" y="5381853"/>
              <a:ext cx="719328" cy="3535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4701" y="5381853"/>
              <a:ext cx="609600" cy="35356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32380" y="5381853"/>
              <a:ext cx="1034795" cy="3535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921253" y="5381853"/>
              <a:ext cx="1621282" cy="35356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417822" y="5381853"/>
              <a:ext cx="2943987" cy="35356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214869" y="5381853"/>
              <a:ext cx="416559" cy="35356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527289" y="5381853"/>
              <a:ext cx="524255" cy="35356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920481" y="5381853"/>
              <a:ext cx="706754" cy="35356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05230" y="5747613"/>
              <a:ext cx="283464" cy="35356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146962" y="5747613"/>
              <a:ext cx="2307081" cy="353568"/>
            </a:xfrm>
            <a:prstGeom prst="rect">
              <a:avLst/>
            </a:prstGeom>
          </p:spPr>
        </p:pic>
      </p:grp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60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695055" cy="840105"/>
            <a:chOff x="271881" y="1002538"/>
            <a:chExt cx="8695055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478231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1002538"/>
              <a:ext cx="923912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904" y="1002538"/>
              <a:ext cx="1289177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0665" y="1002538"/>
              <a:ext cx="2591816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0556" y="1002538"/>
              <a:ext cx="387705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4104" y="1002538"/>
              <a:ext cx="714755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75604" y="1002538"/>
              <a:ext cx="1212951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16749" y="1002538"/>
              <a:ext cx="766635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55306" y="1002538"/>
              <a:ext cx="819670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38058" y="1002538"/>
              <a:ext cx="628294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01" y="1429258"/>
              <a:ext cx="923912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6101" y="1429258"/>
              <a:ext cx="1175613" cy="4130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3465" y="1429258"/>
              <a:ext cx="2582164" cy="4130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43957" y="1429258"/>
              <a:ext cx="616102" cy="41300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16381" y="1861261"/>
            <a:ext cx="165100" cy="430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05230" y="1905965"/>
            <a:ext cx="7728584" cy="720090"/>
            <a:chOff x="1005230" y="1905965"/>
            <a:chExt cx="7728584" cy="720090"/>
          </a:xfrm>
        </p:grpSpPr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5230" y="1905965"/>
              <a:ext cx="411479" cy="3538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9525" y="1905965"/>
              <a:ext cx="3485261" cy="3538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35754" y="1905965"/>
              <a:ext cx="883665" cy="3538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93436" y="1905965"/>
              <a:ext cx="332232" cy="3538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59552" y="1905965"/>
              <a:ext cx="3174111" cy="3538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5230" y="2272284"/>
              <a:ext cx="1092060" cy="3535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60752" y="2272284"/>
              <a:ext cx="611505" cy="3535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49957" y="2272284"/>
              <a:ext cx="1034795" cy="3535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37306" y="2272284"/>
              <a:ext cx="1088567" cy="35356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005230" y="2688335"/>
            <a:ext cx="7736205" cy="719455"/>
            <a:chOff x="1005230" y="2688335"/>
            <a:chExt cx="7736205" cy="719455"/>
          </a:xfrm>
        </p:grpSpPr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5230" y="2688335"/>
              <a:ext cx="4869434" cy="3535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39384" y="2688335"/>
              <a:ext cx="2520568" cy="3535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33841" y="2688335"/>
              <a:ext cx="332231" cy="3535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99958" y="2688335"/>
              <a:ext cx="440944" cy="3535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05230" y="3054095"/>
              <a:ext cx="1193076" cy="3535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049144" y="3054095"/>
              <a:ext cx="2163826" cy="3535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068825" y="3054095"/>
              <a:ext cx="1205268" cy="3535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25211" y="3054095"/>
              <a:ext cx="786384" cy="353567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005230" y="3469843"/>
            <a:ext cx="7665720" cy="720090"/>
            <a:chOff x="1005230" y="3469843"/>
            <a:chExt cx="7665720" cy="720090"/>
          </a:xfrm>
        </p:grpSpPr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5230" y="3469843"/>
              <a:ext cx="4869434" cy="3538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739384" y="3469843"/>
              <a:ext cx="2453513" cy="3538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63738" y="3469843"/>
              <a:ext cx="332231" cy="3538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29853" y="3469843"/>
              <a:ext cx="440944" cy="3538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05230" y="3836162"/>
              <a:ext cx="1193076" cy="3535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049144" y="3836162"/>
              <a:ext cx="685800" cy="3535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597785" y="3836162"/>
              <a:ext cx="1011682" cy="3535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65321" y="3836162"/>
              <a:ext cx="2968371" cy="3535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298692" y="3836162"/>
              <a:ext cx="448056" cy="353568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005230" y="4253738"/>
            <a:ext cx="7759065" cy="719455"/>
            <a:chOff x="1005230" y="4253738"/>
            <a:chExt cx="7759065" cy="719455"/>
          </a:xfrm>
        </p:grpSpPr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5230" y="4253738"/>
              <a:ext cx="4869434" cy="3535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739384" y="4253738"/>
              <a:ext cx="2543048" cy="35356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55177" y="4253738"/>
              <a:ext cx="332231" cy="35356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321293" y="4253738"/>
              <a:ext cx="442975" cy="3535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05230" y="4619498"/>
              <a:ext cx="1193076" cy="35356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049144" y="4619498"/>
              <a:ext cx="1794636" cy="35356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06113" y="4619498"/>
              <a:ext cx="2152268" cy="35356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731763" y="4619498"/>
              <a:ext cx="1962912" cy="353568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1005230" y="5035245"/>
            <a:ext cx="7990205" cy="720090"/>
            <a:chOff x="1005230" y="5035245"/>
            <a:chExt cx="7990205" cy="720090"/>
          </a:xfrm>
        </p:grpSpPr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5230" y="5035245"/>
              <a:ext cx="4869434" cy="35387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739384" y="5035245"/>
              <a:ext cx="2781427" cy="35387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88350" y="5035245"/>
              <a:ext cx="332231" cy="35387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54465" y="5035245"/>
              <a:ext cx="440944" cy="35387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05230" y="5401665"/>
              <a:ext cx="1193076" cy="3535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49144" y="5401665"/>
              <a:ext cx="2027428" cy="35356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49953" y="5401665"/>
              <a:ext cx="702259" cy="35356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535169" y="5401665"/>
              <a:ext cx="448055" cy="353568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1005230" y="5817717"/>
            <a:ext cx="7566025" cy="719455"/>
            <a:chOff x="1005230" y="5817717"/>
            <a:chExt cx="7566025" cy="719455"/>
          </a:xfrm>
        </p:grpSpPr>
        <p:pic>
          <p:nvPicPr>
            <p:cNvPr id="68" name="object 6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05230" y="5817717"/>
              <a:ext cx="4038091" cy="35356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913122" y="5817717"/>
              <a:ext cx="837438" cy="35356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631179" y="5817717"/>
              <a:ext cx="2939923" cy="35356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05230" y="6183477"/>
              <a:ext cx="966647" cy="35356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851025" y="6183477"/>
              <a:ext cx="3380104" cy="35356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097779" y="6183477"/>
              <a:ext cx="566927" cy="35356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22975" y="6183477"/>
              <a:ext cx="883665" cy="35356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0404" y="6183477"/>
              <a:ext cx="332231" cy="35356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446519" y="6183477"/>
              <a:ext cx="631951" cy="353567"/>
            </a:xfrm>
            <a:prstGeom prst="rect">
              <a:avLst/>
            </a:prstGeom>
          </p:spPr>
        </p:pic>
      </p:grp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4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94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Tóm</a:t>
            </a:r>
            <a:r>
              <a:rPr sz="3600" spc="-20" dirty="0"/>
              <a:t> </a:t>
            </a:r>
            <a:r>
              <a:rPr sz="3600" dirty="0"/>
              <a:t>tắt</a:t>
            </a:r>
            <a:r>
              <a:rPr sz="3600" spc="-20" dirty="0"/>
              <a:t> </a:t>
            </a:r>
            <a:r>
              <a:rPr sz="3600" dirty="0"/>
              <a:t>nội</a:t>
            </a:r>
            <a:r>
              <a:rPr sz="3600" spc="-20" dirty="0"/>
              <a:t> </a:t>
            </a:r>
            <a:r>
              <a:rPr sz="3600" dirty="0"/>
              <a:t>dung</a:t>
            </a:r>
            <a:r>
              <a:rPr sz="3600" spc="-20" dirty="0"/>
              <a:t> </a:t>
            </a:r>
            <a:r>
              <a:rPr sz="3600" dirty="0"/>
              <a:t>bài</a:t>
            </a:r>
            <a:r>
              <a:rPr sz="3600" spc="-20" dirty="0"/>
              <a:t> </a:t>
            </a:r>
            <a:r>
              <a:rPr sz="3600" dirty="0"/>
              <a:t>trước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55355" cy="5248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8859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đòi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hỏi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viên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triệt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r>
              <a:rPr sz="2800" spc="-10" dirty="0">
                <a:latin typeface="Calibri"/>
                <a:cs typeface="Calibri"/>
              </a:rPr>
              <a:t> 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vấn</a:t>
            </a:r>
            <a:r>
              <a:rPr sz="2800" dirty="0">
                <a:latin typeface="Calibri"/>
                <a:cs typeface="Calibri"/>
              </a:rPr>
              <a:t> đề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phát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thực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chương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chế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endParaRPr sz="2800">
              <a:latin typeface="Calibri"/>
              <a:cs typeface="Calibri"/>
            </a:endParaRPr>
          </a:p>
          <a:p>
            <a:pPr marL="287020" marR="2108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-5" dirty="0">
                <a:latin typeface="Calibri"/>
                <a:cs typeface="Calibri"/>
              </a:rPr>
              <a:t> cú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try-except-else-finally</a:t>
            </a:r>
            <a:r>
              <a:rPr sz="28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ngoại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try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đoạn</a:t>
            </a:r>
            <a:r>
              <a:rPr sz="2400" dirty="0">
                <a:latin typeface="Calibri"/>
                <a:cs typeface="Calibri"/>
              </a:rPr>
              <a:t> mã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phát</a:t>
            </a:r>
            <a:r>
              <a:rPr sz="2400" spc="-5" dirty="0">
                <a:latin typeface="Calibri"/>
                <a:cs typeface="Calibri"/>
              </a:rPr>
              <a:t> sinh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để </a:t>
            </a:r>
            <a:r>
              <a:rPr sz="2400" spc="-10" dirty="0">
                <a:latin typeface="Calibri"/>
                <a:cs typeface="Calibri"/>
              </a:rPr>
              <a:t>xử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lý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phát</a:t>
            </a:r>
            <a:r>
              <a:rPr sz="2400" spc="-5" dirty="0">
                <a:latin typeface="Calibri"/>
                <a:cs typeface="Calibri"/>
              </a:rPr>
              <a:t> sinh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try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else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trường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 khối</a:t>
            </a:r>
            <a:r>
              <a:rPr sz="2400" dirty="0">
                <a:latin typeface="Calibri"/>
                <a:cs typeface="Calibri"/>
              </a:rPr>
              <a:t> try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không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sinh </a:t>
            </a:r>
            <a:r>
              <a:rPr sz="2400" dirty="0">
                <a:latin typeface="Calibri"/>
                <a:cs typeface="Calibri"/>
              </a:rPr>
              <a:t>lỗi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finally </a:t>
            </a:r>
            <a:r>
              <a:rPr sz="2400" dirty="0">
                <a:latin typeface="Calibri"/>
                <a:cs typeface="Calibri"/>
              </a:rPr>
              <a:t>luôn được thực thi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dirty="0">
                <a:latin typeface="Calibri"/>
                <a:cs typeface="Calibri"/>
              </a:rPr>
              <a:t>mọi tình </a:t>
            </a:r>
            <a:r>
              <a:rPr sz="2400" spc="-5" dirty="0">
                <a:latin typeface="Calibri"/>
                <a:cs typeface="Calibri"/>
              </a:rPr>
              <a:t>huống, sử dụng </a:t>
            </a:r>
            <a:r>
              <a:rPr sz="2400" dirty="0">
                <a:latin typeface="Calibri"/>
                <a:cs typeface="Calibri"/>
              </a:rPr>
              <a:t> để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</a:t>
            </a:r>
            <a:r>
              <a:rPr sz="2400" spc="-5" dirty="0">
                <a:latin typeface="Calibri"/>
                <a:cs typeface="Calibri"/>
              </a:rPr>
              <a:t> những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đoạn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“dọn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dẹp”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vấn</a:t>
            </a:r>
            <a:r>
              <a:rPr sz="2400" dirty="0">
                <a:latin typeface="Calibri"/>
                <a:cs typeface="Calibri"/>
              </a:rPr>
              <a:t> đề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còn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tồn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đọng</a:t>
            </a:r>
            <a:endParaRPr sz="2400">
              <a:latin typeface="Calibri"/>
              <a:cs typeface="Calibri"/>
            </a:endParaRPr>
          </a:p>
          <a:p>
            <a:pPr marL="287020" marR="244475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trình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bằng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 </a:t>
            </a:r>
            <a:r>
              <a:rPr sz="2800" spc="-10" dirty="0">
                <a:latin typeface="Calibri"/>
                <a:cs typeface="Calibri"/>
              </a:rPr>
              <a:t>dụng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raise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 tự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hệ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thống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ngoại</a:t>
            </a:r>
            <a:r>
              <a:rPr sz="2800" spc="-5" dirty="0">
                <a:latin typeface="Calibri"/>
                <a:cs typeface="Calibri"/>
              </a:rPr>
              <a:t> lệ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riêng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mình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nếu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2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84071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 err="1"/>
              <a:t>Nội</a:t>
            </a:r>
            <a:r>
              <a:rPr sz="3600" spc="-90" dirty="0"/>
              <a:t> </a:t>
            </a:r>
            <a:r>
              <a:rPr sz="3600" dirty="0" smtClean="0"/>
              <a:t>dung</a:t>
            </a:r>
            <a:r>
              <a:rPr lang="en-US" sz="3600" dirty="0" smtClean="0"/>
              <a:t> </a:t>
            </a:r>
            <a:r>
              <a:rPr lang="en-US" sz="3600" dirty="0" err="1" smtClean="0"/>
              <a:t>hôm</a:t>
            </a:r>
            <a:r>
              <a:rPr lang="en-US" sz="3600" dirty="0" smtClean="0"/>
              <a:t> nay: </a:t>
            </a: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err="1" smtClean="0"/>
              <a:t>việc</a:t>
            </a:r>
            <a:r>
              <a:rPr lang="en-US" sz="3600" dirty="0" smtClean="0"/>
              <a:t> </a:t>
            </a:r>
            <a:r>
              <a:rPr lang="en-US" sz="3600" dirty="0" err="1" smtClean="0"/>
              <a:t>với</a:t>
            </a:r>
            <a:r>
              <a:rPr lang="en-US" sz="3600" dirty="0" smtClean="0"/>
              <a:t> </a:t>
            </a:r>
            <a:r>
              <a:rPr lang="en-US" sz="3600" dirty="0" err="1" smtClean="0"/>
              <a:t>tập</a:t>
            </a:r>
            <a:r>
              <a:rPr lang="en-US" sz="3600" dirty="0" smtClean="0"/>
              <a:t> tin 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5635625" cy="3747821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lang="en-US" sz="2800" spc="-5" dirty="0" err="1" smtClean="0">
                <a:latin typeface="Calibri"/>
                <a:cs typeface="Calibri"/>
              </a:rPr>
              <a:t>Xử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sz="2800" spc="-5" dirty="0" err="1" smtClean="0">
                <a:latin typeface="Calibri"/>
                <a:cs typeface="Calibri"/>
              </a:rPr>
              <a:t>lý</a:t>
            </a:r>
            <a:r>
              <a:rPr sz="2800" spc="-10" dirty="0" smtClean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5" dirty="0">
                <a:latin typeface="Calibri"/>
                <a:cs typeface="Calibri"/>
              </a:rPr>
              <a:t>Đóng/Mở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tin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Đọc/Ghi</a:t>
            </a:r>
            <a:r>
              <a:rPr sz="2800" spc="-5" dirty="0">
                <a:latin typeface="Calibri"/>
                <a:cs typeface="Calibri"/>
              </a:rPr>
              <a:t> dữ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Con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trỏ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Làm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việc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hệ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thống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thư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 err="1" smtClean="0">
                <a:latin typeface="Calibri"/>
                <a:cs typeface="Calibri"/>
              </a:rPr>
              <a:t>mục</a:t>
            </a:r>
            <a:endParaRPr lang="en-US" sz="2800" spc="-5" dirty="0" smtClean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lang="en-US" sz="2800" spc="-5" dirty="0" err="1" smtClean="0">
                <a:latin typeface="Calibri"/>
                <a:cs typeface="Calibri"/>
              </a:rPr>
              <a:t>Ví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lang="en-US" sz="2800" spc="-5" dirty="0" err="1" smtClean="0">
                <a:latin typeface="Calibri"/>
                <a:cs typeface="Calibri"/>
              </a:rPr>
              <a:t>dụ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lang="en-US" sz="2800" spc="-5" dirty="0" err="1" smtClean="0">
                <a:latin typeface="Calibri"/>
                <a:cs typeface="Calibri"/>
              </a:rPr>
              <a:t>trên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lang="en-US" sz="2800" spc="-5" dirty="0" err="1" smtClean="0">
                <a:latin typeface="Calibri"/>
                <a:cs typeface="Calibri"/>
              </a:rPr>
              <a:t>một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lang="en-US" sz="2800" spc="-5" dirty="0" err="1" smtClean="0">
                <a:latin typeface="Calibri"/>
                <a:cs typeface="Calibri"/>
              </a:rPr>
              <a:t>vài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lang="en-US" sz="2800" spc="-5" dirty="0" err="1" smtClean="0">
                <a:latin typeface="Calibri"/>
                <a:cs typeface="Calibri"/>
              </a:rPr>
              <a:t>loại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lang="en-US" sz="2800" spc="-5" dirty="0" err="1" smtClean="0">
                <a:latin typeface="Calibri"/>
                <a:cs typeface="Calibri"/>
              </a:rPr>
              <a:t>dữ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lang="en-US" sz="2800" spc="-5" dirty="0" err="1" smtClean="0">
                <a:latin typeface="Calibri"/>
                <a:cs typeface="Calibri"/>
              </a:rPr>
              <a:t>liệu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Bài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3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6824345" cy="76302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lang="en-US" spc="-5" dirty="0" err="1" smtClean="0"/>
              <a:t>Xử</a:t>
            </a:r>
            <a:r>
              <a:rPr lang="en-US" spc="-5" dirty="0" smtClean="0"/>
              <a:t> </a:t>
            </a:r>
            <a:r>
              <a:rPr spc="-10" dirty="0" err="1" smtClean="0"/>
              <a:t>lý</a:t>
            </a:r>
            <a:r>
              <a:rPr spc="-10" dirty="0" smtClean="0"/>
              <a:t> </a:t>
            </a:r>
            <a:r>
              <a:rPr dirty="0"/>
              <a:t>tập</a:t>
            </a:r>
            <a:r>
              <a:rPr spc="-10" dirty="0"/>
              <a:t> </a:t>
            </a:r>
            <a:r>
              <a:rPr dirty="0"/>
              <a:t>tin</a:t>
            </a:r>
            <a:r>
              <a:rPr spc="-10" dirty="0"/>
              <a:t> </a:t>
            </a:r>
            <a:r>
              <a:rPr dirty="0"/>
              <a:t>của </a:t>
            </a:r>
            <a:r>
              <a:rPr spc="-1185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873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53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 smtClean="0"/>
              <a:t>Xử</a:t>
            </a:r>
            <a:r>
              <a:rPr lang="en-US" sz="3600" spc="-5" dirty="0" smtClean="0"/>
              <a:t> </a:t>
            </a:r>
            <a:r>
              <a:rPr sz="3600" dirty="0" err="1" smtClean="0"/>
              <a:t>lý</a:t>
            </a:r>
            <a:r>
              <a:rPr sz="3600" spc="-15" dirty="0" smtClean="0"/>
              <a:t> </a:t>
            </a:r>
            <a:r>
              <a:rPr sz="3600" dirty="0"/>
              <a:t>tập</a:t>
            </a:r>
            <a:r>
              <a:rPr sz="3600" spc="-15" dirty="0"/>
              <a:t> </a:t>
            </a:r>
            <a:r>
              <a:rPr sz="3600" dirty="0"/>
              <a:t>tin</a:t>
            </a:r>
            <a:r>
              <a:rPr sz="3600" spc="-10" dirty="0"/>
              <a:t> </a:t>
            </a:r>
            <a:r>
              <a:rPr sz="3600" dirty="0"/>
              <a:t>của</a:t>
            </a:r>
            <a:r>
              <a:rPr sz="3600" spc="-15" dirty="0"/>
              <a:t> </a:t>
            </a:r>
            <a:r>
              <a:rPr sz="3600" spc="-5" dirty="0"/>
              <a:t>Python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601075" cy="536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tin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(file)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(folder)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thành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bản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hệ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thống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lưu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trữ dữ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bền</a:t>
            </a:r>
            <a:r>
              <a:rPr sz="2800" spc="-5" dirty="0">
                <a:latin typeface="Calibri"/>
                <a:cs typeface="Calibri"/>
              </a:rPr>
              <a:t> vững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5" dirty="0">
                <a:latin typeface="Calibri"/>
                <a:cs typeface="Calibri"/>
              </a:rPr>
              <a:t>Tuy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hệ thống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 những khái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niệm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endParaRPr sz="2400" dirty="0">
              <a:latin typeface="Calibri"/>
              <a:cs typeface="Calibri"/>
            </a:endParaRPr>
          </a:p>
          <a:p>
            <a:pPr marL="287020" marR="534035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-5" dirty="0">
                <a:latin typeface="Calibri"/>
                <a:cs typeface="Calibri"/>
              </a:rPr>
              <a:t> khả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năng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thành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bản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ngôn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ngữ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ngôn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tính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năng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mở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rộng)</a:t>
            </a:r>
            <a:endParaRPr sz="28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chia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vụ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nhóm:</a:t>
            </a:r>
            <a:endParaRPr sz="2800" dirty="0">
              <a:latin typeface="Calibri"/>
              <a:cs typeface="Calibri"/>
            </a:endParaRPr>
          </a:p>
          <a:p>
            <a:pPr marL="927100" marR="456565" indent="-457834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70" dirty="0">
                <a:solidFill>
                  <a:srgbClr val="006FC0"/>
                </a:solidFill>
                <a:latin typeface="Calibri"/>
                <a:cs typeface="Calibri"/>
              </a:rPr>
              <a:t>Tác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vụ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quản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lý</a:t>
            </a:r>
            <a:r>
              <a:rPr sz="2400" dirty="0">
                <a:latin typeface="Calibri"/>
                <a:cs typeface="Calibri"/>
              </a:rPr>
              <a:t>: không ảnh </a:t>
            </a:r>
            <a:r>
              <a:rPr sz="2400" spc="-5" dirty="0">
                <a:latin typeface="Calibri"/>
                <a:cs typeface="Calibri"/>
              </a:rPr>
              <a:t>hưởng đến nội dung </a:t>
            </a:r>
            <a:r>
              <a:rPr sz="2400" spc="-10" dirty="0">
                <a:latin typeface="Calibri"/>
                <a:cs typeface="Calibri"/>
              </a:rPr>
              <a:t>tập </a:t>
            </a:r>
            <a:r>
              <a:rPr sz="2400" dirty="0">
                <a:latin typeface="Calibri"/>
                <a:cs typeface="Calibri"/>
              </a:rPr>
              <a:t>tin </a:t>
            </a:r>
            <a:r>
              <a:rPr sz="2400" spc="-5" dirty="0">
                <a:latin typeface="Calibri"/>
                <a:cs typeface="Calibri"/>
              </a:rPr>
              <a:t>(đổi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tên,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chuyển,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xóa,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chép,</a:t>
            </a:r>
            <a:r>
              <a:rPr sz="2400" spc="-5" dirty="0">
                <a:latin typeface="Calibri"/>
                <a:cs typeface="Calibri"/>
              </a:rPr>
              <a:t> phân quyền,...)</a:t>
            </a:r>
            <a:endParaRPr sz="2400" dirty="0">
              <a:latin typeface="Calibri"/>
              <a:cs typeface="Calibri"/>
            </a:endParaRPr>
          </a:p>
          <a:p>
            <a:pPr marL="927100" indent="-45783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70" dirty="0">
                <a:solidFill>
                  <a:srgbClr val="006FC0"/>
                </a:solidFill>
                <a:latin typeface="Calibri"/>
                <a:cs typeface="Calibri"/>
              </a:rPr>
              <a:t>Tác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vụ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nội dung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nội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tập </a:t>
            </a:r>
            <a:r>
              <a:rPr sz="2400" dirty="0">
                <a:latin typeface="Calibri"/>
                <a:cs typeface="Calibri"/>
              </a:rPr>
              <a:t>tin </a:t>
            </a:r>
            <a:r>
              <a:rPr sz="2400" spc="-5" dirty="0">
                <a:latin typeface="Calibri"/>
                <a:cs typeface="Calibri"/>
              </a:rPr>
              <a:t>(đọc,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ghi,...)</a:t>
            </a:r>
            <a:endParaRPr sz="2400" dirty="0">
              <a:latin typeface="Calibri"/>
              <a:cs typeface="Calibri"/>
            </a:endParaRPr>
          </a:p>
          <a:p>
            <a:pPr marL="287020" marR="57658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Loại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vụ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lý,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thuộc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os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xử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lý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1-2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dòng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06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33765" cy="484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88595" indent="-274320" algn="just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Loại </a:t>
            </a:r>
            <a:r>
              <a:rPr sz="2800" spc="-15" dirty="0">
                <a:latin typeface="Calibri"/>
                <a:cs typeface="Calibri"/>
              </a:rPr>
              <a:t>tác </a:t>
            </a:r>
            <a:r>
              <a:rPr sz="2800" spc="-10" dirty="0">
                <a:latin typeface="Calibri"/>
                <a:cs typeface="Calibri"/>
              </a:rPr>
              <a:t>vụ </a:t>
            </a:r>
            <a:r>
              <a:rPr sz="2800" spc="-5" dirty="0">
                <a:latin typeface="Calibri"/>
                <a:cs typeface="Calibri"/>
              </a:rPr>
              <a:t>nội </a:t>
            </a:r>
            <a:r>
              <a:rPr sz="2800" dirty="0">
                <a:latin typeface="Calibri"/>
                <a:cs typeface="Calibri"/>
              </a:rPr>
              <a:t>dung, </a:t>
            </a:r>
            <a:r>
              <a:rPr sz="2800" spc="-5" dirty="0">
                <a:latin typeface="Calibri"/>
                <a:cs typeface="Calibri"/>
              </a:rPr>
              <a:t>Python thực </a:t>
            </a:r>
            <a:r>
              <a:rPr sz="2800" spc="-10" dirty="0">
                <a:latin typeface="Calibri"/>
                <a:cs typeface="Calibri"/>
              </a:rPr>
              <a:t>hiện quy trình </a:t>
            </a: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10" dirty="0">
                <a:latin typeface="Calibri"/>
                <a:cs typeface="Calibri"/>
              </a:rPr>
              <a:t>bước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mở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tập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tin –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xử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lý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– đóng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tập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tin </a:t>
            </a:r>
            <a:r>
              <a:rPr sz="2800" spc="-5" dirty="0">
                <a:latin typeface="Calibri"/>
                <a:cs typeface="Calibri"/>
              </a:rPr>
              <a:t>tương tự </a:t>
            </a:r>
            <a:r>
              <a:rPr sz="2800" spc="-10" dirty="0">
                <a:latin typeface="Calibri"/>
                <a:cs typeface="Calibri"/>
              </a:rPr>
              <a:t>như các </a:t>
            </a:r>
            <a:r>
              <a:rPr sz="2800" spc="-15" dirty="0">
                <a:latin typeface="Calibri"/>
                <a:cs typeface="Calibri"/>
              </a:rPr>
              <a:t>ngôn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ngữ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trình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endParaRPr sz="2800" dirty="0">
              <a:latin typeface="Calibri"/>
              <a:cs typeface="Calibri"/>
            </a:endParaRPr>
          </a:p>
          <a:p>
            <a:pPr marL="28702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cũng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chia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hai loại:</a:t>
            </a:r>
            <a:endParaRPr sz="2800" dirty="0">
              <a:latin typeface="Calibri"/>
              <a:cs typeface="Calibri"/>
            </a:endParaRPr>
          </a:p>
          <a:p>
            <a:pPr marL="744220" marR="103505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solidFill>
                  <a:srgbClr val="006FC0"/>
                </a:solidFill>
                <a:latin typeface="Calibri"/>
                <a:cs typeface="Calibri"/>
              </a:rPr>
              <a:t>Tập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tin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văn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bản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nội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 </a:t>
            </a:r>
            <a:r>
              <a:rPr sz="2400" dirty="0">
                <a:latin typeface="Calibri"/>
                <a:cs typeface="Calibri"/>
              </a:rPr>
              <a:t>chủ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yếu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15" dirty="0">
                <a:latin typeface="Calibri"/>
                <a:cs typeface="Calibri"/>
              </a:rPr>
              <a:t>text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dấu </a:t>
            </a:r>
            <a:r>
              <a:rPr sz="2400" dirty="0">
                <a:latin typeface="Calibri"/>
                <a:cs typeface="Calibri"/>
              </a:rPr>
              <a:t>trình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bày</a:t>
            </a:r>
            <a:r>
              <a:rPr sz="2400" spc="-5" dirty="0">
                <a:latin typeface="Calibri"/>
                <a:cs typeface="Calibri"/>
              </a:rPr>
              <a:t> (tab,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xuống </a:t>
            </a:r>
            <a:r>
              <a:rPr sz="2400" spc="-5" dirty="0">
                <a:latin typeface="Calibri"/>
                <a:cs typeface="Calibri"/>
              </a:rPr>
              <a:t>dòng,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căn</a:t>
            </a:r>
            <a:r>
              <a:rPr sz="2400" spc="-5" dirty="0">
                <a:latin typeface="Calibri"/>
                <a:cs typeface="Calibri"/>
              </a:rPr>
              <a:t> lề,...)</a:t>
            </a:r>
            <a:endParaRPr sz="2400" dirty="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dirty="0">
                <a:latin typeface="Calibri"/>
                <a:cs typeface="Calibri"/>
              </a:rPr>
              <a:t>Python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tự động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xử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lý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việc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lưu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trữ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dấu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xuống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dòng khác </a:t>
            </a:r>
            <a:r>
              <a:rPr sz="2200" spc="-10" dirty="0">
                <a:latin typeface="Calibri"/>
                <a:cs typeface="Calibri"/>
              </a:rPr>
              <a:t>nhau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giữa</a:t>
            </a:r>
            <a:endParaRPr sz="2200" dirty="0">
              <a:latin typeface="Calibri"/>
              <a:cs typeface="Calibri"/>
            </a:endParaRPr>
          </a:p>
          <a:p>
            <a:pPr marL="110998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các</a:t>
            </a:r>
            <a:r>
              <a:rPr sz="2200" spc="-5" dirty="0">
                <a:latin typeface="Calibri"/>
                <a:cs typeface="Calibri"/>
              </a:rPr>
              <a:t> hệ điều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hành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Linux/Unix</a:t>
            </a:r>
            <a:r>
              <a:rPr sz="2200" spc="-20" dirty="0">
                <a:latin typeface="Calibri"/>
                <a:cs typeface="Calibri"/>
              </a:rPr>
              <a:t> và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Windows</a:t>
            </a:r>
            <a:endParaRPr sz="2200" dirty="0">
              <a:latin typeface="Calibri"/>
              <a:cs typeface="Calibri"/>
            </a:endParaRPr>
          </a:p>
          <a:p>
            <a:pPr marL="1109980" marR="85090" lvl="2" indent="-17081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dirty="0">
                <a:latin typeface="Calibri"/>
                <a:cs typeface="Calibri"/>
              </a:rPr>
              <a:t>Python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hỗ </a:t>
            </a:r>
            <a:r>
              <a:rPr sz="2200" spc="-15" dirty="0">
                <a:latin typeface="Calibri"/>
                <a:cs typeface="Calibri"/>
              </a:rPr>
              <a:t>trợ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việc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tự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động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chuyển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đổi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mã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hóa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(encode)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giữa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các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loại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văn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bản</a:t>
            </a:r>
            <a:r>
              <a:rPr sz="2200" spc="-5" dirty="0">
                <a:latin typeface="Calibri"/>
                <a:cs typeface="Calibri"/>
              </a:rPr>
              <a:t> khác </a:t>
            </a:r>
            <a:r>
              <a:rPr sz="2200" spc="-10" dirty="0">
                <a:latin typeface="Calibri"/>
                <a:cs typeface="Calibri"/>
              </a:rPr>
              <a:t>nhau</a:t>
            </a:r>
            <a:endParaRPr sz="22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solidFill>
                  <a:srgbClr val="006FC0"/>
                </a:solidFill>
                <a:latin typeface="Calibri"/>
                <a:cs typeface="Calibri"/>
              </a:rPr>
              <a:t>Tập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tin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nhị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phân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xem </a:t>
            </a:r>
            <a:r>
              <a:rPr sz="2400" spc="-5" dirty="0">
                <a:latin typeface="Calibri"/>
                <a:cs typeface="Calibri"/>
              </a:rPr>
              <a:t>như </a:t>
            </a:r>
            <a:r>
              <a:rPr sz="2400" spc="-20" dirty="0">
                <a:latin typeface="Calibri"/>
                <a:cs typeface="Calibri"/>
              </a:rPr>
              <a:t>dãy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byte </a:t>
            </a:r>
            <a:r>
              <a:rPr sz="2400" spc="-5" dirty="0">
                <a:latin typeface="Calibri"/>
                <a:cs typeface="Calibri"/>
              </a:rPr>
              <a:t>dữ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endParaRPr sz="2400" dirty="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thường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để </a:t>
            </a:r>
            <a:r>
              <a:rPr sz="2400" spc="-10" dirty="0">
                <a:latin typeface="Calibri"/>
                <a:cs typeface="Calibri"/>
              </a:rPr>
              <a:t>tăng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tốc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độ</a:t>
            </a:r>
            <a:r>
              <a:rPr sz="2400" spc="-15" dirty="0">
                <a:latin typeface="Calibri"/>
                <a:cs typeface="Calibri"/>
              </a:rPr>
              <a:t> xử </a:t>
            </a:r>
            <a:r>
              <a:rPr sz="2400" dirty="0">
                <a:latin typeface="Calibri"/>
                <a:cs typeface="Calibri"/>
              </a:rPr>
              <a:t>lý</a:t>
            </a: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53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err="1" smtClean="0"/>
              <a:t>Xử</a:t>
            </a:r>
            <a:r>
              <a:rPr lang="en-US" sz="3600" spc="-5" dirty="0" smtClean="0"/>
              <a:t> </a:t>
            </a:r>
            <a:r>
              <a:rPr sz="3600" dirty="0" err="1" smtClean="0"/>
              <a:t>lý</a:t>
            </a:r>
            <a:r>
              <a:rPr sz="3600" spc="-15" dirty="0" smtClean="0"/>
              <a:t> </a:t>
            </a:r>
            <a:r>
              <a:rPr sz="3600" dirty="0"/>
              <a:t>tập</a:t>
            </a:r>
            <a:r>
              <a:rPr sz="3600" spc="-15" dirty="0"/>
              <a:t> </a:t>
            </a:r>
            <a:r>
              <a:rPr sz="3600" dirty="0"/>
              <a:t>tin</a:t>
            </a:r>
            <a:r>
              <a:rPr sz="3600" spc="-10" dirty="0"/>
              <a:t> </a:t>
            </a:r>
            <a:r>
              <a:rPr sz="3600" dirty="0"/>
              <a:t>của</a:t>
            </a:r>
            <a:r>
              <a:rPr sz="3600" spc="-15" dirty="0"/>
              <a:t> </a:t>
            </a:r>
            <a:r>
              <a:rPr sz="3600" spc="-5" dirty="0"/>
              <a:t>Python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850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739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Nội</a:t>
            </a:r>
            <a:r>
              <a:rPr sz="3600" spc="-90" dirty="0"/>
              <a:t> </a:t>
            </a:r>
            <a:r>
              <a:rPr sz="3600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5138420" cy="26682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gì?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25" dirty="0">
                <a:latin typeface="Calibri"/>
                <a:cs typeface="Calibri"/>
              </a:rPr>
              <a:t>Xử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 </a:t>
            </a: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loại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gặp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85" dirty="0">
                <a:latin typeface="Calibri"/>
                <a:cs typeface="Calibri"/>
              </a:rPr>
              <a:t>Tự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Bài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7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105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Đóng/Mở</a:t>
            </a:r>
            <a:r>
              <a:rPr spc="-45" dirty="0"/>
              <a:t> </a:t>
            </a:r>
            <a:r>
              <a:rPr dirty="0"/>
              <a:t>tập</a:t>
            </a:r>
            <a:r>
              <a:rPr spc="-6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7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447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Làm</a:t>
            </a:r>
            <a:r>
              <a:rPr sz="3600" spc="-25" dirty="0"/>
              <a:t> </a:t>
            </a:r>
            <a:r>
              <a:rPr sz="3600" dirty="0"/>
              <a:t>việc</a:t>
            </a:r>
            <a:r>
              <a:rPr sz="3600" spc="-15" dirty="0"/>
              <a:t> </a:t>
            </a:r>
            <a:r>
              <a:rPr sz="3600" dirty="0"/>
              <a:t>với</a:t>
            </a:r>
            <a:r>
              <a:rPr sz="3600" spc="-15" dirty="0"/>
              <a:t> </a:t>
            </a:r>
            <a:r>
              <a:rPr sz="3600" dirty="0"/>
              <a:t>nội</a:t>
            </a:r>
            <a:r>
              <a:rPr sz="3600" spc="-20" dirty="0"/>
              <a:t> </a:t>
            </a:r>
            <a:r>
              <a:rPr sz="3600" dirty="0"/>
              <a:t>dung</a:t>
            </a:r>
            <a:r>
              <a:rPr sz="3600" spc="-15" dirty="0"/>
              <a:t> </a:t>
            </a:r>
            <a:r>
              <a:rPr sz="3600" dirty="0"/>
              <a:t>tập</a:t>
            </a:r>
            <a:r>
              <a:rPr sz="3600" spc="-20" dirty="0"/>
              <a:t> </a:t>
            </a:r>
            <a:r>
              <a:rPr sz="3600" dirty="0"/>
              <a:t>tin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61070" cy="54457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Làm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nội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gồm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bước:</a:t>
            </a:r>
            <a:endParaRPr sz="2800">
              <a:latin typeface="Calibri"/>
              <a:cs typeface="Calibri"/>
            </a:endParaRPr>
          </a:p>
          <a:p>
            <a:pPr marL="984885" lvl="1" indent="-515620" algn="just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985519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Mở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tập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tin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Đây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5" dirty="0">
                <a:latin typeface="Calibri"/>
                <a:cs typeface="Calibri"/>
              </a:rPr>
              <a:t> bước</a:t>
            </a:r>
            <a:r>
              <a:rPr sz="2400" spc="-10" dirty="0">
                <a:latin typeface="Calibri"/>
                <a:cs typeface="Calibri"/>
              </a:rPr>
              <a:t> yêu cầu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hệ </a:t>
            </a:r>
            <a:r>
              <a:rPr sz="2400" dirty="0">
                <a:latin typeface="Calibri"/>
                <a:cs typeface="Calibri"/>
              </a:rPr>
              <a:t>thống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chuẩn </a:t>
            </a:r>
            <a:r>
              <a:rPr sz="2400" spc="-5" dirty="0">
                <a:latin typeface="Calibri"/>
                <a:cs typeface="Calibri"/>
              </a:rPr>
              <a:t>bị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điều</a:t>
            </a:r>
            <a:endParaRPr sz="2400">
              <a:latin typeface="Calibri"/>
              <a:cs typeface="Calibri"/>
            </a:endParaRPr>
          </a:p>
          <a:p>
            <a:pPr marL="984885" marR="635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kiện </a:t>
            </a:r>
            <a:r>
              <a:rPr sz="2400" spc="-10" dirty="0">
                <a:latin typeface="Calibri"/>
                <a:cs typeface="Calibri"/>
              </a:rPr>
              <a:t>cần </a:t>
            </a:r>
            <a:r>
              <a:rPr sz="2400" dirty="0">
                <a:latin typeface="Calibri"/>
                <a:cs typeface="Calibri"/>
              </a:rPr>
              <a:t>thiết để </a:t>
            </a:r>
            <a:r>
              <a:rPr sz="2400" spc="-10" dirty="0">
                <a:latin typeface="Calibri"/>
                <a:cs typeface="Calibri"/>
              </a:rPr>
              <a:t>đọc/ghi nội </a:t>
            </a:r>
            <a:r>
              <a:rPr sz="2400" spc="-5" dirty="0">
                <a:latin typeface="Calibri"/>
                <a:cs typeface="Calibri"/>
              </a:rPr>
              <a:t>dung </a:t>
            </a:r>
            <a:r>
              <a:rPr sz="2400" spc="-10" dirty="0">
                <a:latin typeface="Calibri"/>
                <a:cs typeface="Calibri"/>
              </a:rPr>
              <a:t>tập </a:t>
            </a:r>
            <a:r>
              <a:rPr sz="2400" dirty="0">
                <a:latin typeface="Calibri"/>
                <a:cs typeface="Calibri"/>
              </a:rPr>
              <a:t>tin </a:t>
            </a:r>
            <a:r>
              <a:rPr sz="2400" spc="-5" dirty="0">
                <a:latin typeface="Calibri"/>
                <a:cs typeface="Calibri"/>
              </a:rPr>
              <a:t>bao </a:t>
            </a:r>
            <a:r>
              <a:rPr sz="2400" spc="-10" dirty="0">
                <a:latin typeface="Calibri"/>
                <a:cs typeface="Calibri"/>
              </a:rPr>
              <a:t>gồm </a:t>
            </a:r>
            <a:r>
              <a:rPr sz="2400" dirty="0">
                <a:latin typeface="Calibri"/>
                <a:cs typeface="Calibri"/>
              </a:rPr>
              <a:t>định vị </a:t>
            </a:r>
            <a:r>
              <a:rPr sz="2400" spc="-5" dirty="0">
                <a:latin typeface="Calibri"/>
                <a:cs typeface="Calibri"/>
              </a:rPr>
              <a:t>dữ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trên </a:t>
            </a:r>
            <a:r>
              <a:rPr sz="2400" dirty="0">
                <a:latin typeface="Calibri"/>
                <a:cs typeface="Calibri"/>
              </a:rPr>
              <a:t>vùng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khởi</a:t>
            </a:r>
            <a:r>
              <a:rPr sz="2400" spc="-10" dirty="0">
                <a:latin typeface="Calibri"/>
                <a:cs typeface="Calibri"/>
              </a:rPr>
              <a:t> tạo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vùng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đệm</a:t>
            </a:r>
            <a:endParaRPr sz="2400">
              <a:latin typeface="Calibri"/>
              <a:cs typeface="Calibri"/>
            </a:endParaRPr>
          </a:p>
          <a:p>
            <a:pPr marL="984885" marR="386715" lvl="1" indent="-515620" algn="just">
              <a:lnSpc>
                <a:spcPct val="100000"/>
              </a:lnSpc>
              <a:spcBef>
                <a:spcPts val="395"/>
              </a:spcBef>
              <a:buAutoNum type="arabicPeriod" startAt="2"/>
              <a:tabLst>
                <a:tab pos="985519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Làm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việc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với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tập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tin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Bước </a:t>
            </a:r>
            <a:r>
              <a:rPr sz="2400" dirty="0">
                <a:latin typeface="Calibri"/>
                <a:cs typeface="Calibri"/>
              </a:rPr>
              <a:t>chính của </a:t>
            </a:r>
            <a:r>
              <a:rPr sz="2400" spc="-5" dirty="0">
                <a:latin typeface="Calibri"/>
                <a:cs typeface="Calibri"/>
              </a:rPr>
              <a:t>quá </a:t>
            </a:r>
            <a:r>
              <a:rPr sz="2400" dirty="0">
                <a:latin typeface="Calibri"/>
                <a:cs typeface="Calibri"/>
              </a:rPr>
              <a:t>trình,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spc="-5" dirty="0">
                <a:latin typeface="Calibri"/>
                <a:cs typeface="Calibri"/>
              </a:rPr>
              <a:t>bước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 </a:t>
            </a:r>
            <a:r>
              <a:rPr sz="2400" spc="-5" dirty="0">
                <a:latin typeface="Calibri"/>
                <a:cs typeface="Calibri"/>
              </a:rPr>
              <a:t>chương </a:t>
            </a:r>
            <a:r>
              <a:rPr sz="2400" dirty="0">
                <a:latin typeface="Calibri"/>
                <a:cs typeface="Calibri"/>
              </a:rPr>
              <a:t>trình thực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thao </a:t>
            </a:r>
            <a:r>
              <a:rPr sz="2400" spc="-10" dirty="0">
                <a:latin typeface="Calibri"/>
                <a:cs typeface="Calibri"/>
              </a:rPr>
              <a:t>tác </a:t>
            </a:r>
            <a:r>
              <a:rPr sz="2400" dirty="0">
                <a:latin typeface="Calibri"/>
                <a:cs typeface="Calibri"/>
              </a:rPr>
              <a:t>liên </a:t>
            </a:r>
            <a:r>
              <a:rPr sz="2400" spc="-5" dirty="0">
                <a:latin typeface="Calibri"/>
                <a:cs typeface="Calibri"/>
              </a:rPr>
              <a:t>quan </a:t>
            </a:r>
            <a:r>
              <a:rPr sz="2400" dirty="0">
                <a:latin typeface="Calibri"/>
                <a:cs typeface="Calibri"/>
              </a:rPr>
              <a:t>đến </a:t>
            </a:r>
            <a:r>
              <a:rPr sz="2400" spc="-5" dirty="0">
                <a:latin typeface="Calibri"/>
                <a:cs typeface="Calibri"/>
              </a:rPr>
              <a:t>nội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endParaRPr sz="2400">
              <a:latin typeface="Calibri"/>
              <a:cs typeface="Calibri"/>
            </a:endParaRPr>
          </a:p>
          <a:p>
            <a:pPr marL="984885" marR="5080" lvl="1" indent="-515620" algn="just">
              <a:lnSpc>
                <a:spcPct val="100000"/>
              </a:lnSpc>
              <a:spcBef>
                <a:spcPts val="400"/>
              </a:spcBef>
              <a:buAutoNum type="arabicPeriod" startAt="2"/>
              <a:tabLst>
                <a:tab pos="985519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Đóng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tập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tin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Đảm </a:t>
            </a:r>
            <a:r>
              <a:rPr sz="2400" spc="-5" dirty="0">
                <a:latin typeface="Calibri"/>
                <a:cs typeface="Calibri"/>
              </a:rPr>
              <a:t>bảo nội dung </a:t>
            </a:r>
            <a:r>
              <a:rPr sz="2400" dirty="0">
                <a:latin typeface="Calibri"/>
                <a:cs typeface="Calibri"/>
              </a:rPr>
              <a:t>mới được </a:t>
            </a:r>
            <a:r>
              <a:rPr sz="2400" spc="-10" dirty="0">
                <a:latin typeface="Calibri"/>
                <a:cs typeface="Calibri"/>
              </a:rPr>
              <a:t>cập nhật </a:t>
            </a:r>
            <a:r>
              <a:rPr sz="2400" dirty="0">
                <a:latin typeface="Calibri"/>
                <a:cs typeface="Calibri"/>
              </a:rPr>
              <a:t>lên vùng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lưu trữ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dirty="0">
                <a:latin typeface="Calibri"/>
                <a:cs typeface="Calibri"/>
              </a:rPr>
              <a:t>giải </a:t>
            </a:r>
            <a:r>
              <a:rPr sz="2400" spc="-5" dirty="0">
                <a:latin typeface="Calibri"/>
                <a:cs typeface="Calibri"/>
              </a:rPr>
              <a:t>phóng </a:t>
            </a:r>
            <a:r>
              <a:rPr sz="2400" spc="-10" dirty="0">
                <a:latin typeface="Calibri"/>
                <a:cs typeface="Calibri"/>
              </a:rPr>
              <a:t>các tài nguyên </a:t>
            </a:r>
            <a:r>
              <a:rPr sz="2400" dirty="0">
                <a:latin typeface="Calibri"/>
                <a:cs typeface="Calibri"/>
              </a:rPr>
              <a:t>đã </a:t>
            </a:r>
            <a:r>
              <a:rPr sz="2400" spc="-5" dirty="0">
                <a:latin typeface="Calibri"/>
                <a:cs typeface="Calibri"/>
              </a:rPr>
              <a:t>được </a:t>
            </a:r>
            <a:r>
              <a:rPr sz="2400" spc="-10" dirty="0">
                <a:latin typeface="Calibri"/>
                <a:cs typeface="Calibri"/>
              </a:rPr>
              <a:t>cấp phát </a:t>
            </a:r>
            <a:r>
              <a:rPr sz="2400" dirty="0">
                <a:latin typeface="Calibri"/>
                <a:cs typeface="Calibri"/>
              </a:rPr>
              <a:t>để làm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Các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bước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này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đều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phát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spc="-5" dirty="0">
                <a:latin typeface="Calibri"/>
                <a:cs typeface="Calibri"/>
              </a:rPr>
              <a:t> lệ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IOError</a:t>
            </a:r>
            <a:endParaRPr sz="2800">
              <a:latin typeface="Calibri"/>
              <a:cs typeface="Calibri"/>
            </a:endParaRPr>
          </a:p>
          <a:p>
            <a:pPr marL="287020" marR="220979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Đây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bước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mọi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ngôn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phải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riêng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9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9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Mở</a:t>
            </a:r>
            <a:r>
              <a:rPr sz="3600" spc="-90" dirty="0"/>
              <a:t> </a:t>
            </a:r>
            <a:r>
              <a:rPr sz="3600" spc="-5" dirty="0"/>
              <a:t>file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14715" cy="52324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Thao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mở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chậm,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vì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thực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những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bước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sau: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Kiểm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 </a:t>
            </a:r>
            <a:r>
              <a:rPr sz="2400" spc="-5" dirty="0">
                <a:latin typeface="Calibri"/>
                <a:cs typeface="Calibri"/>
              </a:rPr>
              <a:t>người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mở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quá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 không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Kiểm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spc="-10" dirty="0">
                <a:latin typeface="Calibri"/>
                <a:cs typeface="Calibri"/>
              </a:rPr>
              <a:t>tồn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trên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hệ thống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không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Kiểm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 </a:t>
            </a:r>
            <a:r>
              <a:rPr sz="2400" spc="-5" dirty="0">
                <a:latin typeface="Calibri"/>
                <a:cs typeface="Calibri"/>
              </a:rPr>
              <a:t>chương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 quyền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truy</a:t>
            </a:r>
            <a:r>
              <a:rPr sz="2400" spc="-10" dirty="0">
                <a:latin typeface="Calibri"/>
                <a:cs typeface="Calibri"/>
              </a:rPr>
              <a:t> cập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nội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Kiểm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thời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hay</a:t>
            </a:r>
            <a:r>
              <a:rPr sz="2400" dirty="0">
                <a:latin typeface="Calibri"/>
                <a:cs typeface="Calibri"/>
              </a:rPr>
              <a:t> không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10" dirty="0">
                <a:latin typeface="Calibri"/>
                <a:cs typeface="Calibri"/>
              </a:rPr>
              <a:t>File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có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thể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bị </a:t>
            </a:r>
            <a:r>
              <a:rPr sz="2200" spc="-10" dirty="0">
                <a:latin typeface="Calibri"/>
                <a:cs typeface="Calibri"/>
              </a:rPr>
              <a:t>khóa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bởi</a:t>
            </a:r>
            <a:r>
              <a:rPr sz="2200" spc="-5" dirty="0">
                <a:latin typeface="Calibri"/>
                <a:cs typeface="Calibri"/>
              </a:rPr>
              <a:t> chương trình khác</a:t>
            </a:r>
            <a:endParaRPr sz="22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có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thể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chỉ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đọc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vì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được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ghi</a:t>
            </a:r>
            <a:r>
              <a:rPr sz="2200" spc="-10" dirty="0">
                <a:latin typeface="Calibri"/>
                <a:cs typeface="Calibri"/>
              </a:rPr>
              <a:t> trên</a:t>
            </a:r>
            <a:r>
              <a:rPr sz="2200" spc="-5" dirty="0">
                <a:latin typeface="Calibri"/>
                <a:cs typeface="Calibri"/>
              </a:rPr>
              <a:t> thiết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bị</a:t>
            </a:r>
            <a:r>
              <a:rPr sz="2200" spc="-15" dirty="0">
                <a:latin typeface="Calibri"/>
                <a:cs typeface="Calibri"/>
              </a:rPr>
              <a:t> cấm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ghi</a:t>
            </a:r>
            <a:endParaRPr sz="22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10" dirty="0">
                <a:latin typeface="Calibri"/>
                <a:cs typeface="Calibri"/>
              </a:rPr>
              <a:t>File </a:t>
            </a:r>
            <a:r>
              <a:rPr sz="2200" spc="-15" dirty="0">
                <a:latin typeface="Calibri"/>
                <a:cs typeface="Calibri"/>
              </a:rPr>
              <a:t>có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thể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chỉ</a:t>
            </a:r>
            <a:r>
              <a:rPr sz="2200" spc="-10" dirty="0">
                <a:latin typeface="Calibri"/>
                <a:cs typeface="Calibri"/>
              </a:rPr>
              <a:t> ghi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vì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nó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là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loại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thiết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bị </a:t>
            </a:r>
            <a:r>
              <a:rPr sz="2200" spc="-15" dirty="0">
                <a:latin typeface="Calibri"/>
                <a:cs typeface="Calibri"/>
              </a:rPr>
              <a:t>cấm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đọc</a:t>
            </a:r>
            <a:endParaRPr sz="22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Định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vị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-10" dirty="0">
                <a:latin typeface="Calibri"/>
                <a:cs typeface="Calibri"/>
              </a:rPr>
              <a:t> trên </a:t>
            </a:r>
            <a:r>
              <a:rPr sz="2400" dirty="0">
                <a:latin typeface="Calibri"/>
                <a:cs typeface="Calibri"/>
              </a:rPr>
              <a:t>thiết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bị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trữ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Chuẩn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bị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vùng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đệm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10" dirty="0">
                <a:latin typeface="Calibri"/>
                <a:cs typeface="Calibri"/>
              </a:rPr>
              <a:t> đọc/ghi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20" dirty="0">
                <a:latin typeface="Calibri"/>
                <a:cs typeface="Calibri"/>
              </a:rPr>
              <a:t>Vì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vậy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mở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thiết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Chọn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-5" dirty="0">
                <a:latin typeface="Calibri"/>
                <a:cs typeface="Calibri"/>
              </a:rPr>
              <a:t> mở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phù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đích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2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32715"/>
            <a:ext cx="766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Mở</a:t>
            </a:r>
            <a:r>
              <a:rPr sz="3600" spc="-15" dirty="0"/>
              <a:t> </a:t>
            </a:r>
            <a:r>
              <a:rPr sz="3600" spc="-5" dirty="0"/>
              <a:t>file:</a:t>
            </a:r>
            <a:r>
              <a:rPr sz="3600" spc="5" dirty="0"/>
              <a:t> </a:t>
            </a: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f</a:t>
            </a:r>
            <a:r>
              <a:rPr sz="36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36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onsolas"/>
                <a:cs typeface="Consolas"/>
              </a:rPr>
              <a:t>open(filename,</a:t>
            </a:r>
            <a:r>
              <a:rPr sz="3600" spc="-6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mode)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866394"/>
          <a:ext cx="8771255" cy="5192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7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46"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Giá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trị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4351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Ý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nghĩa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9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471C4"/>
                      </a:solidFill>
                      <a:prstDash val="solid"/>
                    </a:lnL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tập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văn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bản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chỉ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4471C4"/>
                      </a:solidFill>
                      <a:prstDash val="solid"/>
                    </a:lnR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r+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tập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văn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bản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và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ghi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rb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nhị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chỉ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rb+,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r+b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tập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nhị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và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ghi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văn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bản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ghi,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nếu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thì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sẽ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mới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w+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 marR="29209">
                        <a:lnSpc>
                          <a:spcPct val="114999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văn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bản</a:t>
                      </a:r>
                      <a:r>
                        <a:rPr sz="20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ghi,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thì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sẽ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tạo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mới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wb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nhị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để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ghi,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thì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sẽ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mới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wb+,</a:t>
                      </a:r>
                      <a:r>
                        <a:rPr sz="20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w+b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nhị</a:t>
                      </a:r>
                      <a:r>
                        <a:rPr sz="20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ghi,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tại</a:t>
                      </a:r>
                      <a:r>
                        <a:rPr sz="20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thì</a:t>
                      </a:r>
                      <a:r>
                        <a:rPr sz="20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sẽ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tạo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mới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4155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văn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bản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ghi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tiếp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vào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cuối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tại,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 tại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thì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sẽ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tạo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mới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236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32715"/>
            <a:ext cx="766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Mở</a:t>
            </a:r>
            <a:r>
              <a:rPr sz="3600" spc="-15" dirty="0"/>
              <a:t> </a:t>
            </a:r>
            <a:r>
              <a:rPr sz="3600" spc="-5" dirty="0"/>
              <a:t>file:</a:t>
            </a:r>
            <a:r>
              <a:rPr sz="3600" spc="5" dirty="0"/>
              <a:t> </a:t>
            </a: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f</a:t>
            </a:r>
            <a:r>
              <a:rPr sz="36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36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006FC0"/>
                </a:solidFill>
                <a:latin typeface="Consolas"/>
                <a:cs typeface="Consolas"/>
              </a:rPr>
              <a:t>open(filename,</a:t>
            </a:r>
            <a:r>
              <a:rPr sz="3600" spc="-6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mode)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866394"/>
          <a:ext cx="8771254" cy="5543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8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46"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Giá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trị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7526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Ý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nghĩa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3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a+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7170" marB="0">
                    <a:lnL w="12700">
                      <a:solidFill>
                        <a:srgbClr val="4471C4"/>
                      </a:solidFill>
                      <a:prstDash val="solid"/>
                    </a:lnL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 marR="27940">
                        <a:lnSpc>
                          <a:spcPts val="2760"/>
                        </a:lnSpc>
                        <a:spcBef>
                          <a:spcPts val="1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văn</a:t>
                      </a:r>
                      <a:r>
                        <a:rPr sz="20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bản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ghi</a:t>
                      </a:r>
                      <a:r>
                        <a:rPr sz="20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tiếp</a:t>
                      </a:r>
                      <a:r>
                        <a:rPr sz="20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vào</a:t>
                      </a:r>
                      <a:r>
                        <a:rPr sz="20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cuối</a:t>
                      </a:r>
                      <a:r>
                        <a:rPr sz="20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tại,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 không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thì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sẽ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mới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R w="12700">
                      <a:solidFill>
                        <a:srgbClr val="4471C4"/>
                      </a:solidFill>
                      <a:prstDash val="solid"/>
                    </a:lnR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66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nhị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phân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ghi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tiếp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vào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cuối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tại,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11454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 tại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thì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sẽ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mới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ab+,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a+b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 marR="29209">
                        <a:lnSpc>
                          <a:spcPct val="114999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nhị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ghi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tiếp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vào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cuối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tại,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 không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thì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sẽ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mới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Tạo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tin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văn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bản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mới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để ghi,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sinh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 tập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tồn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x+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Tạo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tin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văn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bản mới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để đọc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ghi,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sinh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 đã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Tạo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 nhị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mới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ghi,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sinh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 tập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tồn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xb+,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x+b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Tạo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 nhị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mới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đọc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ghi,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sinh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nếu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tồn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nhị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Mở</a:t>
                      </a:r>
                      <a:r>
                        <a:rPr sz="20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văn</a:t>
                      </a:r>
                      <a:r>
                        <a:rPr sz="20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bản</a:t>
                      </a:r>
                      <a:r>
                        <a:rPr sz="20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(đây</a:t>
                      </a:r>
                      <a:r>
                        <a:rPr sz="20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là</a:t>
                      </a:r>
                      <a:r>
                        <a:rPr sz="20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20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20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mặc</a:t>
                      </a:r>
                      <a:r>
                        <a:rPr sz="20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định</a:t>
                      </a:r>
                      <a:r>
                        <a:rPr sz="20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2000" b="1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gọi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1145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hàm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6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03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Ví</a:t>
            </a:r>
            <a:r>
              <a:rPr sz="3600" spc="-30" dirty="0"/>
              <a:t> </a:t>
            </a:r>
            <a:r>
              <a:rPr sz="3600" dirty="0"/>
              <a:t>dụ</a:t>
            </a:r>
            <a:r>
              <a:rPr sz="3600" spc="-20" dirty="0"/>
              <a:t> </a:t>
            </a:r>
            <a:r>
              <a:rPr sz="3600" dirty="0"/>
              <a:t>về</a:t>
            </a:r>
            <a:r>
              <a:rPr sz="3600" spc="-25" dirty="0"/>
              <a:t> </a:t>
            </a:r>
            <a:r>
              <a:rPr sz="3600" dirty="0"/>
              <a:t>mở</a:t>
            </a:r>
            <a:r>
              <a:rPr sz="3600" spc="-20" dirty="0"/>
              <a:t> </a:t>
            </a:r>
            <a:r>
              <a:rPr sz="3600" spc="-5" dirty="0"/>
              <a:t>file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7430134" cy="36836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mở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file mode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'r'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hoăc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'rt'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để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đọc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Consolas"/>
                <a:cs typeface="Consolas"/>
              </a:rPr>
              <a:t>f1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open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mở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file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mode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'w'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để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ghi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latin typeface="Consolas"/>
                <a:cs typeface="Consolas"/>
              </a:rPr>
              <a:t>f2 =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open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'w'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 marR="702945">
              <a:lnSpc>
                <a:spcPct val="133000"/>
              </a:lnSpc>
              <a:spcBef>
                <a:spcPts val="1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mở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file mode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'r+b'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để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đọc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và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ghi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dạng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nhị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phân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f3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open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"img.bmp"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'r+b'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mở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file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văn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bản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để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đọc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chỉ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định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rõ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nội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dung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được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mã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hóa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dạng utf-8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latin typeface="Consolas"/>
                <a:cs typeface="Consolas"/>
              </a:rPr>
              <a:t>f4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open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mode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'r'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encoding</a:t>
            </a:r>
            <a:r>
              <a:rPr sz="2000" spc="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'utf-8'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71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32715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Đóng</a:t>
            </a:r>
            <a:r>
              <a:rPr sz="3600" spc="-50" dirty="0"/>
              <a:t> </a:t>
            </a:r>
            <a:r>
              <a:rPr sz="3600" dirty="0"/>
              <a:t>file:</a:t>
            </a:r>
            <a:r>
              <a:rPr sz="3600" spc="-35" dirty="0"/>
              <a:t> </a:t>
            </a: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f.close()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19160" cy="54508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Thao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tác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đóng</a:t>
            </a:r>
            <a:r>
              <a:rPr sz="2800" spc="-10" dirty="0">
                <a:latin typeface="Calibri"/>
                <a:cs typeface="Calibri"/>
              </a:rPr>
              <a:t> file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trọng: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5" dirty="0">
                <a:latin typeface="Calibri"/>
                <a:cs typeface="Calibri"/>
              </a:rPr>
              <a:t>Đẩy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mọi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trên</a:t>
            </a:r>
            <a:r>
              <a:rPr sz="2400" dirty="0">
                <a:latin typeface="Calibri"/>
                <a:cs typeface="Calibri"/>
              </a:rPr>
              <a:t> vùng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đệm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xuống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thiết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bị </a:t>
            </a:r>
            <a:r>
              <a:rPr sz="2400" dirty="0">
                <a:latin typeface="Calibri"/>
                <a:cs typeface="Calibri"/>
              </a:rPr>
              <a:t>lưu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trữ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nhật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thông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trên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hệ thống file </a:t>
            </a:r>
            <a:r>
              <a:rPr sz="2400" spc="-10" dirty="0">
                <a:latin typeface="Calibri"/>
                <a:cs typeface="Calibri"/>
              </a:rPr>
              <a:t>(filesize,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update,…)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Giải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phóng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vùng</a:t>
            </a:r>
            <a:r>
              <a:rPr sz="2400" spc="-5" dirty="0">
                <a:latin typeface="Calibri"/>
                <a:cs typeface="Calibri"/>
              </a:rPr>
              <a:t> dữ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5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25" dirty="0">
                <a:latin typeface="Calibri"/>
                <a:cs typeface="Calibri"/>
              </a:rPr>
              <a:t>Vì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đến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nữa,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nên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đóng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ngay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Quên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đóng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gây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lỗi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không?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lỗi,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hệ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thống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đóng </a:t>
            </a:r>
            <a:r>
              <a:rPr sz="2800" spc="-20" dirty="0">
                <a:latin typeface="Calibri"/>
                <a:cs typeface="Calibri"/>
              </a:rPr>
              <a:t>tất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đang mở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kết</a:t>
            </a:r>
            <a:r>
              <a:rPr sz="2800" spc="-5" dirty="0">
                <a:latin typeface="Calibri"/>
                <a:cs typeface="Calibri"/>
              </a:rPr>
              <a:t> thúc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chương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phát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biểu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giúp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đóng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file:</a:t>
            </a:r>
            <a:endParaRPr sz="2800">
              <a:latin typeface="Calibri"/>
              <a:cs typeface="Calibri"/>
            </a:endParaRPr>
          </a:p>
          <a:p>
            <a:pPr marL="1141730" marR="130175" indent="-672465">
              <a:lnSpc>
                <a:spcPct val="113799"/>
              </a:lnSpc>
              <a:spcBef>
                <a:spcPts val="55"/>
              </a:spcBef>
            </a:pPr>
            <a:r>
              <a:rPr sz="2400" dirty="0">
                <a:solidFill>
                  <a:srgbClr val="AE00DB"/>
                </a:solidFill>
                <a:latin typeface="Consolas"/>
                <a:cs typeface="Consolas"/>
              </a:rPr>
              <a:t>with</a:t>
            </a:r>
            <a:r>
              <a:rPr sz="2400" spc="-1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795E25"/>
                </a:solidFill>
                <a:latin typeface="Consolas"/>
                <a:cs typeface="Consolas"/>
              </a:rPr>
              <a:t>open</a:t>
            </a:r>
            <a:r>
              <a:rPr sz="2400" spc="5" dirty="0">
                <a:latin typeface="Consolas"/>
                <a:cs typeface="Consolas"/>
              </a:rPr>
              <a:t>(</a:t>
            </a:r>
            <a:r>
              <a:rPr sz="2400" spc="5" dirty="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sz="2400" spc="5" dirty="0">
                <a:latin typeface="Consolas"/>
                <a:cs typeface="Consolas"/>
              </a:rPr>
              <a:t>,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0F80"/>
                </a:solidFill>
                <a:latin typeface="Consolas"/>
                <a:cs typeface="Consolas"/>
              </a:rPr>
              <a:t>encoding</a:t>
            </a:r>
            <a:r>
              <a:rPr sz="2400" spc="1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21515"/>
                </a:solidFill>
                <a:latin typeface="Consolas"/>
                <a:cs typeface="Consolas"/>
              </a:rPr>
              <a:t>'utf-8'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AE00DB"/>
                </a:solidFill>
                <a:latin typeface="Consolas"/>
                <a:cs typeface="Consolas"/>
              </a:rPr>
              <a:t>as</a:t>
            </a:r>
            <a:r>
              <a:rPr sz="2400" spc="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0F80"/>
                </a:solidFill>
                <a:latin typeface="Consolas"/>
                <a:cs typeface="Consolas"/>
              </a:rPr>
              <a:t>f</a:t>
            </a:r>
            <a:r>
              <a:rPr sz="2400" dirty="0">
                <a:latin typeface="Consolas"/>
                <a:cs typeface="Consolas"/>
              </a:rPr>
              <a:t>: </a:t>
            </a:r>
            <a:r>
              <a:rPr sz="2400" spc="-13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4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thực</a:t>
            </a:r>
            <a:r>
              <a:rPr sz="24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hiện</a:t>
            </a:r>
            <a:r>
              <a:rPr sz="2400" spc="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FF8B08"/>
                </a:solidFill>
                <a:latin typeface="Consolas"/>
                <a:cs typeface="Consolas"/>
              </a:rPr>
              <a:t>các</a:t>
            </a:r>
            <a:r>
              <a:rPr sz="24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thao</a:t>
            </a:r>
            <a:r>
              <a:rPr sz="24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FF8B08"/>
                </a:solidFill>
                <a:latin typeface="Consolas"/>
                <a:cs typeface="Consolas"/>
              </a:rPr>
              <a:t>tác</a:t>
            </a:r>
            <a:r>
              <a:rPr sz="24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với</a:t>
            </a:r>
            <a:r>
              <a:rPr sz="24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tệp</a:t>
            </a:r>
            <a:endParaRPr sz="2400">
              <a:latin typeface="Consolas"/>
              <a:cs typeface="Consolas"/>
            </a:endParaRPr>
          </a:p>
          <a:p>
            <a:pPr marL="114173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4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biến</a:t>
            </a:r>
            <a:r>
              <a:rPr sz="24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f</a:t>
            </a:r>
            <a:r>
              <a:rPr sz="2400" spc="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bị</a:t>
            </a:r>
            <a:r>
              <a:rPr sz="24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hủy,</a:t>
            </a:r>
            <a:r>
              <a:rPr sz="24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tập</a:t>
            </a:r>
            <a:r>
              <a:rPr sz="24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tin</a:t>
            </a:r>
            <a:r>
              <a:rPr sz="2400" spc="5" dirty="0">
                <a:solidFill>
                  <a:srgbClr val="FF8B08"/>
                </a:solidFill>
                <a:latin typeface="Consolas"/>
                <a:cs typeface="Consolas"/>
              </a:rPr>
              <a:t> được</a:t>
            </a:r>
            <a:r>
              <a:rPr sz="24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tự</a:t>
            </a:r>
            <a:r>
              <a:rPr sz="2400" spc="5" dirty="0">
                <a:solidFill>
                  <a:srgbClr val="FF8B08"/>
                </a:solidFill>
                <a:latin typeface="Consolas"/>
                <a:cs typeface="Consolas"/>
              </a:rPr>
              <a:t> động</a:t>
            </a:r>
            <a:r>
              <a:rPr sz="2400" dirty="0">
                <a:solidFill>
                  <a:srgbClr val="FF8B08"/>
                </a:solidFill>
                <a:latin typeface="Consolas"/>
                <a:cs typeface="Consolas"/>
              </a:rPr>
              <a:t> đóng</a:t>
            </a:r>
            <a:r>
              <a:rPr sz="2400" spc="10" dirty="0">
                <a:solidFill>
                  <a:srgbClr val="FF8B08"/>
                </a:solidFill>
                <a:latin typeface="Consolas"/>
                <a:cs typeface="Consolas"/>
              </a:rPr>
              <a:t> lại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19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32715"/>
            <a:ext cx="42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Đóng</a:t>
            </a:r>
            <a:r>
              <a:rPr sz="3600" spc="-50" dirty="0"/>
              <a:t> </a:t>
            </a:r>
            <a:r>
              <a:rPr sz="3600" dirty="0"/>
              <a:t>file:</a:t>
            </a:r>
            <a:r>
              <a:rPr sz="3600" spc="-35" dirty="0"/>
              <a:t> </a:t>
            </a:r>
            <a:r>
              <a:rPr sz="3600" dirty="0">
                <a:solidFill>
                  <a:srgbClr val="006FC0"/>
                </a:solidFill>
                <a:latin typeface="Consolas"/>
                <a:cs typeface="Consolas"/>
              </a:rPr>
              <a:t>f.close()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7453630" cy="8972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-5" dirty="0">
                <a:latin typeface="Calibri"/>
                <a:cs typeface="Calibri"/>
              </a:rPr>
              <a:t> làm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đúng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đóng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-5" dirty="0">
                <a:latin typeface="Calibri"/>
                <a:cs typeface="Calibri"/>
              </a:rPr>
              <a:t> khối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finally: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try</a:t>
            </a:r>
            <a:r>
              <a:rPr sz="2000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6919" y="1875749"/>
          <a:ext cx="5650865" cy="96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mở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tập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tin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71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open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"test.txt"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encoding</a:t>
                      </a:r>
                      <a:r>
                        <a:rPr sz="2000" spc="-3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'utf-8'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7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thực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hiện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các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thao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tác</a:t>
                      </a:r>
                      <a:r>
                        <a:rPr sz="2000" spc="-3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với</a:t>
                      </a:r>
                      <a:r>
                        <a:rPr sz="2000" spc="-5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tệp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2814929"/>
            <a:ext cx="8601075" cy="28213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029335">
              <a:lnSpc>
                <a:spcPct val="100000"/>
              </a:lnSpc>
              <a:spcBef>
                <a:spcPts val="495"/>
              </a:spcBef>
            </a:pPr>
            <a:r>
              <a:rPr sz="2000" dirty="0"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finally</a:t>
            </a:r>
            <a:r>
              <a:rPr sz="2000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đóng</a:t>
            </a:r>
            <a:r>
              <a:rPr sz="2000" spc="-3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tập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tin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f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close</a:t>
            </a:r>
            <a:r>
              <a:rPr sz="2000" spc="-5" dirty="0">
                <a:latin typeface="Consolas"/>
                <a:cs typeface="Consolas"/>
              </a:rPr>
              <a:t>()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ý: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ngay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đóng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cũng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ngoại</a:t>
            </a:r>
            <a:r>
              <a:rPr sz="2800" spc="-5" dirty="0">
                <a:latin typeface="Calibri"/>
                <a:cs typeface="Calibri"/>
              </a:rPr>
              <a:t> lệ,</a:t>
            </a:r>
            <a:endParaRPr sz="2800">
              <a:latin typeface="Calibri"/>
              <a:cs typeface="Calibri"/>
            </a:endParaRPr>
          </a:p>
          <a:p>
            <a:pPr marL="287020" marR="508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trường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này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ngoại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sẽ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khối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try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bên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ngoài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11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66681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Đọc/Ghi</a:t>
            </a:r>
            <a:r>
              <a:rPr spc="-35" dirty="0"/>
              <a:t> </a:t>
            </a:r>
            <a:r>
              <a:rPr dirty="0"/>
              <a:t>dữ</a:t>
            </a:r>
            <a:r>
              <a:rPr spc="-15" dirty="0"/>
              <a:t> </a:t>
            </a:r>
            <a:r>
              <a:rPr dirty="0"/>
              <a:t>liệu</a:t>
            </a:r>
            <a:r>
              <a:rPr spc="-15" dirty="0"/>
              <a:t> </a:t>
            </a:r>
            <a:r>
              <a:rPr dirty="0"/>
              <a:t>của</a:t>
            </a:r>
            <a:r>
              <a:rPr spc="-40" dirty="0"/>
              <a:t> </a:t>
            </a:r>
            <a:r>
              <a:rPr dirty="0"/>
              <a:t>tập</a:t>
            </a:r>
            <a:r>
              <a:rPr spc="-15" dirty="0"/>
              <a:t> </a:t>
            </a:r>
            <a:r>
              <a:rPr spc="-5"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026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135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35" dirty="0"/>
              <a:t> </a:t>
            </a:r>
            <a:r>
              <a:rPr sz="3600" dirty="0"/>
              <a:t>hàm</a:t>
            </a:r>
            <a:r>
              <a:rPr sz="3600" spc="-30" dirty="0"/>
              <a:t> </a:t>
            </a:r>
            <a:r>
              <a:rPr sz="3600" dirty="0"/>
              <a:t>đọc</a:t>
            </a:r>
            <a:r>
              <a:rPr sz="3600" spc="-35" dirty="0"/>
              <a:t> </a:t>
            </a:r>
            <a:r>
              <a:rPr sz="3600" dirty="0"/>
              <a:t>file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453120" cy="43516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read</a:t>
            </a:r>
            <a:r>
              <a:rPr sz="2800" spc="-10" dirty="0">
                <a:latin typeface="Calibri"/>
                <a:cs typeface="Calibri"/>
              </a:rPr>
              <a:t>(N):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đọc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tiếp theo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đọc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dirty="0">
                <a:latin typeface="Calibri"/>
                <a:cs typeface="Calibri"/>
              </a:rPr>
              <a:t> liệu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 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đủ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10" dirty="0">
                <a:latin typeface="Calibri"/>
                <a:cs typeface="Calibri"/>
              </a:rPr>
              <a:t>byte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thì</a:t>
            </a:r>
            <a:r>
              <a:rPr sz="2400" spc="-10" dirty="0">
                <a:latin typeface="Calibri"/>
                <a:cs typeface="Calibri"/>
              </a:rPr>
              <a:t> đọc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cuối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mở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ở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chế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độ </a:t>
            </a:r>
            <a:r>
              <a:rPr sz="2400" spc="-15" dirty="0">
                <a:latin typeface="Calibri"/>
                <a:cs typeface="Calibri"/>
              </a:rPr>
              <a:t>văn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str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mở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ở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chế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độ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nhị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phân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dãy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byte</a:t>
            </a:r>
            <a:endParaRPr sz="24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readline</a:t>
            </a:r>
            <a:r>
              <a:rPr sz="2800" spc="-10" dirty="0">
                <a:latin typeface="Calibri"/>
                <a:cs typeface="Calibri"/>
              </a:rPr>
              <a:t>(N):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đọc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dòng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tối</a:t>
            </a:r>
            <a:r>
              <a:rPr sz="2800" dirty="0">
                <a:latin typeface="Calibri"/>
                <a:cs typeface="Calibri"/>
              </a:rPr>
              <a:t> đa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nếu </a:t>
            </a:r>
            <a:r>
              <a:rPr sz="2800" spc="-5" dirty="0">
                <a:latin typeface="Calibri"/>
                <a:cs typeface="Calibri"/>
              </a:rPr>
              <a:t> không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thì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dữ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đọc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tới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nào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gặp</a:t>
            </a:r>
            <a:r>
              <a:rPr sz="2800" spc="-5" dirty="0">
                <a:latin typeface="Calibri"/>
                <a:cs typeface="Calibri"/>
              </a:rPr>
              <a:t> kí tự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hết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dòng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hết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  <a:p>
            <a:pPr marL="744220" marR="109220" lvl="1" indent="-274955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Dữ </a:t>
            </a:r>
            <a:r>
              <a:rPr sz="2400" dirty="0">
                <a:latin typeface="Calibri"/>
                <a:cs typeface="Calibri"/>
              </a:rPr>
              <a:t>liệu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 </a:t>
            </a:r>
            <a:r>
              <a:rPr sz="2400" spc="-5" dirty="0">
                <a:latin typeface="Calibri"/>
                <a:cs typeface="Calibri"/>
              </a:rPr>
              <a:t>bao </a:t>
            </a:r>
            <a:r>
              <a:rPr sz="2400" spc="-10" dirty="0">
                <a:latin typeface="Calibri"/>
                <a:cs typeface="Calibri"/>
              </a:rPr>
              <a:t>gồm cả </a:t>
            </a:r>
            <a:r>
              <a:rPr sz="2400" dirty="0">
                <a:latin typeface="Calibri"/>
                <a:cs typeface="Calibri"/>
              </a:rPr>
              <a:t>kí tự </a:t>
            </a:r>
            <a:r>
              <a:rPr sz="2400" spc="-10" dirty="0">
                <a:latin typeface="Calibri"/>
                <a:cs typeface="Calibri"/>
              </a:rPr>
              <a:t>xuống </a:t>
            </a:r>
            <a:r>
              <a:rPr sz="2400" spc="-5" dirty="0">
                <a:latin typeface="Calibri"/>
                <a:cs typeface="Calibri"/>
              </a:rPr>
              <a:t>dòng \n, </a:t>
            </a:r>
            <a:r>
              <a:rPr sz="2400" dirty="0">
                <a:latin typeface="Calibri"/>
                <a:cs typeface="Calibri"/>
              </a:rPr>
              <a:t>trừ tình </a:t>
            </a:r>
            <a:r>
              <a:rPr sz="2400" spc="-5" dirty="0">
                <a:latin typeface="Calibri"/>
                <a:cs typeface="Calibri"/>
              </a:rPr>
              <a:t>huống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đọc dòng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cuối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7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2366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1. </a:t>
            </a:r>
            <a:r>
              <a:rPr sz="3600" spc="-5" dirty="0" err="1" smtClean="0"/>
              <a:t>Ngoại</a:t>
            </a:r>
            <a:r>
              <a:rPr sz="3600" spc="-40" dirty="0" smtClean="0"/>
              <a:t> </a:t>
            </a:r>
            <a:r>
              <a:rPr sz="3600" dirty="0"/>
              <a:t>lệ</a:t>
            </a:r>
            <a:r>
              <a:rPr sz="3600" spc="-30" dirty="0"/>
              <a:t> </a:t>
            </a:r>
            <a:r>
              <a:rPr sz="3600" dirty="0"/>
              <a:t>là</a:t>
            </a:r>
            <a:r>
              <a:rPr sz="3600" spc="-30" dirty="0"/>
              <a:t> </a:t>
            </a:r>
            <a:r>
              <a:rPr sz="3600" dirty="0"/>
              <a:t>gì?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613775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37719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Việc</a:t>
            </a:r>
            <a:r>
              <a:rPr sz="2800" spc="-5" dirty="0">
                <a:latin typeface="Calibri"/>
                <a:cs typeface="Calibri"/>
              </a:rPr>
              <a:t> một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chương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máy</a:t>
            </a:r>
            <a:r>
              <a:rPr sz="2800" spc="-10" dirty="0">
                <a:latin typeface="Calibri"/>
                <a:cs typeface="Calibri"/>
              </a:rPr>
              <a:t> tính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hoạt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hoàn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hảo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 </a:t>
            </a:r>
            <a:r>
              <a:rPr sz="2800" spc="-15" dirty="0">
                <a:latin typeface="Calibri"/>
                <a:cs typeface="Calibri"/>
              </a:rPr>
              <a:t>tránh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khỏi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thì giới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trình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lỗi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thành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nhóm</a:t>
            </a:r>
            <a:endParaRPr sz="2800">
              <a:latin typeface="Calibri"/>
              <a:cs typeface="Calibri"/>
            </a:endParaRPr>
          </a:p>
          <a:p>
            <a:pPr marL="984885" marR="172720" lvl="1" indent="-51562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Lỗi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khi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viết chương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trình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hệ quả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5" dirty="0">
                <a:latin typeface="Calibri"/>
                <a:cs typeface="Calibri"/>
              </a:rPr>
              <a:t>chương </a:t>
            </a:r>
            <a:r>
              <a:rPr sz="2400" dirty="0">
                <a:latin typeface="Calibri"/>
                <a:cs typeface="Calibri"/>
              </a:rPr>
              <a:t>trình không </a:t>
            </a:r>
            <a:r>
              <a:rPr sz="2400" spc="-15" dirty="0">
                <a:latin typeface="Calibri"/>
                <a:cs typeface="Calibri"/>
              </a:rPr>
              <a:t>chạy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 khi </a:t>
            </a:r>
            <a:r>
              <a:rPr sz="2400" spc="-20" dirty="0">
                <a:latin typeface="Calibri"/>
                <a:cs typeface="Calibri"/>
              </a:rPr>
              <a:t>gặp </a:t>
            </a:r>
            <a:r>
              <a:rPr sz="2400" spc="-5" dirty="0">
                <a:latin typeface="Calibri"/>
                <a:cs typeface="Calibri"/>
              </a:rPr>
              <a:t>dòng </a:t>
            </a:r>
            <a:r>
              <a:rPr sz="2400" dirty="0">
                <a:latin typeface="Calibri"/>
                <a:cs typeface="Calibri"/>
              </a:rPr>
              <a:t>lệnh </a:t>
            </a:r>
            <a:r>
              <a:rPr sz="2400" spc="-5" dirty="0">
                <a:latin typeface="Calibri"/>
                <a:cs typeface="Calibri"/>
              </a:rPr>
              <a:t>sai, nếu </a:t>
            </a:r>
            <a:r>
              <a:rPr sz="2400" dirty="0">
                <a:latin typeface="Calibri"/>
                <a:cs typeface="Calibri"/>
              </a:rPr>
              <a:t>là thông </a:t>
            </a:r>
            <a:r>
              <a:rPr sz="2400" spc="-5" dirty="0">
                <a:latin typeface="Calibri"/>
                <a:cs typeface="Calibri"/>
              </a:rPr>
              <a:t>dịch (hoặc </a:t>
            </a:r>
            <a:r>
              <a:rPr sz="2400" dirty="0">
                <a:latin typeface="Calibri"/>
                <a:cs typeface="Calibri"/>
              </a:rPr>
              <a:t>không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dịch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biên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dịch)</a:t>
            </a:r>
            <a:endParaRPr sz="24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Lỗi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khi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chương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trình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chạy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hệ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quả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5" dirty="0">
                <a:latin typeface="Calibri"/>
                <a:cs typeface="Calibri"/>
              </a:rPr>
              <a:t> phải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Chẳng</a:t>
            </a:r>
            <a:r>
              <a:rPr sz="2200" spc="-10" dirty="0">
                <a:latin typeface="Calibri"/>
                <a:cs typeface="Calibri"/>
              </a:rPr>
              <a:t> hạn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như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nhập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liệu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không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đúng,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thì</a:t>
            </a:r>
            <a:r>
              <a:rPr sz="2200" spc="-10" dirty="0">
                <a:latin typeface="Calibri"/>
                <a:cs typeface="Calibri"/>
              </a:rPr>
              <a:t> phải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nhập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lại</a:t>
            </a:r>
            <a:endParaRPr sz="220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Ngoại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lệ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15" dirty="0">
                <a:latin typeface="Calibri"/>
                <a:cs typeface="Calibri"/>
              </a:rPr>
              <a:t>vẫn </a:t>
            </a:r>
            <a:r>
              <a:rPr sz="2400" dirty="0">
                <a:latin typeface="Calibri"/>
                <a:cs typeface="Calibri"/>
              </a:rPr>
              <a:t>là lỗi, </a:t>
            </a:r>
            <a:r>
              <a:rPr sz="2400" spc="-35" dirty="0">
                <a:latin typeface="Calibri"/>
                <a:cs typeface="Calibri"/>
              </a:rPr>
              <a:t>xảy </a:t>
            </a:r>
            <a:r>
              <a:rPr sz="2400" spc="-25" dirty="0">
                <a:latin typeface="Calibri"/>
                <a:cs typeface="Calibri"/>
              </a:rPr>
              <a:t>ra </a:t>
            </a:r>
            <a:r>
              <a:rPr sz="2400" dirty="0">
                <a:latin typeface="Calibri"/>
                <a:cs typeface="Calibri"/>
              </a:rPr>
              <a:t>khi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một </a:t>
            </a:r>
            <a:r>
              <a:rPr sz="2400" spc="-10" dirty="0">
                <a:latin typeface="Calibri"/>
                <a:cs typeface="Calibri"/>
              </a:rPr>
              <a:t>bất </a:t>
            </a:r>
            <a:r>
              <a:rPr sz="2400" dirty="0">
                <a:latin typeface="Calibri"/>
                <a:cs typeface="Calibri"/>
              </a:rPr>
              <a:t>thường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dirty="0">
                <a:latin typeface="Calibri"/>
                <a:cs typeface="Calibri"/>
              </a:rPr>
              <a:t>khiến một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năng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dirty="0">
                <a:latin typeface="Calibri"/>
                <a:cs typeface="Calibri"/>
              </a:rPr>
              <a:t>được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Chẳng hạn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như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đang ghi dữ liệu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một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nhưng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đó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lại </a:t>
            </a:r>
            <a:r>
              <a:rPr sz="2200" spc="-10" dirty="0">
                <a:latin typeface="Calibri"/>
                <a:cs typeface="Calibri"/>
              </a:rPr>
              <a:t>bị</a:t>
            </a:r>
            <a:endParaRPr sz="2200">
              <a:latin typeface="Calibri"/>
              <a:cs typeface="Calibri"/>
            </a:endParaRPr>
          </a:p>
          <a:p>
            <a:pPr marL="11099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một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tiến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trình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khác </a:t>
            </a:r>
            <a:r>
              <a:rPr sz="2200" spc="-25" dirty="0">
                <a:latin typeface="Calibri"/>
                <a:cs typeface="Calibri"/>
              </a:rPr>
              <a:t>xóa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mất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 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lỗi?</a:t>
            </a:r>
            <a:r>
              <a:rPr sz="2800" spc="5" dirty="0">
                <a:latin typeface="Calibri"/>
                <a:cs typeface="Calibri"/>
              </a:rPr>
              <a:t> Đúng, </a:t>
            </a:r>
            <a:r>
              <a:rPr sz="2800" spc="-10" dirty="0">
                <a:latin typeface="Calibri"/>
                <a:cs typeface="Calibri"/>
              </a:rPr>
              <a:t>nhưng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hẳn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85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135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35" dirty="0"/>
              <a:t> </a:t>
            </a:r>
            <a:r>
              <a:rPr sz="3600" dirty="0"/>
              <a:t>hàm</a:t>
            </a:r>
            <a:r>
              <a:rPr sz="3600" spc="-30" dirty="0"/>
              <a:t> </a:t>
            </a:r>
            <a:r>
              <a:rPr sz="3600" dirty="0"/>
              <a:t>đọc</a:t>
            </a:r>
            <a:r>
              <a:rPr sz="3600" spc="-35" dirty="0"/>
              <a:t> </a:t>
            </a:r>
            <a:r>
              <a:rPr sz="3600" dirty="0"/>
              <a:t>file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42960" cy="5460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readlines</a:t>
            </a:r>
            <a:r>
              <a:rPr sz="2800" spc="-10" dirty="0">
                <a:latin typeface="Calibri"/>
                <a:cs typeface="Calibri"/>
              </a:rPr>
              <a:t>(N):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readline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đọc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dòng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đến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hết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nếu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thì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sẽ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xử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lý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tối</a:t>
            </a:r>
            <a:r>
              <a:rPr sz="2800" spc="-5" dirty="0">
                <a:latin typeface="Calibri"/>
                <a:cs typeface="Calibri"/>
              </a:rPr>
              <a:t> đa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endParaRPr sz="2800">
              <a:latin typeface="Calibri"/>
              <a:cs typeface="Calibri"/>
            </a:endParaRPr>
          </a:p>
          <a:p>
            <a:pPr marL="287020" marR="21844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lập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cách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đọc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mọi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dòng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giản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1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line</a:t>
            </a:r>
            <a:r>
              <a:rPr sz="2000" spc="1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open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"test.txt"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encoding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'utf-8'</a:t>
            </a:r>
            <a:r>
              <a:rPr sz="2000" spc="-5" dirty="0">
                <a:latin typeface="Consolas"/>
                <a:cs typeface="Consolas"/>
              </a:rPr>
              <a:t>):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thực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hiện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các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thao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tác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với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từng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dòng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Như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r>
              <a:rPr sz="2800" spc="-10" dirty="0">
                <a:latin typeface="Calibri"/>
                <a:cs typeface="Calibri"/>
              </a:rPr>
              <a:t> 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văn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bản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 kiểu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tuần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Đoạn</a:t>
            </a:r>
            <a:r>
              <a:rPr sz="2800" spc="-5" dirty="0">
                <a:latin typeface="Calibri"/>
                <a:cs typeface="Calibri"/>
              </a:rPr>
              <a:t> mã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trên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ghép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cùng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phát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biểu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029335" marR="4192270" indent="-560070">
              <a:lnSpc>
                <a:spcPct val="117000"/>
              </a:lnSpc>
              <a:spcBef>
                <a:spcPts val="5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with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open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'workfile'</a:t>
            </a:r>
            <a:r>
              <a:rPr sz="2000" spc="-5" dirty="0">
                <a:latin typeface="Consolas"/>
                <a:cs typeface="Consolas"/>
              </a:rPr>
              <a:t>)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as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f</a:t>
            </a:r>
            <a:r>
              <a:rPr sz="2000" spc="-5" dirty="0">
                <a:latin typeface="Consolas"/>
                <a:cs typeface="Consolas"/>
              </a:rPr>
              <a:t>: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line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1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f</a:t>
            </a:r>
            <a:r>
              <a:rPr sz="2000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58877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line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end</a:t>
            </a:r>
            <a:r>
              <a:rPr sz="2000" spc="-5" dirty="0"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''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197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919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15" dirty="0"/>
              <a:t> </a:t>
            </a:r>
            <a:r>
              <a:rPr sz="3600" dirty="0"/>
              <a:t>hàm</a:t>
            </a:r>
            <a:r>
              <a:rPr sz="3600" spc="-15" dirty="0"/>
              <a:t> </a:t>
            </a:r>
            <a:r>
              <a:rPr sz="3600" dirty="0"/>
              <a:t>ghi</a:t>
            </a:r>
            <a:r>
              <a:rPr sz="3600" spc="-15" dirty="0"/>
              <a:t> </a:t>
            </a:r>
            <a:r>
              <a:rPr sz="3600" dirty="0"/>
              <a:t>dữ</a:t>
            </a:r>
            <a:r>
              <a:rPr sz="3600" spc="-20" dirty="0"/>
              <a:t> </a:t>
            </a:r>
            <a:r>
              <a:rPr sz="3600" spc="-5" dirty="0"/>
              <a:t>liệu</a:t>
            </a:r>
            <a:r>
              <a:rPr sz="3600" spc="-10" dirty="0"/>
              <a:t> </a:t>
            </a:r>
            <a:r>
              <a:rPr sz="3600" spc="-5" dirty="0"/>
              <a:t>ra</a:t>
            </a:r>
            <a:r>
              <a:rPr sz="3600" spc="-10" dirty="0"/>
              <a:t> </a:t>
            </a:r>
            <a:r>
              <a:rPr sz="3600" dirty="0"/>
              <a:t>file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88375" cy="43414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write</a:t>
            </a:r>
            <a:r>
              <a:rPr sz="2800" spc="-10" dirty="0">
                <a:latin typeface="Calibri"/>
                <a:cs typeface="Calibri"/>
              </a:rPr>
              <a:t>(data):</a:t>
            </a:r>
            <a:r>
              <a:rPr sz="2800" spc="-5" dirty="0">
                <a:latin typeface="Calibri"/>
                <a:cs typeface="Calibri"/>
              </a:rPr>
              <a:t> ghi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ghi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Phương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cả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văn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 nhị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phân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15" dirty="0">
                <a:latin typeface="Calibri"/>
                <a:cs typeface="Calibri"/>
              </a:rPr>
              <a:t>văn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 thì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str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 </a:t>
            </a:r>
            <a:r>
              <a:rPr sz="2400" spc="-5" dirty="0">
                <a:latin typeface="Calibri"/>
                <a:cs typeface="Calibri"/>
              </a:rPr>
              <a:t>file nhị phân </a:t>
            </a:r>
            <a:r>
              <a:rPr sz="2400" dirty="0">
                <a:latin typeface="Calibri"/>
                <a:cs typeface="Calibri"/>
              </a:rPr>
              <a:t>thì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phải </a:t>
            </a:r>
            <a:r>
              <a:rPr sz="2400" dirty="0">
                <a:latin typeface="Calibri"/>
                <a:cs typeface="Calibri"/>
              </a:rPr>
              <a:t>là khối </a:t>
            </a:r>
            <a:r>
              <a:rPr sz="2400" spc="-10" dirty="0">
                <a:latin typeface="Calibri"/>
                <a:cs typeface="Calibri"/>
              </a:rPr>
              <a:t>byte </a:t>
            </a:r>
            <a:r>
              <a:rPr sz="2400" dirty="0">
                <a:latin typeface="Calibri"/>
                <a:cs typeface="Calibri"/>
              </a:rPr>
              <a:t>(kiểu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bytearray </a:t>
            </a:r>
            <a:r>
              <a:rPr sz="2400" spc="-5" dirty="0">
                <a:latin typeface="Calibri"/>
                <a:cs typeface="Calibri"/>
              </a:rPr>
              <a:t>hoặc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bytes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writelines</a:t>
            </a:r>
            <a:r>
              <a:rPr sz="2800" spc="-10" dirty="0">
                <a:latin typeface="Calibri"/>
                <a:cs typeface="Calibri"/>
              </a:rPr>
              <a:t>(data):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ghi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toàn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nội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vào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từng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dòng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Chỉ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15" dirty="0">
                <a:latin typeface="Calibri"/>
                <a:cs typeface="Calibri"/>
              </a:rPr>
              <a:t>văn </a:t>
            </a:r>
            <a:r>
              <a:rPr sz="2400" spc="-5" dirty="0">
                <a:latin typeface="Calibri"/>
                <a:cs typeface="Calibri"/>
              </a:rPr>
              <a:t>bản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dirty="0">
                <a:latin typeface="Calibri"/>
                <a:cs typeface="Calibri"/>
              </a:rPr>
              <a:t> là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cố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5" dirty="0">
                <a:latin typeface="Calibri"/>
                <a:cs typeface="Calibri"/>
              </a:rPr>
              <a:t> dữ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 </a:t>
            </a:r>
            <a:r>
              <a:rPr sz="2400" spc="-10" dirty="0">
                <a:latin typeface="Calibri"/>
                <a:cs typeface="Calibri"/>
              </a:rPr>
              <a:t>phát</a:t>
            </a:r>
            <a:r>
              <a:rPr sz="2400" spc="-5" dirty="0">
                <a:latin typeface="Calibri"/>
                <a:cs typeface="Calibri"/>
              </a:rPr>
              <a:t> sinh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TypeError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96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566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</a:t>
            </a:r>
            <a:r>
              <a:rPr spc="-30" dirty="0"/>
              <a:t> </a:t>
            </a:r>
            <a:r>
              <a:rPr dirty="0"/>
              <a:t>trỏ</a:t>
            </a:r>
            <a:r>
              <a:rPr spc="-30" dirty="0"/>
              <a:t> </a:t>
            </a:r>
            <a:r>
              <a:rPr dirty="0"/>
              <a:t>tập</a:t>
            </a:r>
            <a:r>
              <a:rPr spc="-30" dirty="0"/>
              <a:t> </a:t>
            </a:r>
            <a:r>
              <a:rPr spc="-5"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7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68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</a:t>
            </a:r>
            <a:r>
              <a:rPr sz="3600" spc="-35" dirty="0"/>
              <a:t> </a:t>
            </a:r>
            <a:r>
              <a:rPr sz="3600" dirty="0"/>
              <a:t>trỏ</a:t>
            </a:r>
            <a:r>
              <a:rPr sz="3600" spc="-30" dirty="0"/>
              <a:t> </a:t>
            </a:r>
            <a:r>
              <a:rPr sz="3600" spc="-5" dirty="0"/>
              <a:t>tập</a:t>
            </a:r>
            <a:r>
              <a:rPr sz="3600" spc="-30" dirty="0"/>
              <a:t> </a:t>
            </a:r>
            <a:r>
              <a:rPr sz="3600" dirty="0"/>
              <a:t>tin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63610" cy="5049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trỏ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vị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trí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thời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sẽ </a:t>
            </a:r>
            <a:r>
              <a:rPr sz="2800" spc="-10" dirty="0">
                <a:latin typeface="Calibri"/>
                <a:cs typeface="Calibri"/>
              </a:rPr>
              <a:t>đọc/ghi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liệu,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ghi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lên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màn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hình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trỏ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Khi mở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chế </a:t>
            </a:r>
            <a:r>
              <a:rPr sz="2800" dirty="0">
                <a:latin typeface="Calibri"/>
                <a:cs typeface="Calibri"/>
              </a:rPr>
              <a:t>độ</a:t>
            </a:r>
            <a:r>
              <a:rPr sz="2800" spc="-5" dirty="0">
                <a:latin typeface="Calibri"/>
                <a:cs typeface="Calibri"/>
              </a:rPr>
              <a:t> “thêm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cuối”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append),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trỏ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tin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động</a:t>
            </a:r>
            <a:r>
              <a:rPr sz="2800" spc="-10" dirty="0">
                <a:latin typeface="Calibri"/>
                <a:cs typeface="Calibri"/>
              </a:rPr>
              <a:t> đặt</a:t>
            </a:r>
            <a:r>
              <a:rPr sz="2800" spc="-5" dirty="0">
                <a:latin typeface="Calibri"/>
                <a:cs typeface="Calibri"/>
              </a:rPr>
              <a:t> ở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cuối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Các chế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mở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luôn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đặt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trỏ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</a:t>
            </a:r>
            <a:r>
              <a:rPr sz="2800" dirty="0">
                <a:latin typeface="Calibri"/>
                <a:cs typeface="Calibri"/>
              </a:rPr>
              <a:t> đầu</a:t>
            </a:r>
            <a:endParaRPr sz="2800">
              <a:latin typeface="Calibri"/>
              <a:cs typeface="Calibri"/>
            </a:endParaRPr>
          </a:p>
          <a:p>
            <a:pPr marL="287020" marR="695325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-5" dirty="0">
                <a:latin typeface="Calibri"/>
                <a:cs typeface="Calibri"/>
              </a:rPr>
              <a:t> một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chuyển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trỏ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tin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Chỉ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nên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5" dirty="0">
                <a:latin typeface="Calibri"/>
                <a:cs typeface="Calibri"/>
              </a:rPr>
              <a:t> nhị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phân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 loại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nào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cũng </a:t>
            </a:r>
            <a:r>
              <a:rPr sz="2400" spc="-20" dirty="0">
                <a:latin typeface="Calibri"/>
                <a:cs typeface="Calibri"/>
              </a:rPr>
              <a:t>lấy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vị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dịch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chuyển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trỏ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22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428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10" dirty="0"/>
              <a:t> </a:t>
            </a:r>
            <a:r>
              <a:rPr sz="3600" dirty="0"/>
              <a:t>làm</a:t>
            </a:r>
            <a:r>
              <a:rPr sz="3600" spc="-10" dirty="0"/>
              <a:t> </a:t>
            </a:r>
            <a:r>
              <a:rPr sz="3600" dirty="0"/>
              <a:t>việc</a:t>
            </a:r>
            <a:r>
              <a:rPr sz="3600" spc="-10" dirty="0"/>
              <a:t> </a:t>
            </a:r>
            <a:r>
              <a:rPr sz="3600" dirty="0"/>
              <a:t>với</a:t>
            </a:r>
            <a:r>
              <a:rPr sz="3600" spc="-25" dirty="0"/>
              <a:t> </a:t>
            </a:r>
            <a:r>
              <a:rPr sz="3600" dirty="0"/>
              <a:t>con</a:t>
            </a:r>
            <a:r>
              <a:rPr sz="3600" spc="-10" dirty="0"/>
              <a:t> </a:t>
            </a:r>
            <a:r>
              <a:rPr sz="3600" dirty="0"/>
              <a:t>trỏ</a:t>
            </a:r>
            <a:r>
              <a:rPr sz="3600" spc="-15" dirty="0"/>
              <a:t> </a:t>
            </a:r>
            <a:r>
              <a:rPr sz="3600" dirty="0"/>
              <a:t>tập</a:t>
            </a:r>
            <a:r>
              <a:rPr sz="3600" spc="-10" dirty="0"/>
              <a:t> </a:t>
            </a:r>
            <a:r>
              <a:rPr sz="3600" dirty="0"/>
              <a:t>tin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866394"/>
          <a:ext cx="8770620" cy="3609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46">
                <a:tc>
                  <a:txBody>
                    <a:bodyPr/>
                    <a:lstStyle/>
                    <a:p>
                      <a:pPr marL="48005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Phương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thức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0320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Chức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năng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seek(offset,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from)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471C4"/>
                      </a:solidFill>
                      <a:prstDash val="solid"/>
                    </a:lnL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Chuyển</a:t>
                      </a:r>
                      <a:r>
                        <a:rPr sz="20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trỏ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vị</a:t>
                      </a:r>
                      <a:r>
                        <a:rPr sz="20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trí</a:t>
                      </a:r>
                      <a:r>
                        <a:rPr sz="20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mới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offset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tham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số</a:t>
                      </a:r>
                      <a:r>
                        <a:rPr sz="20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20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hai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413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quyết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định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cách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tính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vị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trí: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84835" indent="-344170">
                        <a:lnSpc>
                          <a:spcPct val="100000"/>
                        </a:lnSpc>
                        <a:spcBef>
                          <a:spcPts val="1565"/>
                        </a:spcBef>
                        <a:buFont typeface="Times New Roman"/>
                        <a:buChar char="-"/>
                        <a:tabLst>
                          <a:tab pos="584835" algn="l"/>
                          <a:tab pos="585470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SEEK_SET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= 0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tính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từ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đầu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tập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(mặc định)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84835" indent="-344170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Times New Roman"/>
                        <a:buChar char="-"/>
                        <a:tabLst>
                          <a:tab pos="584835" algn="l"/>
                          <a:tab pos="585470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SEEK_CUR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tính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từ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vị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trí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thời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84835" indent="-344170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Times New Roman"/>
                        <a:buChar char="-"/>
                        <a:tabLst>
                          <a:tab pos="584835" algn="l"/>
                          <a:tab pos="585470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SEEK_END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tính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từ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cuối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4471C4"/>
                      </a:solidFill>
                      <a:prstDash val="solid"/>
                    </a:lnR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66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seekable()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00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000" spc="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000" b="1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000" spc="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2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là</a:t>
                      </a:r>
                      <a:r>
                        <a:rPr sz="2000" spc="2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dạng</a:t>
                      </a:r>
                      <a:r>
                        <a:rPr sz="200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truy</a:t>
                      </a:r>
                      <a:r>
                        <a:rPr sz="200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cập</a:t>
                      </a:r>
                      <a:r>
                        <a:rPr sz="200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ngẫu</a:t>
                      </a:r>
                      <a:r>
                        <a:rPr sz="200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nhiên</a:t>
                      </a:r>
                      <a:r>
                        <a:rPr sz="20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(dùng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413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được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phương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thức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seek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ở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trên)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tell()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vị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trí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con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trỏ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hiện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(tính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từ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đầu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tập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172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15" dirty="0"/>
              <a:t> </a:t>
            </a:r>
            <a:r>
              <a:rPr sz="3600" dirty="0"/>
              <a:t>phương</a:t>
            </a:r>
            <a:r>
              <a:rPr sz="3600" spc="-30" dirty="0"/>
              <a:t> </a:t>
            </a:r>
            <a:r>
              <a:rPr sz="3600" dirty="0"/>
              <a:t>thức</a:t>
            </a:r>
            <a:r>
              <a:rPr sz="3600" spc="-15" dirty="0"/>
              <a:t> </a:t>
            </a:r>
            <a:r>
              <a:rPr sz="3600" dirty="0"/>
              <a:t>khác</a:t>
            </a:r>
            <a:r>
              <a:rPr sz="3600" spc="-1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dirty="0"/>
              <a:t>tập</a:t>
            </a:r>
            <a:r>
              <a:rPr sz="3600" spc="-15" dirty="0"/>
              <a:t> </a:t>
            </a:r>
            <a:r>
              <a:rPr sz="3600" dirty="0"/>
              <a:t>tin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866394"/>
          <a:ext cx="8770620" cy="5304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46"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Phương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thức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3779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Chức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năng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79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fileno()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471C4"/>
                      </a:solidFill>
                      <a:prstDash val="solid"/>
                    </a:lnL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một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số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nguyên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là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mã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định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danh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tập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4471C4"/>
                      </a:solidFill>
                      <a:prstDash val="solid"/>
                    </a:lnR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flush()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Đẩy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khỏi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vùng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đệm,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ghi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xuống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thiết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bị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lưu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trữ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isatty()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được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kết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nối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với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thiết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bị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đầu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cuối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read(N)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byte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tiếp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theo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readable()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tin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được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readline()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và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dòng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từ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tập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readlines()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danh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sách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 dòng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từ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truncate(size)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Cắt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lấy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đúng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thành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byte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đầu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tiên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writable()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spc="-5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nếu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tin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ghi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được.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write(S)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Ghi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nội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dung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xuống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writelines(lines)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4471C4"/>
                      </a:solidFill>
                      <a:prstDash val="solid"/>
                    </a:lnL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Ghi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nội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dung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lines</a:t>
                      </a:r>
                      <a:r>
                        <a:rPr sz="20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xuống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tin,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này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là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danh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sách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752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chuỗi,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chuỗi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sẽ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được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ghi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tiếp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xuống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2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7689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Làm</a:t>
            </a:r>
            <a:r>
              <a:rPr spc="-15" dirty="0"/>
              <a:t> </a:t>
            </a:r>
            <a:r>
              <a:rPr dirty="0"/>
              <a:t>việc</a:t>
            </a:r>
            <a:r>
              <a:rPr spc="-10" dirty="0"/>
              <a:t> </a:t>
            </a:r>
            <a:r>
              <a:rPr spc="-5" dirty="0"/>
              <a:t>với</a:t>
            </a:r>
            <a:r>
              <a:rPr spc="-10" dirty="0"/>
              <a:t> </a:t>
            </a:r>
            <a:r>
              <a:rPr dirty="0"/>
              <a:t>hệ</a:t>
            </a:r>
            <a:r>
              <a:rPr spc="-10" dirty="0"/>
              <a:t> </a:t>
            </a:r>
            <a:r>
              <a:rPr spc="-5" dirty="0"/>
              <a:t>thống</a:t>
            </a:r>
            <a:r>
              <a:rPr spc="-10" dirty="0"/>
              <a:t> </a:t>
            </a:r>
            <a:r>
              <a:rPr dirty="0"/>
              <a:t>thư</a:t>
            </a:r>
            <a:r>
              <a:rPr spc="-10" dirty="0"/>
              <a:t> </a:t>
            </a:r>
            <a:r>
              <a:rPr dirty="0"/>
              <a:t>mục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43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772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Làm</a:t>
            </a:r>
            <a:r>
              <a:rPr sz="3600" spc="-25" dirty="0"/>
              <a:t> </a:t>
            </a:r>
            <a:r>
              <a:rPr sz="3600" dirty="0"/>
              <a:t>việc</a:t>
            </a:r>
            <a:r>
              <a:rPr sz="3600" spc="-15" dirty="0"/>
              <a:t> </a:t>
            </a:r>
            <a:r>
              <a:rPr sz="3600" dirty="0"/>
              <a:t>với</a:t>
            </a:r>
            <a:r>
              <a:rPr sz="3600" spc="-15" dirty="0"/>
              <a:t> </a:t>
            </a:r>
            <a:r>
              <a:rPr sz="3600" dirty="0"/>
              <a:t>hệ</a:t>
            </a:r>
            <a:r>
              <a:rPr sz="3600" spc="-20" dirty="0"/>
              <a:t> </a:t>
            </a:r>
            <a:r>
              <a:rPr sz="3600" dirty="0"/>
              <a:t>thống</a:t>
            </a:r>
            <a:r>
              <a:rPr sz="3600" spc="-15" dirty="0"/>
              <a:t> </a:t>
            </a:r>
            <a:r>
              <a:rPr sz="3600" dirty="0"/>
              <a:t>thư</a:t>
            </a:r>
            <a:r>
              <a:rPr sz="3600" spc="-15" dirty="0"/>
              <a:t> </a:t>
            </a:r>
            <a:r>
              <a:rPr sz="3600" dirty="0"/>
              <a:t>mục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610600" cy="520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407034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r>
              <a:rPr sz="2800" spc="-15" dirty="0">
                <a:latin typeface="Calibri"/>
                <a:cs typeface="Calibri"/>
              </a:rPr>
              <a:t> 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đều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thuộc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os</a:t>
            </a:r>
            <a:r>
              <a:rPr sz="280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Các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loại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này</a:t>
            </a:r>
            <a:r>
              <a:rPr sz="2800" dirty="0">
                <a:latin typeface="Calibri"/>
                <a:cs typeface="Calibri"/>
              </a:rPr>
              <a:t> đều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 </a:t>
            </a:r>
            <a:r>
              <a:rPr sz="2800" spc="-10" dirty="0">
                <a:latin typeface="Calibri"/>
                <a:cs typeface="Calibri"/>
              </a:rPr>
              <a:t>sinh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lỗi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OSError</a:t>
            </a:r>
            <a:endParaRPr sz="2800">
              <a:latin typeface="Calibri"/>
              <a:cs typeface="Calibri"/>
            </a:endParaRPr>
          </a:p>
          <a:p>
            <a:pPr marL="287020" marR="460375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thích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giữa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hệ điều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hành,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dấu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gạch</a:t>
            </a:r>
            <a:r>
              <a:rPr sz="2800" spc="-5" dirty="0">
                <a:latin typeface="Calibri"/>
                <a:cs typeface="Calibri"/>
              </a:rPr>
              <a:t> chéo </a:t>
            </a:r>
            <a:r>
              <a:rPr sz="2800" dirty="0">
                <a:latin typeface="Calibri"/>
                <a:cs typeface="Calibri"/>
              </a:rPr>
              <a:t>đều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dấu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phân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tách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đường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dẫn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Nghĩa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"c:\\test"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r’c:\test’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"c:/test"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10" dirty="0">
                <a:latin typeface="Calibri"/>
                <a:cs typeface="Calibri"/>
              </a:rPr>
              <a:t> coi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5" dirty="0">
                <a:latin typeface="Calibri"/>
                <a:cs typeface="Calibri"/>
              </a:rPr>
              <a:t>như nhau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Lấy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việc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tại: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os.getcwd()</a:t>
            </a:r>
            <a:endParaRPr sz="28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30" dirty="0">
                <a:latin typeface="Calibri"/>
                <a:cs typeface="Calibri"/>
              </a:rPr>
              <a:t>Trường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lấy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dạng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ASCII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os.getcwdb()</a:t>
            </a:r>
            <a:endParaRPr sz="24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việc: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os.chdir(path)</a:t>
            </a:r>
            <a:r>
              <a:rPr sz="2800" spc="-88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path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đường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dẫn đến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mới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Tạo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mới: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os.mkdir(path)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772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Làm</a:t>
            </a:r>
            <a:r>
              <a:rPr sz="3600" spc="-25" dirty="0"/>
              <a:t> </a:t>
            </a:r>
            <a:r>
              <a:rPr sz="3600" dirty="0"/>
              <a:t>việc</a:t>
            </a:r>
            <a:r>
              <a:rPr sz="3600" spc="-15" dirty="0"/>
              <a:t> </a:t>
            </a:r>
            <a:r>
              <a:rPr sz="3600" dirty="0"/>
              <a:t>với</a:t>
            </a:r>
            <a:r>
              <a:rPr sz="3600" spc="-15" dirty="0"/>
              <a:t> </a:t>
            </a:r>
            <a:r>
              <a:rPr sz="3600" dirty="0"/>
              <a:t>hệ</a:t>
            </a:r>
            <a:r>
              <a:rPr sz="3600" spc="-20" dirty="0"/>
              <a:t> </a:t>
            </a:r>
            <a:r>
              <a:rPr sz="3600" dirty="0"/>
              <a:t>thống</a:t>
            </a:r>
            <a:r>
              <a:rPr sz="3600" spc="-15" dirty="0"/>
              <a:t> </a:t>
            </a:r>
            <a:r>
              <a:rPr sz="3600" dirty="0"/>
              <a:t>thư</a:t>
            </a:r>
            <a:r>
              <a:rPr sz="3600" spc="-15" dirty="0"/>
              <a:t> </a:t>
            </a:r>
            <a:r>
              <a:rPr sz="3600" dirty="0"/>
              <a:t>mục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75980" cy="4866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nằm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10"/>
              </a:spcBef>
            </a:pPr>
            <a:r>
              <a:rPr sz="2800" spc="-10" dirty="0">
                <a:latin typeface="Calibri"/>
                <a:cs typeface="Calibri"/>
              </a:rPr>
              <a:t>path: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os.listdir(path)</a:t>
            </a:r>
            <a:endParaRPr sz="28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5" dirty="0">
                <a:latin typeface="Calibri"/>
                <a:cs typeface="Calibri"/>
              </a:rPr>
              <a:t> bỏ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path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 </a:t>
            </a:r>
            <a:r>
              <a:rPr sz="2400" spc="-20" dirty="0">
                <a:latin typeface="Calibri"/>
                <a:cs typeface="Calibri"/>
              </a:rPr>
              <a:t>lấy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danh sách</a:t>
            </a:r>
            <a:r>
              <a:rPr sz="2400" dirty="0">
                <a:latin typeface="Calibri"/>
                <a:cs typeface="Calibri"/>
              </a:rPr>
              <a:t> 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thư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10" dirty="0">
                <a:latin typeface="Calibri"/>
                <a:cs typeface="Calibri"/>
              </a:rPr>
              <a:t> tại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tin: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os.rename(old,</a:t>
            </a:r>
            <a:r>
              <a:rPr sz="28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new)</a:t>
            </a:r>
            <a:endParaRPr sz="28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Phương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cả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thư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Xóa</a:t>
            </a:r>
            <a:r>
              <a:rPr sz="2800" spc="-10" dirty="0">
                <a:latin typeface="Calibri"/>
                <a:cs typeface="Calibri"/>
              </a:rPr>
              <a:t> bỏ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tin: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os.remove(filename)</a:t>
            </a:r>
            <a:endParaRPr sz="28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5" dirty="0">
                <a:latin typeface="Calibri"/>
                <a:cs typeface="Calibri"/>
              </a:rPr>
              <a:t>Xóa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bỏ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os.rmdir(path)</a:t>
            </a:r>
            <a:endParaRPr sz="28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Phương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xóa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thư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trống</a:t>
            </a:r>
            <a:endParaRPr sz="2400">
              <a:latin typeface="Calibri"/>
              <a:cs typeface="Calibri"/>
            </a:endParaRPr>
          </a:p>
          <a:p>
            <a:pPr marL="744220" marR="135255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30" dirty="0">
                <a:latin typeface="Calibri"/>
                <a:cs typeface="Calibri"/>
              </a:rPr>
              <a:t>Trường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 </a:t>
            </a:r>
            <a:r>
              <a:rPr sz="2400" dirty="0">
                <a:latin typeface="Calibri"/>
                <a:cs typeface="Calibri"/>
              </a:rPr>
              <a:t>muốn </a:t>
            </a:r>
            <a:r>
              <a:rPr sz="2400" spc="-25" dirty="0">
                <a:latin typeface="Calibri"/>
                <a:cs typeface="Calibri"/>
              </a:rPr>
              <a:t>xóa </a:t>
            </a:r>
            <a:r>
              <a:rPr sz="2400" dirty="0">
                <a:latin typeface="Calibri"/>
                <a:cs typeface="Calibri"/>
              </a:rPr>
              <a:t>thư mục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kể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nó</a:t>
            </a:r>
            <a:r>
              <a:rPr sz="2400" spc="-10" dirty="0">
                <a:latin typeface="Calibri"/>
                <a:cs typeface="Calibri"/>
              </a:rPr>
              <a:t> trống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hay</a:t>
            </a:r>
            <a:r>
              <a:rPr sz="2400" dirty="0">
                <a:latin typeface="Calibri"/>
                <a:cs typeface="Calibri"/>
              </a:rPr>
              <a:t> không,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5" dirty="0">
                <a:latin typeface="Calibri"/>
                <a:cs typeface="Calibri"/>
              </a:rPr>
              <a:t>sử dụng phương </a:t>
            </a:r>
            <a:r>
              <a:rPr sz="2400" dirty="0">
                <a:latin typeface="Calibri"/>
                <a:cs typeface="Calibri"/>
              </a:rPr>
              <a:t>thức 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shutil.rmtree(path) </a:t>
            </a:r>
            <a:r>
              <a:rPr sz="2400" spc="-10" dirty="0">
                <a:latin typeface="Calibri"/>
                <a:cs typeface="Calibri"/>
              </a:rPr>
              <a:t>(cần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thư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shutil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7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Phân</a:t>
            </a:r>
            <a:r>
              <a:rPr sz="3600" spc="-20" dirty="0"/>
              <a:t> </a:t>
            </a:r>
            <a:r>
              <a:rPr sz="3600" dirty="0"/>
              <a:t>giải</a:t>
            </a:r>
            <a:r>
              <a:rPr sz="3600" spc="-15" dirty="0"/>
              <a:t> </a:t>
            </a:r>
            <a:r>
              <a:rPr sz="3600" dirty="0"/>
              <a:t>đường</a:t>
            </a:r>
            <a:r>
              <a:rPr sz="3600" spc="-10" dirty="0"/>
              <a:t> </a:t>
            </a:r>
            <a:r>
              <a:rPr sz="3600" dirty="0"/>
              <a:t>dẫn</a:t>
            </a:r>
            <a:r>
              <a:rPr sz="3600" spc="-10" dirty="0"/>
              <a:t> </a:t>
            </a:r>
            <a:r>
              <a:rPr sz="3600" spc="-5" dirty="0"/>
              <a:t>theo</a:t>
            </a:r>
            <a:r>
              <a:rPr sz="3600" spc="-15" dirty="0"/>
              <a:t> </a:t>
            </a:r>
            <a:r>
              <a:rPr sz="3600" dirty="0"/>
              <a:t>thư</a:t>
            </a:r>
            <a:r>
              <a:rPr sz="3600" spc="-10" dirty="0"/>
              <a:t> </a:t>
            </a:r>
            <a:r>
              <a:rPr sz="3600" dirty="0"/>
              <a:t>mục</a:t>
            </a:r>
            <a:r>
              <a:rPr sz="3600" spc="-10" dirty="0"/>
              <a:t> </a:t>
            </a:r>
            <a:r>
              <a:rPr sz="3600" dirty="0"/>
              <a:t>làm</a:t>
            </a:r>
            <a:r>
              <a:rPr sz="3600" spc="-10" dirty="0"/>
              <a:t> </a:t>
            </a:r>
            <a:r>
              <a:rPr sz="3600" dirty="0"/>
              <a:t>việc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8304529" cy="4217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707">
                <a:tc gridSpan="2"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Chú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ý: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Python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phân giải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đường dẫn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theo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thư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mục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hiện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tại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6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 Vì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vậy cần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rất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cẩn thận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khi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viết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đường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dẫn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trong</a:t>
                      </a:r>
                      <a:r>
                        <a:rPr sz="2000" spc="-4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các</a:t>
                      </a:r>
                      <a:r>
                        <a:rPr sz="2000" spc="-5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lệnh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91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000" spc="-6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os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2139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6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0" marR="62230">
                        <a:lnSpc>
                          <a:spcPct val="13300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tạo thư mục abc trong </a:t>
                      </a:r>
                      <a:r>
                        <a:rPr sz="2000" spc="-108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os.mkdir(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tạo thư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mục xyz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trong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os.mkdir(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'abc/xyz'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 marR="62230">
                        <a:lnSpc>
                          <a:spcPts val="32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tạo thư mục abc trong </a:t>
                      </a:r>
                      <a:r>
                        <a:rPr sz="2000" spc="-108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os.mkdir(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'C:/temp/abc'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698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tabLst>
                          <a:tab pos="1884680" algn="l"/>
                        </a:tabLst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thư</a:t>
                      </a:r>
                      <a:r>
                        <a:rPr sz="2000" spc="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mục</a:t>
                      </a:r>
                      <a:r>
                        <a:rPr sz="2000" spc="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hiện	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tại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thư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mục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abc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thuộc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thư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mục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hiện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trong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thư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mục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temp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thuộc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ổ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đĩa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0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tại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6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931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1. </a:t>
            </a:r>
            <a:r>
              <a:rPr sz="3600" spc="-5" dirty="0" err="1" smtClean="0"/>
              <a:t>Ngoại</a:t>
            </a:r>
            <a:r>
              <a:rPr sz="3600" spc="-40" dirty="0" smtClean="0"/>
              <a:t> </a:t>
            </a:r>
            <a:r>
              <a:rPr sz="3600" dirty="0"/>
              <a:t>lệ</a:t>
            </a:r>
            <a:r>
              <a:rPr sz="3600" spc="-30" dirty="0"/>
              <a:t> </a:t>
            </a:r>
            <a:r>
              <a:rPr sz="3600" dirty="0"/>
              <a:t>là</a:t>
            </a:r>
            <a:r>
              <a:rPr sz="3600" spc="-30" dirty="0"/>
              <a:t> </a:t>
            </a:r>
            <a:r>
              <a:rPr sz="3600" dirty="0"/>
              <a:t>gì?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603615" cy="5466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34988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Ranh giới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giữa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ngoại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lỗi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manh,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thậm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chí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khó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phân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biệt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tình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huống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60" dirty="0">
                <a:latin typeface="Calibri"/>
                <a:cs typeface="Calibri"/>
              </a:rPr>
              <a:t>Vấn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đề: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Cách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chia lỗi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thành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nhóm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khuynh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hướng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rằng</a:t>
            </a:r>
            <a:r>
              <a:rPr sz="2800" spc="-5" dirty="0">
                <a:latin typeface="Calibri"/>
                <a:cs typeface="Calibri"/>
              </a:rPr>
              <a:t> môi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trường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thực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chương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thân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thiện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10" dirty="0">
                <a:latin typeface="Calibri"/>
                <a:cs typeface="Calibri"/>
              </a:rPr>
              <a:t> hoàn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hảo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lỗi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thành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loại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Syntax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error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cú </a:t>
            </a:r>
            <a:r>
              <a:rPr sz="2400" spc="-5" dirty="0">
                <a:latin typeface="Calibri"/>
                <a:cs typeface="Calibri"/>
              </a:rPr>
              <a:t>pháp, </a:t>
            </a:r>
            <a:r>
              <a:rPr sz="2400" dirty="0">
                <a:latin typeface="Calibri"/>
                <a:cs typeface="Calibri"/>
              </a:rPr>
              <a:t>khiến </a:t>
            </a:r>
            <a:r>
              <a:rPr sz="2400" spc="-5" dirty="0">
                <a:latin typeface="Calibri"/>
                <a:cs typeface="Calibri"/>
              </a:rPr>
              <a:t>chương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 thông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dịch</a:t>
            </a:r>
            <a:endParaRPr sz="2400">
              <a:latin typeface="Calibri"/>
              <a:cs typeface="Calibri"/>
            </a:endParaRPr>
          </a:p>
          <a:p>
            <a:pPr marL="744220" marR="1193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không </a:t>
            </a:r>
            <a:r>
              <a:rPr sz="2400" spc="-5" dirty="0">
                <a:latin typeface="Calibri"/>
                <a:cs typeface="Calibri"/>
              </a:rPr>
              <a:t>dịch </a:t>
            </a:r>
            <a:r>
              <a:rPr sz="2400" dirty="0">
                <a:latin typeface="Calibri"/>
                <a:cs typeface="Calibri"/>
              </a:rPr>
              <a:t>được,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spc="-5" dirty="0">
                <a:latin typeface="Calibri"/>
                <a:cs typeface="Calibri"/>
              </a:rPr>
              <a:t>trường hợp </a:t>
            </a:r>
            <a:r>
              <a:rPr sz="2400" spc="-20" dirty="0">
                <a:latin typeface="Calibri"/>
                <a:cs typeface="Calibri"/>
              </a:rPr>
              <a:t>này </a:t>
            </a:r>
            <a:r>
              <a:rPr sz="2400" dirty="0">
                <a:latin typeface="Calibri"/>
                <a:cs typeface="Calibri"/>
              </a:rPr>
              <a:t>lập trình viên </a:t>
            </a:r>
            <a:r>
              <a:rPr sz="2400" spc="-5" dirty="0">
                <a:latin typeface="Calibri"/>
                <a:cs typeface="Calibri"/>
              </a:rPr>
              <a:t>phải viết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spc="-5" dirty="0">
                <a:latin typeface="Calibri"/>
                <a:cs typeface="Calibri"/>
              </a:rPr>
              <a:t>phương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án</a:t>
            </a:r>
            <a:r>
              <a:rPr sz="2400" spc="-5" dirty="0">
                <a:latin typeface="Calibri"/>
                <a:cs typeface="Calibri"/>
              </a:rPr>
              <a:t> nào </a:t>
            </a:r>
            <a:r>
              <a:rPr sz="2400" dirty="0">
                <a:latin typeface="Calibri"/>
                <a:cs typeface="Calibri"/>
              </a:rPr>
              <a:t>khác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Exception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xảy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 thiết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kế</a:t>
            </a:r>
            <a:endParaRPr sz="2400">
              <a:latin typeface="Calibri"/>
              <a:cs typeface="Calibri"/>
            </a:endParaRPr>
          </a:p>
          <a:p>
            <a:pPr marL="1109980" marR="407670" lvl="2" indent="-17081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Như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vậy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xử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lý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exception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sẽ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khiến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chương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trình ổn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định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và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hoạt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động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tốt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trong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mọi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tình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huống</a:t>
            </a:r>
            <a:endParaRPr sz="22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25" dirty="0">
                <a:latin typeface="Calibri"/>
                <a:cs typeface="Calibri"/>
              </a:rPr>
              <a:t>Trường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hợp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này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lập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trình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viên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phải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có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phương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án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khắc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phục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9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73958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6166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1" y="141859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r>
              <a:rPr lang="en-US" sz="3600" kern="0" spc="-5" dirty="0" smtClean="0"/>
              <a:t> file text</a:t>
            </a:r>
            <a:endParaRPr lang="vi-VN" sz="36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31E53-2CCF-4881-8D75-F5CDF263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1" y="1219200"/>
            <a:ext cx="8372475" cy="2543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1316C-A719-45F8-9594-AEB69B0C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114800"/>
            <a:ext cx="3648075" cy="23959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0952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5170069" cy="553998"/>
          </a:xfrm>
        </p:spPr>
        <p:txBody>
          <a:bodyPr/>
          <a:lstStyle/>
          <a:p>
            <a:r>
              <a:rPr lang="en-US" sz="3600" dirty="0" err="1" smtClean="0"/>
              <a:t>Cách</a:t>
            </a:r>
            <a:r>
              <a:rPr lang="en-US" sz="3600" dirty="0" smtClean="0"/>
              <a:t> </a:t>
            </a:r>
            <a:r>
              <a:rPr lang="en-US" sz="3600" dirty="0" err="1" smtClean="0"/>
              <a:t>đọc</a:t>
            </a:r>
            <a:r>
              <a:rPr lang="en-US" sz="3600" dirty="0" smtClean="0"/>
              <a:t> </a:t>
            </a:r>
            <a:r>
              <a:rPr lang="en-US" sz="3600" dirty="0" err="1" smtClean="0"/>
              <a:t>tập</a:t>
            </a:r>
            <a:r>
              <a:rPr lang="en-US" sz="3600" dirty="0" smtClean="0"/>
              <a:t> tin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1" y="141859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r>
              <a:rPr lang="en-US" sz="3600" kern="0" spc="-5" dirty="0" smtClean="0"/>
              <a:t> file text</a:t>
            </a:r>
            <a:endParaRPr lang="vi-VN" sz="36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159FA2-05A1-4942-8DC2-ED9B049E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76499"/>
            <a:ext cx="85153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67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1" y="141859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r>
              <a:rPr lang="en-US" sz="3600" kern="0" spc="-5" dirty="0" smtClean="0"/>
              <a:t> file JSON</a:t>
            </a:r>
            <a:endParaRPr lang="vi-VN" sz="3600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1C9BD-48CB-47D8-87C0-981DEF48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61" y="1346486"/>
            <a:ext cx="695260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jsonString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'{ "ma":"nv1", "age":50, "ten":"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Tr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ầ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Duy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Thanh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"}'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json.loads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jsonString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Mã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"ma"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Tên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Tu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ổ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dataObject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"ten"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A768B-766F-4DF1-B80D-D114EE67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65" y="4162974"/>
            <a:ext cx="7380697" cy="2015306"/>
          </a:xfrm>
          <a:prstGeom prst="rect">
            <a:avLst/>
          </a:prstGeom>
        </p:spPr>
      </p:pic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2CF42F1B-6B71-48E7-A75B-A4560482F3AE}"/>
              </a:ext>
            </a:extLst>
          </p:cNvPr>
          <p:cNvSpPr/>
          <p:nvPr/>
        </p:nvSpPr>
        <p:spPr>
          <a:xfrm>
            <a:off x="5770753" y="2362148"/>
            <a:ext cx="2895600" cy="1422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Chuyển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đổi</a:t>
            </a:r>
            <a:r>
              <a:rPr lang="en-US" sz="2800" dirty="0">
                <a:solidFill>
                  <a:srgbClr val="FF0000"/>
                </a:solidFill>
              </a:rPr>
              <a:t> String </a:t>
            </a:r>
            <a:r>
              <a:rPr lang="en-US" sz="2800" dirty="0" err="1">
                <a:solidFill>
                  <a:srgbClr val="FF0000"/>
                </a:solidFill>
              </a:rPr>
              <a:t>Json</a:t>
            </a:r>
            <a:r>
              <a:rPr lang="en-US" sz="2800" dirty="0">
                <a:solidFill>
                  <a:srgbClr val="FF0000"/>
                </a:solidFill>
              </a:rPr>
              <a:t> qua Python Object</a:t>
            </a:r>
          </a:p>
        </p:txBody>
      </p:sp>
    </p:spTree>
    <p:extLst>
      <p:ext uri="{BB962C8B-B14F-4D97-AF65-F5344CB8AC3E}">
        <p14:creationId xmlns:p14="http://schemas.microsoft.com/office/powerpoint/2010/main" val="28196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1" y="141859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r>
              <a:rPr lang="en-US" sz="3600" kern="0" spc="-5" dirty="0" smtClean="0"/>
              <a:t> file JSON</a:t>
            </a:r>
            <a:endParaRPr lang="vi-VN" sz="3600" kern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276655-B864-4692-9236-AAD6304F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4166525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pythonObject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"ten"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Tr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ầ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Duy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Thanh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tuoi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"ma"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"nv1"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jsonString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json.dumps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pythonObject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jsonString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F42F1B-6B71-48E7-A75B-A4560482F3AE}"/>
              </a:ext>
            </a:extLst>
          </p:cNvPr>
          <p:cNvSpPr/>
          <p:nvPr/>
        </p:nvSpPr>
        <p:spPr>
          <a:xfrm>
            <a:off x="5770753" y="1905000"/>
            <a:ext cx="2895600" cy="1422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Chuyển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đổi</a:t>
            </a:r>
            <a:r>
              <a:rPr lang="en-US" sz="2800" dirty="0">
                <a:solidFill>
                  <a:srgbClr val="FF0000"/>
                </a:solidFill>
              </a:rPr>
              <a:t> Python Object qua </a:t>
            </a:r>
            <a:r>
              <a:rPr lang="en-US" sz="2800" dirty="0" err="1">
                <a:solidFill>
                  <a:srgbClr val="FF0000"/>
                </a:solidFill>
              </a:rPr>
              <a:t>Json</a:t>
            </a:r>
            <a:r>
              <a:rPr lang="en-US" sz="2800" dirty="0">
                <a:solidFill>
                  <a:srgbClr val="FF0000"/>
                </a:solidFill>
              </a:rPr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21254934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240" y="1148717"/>
            <a:ext cx="7753160" cy="276999"/>
          </a:xfrm>
        </p:spPr>
        <p:txBody>
          <a:bodyPr/>
          <a:lstStyle/>
          <a:p>
            <a:r>
              <a:rPr lang="en-US" dirty="0" smtClean="0"/>
              <a:t>File CSV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1" y="141859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r>
              <a:rPr lang="en-US" sz="3600" kern="0" spc="-5" dirty="0" smtClean="0"/>
              <a:t> file CSV</a:t>
            </a:r>
            <a:endParaRPr lang="vi-VN" sz="36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20044-C005-4090-8194-E8D64D22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73" y="2125791"/>
            <a:ext cx="8382000" cy="3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4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1" y="141859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r>
              <a:rPr lang="en-US" sz="3600" kern="0" spc="-5" dirty="0" smtClean="0"/>
              <a:t> file CSV</a:t>
            </a:r>
            <a:endParaRPr lang="vi-VN" sz="3600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07272-A77A-4647-8D5E-25387A48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38" y="1156210"/>
            <a:ext cx="7746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csv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'datacsv.csv'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newline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reader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csv.reader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(f,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delimiter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';'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csv.QUOTE_NONE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reader: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(row[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,row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00B04-9242-4C5B-AF05-DF55F7255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79" y="3810000"/>
            <a:ext cx="8458200" cy="2455258"/>
          </a:xfrm>
          <a:prstGeom prst="rect">
            <a:avLst/>
          </a:prstGeom>
        </p:spPr>
      </p:pic>
      <p:cxnSp>
        <p:nvCxnSpPr>
          <p:cNvPr id="9" name="Connector: Elbow 18">
            <a:extLst>
              <a:ext uri="{FF2B5EF4-FFF2-40B4-BE49-F238E27FC236}">
                <a16:creationId xmlns:a16="http://schemas.microsoft.com/office/drawing/2014/main" id="{B3007C70-36B3-455C-AC27-7E2C3609C2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5876" y="2836278"/>
            <a:ext cx="1096256" cy="69879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552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1" y="141859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r>
              <a:rPr lang="en-US" sz="3600" kern="0" spc="-5" dirty="0" smtClean="0"/>
              <a:t> file Excel</a:t>
            </a:r>
            <a:endParaRPr lang="vi-VN" sz="3600" kern="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757190"/>
              </p:ext>
            </p:extLst>
          </p:nvPr>
        </p:nvGraphicFramePr>
        <p:xfrm>
          <a:off x="813373" y="1981200"/>
          <a:ext cx="6652092" cy="3415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3" imgW="4229280" imgH="2171880" progId="PBrush">
                  <p:embed/>
                </p:oleObj>
              </mc:Choice>
              <mc:Fallback>
                <p:oleObj name="Bitmap Image" r:id="rId3" imgW="4229280" imgH="2171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3373" y="1981200"/>
                        <a:ext cx="6652092" cy="3415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658840" y="1139684"/>
            <a:ext cx="696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Python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để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tạo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ra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file Excel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định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dạng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dưới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đây</a:t>
            </a:r>
            <a:endParaRPr lang="vi-V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530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31" y="1334249"/>
            <a:ext cx="6465469" cy="73866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xlsxwriter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vi-V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https://xlsxwriter.readthedocs.io/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1" y="141859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r>
              <a:rPr lang="en-US" sz="3600" kern="0" spc="-5" dirty="0" smtClean="0"/>
              <a:t> file Excel</a:t>
            </a:r>
            <a:endParaRPr lang="vi-VN" sz="3600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7E462-6664-4A6F-B76C-0C785446D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60819"/>
            <a:ext cx="2511906" cy="4334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  <a:ea typeface="Monaco"/>
              </a:rPr>
              <a:t>xlsxwriter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13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59181" y="141859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r>
              <a:rPr lang="en-US" sz="3600" kern="0" spc="-5" dirty="0" smtClean="0"/>
              <a:t> file Excel</a:t>
            </a:r>
            <a:endParaRPr lang="vi-VN" sz="3600" kern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2BD0F-BF3D-4C8F-9A65-4C1E4480B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43" y="1053855"/>
            <a:ext cx="4321279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xlsxwriter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ạ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o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ộ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file excel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cùng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1 sheet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workbook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xlsxwriter.Workbook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'demo.xlsx'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workbook.add_worksheet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thi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ế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ậ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các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ộ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cho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file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worksheet.set_column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'A:A'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worksheet.set_column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'B:B'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worksheet.set_column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'C:C'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worksheet.set_column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'D:D'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worksheet.set_column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'E:E'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đ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ị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ạ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ng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tiêu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đ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ề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ộ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in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đ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ậ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bold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workbook.add_format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({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'bold'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thêm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dòng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tiêu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đ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ề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và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đ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ị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ạ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ng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in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đ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ậ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'A1'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STT'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,bold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'B1'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'MÃ 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Ả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PH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Ẩ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M'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,bold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'C1'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'TÊN 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Ả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PH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Ẩ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M'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,bold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Ố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ƯỢ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NG'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,bold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'Đ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Ơ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GIÁ'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,bold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EF4BE0-081E-4CB4-87DD-677D5E338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552" y="1053855"/>
            <a:ext cx="4445448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thêm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ộ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dòng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ữ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ệ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u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'A2'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'B2'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'SP1'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'C2'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'Coca'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'D2'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'15'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'E2'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'15000'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thêm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ộ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dòng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ữ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li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ệ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u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'A3'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'B3'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'SP2'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'C3'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'Pepsi'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'D3'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'20'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'E3'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'18000'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Chèn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Logo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vào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worksheet.insert_image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'B5'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'logo_UEL.png'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workbook.close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peech Bubble: Rectangle 20">
            <a:extLst>
              <a:ext uri="{FF2B5EF4-FFF2-40B4-BE49-F238E27FC236}">
                <a16:creationId xmlns:a16="http://schemas.microsoft.com/office/drawing/2014/main" id="{81B028B6-F33C-4948-A52D-96053183F2BB}"/>
              </a:ext>
            </a:extLst>
          </p:cNvPr>
          <p:cNvSpPr/>
          <p:nvPr/>
        </p:nvSpPr>
        <p:spPr>
          <a:xfrm>
            <a:off x="4899285" y="5768598"/>
            <a:ext cx="3962400" cy="1066800"/>
          </a:xfrm>
          <a:prstGeom prst="wedgeRectCallout">
            <a:avLst>
              <a:gd name="adj1" fmla="val -34811"/>
              <a:gd name="adj2" fmla="val -9094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Chạy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và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vào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thư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mục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chứa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xem</a:t>
            </a:r>
            <a:r>
              <a:rPr lang="en-US" dirty="0">
                <a:solidFill>
                  <a:srgbClr val="002060"/>
                </a:solidFill>
              </a:rPr>
              <a:t> file Excel </a:t>
            </a:r>
            <a:r>
              <a:rPr lang="en-US" dirty="0" err="1">
                <a:solidFill>
                  <a:srgbClr val="002060"/>
                </a:solidFill>
              </a:rPr>
              <a:t>sẽ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có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quả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như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mong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muốn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2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931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1. </a:t>
            </a:r>
            <a:r>
              <a:rPr sz="3600" spc="-5" dirty="0" err="1" smtClean="0"/>
              <a:t>Ngoại</a:t>
            </a:r>
            <a:r>
              <a:rPr sz="3600" spc="-40" dirty="0" smtClean="0"/>
              <a:t> </a:t>
            </a:r>
            <a:r>
              <a:rPr sz="3600" dirty="0"/>
              <a:t>lệ</a:t>
            </a:r>
            <a:r>
              <a:rPr sz="3600" spc="-30" dirty="0"/>
              <a:t> </a:t>
            </a:r>
            <a:r>
              <a:rPr sz="3600" dirty="0"/>
              <a:t>là</a:t>
            </a:r>
            <a:r>
              <a:rPr sz="3600" spc="-30" dirty="0"/>
              <a:t> </a:t>
            </a:r>
            <a:r>
              <a:rPr sz="3600" dirty="0"/>
              <a:t>gì?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5372735" cy="8972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dụ</a:t>
            </a:r>
            <a:r>
              <a:rPr sz="2800" spc="-15" dirty="0">
                <a:latin typeface="Calibri"/>
                <a:cs typeface="Calibri"/>
              </a:rPr>
              <a:t> về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syntax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&gt;&gt;&gt;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AF50"/>
                </a:solidFill>
                <a:latin typeface="Consolas"/>
                <a:cs typeface="Consolas"/>
              </a:rPr>
              <a:t>while</a:t>
            </a:r>
            <a:r>
              <a:rPr sz="2000" spc="-5" dirty="0">
                <a:solidFill>
                  <a:srgbClr val="00AF50"/>
                </a:solidFill>
                <a:latin typeface="Consolas"/>
                <a:cs typeface="Consolas"/>
              </a:rPr>
              <a:t> True </a:t>
            </a:r>
            <a:r>
              <a:rPr sz="2000" spc="-5" dirty="0">
                <a:latin typeface="Consolas"/>
                <a:cs typeface="Consolas"/>
              </a:rPr>
              <a:t>print('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Hello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world</a:t>
            </a:r>
            <a:r>
              <a:rPr sz="2000" spc="-5" dirty="0">
                <a:latin typeface="Consolas"/>
                <a:cs typeface="Consolas"/>
              </a:rPr>
              <a:t>')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981" y="1792985"/>
            <a:ext cx="5389245" cy="14325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latin typeface="Consolas"/>
                <a:cs typeface="Consolas"/>
              </a:rPr>
              <a:t>File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"&lt;stdin&gt;",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line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7056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AF50"/>
                </a:solidFill>
                <a:latin typeface="Consolas"/>
                <a:cs typeface="Consolas"/>
              </a:rPr>
              <a:t>while</a:t>
            </a:r>
            <a:r>
              <a:rPr sz="2000" spc="-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nsolas"/>
                <a:cs typeface="Consolas"/>
              </a:rPr>
              <a:t>True</a:t>
            </a:r>
            <a:r>
              <a:rPr sz="2000" spc="-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print('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Hello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world</a:t>
            </a:r>
            <a:r>
              <a:rPr sz="2000" spc="-5" dirty="0">
                <a:latin typeface="Consolas"/>
                <a:cs typeface="Consolas"/>
              </a:rPr>
              <a:t>')</a:t>
            </a:r>
            <a:endParaRPr sz="2000">
              <a:latin typeface="Consolas"/>
              <a:cs typeface="Consolas"/>
            </a:endParaRPr>
          </a:p>
          <a:p>
            <a:pPr marL="110489" marR="1497330" indent="2654935">
              <a:lnSpc>
                <a:spcPts val="2810"/>
              </a:lnSpc>
              <a:spcBef>
                <a:spcPts val="150"/>
              </a:spcBef>
            </a:pPr>
            <a:r>
              <a:rPr sz="2000" dirty="0">
                <a:latin typeface="Consolas"/>
                <a:cs typeface="Consolas"/>
              </a:rPr>
              <a:t>^ 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SyntaxError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invalid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syntax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3168927"/>
            <a:ext cx="3223260" cy="9417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19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Ví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dụ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về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exception: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9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&gt;&gt;&gt;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10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*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(1/0)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981" y="4139946"/>
            <a:ext cx="5389245" cy="107632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onsolas"/>
                <a:cs typeface="Consolas"/>
              </a:rPr>
              <a:t>Traceback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(most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recent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call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last):</a:t>
            </a:r>
            <a:endParaRPr sz="2000">
              <a:latin typeface="Consolas"/>
              <a:cs typeface="Consolas"/>
            </a:endParaRPr>
          </a:p>
          <a:p>
            <a:pPr marL="110489" marR="100330" indent="280670">
              <a:lnSpc>
                <a:spcPts val="2810"/>
              </a:lnSpc>
              <a:spcBef>
                <a:spcPts val="145"/>
              </a:spcBef>
            </a:pPr>
            <a:r>
              <a:rPr sz="2000" spc="-5" dirty="0">
                <a:latin typeface="Consolas"/>
                <a:cs typeface="Consolas"/>
              </a:rPr>
              <a:t>File </a:t>
            </a:r>
            <a:r>
              <a:rPr sz="2000" dirty="0">
                <a:latin typeface="Consolas"/>
                <a:cs typeface="Consolas"/>
              </a:rPr>
              <a:t>"&lt;stdin&gt;", </a:t>
            </a:r>
            <a:r>
              <a:rPr sz="2000" spc="-5" dirty="0">
                <a:latin typeface="Consolas"/>
                <a:cs typeface="Consolas"/>
              </a:rPr>
              <a:t>line </a:t>
            </a:r>
            <a:r>
              <a:rPr sz="2000" dirty="0">
                <a:latin typeface="Consolas"/>
                <a:cs typeface="Consolas"/>
              </a:rPr>
              <a:t>1, in </a:t>
            </a:r>
            <a:r>
              <a:rPr sz="2000" spc="-5" dirty="0">
                <a:latin typeface="Consolas"/>
                <a:cs typeface="Consolas"/>
              </a:rPr>
              <a:t>&lt;module&gt;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ZeroDivisionError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division </a:t>
            </a:r>
            <a:r>
              <a:rPr sz="2000" spc="-10" dirty="0">
                <a:latin typeface="Consolas"/>
                <a:cs typeface="Consolas"/>
              </a:rPr>
              <a:t>by </a:t>
            </a:r>
            <a:r>
              <a:rPr sz="2000" spc="-5" dirty="0">
                <a:latin typeface="Consolas"/>
                <a:cs typeface="Consolas"/>
              </a:rPr>
              <a:t>zero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181" y="5242661"/>
            <a:ext cx="81953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Có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vẻ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như </a:t>
            </a:r>
            <a:r>
              <a:rPr sz="3000" spc="-25" dirty="0">
                <a:latin typeface="Calibri"/>
                <a:cs typeface="Calibri"/>
              </a:rPr>
              <a:t>syntax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error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cũng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chỉ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là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một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exception!!!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88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6922669" cy="73866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excel,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https://openpyxl.readthedocs.io/en/stable/</a:t>
            </a: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1" y="141859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r>
              <a:rPr lang="en-US" sz="3600" kern="0" spc="-5" dirty="0" smtClean="0"/>
              <a:t> file Excel</a:t>
            </a:r>
            <a:endParaRPr lang="vi-VN" sz="3600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7E462-6664-4A6F-B76C-0C785446D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30130"/>
            <a:ext cx="2391680" cy="4334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  <a:ea typeface="Monaco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onaco"/>
              </a:rPr>
              <a:t> </a:t>
            </a:r>
            <a:r>
              <a:rPr lang="en-US" altLang="en-US" sz="2400" b="1" dirty="0" err="1" smtClean="0">
                <a:solidFill>
                  <a:srgbClr val="0E84B5"/>
                </a:solidFill>
                <a:latin typeface="Arial Unicode MS"/>
                <a:ea typeface="Monaco"/>
              </a:rPr>
              <a:t>openpyxl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208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1" y="141859"/>
            <a:ext cx="799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r>
              <a:rPr lang="en-US" sz="3600" kern="0" spc="-5" dirty="0" smtClean="0"/>
              <a:t> file Excel</a:t>
            </a:r>
            <a:endParaRPr lang="vi-VN" sz="3600" kern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BF13CC9-C37D-4BB6-B8E2-F4BFBD61B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54" y="1066800"/>
            <a:ext cx="662940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openpyxl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load_workbook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load_workbook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'demo.xlsx'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wb.sheetnames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wb.sheetnames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ws.values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value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row: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(value,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16157"/>
              </p:ext>
            </p:extLst>
          </p:nvPr>
        </p:nvGraphicFramePr>
        <p:xfrm>
          <a:off x="685800" y="4724400"/>
          <a:ext cx="6222749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3" imgW="4328280" imgH="1112400" progId="PBrush">
                  <p:embed/>
                </p:oleObj>
              </mc:Choice>
              <mc:Fallback>
                <p:oleObj name="Bitmap Image" r:id="rId3" imgW="4328280" imgH="1112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724400"/>
                        <a:ext cx="6222749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nector: Elbow 5">
            <a:extLst>
              <a:ext uri="{FF2B5EF4-FFF2-40B4-BE49-F238E27FC236}">
                <a16:creationId xmlns:a16="http://schemas.microsoft.com/office/drawing/2014/main" id="{AA2F73B7-2C10-4860-A3F4-2302D80078E6}"/>
              </a:ext>
            </a:extLst>
          </p:cNvPr>
          <p:cNvCxnSpPr/>
          <p:nvPr/>
        </p:nvCxnSpPr>
        <p:spPr>
          <a:xfrm rot="5400000">
            <a:off x="2174529" y="3820518"/>
            <a:ext cx="1371600" cy="69145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24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Bài</a:t>
            </a:r>
            <a:r>
              <a:rPr spc="-90" dirty="0"/>
              <a:t> </a:t>
            </a:r>
            <a:r>
              <a:rPr dirty="0"/>
              <a:t>tập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766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271881" y="961389"/>
            <a:ext cx="8628380" cy="797560"/>
            <a:chOff x="271881" y="961389"/>
            <a:chExt cx="8628380" cy="7975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961389"/>
              <a:ext cx="436626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961389"/>
              <a:ext cx="530961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970" y="961389"/>
              <a:ext cx="1637919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1084" y="961389"/>
              <a:ext cx="3932936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6668" y="961389"/>
              <a:ext cx="365760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9548" y="961389"/>
              <a:ext cx="832472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84746" y="961389"/>
              <a:ext cx="909281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2173" y="961389"/>
              <a:ext cx="1157630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201" y="1345437"/>
              <a:ext cx="1388490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1109" y="1345437"/>
              <a:ext cx="953173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55112" y="1345437"/>
              <a:ext cx="2709926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16068" y="1345437"/>
              <a:ext cx="2418207" cy="41300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71881" y="1831543"/>
            <a:ext cx="8327390" cy="797560"/>
            <a:chOff x="271881" y="1831543"/>
            <a:chExt cx="8327390" cy="79756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1881" y="1831543"/>
              <a:ext cx="436626" cy="413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831543"/>
              <a:ext cx="530961" cy="413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970" y="1831543"/>
              <a:ext cx="1637919" cy="4133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31084" y="1831543"/>
              <a:ext cx="4283201" cy="4133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55663" y="1831543"/>
              <a:ext cx="693801" cy="4133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12177" y="1831543"/>
              <a:ext cx="1118717" cy="4133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70773" y="1831543"/>
              <a:ext cx="628294" cy="4133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6201" y="2215896"/>
              <a:ext cx="1922145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0417" y="2215896"/>
              <a:ext cx="953173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4802" y="2215896"/>
              <a:ext cx="2709926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73851" y="2215896"/>
              <a:ext cx="2418206" cy="413003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71881" y="2700527"/>
            <a:ext cx="8306434" cy="797560"/>
            <a:chOff x="271881" y="2700527"/>
            <a:chExt cx="8306434" cy="797560"/>
          </a:xfrm>
        </p:grpSpPr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1881" y="2700527"/>
              <a:ext cx="436626" cy="4130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2700527"/>
              <a:ext cx="530961" cy="4130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9970" y="2700527"/>
              <a:ext cx="1707514" cy="4130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05761" y="2700527"/>
              <a:ext cx="2074799" cy="4130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32477" y="2700527"/>
              <a:ext cx="2229104" cy="4130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02324" y="2700527"/>
              <a:ext cx="1760601" cy="4130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02777" y="2700527"/>
              <a:ext cx="575462" cy="4130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6201" y="3084575"/>
              <a:ext cx="2004314" cy="413003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271881" y="3570427"/>
            <a:ext cx="7192009" cy="413384"/>
            <a:chOff x="271881" y="3570427"/>
            <a:chExt cx="7192009" cy="413384"/>
          </a:xfrm>
        </p:grpSpPr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1881" y="3570427"/>
              <a:ext cx="436626" cy="4133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3570427"/>
              <a:ext cx="530961" cy="413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9970" y="3570427"/>
              <a:ext cx="1707514" cy="413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05761" y="3570427"/>
              <a:ext cx="2022348" cy="41330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83709" y="3570427"/>
              <a:ext cx="662838" cy="4133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780533" y="3570427"/>
              <a:ext cx="887336" cy="4133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519927" y="3570427"/>
              <a:ext cx="1943607" cy="413308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271881" y="4057141"/>
            <a:ext cx="8182609" cy="797560"/>
            <a:chOff x="271881" y="4057141"/>
            <a:chExt cx="8182609" cy="797560"/>
          </a:xfrm>
        </p:grpSpPr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1881" y="4057141"/>
              <a:ext cx="436626" cy="4130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4057141"/>
              <a:ext cx="530961" cy="4130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29970" y="4057141"/>
              <a:ext cx="2741802" cy="4130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427221" y="4057141"/>
              <a:ext cx="1818131" cy="4130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106924" y="4057141"/>
              <a:ext cx="3347085" cy="4130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6201" y="4441189"/>
              <a:ext cx="2232279" cy="4130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638933" y="4441189"/>
              <a:ext cx="4834001" cy="413004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71881" y="4925898"/>
            <a:ext cx="8620760" cy="1181735"/>
            <a:chOff x="271881" y="4925898"/>
            <a:chExt cx="8620760" cy="1181735"/>
          </a:xfrm>
        </p:grpSpPr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71881" y="4925898"/>
              <a:ext cx="436626" cy="41330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4925898"/>
              <a:ext cx="530961" cy="4133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29970" y="4925898"/>
              <a:ext cx="2741802" cy="41330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427221" y="4925898"/>
              <a:ext cx="1024483" cy="41330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305045" y="4925898"/>
              <a:ext cx="4587113" cy="41330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6201" y="5310225"/>
              <a:ext cx="912939" cy="41300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06956" y="5310225"/>
              <a:ext cx="7471918" cy="41300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46201" y="5694273"/>
              <a:ext cx="519379" cy="41300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93978" y="5694273"/>
              <a:ext cx="1189939" cy="413004"/>
            </a:xfrm>
            <a:prstGeom prst="rect">
              <a:avLst/>
            </a:prstGeom>
          </p:spPr>
        </p:pic>
      </p:grp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4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271881" y="1002538"/>
            <a:ext cx="8509000" cy="840105"/>
            <a:chOff x="271881" y="1002538"/>
            <a:chExt cx="8509000" cy="8401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530961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970" y="1002538"/>
              <a:ext cx="7950834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201" y="1429258"/>
              <a:ext cx="365760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081" y="1429258"/>
              <a:ext cx="821436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6204" y="1429258"/>
              <a:ext cx="387705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9753" y="1429258"/>
              <a:ext cx="3313049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4813" y="1429258"/>
              <a:ext cx="1787524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73368" y="1429258"/>
              <a:ext cx="2162174" cy="41300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71881" y="1957781"/>
            <a:ext cx="8580120" cy="1267460"/>
            <a:chOff x="271881" y="1957781"/>
            <a:chExt cx="8580120" cy="1267460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881" y="1957781"/>
              <a:ext cx="436626" cy="413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957781"/>
              <a:ext cx="530961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9970" y="1957781"/>
              <a:ext cx="7529576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01" y="2385060"/>
              <a:ext cx="1275333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62048" y="2385060"/>
              <a:ext cx="1932051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5509" y="2385060"/>
              <a:ext cx="387705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39057" y="2385060"/>
              <a:ext cx="798576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77613" y="2385060"/>
              <a:ext cx="2112644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39256" y="2385060"/>
              <a:ext cx="697610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97039" y="2385060"/>
              <a:ext cx="387705" cy="413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92365" y="2385060"/>
              <a:ext cx="756666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97394" y="2385060"/>
              <a:ext cx="770001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13089" y="2385060"/>
              <a:ext cx="638454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201" y="2811780"/>
              <a:ext cx="2851911" cy="4130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39770" y="2811780"/>
              <a:ext cx="1799970" cy="4130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02707" y="2811780"/>
              <a:ext cx="947165" cy="4130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60136" y="2811780"/>
              <a:ext cx="781431" cy="4130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84975" y="2811780"/>
              <a:ext cx="735990" cy="41300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71881" y="3340557"/>
            <a:ext cx="8821420" cy="840105"/>
            <a:chOff x="271881" y="3340557"/>
            <a:chExt cx="8821420" cy="840105"/>
          </a:xfrm>
        </p:grpSpPr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1881" y="3340557"/>
              <a:ext cx="436626" cy="4133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2965" y="3340557"/>
              <a:ext cx="651967" cy="4133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99134" y="3340557"/>
              <a:ext cx="768095" cy="4133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13281" y="3340557"/>
              <a:ext cx="796670" cy="413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50312" y="3340557"/>
              <a:ext cx="4544568" cy="4133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43115" y="3340557"/>
              <a:ext cx="2449956" cy="4133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6201" y="3767582"/>
              <a:ext cx="365760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29081" y="3767582"/>
              <a:ext cx="7528179" cy="413004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271881" y="4294885"/>
            <a:ext cx="8613140" cy="2120265"/>
            <a:chOff x="271881" y="4294885"/>
            <a:chExt cx="8613140" cy="2120265"/>
          </a:xfrm>
        </p:grpSpPr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1881" y="4294885"/>
              <a:ext cx="638047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50417" y="4294885"/>
              <a:ext cx="402945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53414" y="4294885"/>
              <a:ext cx="5254752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053327" y="4294885"/>
              <a:ext cx="801014" cy="4130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653783" y="4294885"/>
              <a:ext cx="1956689" cy="4130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6201" y="4721605"/>
              <a:ext cx="320497" cy="4130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61390" y="4721605"/>
              <a:ext cx="817626" cy="4130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15161" y="4721605"/>
              <a:ext cx="2261997" cy="4130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515614" y="4721605"/>
              <a:ext cx="5049012" cy="4130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411210" y="4721605"/>
              <a:ext cx="473659" cy="4130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6201" y="5146497"/>
              <a:ext cx="573633" cy="4133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34542" y="5144973"/>
              <a:ext cx="885507" cy="41330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72133" y="5143449"/>
              <a:ext cx="804291" cy="41330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215261" y="5141925"/>
              <a:ext cx="6311138" cy="4133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46201" y="5575401"/>
              <a:ext cx="1720723" cy="41300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094865" y="5575401"/>
              <a:ext cx="3245866" cy="41300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186171" y="5575401"/>
              <a:ext cx="1784223" cy="41300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821423" y="5575401"/>
              <a:ext cx="1026325" cy="41300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676642" y="5575401"/>
              <a:ext cx="516534" cy="41300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46201" y="6002121"/>
              <a:ext cx="2110359" cy="41300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494152" y="6002121"/>
              <a:ext cx="5427726" cy="413003"/>
            </a:xfrm>
            <a:prstGeom prst="rect">
              <a:avLst/>
            </a:prstGeom>
          </p:spPr>
        </p:pic>
      </p:grp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1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271881" y="1002538"/>
            <a:ext cx="8566150" cy="1693545"/>
            <a:chOff x="271881" y="1002538"/>
            <a:chExt cx="8566150" cy="1693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638047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417" y="1002538"/>
              <a:ext cx="1537843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4489" y="1002538"/>
              <a:ext cx="774598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5133" y="1002538"/>
              <a:ext cx="5171567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4554" y="1002538"/>
              <a:ext cx="750951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201" y="1429258"/>
              <a:ext cx="1097381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6789" y="1429258"/>
              <a:ext cx="5820283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3054" y="1429258"/>
              <a:ext cx="1182725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6513" y="1429258"/>
              <a:ext cx="471373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201" y="1855673"/>
              <a:ext cx="1278763" cy="413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5097" y="1855673"/>
              <a:ext cx="4481195" cy="413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01512" y="1855673"/>
              <a:ext cx="975118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13804" y="1855673"/>
              <a:ext cx="770001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29754" y="1855673"/>
              <a:ext cx="756666" cy="413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34782" y="1855673"/>
              <a:ext cx="638454" cy="413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6201" y="2282952"/>
              <a:ext cx="996607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18209" y="2282952"/>
              <a:ext cx="3671570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31663" y="2282952"/>
              <a:ext cx="571398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59907" y="2282952"/>
              <a:ext cx="3478022" cy="41300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71881" y="2811779"/>
            <a:ext cx="8777605" cy="3401060"/>
            <a:chOff x="271881" y="2811779"/>
            <a:chExt cx="8777605" cy="3401060"/>
          </a:xfrm>
        </p:grpSpPr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1881" y="2811779"/>
              <a:ext cx="638047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0417" y="2811779"/>
              <a:ext cx="3346704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0998" y="2811779"/>
              <a:ext cx="774598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01642" y="2811779"/>
              <a:ext cx="3116198" cy="4130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6201" y="3238499"/>
              <a:ext cx="1646808" cy="4130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036952" y="3238499"/>
              <a:ext cx="1437131" cy="4130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14446" y="3238499"/>
              <a:ext cx="986091" cy="4130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35882" y="3238499"/>
              <a:ext cx="1090040" cy="4130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6201" y="3663391"/>
              <a:ext cx="1591945" cy="41483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88184" y="3661867"/>
              <a:ext cx="1641220" cy="4133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92754" y="3664915"/>
              <a:ext cx="249936" cy="4133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17721" y="3663391"/>
              <a:ext cx="786764" cy="4133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47133" y="3661867"/>
              <a:ext cx="830580" cy="413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911598" y="3660343"/>
              <a:ext cx="767714" cy="4133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526024" y="3658819"/>
              <a:ext cx="1175257" cy="4133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533388" y="3657295"/>
              <a:ext cx="2203069" cy="413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89518" y="3655771"/>
              <a:ext cx="459485" cy="413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46201" y="4092193"/>
              <a:ext cx="1592071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979040" y="4092193"/>
              <a:ext cx="2613025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6201" y="4518913"/>
              <a:ext cx="1591945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988184" y="4518913"/>
              <a:ext cx="1641220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92754" y="4518913"/>
              <a:ext cx="249936" cy="4130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617721" y="4518913"/>
              <a:ext cx="786764" cy="4130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47133" y="4518913"/>
              <a:ext cx="830580" cy="4130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911598" y="4518913"/>
              <a:ext cx="767714" cy="4130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526024" y="4518913"/>
              <a:ext cx="1175257" cy="4130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533388" y="4518913"/>
              <a:ext cx="2203069" cy="4130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589518" y="4518913"/>
              <a:ext cx="459485" cy="4130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46201" y="4945710"/>
              <a:ext cx="332232" cy="4133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12317" y="4945710"/>
              <a:ext cx="4007485" cy="41330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6201" y="5372709"/>
              <a:ext cx="651967" cy="4130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82370" y="5372709"/>
              <a:ext cx="768095" cy="41300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96517" y="5372709"/>
              <a:ext cx="756666" cy="41300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201545" y="5372709"/>
              <a:ext cx="4370832" cy="41300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26707" y="5372709"/>
              <a:ext cx="441655" cy="41300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720839" y="5372709"/>
              <a:ext cx="1992122" cy="41300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46201" y="5799429"/>
              <a:ext cx="1483359" cy="41300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864740" y="5799429"/>
              <a:ext cx="1807463" cy="41300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507993" y="5799429"/>
              <a:ext cx="1297431" cy="41300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675377" y="5799429"/>
              <a:ext cx="2103754" cy="41300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617207" y="5799429"/>
              <a:ext cx="1283970" cy="41300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740649" y="5799429"/>
              <a:ext cx="620166" cy="413004"/>
            </a:xfrm>
            <a:prstGeom prst="rect">
              <a:avLst/>
            </a:prstGeom>
          </p:spPr>
        </p:pic>
      </p:grp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2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0" y="141859"/>
            <a:ext cx="43890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2. </a:t>
            </a:r>
            <a:r>
              <a:rPr lang="en-US" sz="3600" dirty="0" err="1"/>
              <a:t>X</a:t>
            </a:r>
            <a:r>
              <a:rPr sz="3600" dirty="0" err="1" smtClean="0"/>
              <a:t>ử</a:t>
            </a:r>
            <a:r>
              <a:rPr sz="3600" spc="-35" dirty="0" smtClean="0"/>
              <a:t> </a:t>
            </a:r>
            <a:r>
              <a:rPr sz="3600" dirty="0" err="1" smtClean="0"/>
              <a:t>lý</a:t>
            </a:r>
            <a:r>
              <a:rPr sz="3600" spc="-30" dirty="0" smtClean="0"/>
              <a:t> </a:t>
            </a:r>
            <a:r>
              <a:rPr sz="3600" dirty="0"/>
              <a:t>ngoại</a:t>
            </a:r>
            <a:r>
              <a:rPr sz="3600" spc="-40" dirty="0"/>
              <a:t> </a:t>
            </a:r>
            <a:r>
              <a:rPr sz="3600" dirty="0"/>
              <a:t>lệ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181" y="962405"/>
            <a:ext cx="187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while</a:t>
            </a:r>
            <a:r>
              <a:rPr sz="2400" spc="-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True: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570" y="1896313"/>
            <a:ext cx="697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5152" y="2264156"/>
            <a:ext cx="4902835" cy="9582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x =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int(input("Nhập số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X: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"))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break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570" y="3767073"/>
            <a:ext cx="3053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0000"/>
                </a:solidFill>
                <a:latin typeface="Consolas"/>
                <a:cs typeface="Consolas"/>
              </a:rPr>
              <a:t>except</a:t>
            </a:r>
            <a:r>
              <a:rPr sz="2400" spc="-4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ValueError: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181" y="5168849"/>
            <a:ext cx="2546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print("X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=",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x)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831" y="946403"/>
            <a:ext cx="8772525" cy="4131945"/>
          </a:xfrm>
          <a:custGeom>
            <a:avLst/>
            <a:gdLst/>
            <a:ahLst/>
            <a:cxnLst/>
            <a:rect l="l" t="t" r="r" b="b"/>
            <a:pathLst>
              <a:path w="8772525" h="4131945">
                <a:moveTo>
                  <a:pt x="0" y="4131564"/>
                </a:moveTo>
                <a:lnTo>
                  <a:pt x="8772144" y="4131564"/>
                </a:lnTo>
                <a:lnTo>
                  <a:pt x="8772144" y="0"/>
                </a:lnTo>
                <a:lnTo>
                  <a:pt x="0" y="0"/>
                </a:lnTo>
                <a:lnTo>
                  <a:pt x="0" y="4131564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80479" y="962406"/>
            <a:ext cx="249301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06450" algn="just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Vòng</a:t>
            </a:r>
            <a:r>
              <a:rPr sz="20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lặp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nhập</a:t>
            </a:r>
            <a:r>
              <a:rPr sz="20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X </a:t>
            </a:r>
            <a:r>
              <a:rPr sz="2000" spc="-4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cho đến khi người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dùng </a:t>
            </a:r>
            <a:r>
              <a:rPr sz="2000" spc="-4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nhập</a:t>
            </a:r>
            <a:r>
              <a:rPr sz="20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vào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đúng</a:t>
            </a:r>
            <a:r>
              <a:rPr sz="20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giá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trị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số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1996" y="2337816"/>
            <a:ext cx="7291070" cy="939165"/>
          </a:xfrm>
          <a:custGeom>
            <a:avLst/>
            <a:gdLst/>
            <a:ahLst/>
            <a:cxnLst/>
            <a:rect l="l" t="t" r="r" b="b"/>
            <a:pathLst>
              <a:path w="7291070" h="939164">
                <a:moveTo>
                  <a:pt x="0" y="938784"/>
                </a:moveTo>
                <a:lnTo>
                  <a:pt x="7290816" y="938784"/>
                </a:lnTo>
                <a:lnTo>
                  <a:pt x="7290816" y="0"/>
                </a:lnTo>
                <a:lnTo>
                  <a:pt x="0" y="0"/>
                </a:lnTo>
                <a:lnTo>
                  <a:pt x="0" y="938784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95541" y="2592070"/>
            <a:ext cx="171068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Khối</a:t>
            </a:r>
            <a:r>
              <a:rPr sz="20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nhập</a:t>
            </a:r>
            <a:r>
              <a:rPr sz="20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X </a:t>
            </a:r>
            <a:r>
              <a:rPr sz="2000" spc="-43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(có</a:t>
            </a:r>
            <a:r>
              <a:rPr sz="20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thể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nhập</a:t>
            </a:r>
            <a:r>
              <a:rPr sz="20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lỗi)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91996" y="4163567"/>
            <a:ext cx="7291070" cy="78232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25730">
              <a:lnSpc>
                <a:spcPts val="2750"/>
              </a:lnSpc>
              <a:spcBef>
                <a:spcPts val="65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print("Lỗi,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hãy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nhập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lại.")</a:t>
            </a:r>
            <a:endParaRPr sz="2400">
              <a:latin typeface="Consolas"/>
              <a:cs typeface="Consolas"/>
            </a:endParaRPr>
          </a:p>
          <a:p>
            <a:pPr marR="81915" algn="r">
              <a:lnSpc>
                <a:spcPts val="2270"/>
              </a:lnSpc>
            </a:pP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Xử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lý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khi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lỗi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xảy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ra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73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Cú</a:t>
            </a:r>
            <a:r>
              <a:rPr sz="3600" spc="-10" dirty="0"/>
              <a:t> </a:t>
            </a:r>
            <a:r>
              <a:rPr sz="3600" dirty="0"/>
              <a:t>pháp</a:t>
            </a:r>
            <a:r>
              <a:rPr sz="3600" spc="-5" dirty="0"/>
              <a:t> try-except-else-finally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7834"/>
            <a:ext cx="1581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6860" y="957834"/>
            <a:ext cx="1587500" cy="1733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0"/>
              </a:spcBef>
            </a:pP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try: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except: </a:t>
            </a:r>
            <a:r>
              <a:rPr sz="2800" spc="-15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else: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 fina</a:t>
            </a:r>
            <a:r>
              <a:rPr sz="2800" spc="-15" dirty="0">
                <a:solidFill>
                  <a:srgbClr val="006FC0"/>
                </a:solidFill>
                <a:latin typeface="Consolas"/>
                <a:cs typeface="Consolas"/>
              </a:rPr>
              <a:t>l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l</a:t>
            </a:r>
            <a:r>
              <a:rPr sz="2800" dirty="0">
                <a:solidFill>
                  <a:srgbClr val="006FC0"/>
                </a:solidFill>
                <a:latin typeface="Consolas"/>
                <a:cs typeface="Consolas"/>
              </a:rPr>
              <a:t>y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: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2702700"/>
            <a:ext cx="8517890" cy="36474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Công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việc của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từng khối:</a:t>
            </a:r>
            <a:endParaRPr sz="2800">
              <a:latin typeface="Calibri"/>
              <a:cs typeface="Calibri"/>
            </a:endParaRPr>
          </a:p>
          <a:p>
            <a:pPr marL="744220" marR="4699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10" dirty="0">
                <a:latin typeface="Calibri"/>
                <a:cs typeface="Calibri"/>
              </a:rPr>
              <a:t>“</a:t>
            </a:r>
            <a:r>
              <a:rPr sz="2400" spc="10" dirty="0">
                <a:solidFill>
                  <a:srgbClr val="006FC0"/>
                </a:solidFill>
                <a:latin typeface="Calibri"/>
                <a:cs typeface="Calibri"/>
              </a:rPr>
              <a:t>try</a:t>
            </a:r>
            <a:r>
              <a:rPr sz="2400" spc="10" dirty="0">
                <a:latin typeface="Calibri"/>
                <a:cs typeface="Calibri"/>
              </a:rPr>
              <a:t>”: </a:t>
            </a:r>
            <a:r>
              <a:rPr sz="2400" spc="-5" dirty="0">
                <a:latin typeface="Calibri"/>
                <a:cs typeface="Calibri"/>
              </a:rPr>
              <a:t>đoạn </a:t>
            </a:r>
            <a:r>
              <a:rPr sz="2400" dirty="0">
                <a:latin typeface="Calibri"/>
                <a:cs typeface="Calibri"/>
              </a:rPr>
              <a:t>mã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khả </a:t>
            </a:r>
            <a:r>
              <a:rPr sz="2400" spc="-5" dirty="0">
                <a:latin typeface="Calibri"/>
                <a:cs typeface="Calibri"/>
              </a:rPr>
              <a:t>năng </a:t>
            </a:r>
            <a:r>
              <a:rPr sz="2400" spc="-35" dirty="0">
                <a:latin typeface="Calibri"/>
                <a:cs typeface="Calibri"/>
              </a:rPr>
              <a:t>gây </a:t>
            </a:r>
            <a:r>
              <a:rPr sz="2400" dirty="0">
                <a:latin typeface="Calibri"/>
                <a:cs typeface="Calibri"/>
              </a:rPr>
              <a:t>lỗi, khi lỗi </a:t>
            </a:r>
            <a:r>
              <a:rPr sz="2400" spc="-35" dirty="0">
                <a:latin typeface="Calibri"/>
                <a:cs typeface="Calibri"/>
              </a:rPr>
              <a:t>xảy </a:t>
            </a:r>
            <a:r>
              <a:rPr sz="2400" spc="-15" dirty="0">
                <a:latin typeface="Calibri"/>
                <a:cs typeface="Calibri"/>
              </a:rPr>
              <a:t>ra, </a:t>
            </a: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20" dirty="0">
                <a:latin typeface="Calibri"/>
                <a:cs typeface="Calibri"/>
              </a:rPr>
              <a:t>này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bị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dừng </a:t>
            </a:r>
            <a:r>
              <a:rPr sz="2400" dirty="0">
                <a:latin typeface="Calibri"/>
                <a:cs typeface="Calibri"/>
              </a:rPr>
              <a:t>ở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dòng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gây</a:t>
            </a:r>
            <a:r>
              <a:rPr sz="2400" dirty="0">
                <a:latin typeface="Calibri"/>
                <a:cs typeface="Calibri"/>
              </a:rPr>
              <a:t> lỗi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15" dirty="0">
                <a:latin typeface="Calibri"/>
                <a:cs typeface="Calibri"/>
              </a:rPr>
              <a:t> “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400" spc="-15" dirty="0">
                <a:latin typeface="Calibri"/>
                <a:cs typeface="Calibri"/>
              </a:rPr>
              <a:t>”: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đoạn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10" dirty="0">
                <a:latin typeface="Calibri"/>
                <a:cs typeface="Calibri"/>
              </a:rPr>
              <a:t> xử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xảy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endParaRPr sz="2400">
              <a:latin typeface="Calibri"/>
              <a:cs typeface="Calibri"/>
            </a:endParaRPr>
          </a:p>
          <a:p>
            <a:pPr marL="744220" marR="33655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15" dirty="0">
                <a:latin typeface="Calibri"/>
                <a:cs typeface="Calibri"/>
              </a:rPr>
              <a:t>“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else</a:t>
            </a:r>
            <a:r>
              <a:rPr sz="2400" spc="-15" dirty="0">
                <a:latin typeface="Calibri"/>
                <a:cs typeface="Calibri"/>
              </a:rPr>
              <a:t>”: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15" dirty="0">
                <a:latin typeface="Calibri"/>
                <a:cs typeface="Calibri"/>
              </a:rPr>
              <a:t>xuất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30" dirty="0">
                <a:latin typeface="Calibri"/>
                <a:cs typeface="Calibri"/>
              </a:rPr>
              <a:t>ngay </a:t>
            </a:r>
            <a:r>
              <a:rPr sz="2400" spc="-5" dirty="0">
                <a:latin typeface="Calibri"/>
                <a:cs typeface="Calibri"/>
              </a:rPr>
              <a:t>sau </a:t>
            </a: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15" dirty="0">
                <a:latin typeface="Calibri"/>
                <a:cs typeface="Calibri"/>
              </a:rPr>
              <a:t>except </a:t>
            </a:r>
            <a:r>
              <a:rPr sz="2400" dirty="0">
                <a:latin typeface="Calibri"/>
                <a:cs typeface="Calibri"/>
              </a:rPr>
              <a:t>cuối cùng,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đoạn </a:t>
            </a:r>
            <a:r>
              <a:rPr sz="2400" dirty="0">
                <a:latin typeface="Calibri"/>
                <a:cs typeface="Calibri"/>
              </a:rPr>
              <a:t>mã </a:t>
            </a:r>
            <a:r>
              <a:rPr sz="2400" spc="-5" dirty="0">
                <a:latin typeface="Calibri"/>
                <a:cs typeface="Calibri"/>
              </a:rPr>
              <a:t>sẽ </a:t>
            </a:r>
            <a:r>
              <a:rPr sz="2400" dirty="0">
                <a:latin typeface="Calibri"/>
                <a:cs typeface="Calibri"/>
              </a:rPr>
              <a:t>được thực </a:t>
            </a:r>
            <a:r>
              <a:rPr sz="2400" spc="-5" dirty="0">
                <a:latin typeface="Calibri"/>
                <a:cs typeface="Calibri"/>
              </a:rPr>
              <a:t>hiện nếu </a:t>
            </a:r>
            <a:r>
              <a:rPr sz="2400" dirty="0">
                <a:latin typeface="Calibri"/>
                <a:cs typeface="Calibri"/>
              </a:rPr>
              <a:t>không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spc="-15" dirty="0">
                <a:latin typeface="Calibri"/>
                <a:cs typeface="Calibri"/>
              </a:rPr>
              <a:t>except </a:t>
            </a:r>
            <a:r>
              <a:rPr sz="2400" spc="-5" dirty="0">
                <a:latin typeface="Calibri"/>
                <a:cs typeface="Calibri"/>
              </a:rPr>
              <a:t>nào được </a:t>
            </a:r>
            <a:r>
              <a:rPr sz="2400" dirty="0">
                <a:latin typeface="Calibri"/>
                <a:cs typeface="Calibri"/>
              </a:rPr>
              <a:t> thực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(đoạn</a:t>
            </a:r>
            <a:r>
              <a:rPr sz="2400" dirty="0">
                <a:latin typeface="Calibri"/>
                <a:cs typeface="Calibri"/>
              </a:rPr>
              <a:t> try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không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lỗi)</a:t>
            </a:r>
            <a:endParaRPr sz="2400">
              <a:latin typeface="Calibri"/>
              <a:cs typeface="Calibri"/>
            </a:endParaRPr>
          </a:p>
          <a:p>
            <a:pPr marL="744220" marR="29083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 “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finally</a:t>
            </a:r>
            <a:r>
              <a:rPr sz="2400" dirty="0">
                <a:latin typeface="Calibri"/>
                <a:cs typeface="Calibri"/>
              </a:rPr>
              <a:t>”: </a:t>
            </a:r>
            <a:r>
              <a:rPr sz="2400" spc="-10" dirty="0">
                <a:latin typeface="Calibri"/>
                <a:cs typeface="Calibri"/>
              </a:rPr>
              <a:t>còn </a:t>
            </a:r>
            <a:r>
              <a:rPr sz="2400" dirty="0">
                <a:latin typeface="Calibri"/>
                <a:cs typeface="Calibri"/>
              </a:rPr>
              <a:t>được </a:t>
            </a:r>
            <a:r>
              <a:rPr sz="2400" spc="-10" dirty="0">
                <a:latin typeface="Calibri"/>
                <a:cs typeface="Calibri"/>
              </a:rPr>
              <a:t>gọi </a:t>
            </a:r>
            <a:r>
              <a:rPr sz="2400" dirty="0">
                <a:latin typeface="Calibri"/>
                <a:cs typeface="Calibri"/>
              </a:rPr>
              <a:t>là khối </a:t>
            </a:r>
            <a:r>
              <a:rPr sz="2400" spc="-5" dirty="0">
                <a:latin typeface="Calibri"/>
                <a:cs typeface="Calibri"/>
              </a:rPr>
              <a:t>clean-up, luôn được </a:t>
            </a:r>
            <a:r>
              <a:rPr sz="2400" dirty="0">
                <a:latin typeface="Calibri"/>
                <a:cs typeface="Calibri"/>
              </a:rPr>
              <a:t>thực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spc="-35" dirty="0">
                <a:latin typeface="Calibri"/>
                <a:cs typeface="Calibri"/>
              </a:rPr>
              <a:t>xảy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</a:t>
            </a:r>
            <a:r>
              <a:rPr sz="2400" spc="-20" dirty="0">
                <a:latin typeface="Calibri"/>
                <a:cs typeface="Calibri"/>
              </a:rPr>
              <a:t> hay</a:t>
            </a:r>
            <a:r>
              <a:rPr sz="2400" dirty="0">
                <a:latin typeface="Calibri"/>
                <a:cs typeface="Calibri"/>
              </a:rPr>
              <a:t> không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34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872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Cú</a:t>
            </a:r>
            <a:r>
              <a:rPr sz="3600" spc="-20" dirty="0"/>
              <a:t> </a:t>
            </a:r>
            <a:r>
              <a:rPr sz="3600" dirty="0"/>
              <a:t>pháp</a:t>
            </a:r>
            <a:r>
              <a:rPr sz="3600" spc="-20" dirty="0"/>
              <a:t> </a:t>
            </a:r>
            <a:r>
              <a:rPr sz="3600" spc="-5" dirty="0"/>
              <a:t>try-except-finally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603615" cy="56324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ý: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try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duy</a:t>
            </a:r>
            <a:r>
              <a:rPr sz="2400" spc="-10" dirty="0">
                <a:latin typeface="Calibri"/>
                <a:cs typeface="Calibri"/>
              </a:rPr>
              <a:t> nhất,</a:t>
            </a:r>
            <a:r>
              <a:rPr sz="2400" spc="-5" dirty="0">
                <a:latin typeface="Calibri"/>
                <a:cs typeface="Calibri"/>
              </a:rPr>
              <a:t> phải viết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tiên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finally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spc="-20" dirty="0">
                <a:latin typeface="Calibri"/>
                <a:cs typeface="Calibri"/>
              </a:rPr>
              <a:t>hay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spc="-15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 </a:t>
            </a: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 viết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cuối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cùng</a:t>
            </a:r>
            <a:endParaRPr sz="2400">
              <a:latin typeface="Calibri"/>
              <a:cs typeface="Calibri"/>
            </a:endParaRPr>
          </a:p>
          <a:p>
            <a:pPr marL="744220" marR="512445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khối,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except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(để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xử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lý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tình</a:t>
            </a:r>
            <a:r>
              <a:rPr sz="2400" spc="-5" dirty="0">
                <a:latin typeface="Calibri"/>
                <a:cs typeface="Calibri"/>
              </a:rPr>
              <a:t> huống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15" dirty="0">
                <a:latin typeface="Calibri"/>
                <a:cs typeface="Calibri"/>
              </a:rPr>
              <a:t>xử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loại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 loại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lỗi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tất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cả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loại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lỗi</a:t>
            </a:r>
            <a:endParaRPr sz="2400">
              <a:latin typeface="Calibri"/>
              <a:cs typeface="Calibri"/>
            </a:endParaRPr>
          </a:p>
          <a:p>
            <a:pPr marL="744220" marR="457834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 không </a:t>
            </a:r>
            <a:r>
              <a:rPr sz="2400" spc="-15" dirty="0">
                <a:latin typeface="Calibri"/>
                <a:cs typeface="Calibri"/>
              </a:rPr>
              <a:t>xử </a:t>
            </a:r>
            <a:r>
              <a:rPr sz="2400" dirty="0">
                <a:latin typeface="Calibri"/>
                <a:cs typeface="Calibri"/>
              </a:rPr>
              <a:t>lý triệt để </a:t>
            </a:r>
            <a:r>
              <a:rPr sz="2400" spc="-5" dirty="0">
                <a:latin typeface="Calibri"/>
                <a:cs typeface="Calibri"/>
              </a:rPr>
              <a:t>lỗi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5" dirty="0">
                <a:latin typeface="Calibri"/>
                <a:cs typeface="Calibri"/>
              </a:rPr>
              <a:t>“ném”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dirty="0">
                <a:latin typeface="Calibri"/>
                <a:cs typeface="Calibri"/>
              </a:rPr>
              <a:t>lại lỗi </a:t>
            </a:r>
            <a:r>
              <a:rPr sz="2400" spc="-20" dirty="0">
                <a:latin typeface="Calibri"/>
                <a:cs typeface="Calibri"/>
              </a:rPr>
              <a:t>này </a:t>
            </a:r>
            <a:r>
              <a:rPr sz="2400" spc="-5" dirty="0">
                <a:latin typeface="Calibri"/>
                <a:cs typeface="Calibri"/>
              </a:rPr>
              <a:t>bằng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raise</a:t>
            </a:r>
            <a:r>
              <a:rPr sz="2400" spc="-10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10" dirty="0">
                <a:latin typeface="Calibri"/>
                <a:cs typeface="Calibri"/>
              </a:rPr>
              <a:t>phát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sinh 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</a:t>
            </a:r>
            <a:r>
              <a:rPr sz="2400" spc="-5" dirty="0">
                <a:latin typeface="Calibri"/>
                <a:cs typeface="Calibri"/>
              </a:rPr>
              <a:t> bằng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 </a:t>
            </a:r>
            <a:r>
              <a:rPr sz="2400" spc="-10" dirty="0">
                <a:latin typeface="Calibri"/>
                <a:cs typeface="Calibri"/>
              </a:rPr>
              <a:t>“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raise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&lt;lỗi&gt;”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Khi lỗi </a:t>
            </a:r>
            <a:r>
              <a:rPr sz="2400" spc="-35" dirty="0">
                <a:latin typeface="Calibri"/>
                <a:cs typeface="Calibri"/>
              </a:rPr>
              <a:t>xảy </a:t>
            </a:r>
            <a:r>
              <a:rPr sz="2400" spc="-15" dirty="0">
                <a:latin typeface="Calibri"/>
                <a:cs typeface="Calibri"/>
              </a:rPr>
              <a:t>ra, </a:t>
            </a:r>
            <a:r>
              <a:rPr sz="2400" dirty="0">
                <a:latin typeface="Calibri"/>
                <a:cs typeface="Calibri"/>
              </a:rPr>
              <a:t>một </a:t>
            </a:r>
            <a:r>
              <a:rPr sz="2400" spc="-5" dirty="0">
                <a:latin typeface="Calibri"/>
                <a:cs typeface="Calibri"/>
              </a:rPr>
              <a:t>biến </a:t>
            </a:r>
            <a:r>
              <a:rPr sz="2400" dirty="0">
                <a:latin typeface="Calibri"/>
                <a:cs typeface="Calibri"/>
              </a:rPr>
              <a:t>chứa lỗi được </a:t>
            </a:r>
            <a:r>
              <a:rPr sz="2400" spc="-10" dirty="0">
                <a:latin typeface="Calibri"/>
                <a:cs typeface="Calibri"/>
              </a:rPr>
              <a:t>phát </a:t>
            </a:r>
            <a:r>
              <a:rPr sz="2400" spc="-5" dirty="0">
                <a:latin typeface="Calibri"/>
                <a:cs typeface="Calibri"/>
              </a:rPr>
              <a:t>sinh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spc="-5" dirty="0">
                <a:latin typeface="Calibri"/>
                <a:cs typeface="Calibri"/>
              </a:rPr>
              <a:t>“ném” </a:t>
            </a:r>
            <a:r>
              <a:rPr sz="2400" spc="-10" dirty="0">
                <a:latin typeface="Calibri"/>
                <a:cs typeface="Calibri"/>
              </a:rPr>
              <a:t>xuống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 </a:t>
            </a:r>
            <a:r>
              <a:rPr sz="2400" dirty="0">
                <a:latin typeface="Calibri"/>
                <a:cs typeface="Calibri"/>
              </a:rPr>
              <a:t>đầu tiên </a:t>
            </a:r>
            <a:r>
              <a:rPr sz="2400" spc="10" dirty="0">
                <a:latin typeface="Calibri"/>
                <a:cs typeface="Calibri"/>
              </a:rPr>
              <a:t>“bắt” </a:t>
            </a:r>
            <a:r>
              <a:rPr sz="2400" dirty="0">
                <a:latin typeface="Calibri"/>
                <a:cs typeface="Calibri"/>
              </a:rPr>
              <a:t>được </a:t>
            </a:r>
            <a:r>
              <a:rPr sz="2400" spc="-10" dirty="0">
                <a:latin typeface="Calibri"/>
                <a:cs typeface="Calibri"/>
              </a:rPr>
              <a:t>ngoại </a:t>
            </a:r>
            <a:r>
              <a:rPr sz="2400" dirty="0">
                <a:latin typeface="Calibri"/>
                <a:cs typeface="Calibri"/>
              </a:rPr>
              <a:t>lệ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xử </a:t>
            </a:r>
            <a:r>
              <a:rPr sz="2400" dirty="0">
                <a:latin typeface="Calibri"/>
                <a:cs typeface="Calibri"/>
              </a:rPr>
              <a:t>lý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7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5623</Words>
  <Application>Microsoft Office PowerPoint</Application>
  <PresentationFormat>On-screen Show (4:3)</PresentationFormat>
  <Paragraphs>696</Paragraphs>
  <Slides>66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9" baseType="lpstr">
      <vt:lpstr>Arial</vt:lpstr>
      <vt:lpstr>Arial MT</vt:lpstr>
      <vt:lpstr>Arial Unicode MS</vt:lpstr>
      <vt:lpstr>Calibri</vt:lpstr>
      <vt:lpstr>Cambria</vt:lpstr>
      <vt:lpstr>Consolas</vt:lpstr>
      <vt:lpstr>Courier New</vt:lpstr>
      <vt:lpstr>JetBrains Mono</vt:lpstr>
      <vt:lpstr>Monaco</vt:lpstr>
      <vt:lpstr>Times New Roman</vt:lpstr>
      <vt:lpstr>Wingdings</vt:lpstr>
      <vt:lpstr>Office Theme</vt:lpstr>
      <vt:lpstr>Bitmap Image</vt:lpstr>
      <vt:lpstr>PowerPoint Presentation</vt:lpstr>
      <vt:lpstr>Ngoại lệ và xử lý ngoại lệ?</vt:lpstr>
      <vt:lpstr>Nội dung</vt:lpstr>
      <vt:lpstr>1. Ngoại lệ là gì?</vt:lpstr>
      <vt:lpstr>1. Ngoại lệ là gì?</vt:lpstr>
      <vt:lpstr>1. Ngoại lệ là gì?</vt:lpstr>
      <vt:lpstr>2. Xử lý ngoại lệ</vt:lpstr>
      <vt:lpstr>Cú pháp try-except-else-finally</vt:lpstr>
      <vt:lpstr>Cú pháp try-except-finally</vt:lpstr>
      <vt:lpstr>Quy tắc “bắt” ngoại lệ: lọt sàng xuống nia</vt:lpstr>
      <vt:lpstr>Nhiệm vụ của khối finally: xử lý dự phòng</vt:lpstr>
      <vt:lpstr>3. Một số loại ngoại lệ thường gặp</vt:lpstr>
      <vt:lpstr>3. Một số loại ngoại lệ thường gặp</vt:lpstr>
      <vt:lpstr>3. Một số loại ngoại lệ thường gặp</vt:lpstr>
      <vt:lpstr>3. Một số loại ngoại lệ thường gặp</vt:lpstr>
      <vt:lpstr>3. Một số loại ngoại lệ thường gặp</vt:lpstr>
      <vt:lpstr>3. Một số loại ngoại lệ thường gặp</vt:lpstr>
      <vt:lpstr>3. Một số loại ngoại lệ thường gặp</vt:lpstr>
      <vt:lpstr>3. Một số loại ngoại lệ thường gặp</vt:lpstr>
      <vt:lpstr>4. Tự sinh ngoại lệ với từ khóa raise</vt:lpstr>
      <vt:lpstr>Ví dụ về phát sinh ngoại lệ</vt:lpstr>
      <vt:lpstr>Bài tập</vt:lpstr>
      <vt:lpstr>Bài tập</vt:lpstr>
      <vt:lpstr>PowerPoint Presentation</vt:lpstr>
      <vt:lpstr>Tóm tắt nội dung bài trước</vt:lpstr>
      <vt:lpstr>Nội dung hôm nay: Làm việc với tập tin </vt:lpstr>
      <vt:lpstr>Xử lý tập tin của  Python</vt:lpstr>
      <vt:lpstr>Xử lý tập tin của Python</vt:lpstr>
      <vt:lpstr>Xử lý tập tin của Python</vt:lpstr>
      <vt:lpstr>Đóng/Mở tập tin</vt:lpstr>
      <vt:lpstr>Làm việc với nội dung tập tin</vt:lpstr>
      <vt:lpstr>Mở file</vt:lpstr>
      <vt:lpstr>Mở file: f = open(filename, mode)</vt:lpstr>
      <vt:lpstr>Mở file: f = open(filename, mode)</vt:lpstr>
      <vt:lpstr>Ví dụ về mở file</vt:lpstr>
      <vt:lpstr>Đóng file: f.close()</vt:lpstr>
      <vt:lpstr>Đóng file: f.close()</vt:lpstr>
      <vt:lpstr>Đọc/Ghi dữ liệu của tập tin</vt:lpstr>
      <vt:lpstr>Các hàm đọc file</vt:lpstr>
      <vt:lpstr>Các hàm đọc file</vt:lpstr>
      <vt:lpstr>Các hàm ghi dữ liệu ra file</vt:lpstr>
      <vt:lpstr>Con trỏ tập tin</vt:lpstr>
      <vt:lpstr>Con trỏ tập tin</vt:lpstr>
      <vt:lpstr>Phương thức làm việc với con trỏ tập tin</vt:lpstr>
      <vt:lpstr>Các phương thức khác của tập tin</vt:lpstr>
      <vt:lpstr>Làm việc với hệ thống thư mục</vt:lpstr>
      <vt:lpstr>Làm việc với hệ thống thư mục</vt:lpstr>
      <vt:lpstr>Làm việc với hệ thống thư mục</vt:lpstr>
      <vt:lpstr>Phân giải đường dẫn theo thư mục làm việc</vt:lpstr>
      <vt:lpstr>Ví dụ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  <vt:lpstr>Bài tập</vt:lpstr>
      <vt:lpstr>Bài tập</vt:lpstr>
      <vt:lpstr>Bài tập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/>
  <cp:lastModifiedBy>Nguyen Van Thieu</cp:lastModifiedBy>
  <cp:revision>53</cp:revision>
  <dcterms:created xsi:type="dcterms:W3CDTF">2022-08-15T01:52:21Z</dcterms:created>
  <dcterms:modified xsi:type="dcterms:W3CDTF">2024-06-19T00:16:03Z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2022-08-15T00:00:00Z</vt:filetime>
  </property>
</Properties>
</file>