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256" r:id="rId2"/>
    <p:sldId id="368" r:id="rId3"/>
    <p:sldId id="369" r:id="rId4"/>
    <p:sldId id="443" r:id="rId5"/>
    <p:sldId id="444" r:id="rId6"/>
    <p:sldId id="477" r:id="rId7"/>
    <p:sldId id="478" r:id="rId8"/>
    <p:sldId id="445" r:id="rId9"/>
    <p:sldId id="370" r:id="rId10"/>
    <p:sldId id="451" r:id="rId11"/>
    <p:sldId id="453" r:id="rId12"/>
    <p:sldId id="455" r:id="rId13"/>
    <p:sldId id="457" r:id="rId14"/>
    <p:sldId id="446" r:id="rId15"/>
    <p:sldId id="448" r:id="rId16"/>
    <p:sldId id="447" r:id="rId17"/>
    <p:sldId id="449" r:id="rId18"/>
    <p:sldId id="491" r:id="rId19"/>
    <p:sldId id="481" r:id="rId20"/>
    <p:sldId id="501" r:id="rId21"/>
    <p:sldId id="480" r:id="rId22"/>
    <p:sldId id="489" r:id="rId23"/>
    <p:sldId id="492" r:id="rId24"/>
    <p:sldId id="483" r:id="rId25"/>
    <p:sldId id="484" r:id="rId26"/>
    <p:sldId id="485" r:id="rId27"/>
    <p:sldId id="486" r:id="rId28"/>
    <p:sldId id="493" r:id="rId29"/>
    <p:sldId id="502" r:id="rId30"/>
    <p:sldId id="494" r:id="rId31"/>
    <p:sldId id="487" r:id="rId32"/>
    <p:sldId id="503" r:id="rId33"/>
    <p:sldId id="504" r:id="rId34"/>
    <p:sldId id="505" r:id="rId35"/>
    <p:sldId id="506" r:id="rId36"/>
    <p:sldId id="507" r:id="rId37"/>
    <p:sldId id="495" r:id="rId38"/>
    <p:sldId id="525" r:id="rId39"/>
    <p:sldId id="526" r:id="rId40"/>
    <p:sldId id="524" r:id="rId41"/>
    <p:sldId id="496" r:id="rId42"/>
    <p:sldId id="508" r:id="rId43"/>
    <p:sldId id="509" r:id="rId44"/>
    <p:sldId id="498" r:id="rId45"/>
    <p:sldId id="458" r:id="rId46"/>
    <p:sldId id="518" r:id="rId47"/>
    <p:sldId id="519" r:id="rId48"/>
    <p:sldId id="520" r:id="rId49"/>
    <p:sldId id="521" r:id="rId50"/>
    <p:sldId id="522" r:id="rId51"/>
    <p:sldId id="523" r:id="rId52"/>
    <p:sldId id="459" r:id="rId53"/>
    <p:sldId id="512" r:id="rId54"/>
    <p:sldId id="513" r:id="rId55"/>
    <p:sldId id="515" r:id="rId56"/>
    <p:sldId id="514" r:id="rId57"/>
    <p:sldId id="516" r:id="rId58"/>
    <p:sldId id="517" r:id="rId59"/>
    <p:sldId id="500" r:id="rId60"/>
    <p:sldId id="460" r:id="rId61"/>
    <p:sldId id="511" r:id="rId62"/>
    <p:sldId id="510" r:id="rId63"/>
    <p:sldId id="488" r:id="rId6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462" autoAdjust="0"/>
  </p:normalViewPr>
  <p:slideViewPr>
    <p:cSldViewPr>
      <p:cViewPr varScale="1">
        <p:scale>
          <a:sx n="87" d="100"/>
          <a:sy n="87" d="100"/>
        </p:scale>
        <p:origin x="1330"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51E3813-FA2E-48FD-BAFB-D9AAED50A4BB}" type="datetimeFigureOut">
              <a:rPr lang="en-US" smtClean="0"/>
              <a:t>24-Jun-24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B923AE1-6D41-40E2-BBDA-C5ECC399B682}" type="slidenum">
              <a:rPr lang="en-US" smtClean="0"/>
              <a:t>‹#›</a:t>
            </a:fld>
            <a:endParaRPr lang="en-US"/>
          </a:p>
        </p:txBody>
      </p:sp>
    </p:spTree>
    <p:extLst>
      <p:ext uri="{BB962C8B-B14F-4D97-AF65-F5344CB8AC3E}">
        <p14:creationId xmlns:p14="http://schemas.microsoft.com/office/powerpoint/2010/main" val="668884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923AE1-6D41-40E2-BBDA-C5ECC399B682}" type="slidenum">
              <a:rPr lang="en-US" smtClean="0"/>
              <a:t>5</a:t>
            </a:fld>
            <a:endParaRPr lang="en-US"/>
          </a:p>
        </p:txBody>
      </p:sp>
    </p:spTree>
    <p:extLst>
      <p:ext uri="{BB962C8B-B14F-4D97-AF65-F5344CB8AC3E}">
        <p14:creationId xmlns:p14="http://schemas.microsoft.com/office/powerpoint/2010/main" val="1132689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496316" y="2182241"/>
            <a:ext cx="8151367" cy="1876425"/>
          </a:xfrm>
          <a:prstGeom prst="rect">
            <a:avLst/>
          </a:prstGeom>
        </p:spPr>
        <p:txBody>
          <a:bodyPr wrap="square" lIns="0" tIns="0" rIns="0" bIns="0">
            <a:spAutoFit/>
          </a:bodyPr>
          <a:lstStyle>
            <a:lvl1pPr>
              <a:defRPr sz="5400" b="0" i="0">
                <a:solidFill>
                  <a:srgbClr val="006FC0"/>
                </a:solidFill>
                <a:latin typeface="Calibri"/>
                <a:cs typeface="Calibri"/>
              </a:defRPr>
            </a:lvl1pPr>
          </a:lstStyle>
          <a:p>
            <a:endParaRPr/>
          </a:p>
        </p:txBody>
      </p:sp>
      <p:sp>
        <p:nvSpPr>
          <p:cNvPr id="3" name="Holder 3"/>
          <p:cNvSpPr>
            <a:spLocks noGrp="1"/>
          </p:cNvSpPr>
          <p:nvPr>
            <p:ph type="subTitle" idx="4"/>
          </p:nvPr>
        </p:nvSpPr>
        <p:spPr>
          <a:xfrm>
            <a:off x="2599689" y="4134688"/>
            <a:ext cx="3944620" cy="8489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510AFC6-0B0E-4F4A-B103-D344253B8C97}" type="datetime1">
              <a:rPr lang="en-US" smtClean="0"/>
              <a:t>24-Jun-24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08742C3-C39D-4342-8CAE-70096F5AE6ED}" type="datetime1">
              <a:rPr lang="en-US" smtClean="0"/>
              <a:t>24-Jun-24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A64944F0-BA6E-4E18-B115-9E5173DC371D}" type="datetime1">
              <a:rPr lang="en-US" smtClean="0"/>
              <a:t>24-Jun-24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004A2CD9-6AB1-4636-A2CA-5854972C7F41}" type="datetime1">
              <a:rPr lang="en-US" smtClean="0"/>
              <a:t>24-Jun-24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A8E6119-3DA2-460A-8D96-07DC20AEE1CA}" type="datetime1">
              <a:rPr lang="en-US" smtClean="0"/>
              <a:t>24-Jun-24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02665" y="3754577"/>
            <a:ext cx="7395845" cy="738664"/>
          </a:xfrm>
        </p:spPr>
        <p:txBody>
          <a:bodyPr/>
          <a:lstStyle/>
          <a:p>
            <a:r>
              <a:rPr lang="en-US" dirty="0"/>
              <a:t>Click to edit Master title style</a:t>
            </a:r>
          </a:p>
        </p:txBody>
      </p:sp>
      <p:sp>
        <p:nvSpPr>
          <p:cNvPr id="3" name="Content Placeholder 2"/>
          <p:cNvSpPr>
            <a:spLocks noGrp="1"/>
          </p:cNvSpPr>
          <p:nvPr>
            <p:ph sz="half" idx="1"/>
          </p:nvPr>
        </p:nvSpPr>
        <p:spPr>
          <a:xfrm>
            <a:off x="946404" y="1828801"/>
            <a:ext cx="3360420" cy="1223412"/>
          </a:xfrm>
        </p:spPr>
        <p:txBody>
          <a:bodyPr/>
          <a:lstStyle>
            <a:lvl1pPr>
              <a:defRPr sz="2100"/>
            </a:lvl1pPr>
            <a:lvl2pPr>
              <a:defRPr sz="1800"/>
            </a:lvl2pPr>
            <a:lvl3pPr>
              <a:defRPr sz="1500"/>
            </a:lvl3pPr>
            <a:lvl4pPr>
              <a:defRPr sz="1350"/>
            </a:lvl4pPr>
            <a:lvl5pPr>
              <a:defRPr sz="1200"/>
            </a:lvl5pPr>
            <a:lvl6pPr>
              <a:defRPr sz="1050"/>
            </a:lvl6pPr>
            <a:lvl7pPr>
              <a:defRPr sz="1050"/>
            </a:lvl7pPr>
            <a:lvl8pPr>
              <a:defRPr sz="1050"/>
            </a:lvl8pPr>
            <a:lvl9pPr>
              <a:defRPr sz="10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94860" y="1828801"/>
            <a:ext cx="3360420" cy="1223412"/>
          </a:xfrm>
        </p:spPr>
        <p:txBody>
          <a:bodyPr/>
          <a:lstStyle>
            <a:lvl1pPr>
              <a:defRPr sz="2100"/>
            </a:lvl1pPr>
            <a:lvl2pPr>
              <a:defRPr sz="1800"/>
            </a:lvl2pPr>
            <a:lvl3pPr>
              <a:defRPr sz="1500"/>
            </a:lvl3pPr>
            <a:lvl4pPr>
              <a:defRPr sz="1350"/>
            </a:lvl4pPr>
            <a:lvl5pPr>
              <a:defRPr sz="1200"/>
            </a:lvl5pPr>
            <a:lvl6pPr>
              <a:defRPr sz="1050"/>
            </a:lvl6pPr>
            <a:lvl7pPr>
              <a:defRPr sz="1050"/>
            </a:lvl7pPr>
            <a:lvl8pPr>
              <a:defRPr sz="1050"/>
            </a:lvl8pPr>
            <a:lvl9pPr>
              <a:defRPr sz="10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rot="16200000">
            <a:off x="7860032" y="1042601"/>
            <a:ext cx="1904999" cy="276999"/>
          </a:xfrm>
        </p:spPr>
        <p:txBody>
          <a:bodyPr/>
          <a:lstStyle/>
          <a:p>
            <a:fld id="{EE432C13-561E-41E3-91E8-A0057E0D6840}" type="datetime1">
              <a:rPr lang="en-US" smtClean="0"/>
              <a:t>24-Jun-24</a:t>
            </a:fld>
            <a:endParaRPr lang="en-US" dirty="0"/>
          </a:p>
        </p:txBody>
      </p:sp>
      <p:sp>
        <p:nvSpPr>
          <p:cNvPr id="6" name="Footer Placeholder 5"/>
          <p:cNvSpPr>
            <a:spLocks noGrp="1"/>
          </p:cNvSpPr>
          <p:nvPr>
            <p:ph type="ftr" sz="quarter" idx="11"/>
          </p:nvPr>
        </p:nvSpPr>
        <p:spPr>
          <a:xfrm>
            <a:off x="3901566" y="6563055"/>
            <a:ext cx="1339214" cy="184666"/>
          </a:xfrm>
        </p:spPr>
        <p:txBody>
          <a:bodyPr/>
          <a:lstStyle/>
          <a:p>
            <a:endParaRPr lang="en-US" dirty="0"/>
          </a:p>
        </p:txBody>
      </p:sp>
      <p:sp>
        <p:nvSpPr>
          <p:cNvPr id="7" name="Slide Number Placeholder 6"/>
          <p:cNvSpPr>
            <a:spLocks noGrp="1"/>
          </p:cNvSpPr>
          <p:nvPr>
            <p:ph type="sldNum" sz="quarter" idx="12"/>
          </p:nvPr>
        </p:nvSpPr>
        <p:spPr>
          <a:xfrm>
            <a:off x="8666353" y="6563055"/>
            <a:ext cx="231775" cy="184666"/>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753512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61" y="866394"/>
            <a:ext cx="9144000" cy="0"/>
          </a:xfrm>
          <a:custGeom>
            <a:avLst/>
            <a:gdLst/>
            <a:ahLst/>
            <a:cxnLst/>
            <a:rect l="l" t="t" r="r" b="b"/>
            <a:pathLst>
              <a:path w="9144000">
                <a:moveTo>
                  <a:pt x="0" y="0"/>
                </a:moveTo>
                <a:lnTo>
                  <a:pt x="9144000" y="0"/>
                </a:lnTo>
              </a:path>
            </a:pathLst>
          </a:custGeom>
          <a:ln w="38100">
            <a:solidFill>
              <a:srgbClr val="5B9BD4"/>
            </a:solidFill>
          </a:ln>
        </p:spPr>
        <p:txBody>
          <a:bodyPr wrap="square" lIns="0" tIns="0" rIns="0" bIns="0" rtlCol="0"/>
          <a:lstStyle/>
          <a:p>
            <a:endParaRPr/>
          </a:p>
        </p:txBody>
      </p:sp>
      <p:sp>
        <p:nvSpPr>
          <p:cNvPr id="2" name="Holder 2"/>
          <p:cNvSpPr>
            <a:spLocks noGrp="1"/>
          </p:cNvSpPr>
          <p:nvPr>
            <p:ph type="title"/>
          </p:nvPr>
        </p:nvSpPr>
        <p:spPr>
          <a:xfrm>
            <a:off x="702665" y="3754577"/>
            <a:ext cx="7395845" cy="1416050"/>
          </a:xfrm>
          <a:prstGeom prst="rect">
            <a:avLst/>
          </a:prstGeom>
        </p:spPr>
        <p:txBody>
          <a:bodyPr wrap="square" lIns="0" tIns="0" rIns="0" bIns="0">
            <a:spAutoFit/>
          </a:bodyPr>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body" idx="1"/>
          </p:nvPr>
        </p:nvSpPr>
        <p:spPr>
          <a:xfrm>
            <a:off x="697331" y="1957044"/>
            <a:ext cx="4605655" cy="155511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901566" y="6563055"/>
            <a:ext cx="1339214"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endParaRPr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619752E4-E103-4CE3-850B-7AD5A354DD78}" type="datetime1">
              <a:rPr lang="en-US" smtClean="0"/>
              <a:t>24-Jun-24</a:t>
            </a:fld>
            <a:endParaRPr lang="en-US"/>
          </a:p>
        </p:txBody>
      </p:sp>
      <p:sp>
        <p:nvSpPr>
          <p:cNvPr id="6" name="Holder 6"/>
          <p:cNvSpPr>
            <a:spLocks noGrp="1"/>
          </p:cNvSpPr>
          <p:nvPr>
            <p:ph type="sldNum" sz="quarter" idx="7"/>
          </p:nvPr>
        </p:nvSpPr>
        <p:spPr>
          <a:xfrm>
            <a:off x="8666353" y="6563055"/>
            <a:ext cx="2317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9" Type="http://schemas.openxmlformats.org/officeDocument/2006/relationships/image" Target="../media/image60.png"/></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numpy/numpy"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2.wmf"/><Relationship Id="rId4"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4.wmf"/><Relationship Id="rId4" Type="http://schemas.openxmlformats.org/officeDocument/2006/relationships/oleObject" Target="../embeddings/oleObject2.bin"/></Relationships>
</file>

<file path=ppt/slides/_rels/slide4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5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55.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4.wmf"/></Relationships>
</file>

<file path=ppt/slides/_rels/slide5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 y="3574541"/>
            <a:ext cx="9144000" cy="0"/>
          </a:xfrm>
          <a:custGeom>
            <a:avLst/>
            <a:gdLst/>
            <a:ahLst/>
            <a:cxnLst/>
            <a:rect l="l" t="t" r="r" b="b"/>
            <a:pathLst>
              <a:path w="9144000">
                <a:moveTo>
                  <a:pt x="0" y="0"/>
                </a:moveTo>
                <a:lnTo>
                  <a:pt x="9144000" y="0"/>
                </a:lnTo>
              </a:path>
            </a:pathLst>
          </a:custGeom>
          <a:ln w="38100">
            <a:solidFill>
              <a:srgbClr val="5B9BD4"/>
            </a:solidFill>
          </a:ln>
        </p:spPr>
        <p:txBody>
          <a:bodyPr wrap="square" lIns="0" tIns="0" rIns="0" bIns="0" rtlCol="0"/>
          <a:lstStyle/>
          <a:p>
            <a:endParaRPr/>
          </a:p>
        </p:txBody>
      </p:sp>
      <p:sp>
        <p:nvSpPr>
          <p:cNvPr id="3" name="object 3"/>
          <p:cNvSpPr txBox="1"/>
          <p:nvPr/>
        </p:nvSpPr>
        <p:spPr>
          <a:xfrm>
            <a:off x="685800" y="1425420"/>
            <a:ext cx="7772400" cy="1490152"/>
          </a:xfrm>
          <a:prstGeom prst="rect">
            <a:avLst/>
          </a:prstGeom>
        </p:spPr>
        <p:txBody>
          <a:bodyPr vert="horz" wrap="square" lIns="0" tIns="12700" rIns="0" bIns="0" rtlCol="0">
            <a:spAutoFit/>
          </a:bodyPr>
          <a:lstStyle/>
          <a:p>
            <a:pPr marL="12700" algn="ctr">
              <a:lnSpc>
                <a:spcPct val="100000"/>
              </a:lnSpc>
              <a:spcBef>
                <a:spcPts val="100"/>
              </a:spcBef>
            </a:pPr>
            <a:r>
              <a:rPr sz="4800" dirty="0">
                <a:solidFill>
                  <a:srgbClr val="56247C"/>
                </a:solidFill>
                <a:latin typeface="Times New Roman"/>
                <a:cs typeface="Times New Roman"/>
              </a:rPr>
              <a:t>LẬP</a:t>
            </a:r>
            <a:r>
              <a:rPr sz="4800" spc="-260" dirty="0">
                <a:solidFill>
                  <a:srgbClr val="56247C"/>
                </a:solidFill>
                <a:latin typeface="Times New Roman"/>
                <a:cs typeface="Times New Roman"/>
              </a:rPr>
              <a:t> </a:t>
            </a:r>
            <a:r>
              <a:rPr lang="en-US" sz="4800" smtClean="0">
                <a:solidFill>
                  <a:srgbClr val="56247C"/>
                </a:solidFill>
                <a:latin typeface="Times New Roman"/>
                <a:cs typeface="Times New Roman"/>
              </a:rPr>
              <a:t>TRÌNH </a:t>
            </a:r>
            <a:r>
              <a:rPr lang="en-US" sz="4800" smtClean="0">
                <a:solidFill>
                  <a:srgbClr val="56247C"/>
                </a:solidFill>
                <a:latin typeface="Times New Roman"/>
                <a:cs typeface="Times New Roman"/>
              </a:rPr>
              <a:t>CHO </a:t>
            </a:r>
          </a:p>
          <a:p>
            <a:pPr marL="12700" algn="ctr">
              <a:lnSpc>
                <a:spcPct val="100000"/>
              </a:lnSpc>
              <a:spcBef>
                <a:spcPts val="100"/>
              </a:spcBef>
            </a:pPr>
            <a:r>
              <a:rPr lang="en-US" sz="4800" smtClean="0">
                <a:solidFill>
                  <a:srgbClr val="56247C"/>
                </a:solidFill>
                <a:latin typeface="Times New Roman"/>
                <a:cs typeface="Times New Roman"/>
              </a:rPr>
              <a:t>TRÍ TUỆ NHÂN TẠO</a:t>
            </a:r>
            <a:endParaRPr lang="en-US" sz="4800" dirty="0" smtClean="0">
              <a:solidFill>
                <a:srgbClr val="56247C"/>
              </a:solidFill>
              <a:latin typeface="Times New Roman"/>
              <a:cs typeface="Times New Roman"/>
            </a:endParaRPr>
          </a:p>
        </p:txBody>
      </p:sp>
      <p:sp>
        <p:nvSpPr>
          <p:cNvPr id="4" name="object 4"/>
          <p:cNvSpPr txBox="1"/>
          <p:nvPr/>
        </p:nvSpPr>
        <p:spPr>
          <a:xfrm>
            <a:off x="1162913" y="3746754"/>
            <a:ext cx="6815455" cy="574040"/>
          </a:xfrm>
          <a:prstGeom prst="rect">
            <a:avLst/>
          </a:prstGeom>
        </p:spPr>
        <p:txBody>
          <a:bodyPr vert="horz" wrap="square" lIns="0" tIns="12700" rIns="0" bIns="0" rtlCol="0">
            <a:spAutoFit/>
          </a:bodyPr>
          <a:lstStyle/>
          <a:p>
            <a:pPr marL="12700" algn="ctr">
              <a:lnSpc>
                <a:spcPct val="100000"/>
              </a:lnSpc>
              <a:spcBef>
                <a:spcPts val="100"/>
              </a:spcBef>
            </a:pPr>
            <a:r>
              <a:rPr lang="en-US" sz="3600" dirty="0" err="1" smtClean="0">
                <a:solidFill>
                  <a:srgbClr val="C55A11"/>
                </a:solidFill>
                <a:latin typeface="Calibri"/>
                <a:cs typeface="Calibri"/>
              </a:rPr>
              <a:t>Giảng</a:t>
            </a:r>
            <a:r>
              <a:rPr lang="en-US" sz="3600" dirty="0" smtClean="0">
                <a:solidFill>
                  <a:srgbClr val="C55A11"/>
                </a:solidFill>
                <a:latin typeface="Calibri"/>
                <a:cs typeface="Calibri"/>
              </a:rPr>
              <a:t> </a:t>
            </a:r>
            <a:r>
              <a:rPr lang="en-US" sz="3600" dirty="0" err="1" smtClean="0">
                <a:solidFill>
                  <a:srgbClr val="C55A11"/>
                </a:solidFill>
                <a:latin typeface="Calibri"/>
                <a:cs typeface="Calibri"/>
              </a:rPr>
              <a:t>viên</a:t>
            </a:r>
            <a:r>
              <a:rPr lang="en-US" sz="3600" dirty="0" smtClean="0">
                <a:solidFill>
                  <a:srgbClr val="C55A11"/>
                </a:solidFill>
                <a:latin typeface="Calibri"/>
                <a:cs typeface="Calibri"/>
              </a:rPr>
              <a:t>: Nguyễn Văn Thiệu</a:t>
            </a:r>
            <a:endParaRPr sz="3600" dirty="0">
              <a:latin typeface="Calibri"/>
              <a:cs typeface="Calibri"/>
            </a:endParaRPr>
          </a:p>
        </p:txBody>
      </p:sp>
      <p:sp>
        <p:nvSpPr>
          <p:cNvPr id="6" name="Slide Number Placeholder 5"/>
          <p:cNvSpPr>
            <a:spLocks noGrp="1"/>
          </p:cNvSpPr>
          <p:nvPr>
            <p:ph type="sldNum" sz="quarter" idx="7"/>
          </p:nvPr>
        </p:nvSpPr>
        <p:spPr/>
        <p:txBody>
          <a:bodyPr/>
          <a:lstStyle/>
          <a:p>
            <a:pPr marL="38100">
              <a:lnSpc>
                <a:spcPts val="1240"/>
              </a:lnSpc>
            </a:pPr>
            <a:fld id="{81D60167-4931-47E6-BA6A-407CBD079E47}"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gyazo.com/ab7c9b4e16c8a76d8dc7704d30051267.png">
            <a:extLst>
              <a:ext uri="{FF2B5EF4-FFF2-40B4-BE49-F238E27FC236}">
                <a16:creationId xmlns:a16="http://schemas.microsoft.com/office/drawing/2014/main" id="{4E5B0FD0-66E1-4D88-AE87-FFD566AA018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286000" y="1219200"/>
            <a:ext cx="4092777" cy="7423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gyazo.com/155ad9075990c94c1e98b750d365d49a.png">
            <a:extLst>
              <a:ext uri="{FF2B5EF4-FFF2-40B4-BE49-F238E27FC236}">
                <a16:creationId xmlns:a16="http://schemas.microsoft.com/office/drawing/2014/main" id="{F8350C03-9BBC-461B-8603-1E1869FA1D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362200"/>
            <a:ext cx="4050506" cy="183594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2D2687B-855C-4168-B171-855746B25D67}"/>
              </a:ext>
            </a:extLst>
          </p:cNvPr>
          <p:cNvSpPr>
            <a:spLocks noGrp="1"/>
          </p:cNvSpPr>
          <p:nvPr>
            <p:ph type="sldNum" sz="quarter" idx="12"/>
          </p:nvPr>
        </p:nvSpPr>
        <p:spPr/>
        <p:txBody>
          <a:bodyPr>
            <a:normAutofit/>
          </a:bodyPr>
          <a:lstStyle/>
          <a:p>
            <a:fld id="{4FAB73BC-B049-4115-A692-8D63A059BFB8}" type="slidenum">
              <a:rPr lang="en-US" smtClean="0"/>
              <a:t>10</a:t>
            </a:fld>
            <a:endParaRPr lang="en-US" dirty="0"/>
          </a:p>
        </p:txBody>
      </p:sp>
      <p:pic>
        <p:nvPicPr>
          <p:cNvPr id="9" name="Picture 4" descr="https://i.gyazo.com/8001a5fae4b908ca4cdec3a018885ba7.png">
            <a:extLst>
              <a:ext uri="{FF2B5EF4-FFF2-40B4-BE49-F238E27FC236}">
                <a16:creationId xmlns:a16="http://schemas.microsoft.com/office/drawing/2014/main" id="{F932B43B-F42C-4E3D-8306-84FD7EA80D09}"/>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1981200" y="4800600"/>
            <a:ext cx="4858985" cy="719166"/>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
          <p:cNvSpPr txBox="1">
            <a:spLocks noGrp="1"/>
          </p:cNvSpPr>
          <p:nvPr>
            <p:ph type="title"/>
          </p:nvPr>
        </p:nvSpPr>
        <p:spPr>
          <a:xfrm>
            <a:off x="259181" y="141859"/>
            <a:ext cx="3550819" cy="566822"/>
          </a:xfrm>
          <a:prstGeom prst="rect">
            <a:avLst/>
          </a:prstGeom>
        </p:spPr>
        <p:txBody>
          <a:bodyPr vert="horz" wrap="square" lIns="0" tIns="12700" rIns="0" bIns="0" rtlCol="0">
            <a:spAutoFit/>
          </a:bodyPr>
          <a:lstStyle/>
          <a:p>
            <a:pPr marL="12700">
              <a:lnSpc>
                <a:spcPct val="100000"/>
              </a:lnSpc>
              <a:spcBef>
                <a:spcPts val="100"/>
              </a:spcBef>
            </a:pPr>
            <a:r>
              <a:rPr lang="en-US" sz="3600" spc="-5" dirty="0" smtClean="0"/>
              <a:t>4.1 </a:t>
            </a:r>
            <a:r>
              <a:rPr sz="3600" spc="-5" dirty="0" err="1" smtClean="0"/>
              <a:t>Khởi</a:t>
            </a:r>
            <a:r>
              <a:rPr sz="3600" spc="-90" dirty="0" smtClean="0"/>
              <a:t> </a:t>
            </a:r>
            <a:r>
              <a:rPr sz="3600" spc="-5" dirty="0" err="1" smtClean="0"/>
              <a:t>tạo</a:t>
            </a:r>
            <a:r>
              <a:rPr lang="en-US" sz="3600" spc="-5" dirty="0" smtClean="0"/>
              <a:t> array</a:t>
            </a:r>
            <a:endParaRPr sz="3600" dirty="0"/>
          </a:p>
        </p:txBody>
      </p:sp>
    </p:spTree>
    <p:extLst>
      <p:ext uri="{BB962C8B-B14F-4D97-AF65-F5344CB8AC3E}">
        <p14:creationId xmlns:p14="http://schemas.microsoft.com/office/powerpoint/2010/main" val="235669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i.gyazo.com/c234df7922627afc111c3a02ede104fe.png">
            <a:extLst>
              <a:ext uri="{FF2B5EF4-FFF2-40B4-BE49-F238E27FC236}">
                <a16:creationId xmlns:a16="http://schemas.microsoft.com/office/drawing/2014/main" id="{614819F5-ED63-4F34-9FD4-B6D4F23FC57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514600" y="990600"/>
            <a:ext cx="4015209" cy="326350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6A3119A-E469-41A1-8702-2A1963EE0729}"/>
              </a:ext>
            </a:extLst>
          </p:cNvPr>
          <p:cNvSpPr>
            <a:spLocks noGrp="1"/>
          </p:cNvSpPr>
          <p:nvPr>
            <p:ph type="sldNum" sz="quarter" idx="12"/>
          </p:nvPr>
        </p:nvSpPr>
        <p:spPr/>
        <p:txBody>
          <a:bodyPr>
            <a:normAutofit/>
          </a:bodyPr>
          <a:lstStyle/>
          <a:p>
            <a:fld id="{4FAB73BC-B049-4115-A692-8D63A059BFB8}" type="slidenum">
              <a:rPr lang="en-US" smtClean="0"/>
              <a:t>11</a:t>
            </a:fld>
            <a:endParaRPr lang="en-US" dirty="0"/>
          </a:p>
        </p:txBody>
      </p:sp>
      <p:pic>
        <p:nvPicPr>
          <p:cNvPr id="8" name="Picture 4" descr="https://i.gyazo.com/9b34cbafccfb8d9f78bdc66e8a0b283c.png">
            <a:extLst>
              <a:ext uri="{FF2B5EF4-FFF2-40B4-BE49-F238E27FC236}">
                <a16:creationId xmlns:a16="http://schemas.microsoft.com/office/drawing/2014/main" id="{F8464E02-05B7-4134-8D2A-B820C34B12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079" y="4648200"/>
            <a:ext cx="4286250" cy="1857375"/>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2"/>
          <p:cNvSpPr txBox="1">
            <a:spLocks noGrp="1"/>
          </p:cNvSpPr>
          <p:nvPr>
            <p:ph type="title"/>
          </p:nvPr>
        </p:nvSpPr>
        <p:spPr>
          <a:xfrm>
            <a:off x="259181" y="141859"/>
            <a:ext cx="3550819" cy="566822"/>
          </a:xfrm>
          <a:prstGeom prst="rect">
            <a:avLst/>
          </a:prstGeom>
        </p:spPr>
        <p:txBody>
          <a:bodyPr vert="horz" wrap="square" lIns="0" tIns="12700" rIns="0" bIns="0" rtlCol="0">
            <a:spAutoFit/>
          </a:bodyPr>
          <a:lstStyle/>
          <a:p>
            <a:pPr marL="12700">
              <a:lnSpc>
                <a:spcPct val="100000"/>
              </a:lnSpc>
              <a:spcBef>
                <a:spcPts val="100"/>
              </a:spcBef>
            </a:pPr>
            <a:r>
              <a:rPr lang="en-US" sz="3600" spc="-5" dirty="0" smtClean="0"/>
              <a:t>4.1 </a:t>
            </a:r>
            <a:r>
              <a:rPr sz="3600" spc="-5" dirty="0" err="1" smtClean="0"/>
              <a:t>Khởi</a:t>
            </a:r>
            <a:r>
              <a:rPr sz="3600" spc="-90" dirty="0" smtClean="0"/>
              <a:t> </a:t>
            </a:r>
            <a:r>
              <a:rPr sz="3600" spc="-5" dirty="0" err="1" smtClean="0"/>
              <a:t>tạo</a:t>
            </a:r>
            <a:r>
              <a:rPr lang="en-US" sz="3600" spc="-5" dirty="0" smtClean="0"/>
              <a:t> array</a:t>
            </a:r>
            <a:endParaRPr sz="3600" dirty="0"/>
          </a:p>
        </p:txBody>
      </p:sp>
    </p:spTree>
    <p:extLst>
      <p:ext uri="{BB962C8B-B14F-4D97-AF65-F5344CB8AC3E}">
        <p14:creationId xmlns:p14="http://schemas.microsoft.com/office/powerpoint/2010/main" val="1536312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7AC6CB-0FAC-4ADE-B712-3462E3A60CA6}"/>
              </a:ext>
            </a:extLst>
          </p:cNvPr>
          <p:cNvSpPr>
            <a:spLocks noGrp="1"/>
          </p:cNvSpPr>
          <p:nvPr>
            <p:ph type="sldNum" sz="quarter" idx="12"/>
          </p:nvPr>
        </p:nvSpPr>
        <p:spPr/>
        <p:txBody>
          <a:bodyPr>
            <a:normAutofit/>
          </a:bodyPr>
          <a:lstStyle/>
          <a:p>
            <a:fld id="{4FAB73BC-B049-4115-A692-8D63A059BFB8}" type="slidenum">
              <a:rPr lang="en-US" smtClean="0"/>
              <a:t>12</a:t>
            </a:fld>
            <a:endParaRPr lang="en-US" dirty="0"/>
          </a:p>
        </p:txBody>
      </p:sp>
      <p:pic>
        <p:nvPicPr>
          <p:cNvPr id="2050" name="Picture 2" descr="https://i.gyazo.com/6527c907bff1be4a73405f09257b094b.png">
            <a:extLst>
              <a:ext uri="{FF2B5EF4-FFF2-40B4-BE49-F238E27FC236}">
                <a16:creationId xmlns:a16="http://schemas.microsoft.com/office/drawing/2014/main" id="{BA877FBE-9E6A-4052-86D7-C87E7A20F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95400"/>
            <a:ext cx="4886252" cy="24178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i.gyazo.com/06e91c14aeec5dcf6a8534c1282a5f4a.png">
            <a:extLst>
              <a:ext uri="{FF2B5EF4-FFF2-40B4-BE49-F238E27FC236}">
                <a16:creationId xmlns:a16="http://schemas.microsoft.com/office/drawing/2014/main" id="{41D56FE4-04AA-438C-8631-08EF4969E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343400"/>
            <a:ext cx="3911030" cy="994171"/>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2"/>
          <p:cNvSpPr txBox="1">
            <a:spLocks noGrp="1"/>
          </p:cNvSpPr>
          <p:nvPr>
            <p:ph type="title"/>
          </p:nvPr>
        </p:nvSpPr>
        <p:spPr>
          <a:xfrm>
            <a:off x="259181" y="141859"/>
            <a:ext cx="3550819" cy="566822"/>
          </a:xfrm>
          <a:prstGeom prst="rect">
            <a:avLst/>
          </a:prstGeom>
        </p:spPr>
        <p:txBody>
          <a:bodyPr vert="horz" wrap="square" lIns="0" tIns="12700" rIns="0" bIns="0" rtlCol="0">
            <a:spAutoFit/>
          </a:bodyPr>
          <a:lstStyle/>
          <a:p>
            <a:pPr marL="12700">
              <a:lnSpc>
                <a:spcPct val="100000"/>
              </a:lnSpc>
              <a:spcBef>
                <a:spcPts val="100"/>
              </a:spcBef>
            </a:pPr>
            <a:r>
              <a:rPr lang="en-US" sz="3600" spc="-5" dirty="0" smtClean="0"/>
              <a:t>4.1 </a:t>
            </a:r>
            <a:r>
              <a:rPr sz="3600" spc="-5" dirty="0" err="1" smtClean="0"/>
              <a:t>Khởi</a:t>
            </a:r>
            <a:r>
              <a:rPr sz="3600" spc="-90" dirty="0" smtClean="0"/>
              <a:t> </a:t>
            </a:r>
            <a:r>
              <a:rPr sz="3600" spc="-5" dirty="0" err="1" smtClean="0"/>
              <a:t>tạo</a:t>
            </a:r>
            <a:r>
              <a:rPr lang="en-US" sz="3600" spc="-5" dirty="0" smtClean="0"/>
              <a:t> array</a:t>
            </a:r>
            <a:endParaRPr sz="3600" dirty="0"/>
          </a:p>
        </p:txBody>
      </p:sp>
    </p:spTree>
    <p:extLst>
      <p:ext uri="{BB962C8B-B14F-4D97-AF65-F5344CB8AC3E}">
        <p14:creationId xmlns:p14="http://schemas.microsoft.com/office/powerpoint/2010/main" val="1900118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i.gyazo.com/c715415aae0a9590255726d83b03969a.png">
            <a:extLst>
              <a:ext uri="{FF2B5EF4-FFF2-40B4-BE49-F238E27FC236}">
                <a16:creationId xmlns:a16="http://schemas.microsoft.com/office/drawing/2014/main" id="{E541AB38-BA22-4FA5-A14B-75D61FBEE53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286000" y="2209800"/>
            <a:ext cx="4664466" cy="226380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35E0011-A2F1-46FC-8A46-2806DDD622BE}"/>
              </a:ext>
            </a:extLst>
          </p:cNvPr>
          <p:cNvSpPr>
            <a:spLocks noGrp="1"/>
          </p:cNvSpPr>
          <p:nvPr>
            <p:ph type="sldNum" sz="quarter" idx="12"/>
          </p:nvPr>
        </p:nvSpPr>
        <p:spPr/>
        <p:txBody>
          <a:bodyPr>
            <a:normAutofit/>
          </a:bodyPr>
          <a:lstStyle/>
          <a:p>
            <a:fld id="{4FAB73BC-B049-4115-A692-8D63A059BFB8}" type="slidenum">
              <a:rPr lang="en-US" smtClean="0"/>
              <a:t>13</a:t>
            </a:fld>
            <a:endParaRPr lang="en-US" dirty="0"/>
          </a:p>
        </p:txBody>
      </p:sp>
      <p:sp>
        <p:nvSpPr>
          <p:cNvPr id="5" name="object 2"/>
          <p:cNvSpPr txBox="1">
            <a:spLocks noGrp="1"/>
          </p:cNvSpPr>
          <p:nvPr>
            <p:ph type="title"/>
          </p:nvPr>
        </p:nvSpPr>
        <p:spPr>
          <a:xfrm>
            <a:off x="259181" y="141859"/>
            <a:ext cx="3550819" cy="566822"/>
          </a:xfrm>
          <a:prstGeom prst="rect">
            <a:avLst/>
          </a:prstGeom>
        </p:spPr>
        <p:txBody>
          <a:bodyPr vert="horz" wrap="square" lIns="0" tIns="12700" rIns="0" bIns="0" rtlCol="0">
            <a:spAutoFit/>
          </a:bodyPr>
          <a:lstStyle/>
          <a:p>
            <a:pPr marL="12700">
              <a:lnSpc>
                <a:spcPct val="100000"/>
              </a:lnSpc>
              <a:spcBef>
                <a:spcPts val="100"/>
              </a:spcBef>
            </a:pPr>
            <a:r>
              <a:rPr lang="en-US" sz="3600" spc="-5" dirty="0" smtClean="0"/>
              <a:t>4.1 </a:t>
            </a:r>
            <a:r>
              <a:rPr sz="3600" spc="-5" dirty="0" err="1" smtClean="0"/>
              <a:t>Khởi</a:t>
            </a:r>
            <a:r>
              <a:rPr sz="3600" spc="-90" dirty="0" smtClean="0"/>
              <a:t> </a:t>
            </a:r>
            <a:r>
              <a:rPr sz="3600" spc="-5" dirty="0" err="1" smtClean="0"/>
              <a:t>tạo</a:t>
            </a:r>
            <a:r>
              <a:rPr lang="en-US" sz="3600" spc="-5" dirty="0" smtClean="0"/>
              <a:t> array</a:t>
            </a:r>
            <a:endParaRPr sz="3600" dirty="0"/>
          </a:p>
        </p:txBody>
      </p:sp>
    </p:spTree>
    <p:extLst>
      <p:ext uri="{BB962C8B-B14F-4D97-AF65-F5344CB8AC3E}">
        <p14:creationId xmlns:p14="http://schemas.microsoft.com/office/powerpoint/2010/main" val="1416662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14</a:t>
            </a:fld>
            <a:endParaRPr lang="en-US" dirty="0"/>
          </a:p>
        </p:txBody>
      </p:sp>
      <p:pic>
        <p:nvPicPr>
          <p:cNvPr id="2050" name="Picture 2" descr="https://jalammar.github.io/images/numpy/create-numpy-array-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447800"/>
            <a:ext cx="4724401" cy="16369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jalammar.github.io/images/numpy/create-numpy-array-ones-zeros-rand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54" y="3733800"/>
            <a:ext cx="8229599"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
          <p:cNvSpPr txBox="1">
            <a:spLocks noGrp="1"/>
          </p:cNvSpPr>
          <p:nvPr>
            <p:ph type="title"/>
          </p:nvPr>
        </p:nvSpPr>
        <p:spPr>
          <a:xfrm>
            <a:off x="259181" y="141859"/>
            <a:ext cx="3550819" cy="566822"/>
          </a:xfrm>
          <a:prstGeom prst="rect">
            <a:avLst/>
          </a:prstGeom>
        </p:spPr>
        <p:txBody>
          <a:bodyPr vert="horz" wrap="square" lIns="0" tIns="12700" rIns="0" bIns="0" rtlCol="0">
            <a:spAutoFit/>
          </a:bodyPr>
          <a:lstStyle/>
          <a:p>
            <a:pPr marL="12700">
              <a:lnSpc>
                <a:spcPct val="100000"/>
              </a:lnSpc>
              <a:spcBef>
                <a:spcPts val="100"/>
              </a:spcBef>
            </a:pPr>
            <a:r>
              <a:rPr lang="en-US" sz="3600" spc="-5" dirty="0" smtClean="0"/>
              <a:t>4.1 </a:t>
            </a:r>
            <a:r>
              <a:rPr sz="3600" spc="-5" dirty="0" err="1" smtClean="0"/>
              <a:t>Khởi</a:t>
            </a:r>
            <a:r>
              <a:rPr sz="3600" spc="-90" dirty="0" smtClean="0"/>
              <a:t> </a:t>
            </a:r>
            <a:r>
              <a:rPr sz="3600" spc="-5" dirty="0" err="1" smtClean="0"/>
              <a:t>tạo</a:t>
            </a:r>
            <a:r>
              <a:rPr lang="en-US" sz="3600" spc="-5" dirty="0" smtClean="0"/>
              <a:t> array</a:t>
            </a:r>
            <a:endParaRPr sz="3600" dirty="0"/>
          </a:p>
        </p:txBody>
      </p:sp>
    </p:spTree>
    <p:extLst>
      <p:ext uri="{BB962C8B-B14F-4D97-AF65-F5344CB8AC3E}">
        <p14:creationId xmlns:p14="http://schemas.microsoft.com/office/powerpoint/2010/main" val="1692101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15</a:t>
            </a:fld>
            <a:endParaRPr lang="en-US" dirty="0"/>
          </a:p>
        </p:txBody>
      </p:sp>
      <p:pic>
        <p:nvPicPr>
          <p:cNvPr id="4098" name="Picture 2" descr="https://jalammar.github.io/images/numpy/numpy-array-create-2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6886575" cy="14001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jalammar.github.io/images/numpy/numpy-matrix-ones-zeros-rand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10000"/>
            <a:ext cx="8202202" cy="1472630"/>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
          <p:cNvSpPr txBox="1">
            <a:spLocks noGrp="1"/>
          </p:cNvSpPr>
          <p:nvPr>
            <p:ph type="title"/>
          </p:nvPr>
        </p:nvSpPr>
        <p:spPr>
          <a:xfrm>
            <a:off x="259181" y="141859"/>
            <a:ext cx="3550819" cy="566822"/>
          </a:xfrm>
          <a:prstGeom prst="rect">
            <a:avLst/>
          </a:prstGeom>
        </p:spPr>
        <p:txBody>
          <a:bodyPr vert="horz" wrap="square" lIns="0" tIns="12700" rIns="0" bIns="0" rtlCol="0">
            <a:spAutoFit/>
          </a:bodyPr>
          <a:lstStyle/>
          <a:p>
            <a:pPr marL="12700">
              <a:lnSpc>
                <a:spcPct val="100000"/>
              </a:lnSpc>
              <a:spcBef>
                <a:spcPts val="100"/>
              </a:spcBef>
            </a:pPr>
            <a:r>
              <a:rPr lang="en-US" sz="3600" spc="-5" dirty="0" smtClean="0"/>
              <a:t>4.1 </a:t>
            </a:r>
            <a:r>
              <a:rPr sz="3600" spc="-5" dirty="0" err="1" smtClean="0"/>
              <a:t>Khởi</a:t>
            </a:r>
            <a:r>
              <a:rPr sz="3600" spc="-90" dirty="0" smtClean="0"/>
              <a:t> </a:t>
            </a:r>
            <a:r>
              <a:rPr sz="3600" spc="-5" dirty="0" err="1" smtClean="0"/>
              <a:t>tạo</a:t>
            </a:r>
            <a:r>
              <a:rPr lang="en-US" sz="3600" spc="-5" dirty="0" smtClean="0"/>
              <a:t> array</a:t>
            </a:r>
            <a:endParaRPr sz="3600" dirty="0"/>
          </a:p>
        </p:txBody>
      </p:sp>
    </p:spTree>
    <p:extLst>
      <p:ext uri="{BB962C8B-B14F-4D97-AF65-F5344CB8AC3E}">
        <p14:creationId xmlns:p14="http://schemas.microsoft.com/office/powerpoint/2010/main" val="3615505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16</a:t>
            </a:fld>
            <a:endParaRPr lang="en-US" dirty="0"/>
          </a:p>
        </p:txBody>
      </p:sp>
      <p:pic>
        <p:nvPicPr>
          <p:cNvPr id="3074" name="Picture 2" descr="https://jalammar.github.io/images/numpy/numpy-arrays-exampl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901" y="1600200"/>
            <a:ext cx="7242409" cy="11984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jalammar.github.io/images/numpy/numpy-arrays-addin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901" y="3429000"/>
            <a:ext cx="7305675" cy="1495426"/>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
          <p:cNvSpPr txBox="1">
            <a:spLocks noGrp="1"/>
          </p:cNvSpPr>
          <p:nvPr>
            <p:ph type="title"/>
          </p:nvPr>
        </p:nvSpPr>
        <p:spPr>
          <a:xfrm>
            <a:off x="259181" y="141859"/>
            <a:ext cx="3550819" cy="566822"/>
          </a:xfrm>
          <a:prstGeom prst="rect">
            <a:avLst/>
          </a:prstGeom>
        </p:spPr>
        <p:txBody>
          <a:bodyPr vert="horz" wrap="square" lIns="0" tIns="12700" rIns="0" bIns="0" rtlCol="0">
            <a:spAutoFit/>
          </a:bodyPr>
          <a:lstStyle/>
          <a:p>
            <a:pPr marL="12700">
              <a:lnSpc>
                <a:spcPct val="100000"/>
              </a:lnSpc>
              <a:spcBef>
                <a:spcPts val="100"/>
              </a:spcBef>
            </a:pPr>
            <a:r>
              <a:rPr lang="en-US" sz="3600" spc="-5" dirty="0" smtClean="0"/>
              <a:t>4.1 </a:t>
            </a:r>
            <a:r>
              <a:rPr sz="3600" spc="-5" dirty="0" err="1" smtClean="0"/>
              <a:t>Khởi</a:t>
            </a:r>
            <a:r>
              <a:rPr sz="3600" spc="-90" dirty="0" smtClean="0"/>
              <a:t> </a:t>
            </a:r>
            <a:r>
              <a:rPr sz="3600" spc="-5" dirty="0" err="1" smtClean="0"/>
              <a:t>tạo</a:t>
            </a:r>
            <a:r>
              <a:rPr lang="en-US" sz="3600" spc="-5" dirty="0" smtClean="0"/>
              <a:t> array</a:t>
            </a:r>
            <a:endParaRPr sz="3600" dirty="0"/>
          </a:p>
        </p:txBody>
      </p:sp>
    </p:spTree>
    <p:extLst>
      <p:ext uri="{BB962C8B-B14F-4D97-AF65-F5344CB8AC3E}">
        <p14:creationId xmlns:p14="http://schemas.microsoft.com/office/powerpoint/2010/main" val="3797538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17</a:t>
            </a:fld>
            <a:endParaRPr lang="en-US" dirty="0"/>
          </a:p>
        </p:txBody>
      </p:sp>
      <p:pic>
        <p:nvPicPr>
          <p:cNvPr id="5122" name="Picture 2" descr="https://jalammar.github.io/images/numpy/numpy-matrix-arithmet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7400925" cy="157162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jalammar.github.io/images/numpy/numpy-matrix-broadca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038600"/>
            <a:ext cx="7971397" cy="1445793"/>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
          <p:cNvSpPr txBox="1">
            <a:spLocks noGrp="1"/>
          </p:cNvSpPr>
          <p:nvPr>
            <p:ph type="title"/>
          </p:nvPr>
        </p:nvSpPr>
        <p:spPr>
          <a:xfrm>
            <a:off x="259181" y="141859"/>
            <a:ext cx="3550819" cy="566822"/>
          </a:xfrm>
          <a:prstGeom prst="rect">
            <a:avLst/>
          </a:prstGeom>
        </p:spPr>
        <p:txBody>
          <a:bodyPr vert="horz" wrap="square" lIns="0" tIns="12700" rIns="0" bIns="0" rtlCol="0">
            <a:spAutoFit/>
          </a:bodyPr>
          <a:lstStyle/>
          <a:p>
            <a:pPr marL="12700">
              <a:lnSpc>
                <a:spcPct val="100000"/>
              </a:lnSpc>
              <a:spcBef>
                <a:spcPts val="100"/>
              </a:spcBef>
            </a:pPr>
            <a:r>
              <a:rPr lang="en-US" sz="3600" spc="-5" dirty="0" smtClean="0"/>
              <a:t>4.1 </a:t>
            </a:r>
            <a:r>
              <a:rPr sz="3600" spc="-5" dirty="0" err="1" smtClean="0"/>
              <a:t>Khởi</a:t>
            </a:r>
            <a:r>
              <a:rPr sz="3600" spc="-90" dirty="0" smtClean="0"/>
              <a:t> </a:t>
            </a:r>
            <a:r>
              <a:rPr sz="3600" spc="-5" dirty="0" err="1" smtClean="0"/>
              <a:t>tạo</a:t>
            </a:r>
            <a:r>
              <a:rPr lang="en-US" sz="3600" spc="-5" dirty="0" smtClean="0"/>
              <a:t> array</a:t>
            </a:r>
            <a:endParaRPr sz="3600" dirty="0"/>
          </a:p>
        </p:txBody>
      </p:sp>
    </p:spTree>
    <p:extLst>
      <p:ext uri="{BB962C8B-B14F-4D97-AF65-F5344CB8AC3E}">
        <p14:creationId xmlns:p14="http://schemas.microsoft.com/office/powerpoint/2010/main" val="2067383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18</a:t>
            </a:fld>
            <a:endParaRPr lang="en-US" dirty="0"/>
          </a:p>
        </p:txBody>
      </p:sp>
      <p:sp>
        <p:nvSpPr>
          <p:cNvPr id="6" name="object 2"/>
          <p:cNvSpPr txBox="1">
            <a:spLocks/>
          </p:cNvSpPr>
          <p:nvPr/>
        </p:nvSpPr>
        <p:spPr>
          <a:xfrm>
            <a:off x="259181" y="141859"/>
            <a:ext cx="3550819"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smtClean="0"/>
              <a:t>4.1 Khởi</a:t>
            </a:r>
            <a:r>
              <a:rPr lang="en-US" sz="3600" kern="0" spc="-90" smtClean="0"/>
              <a:t> </a:t>
            </a:r>
            <a:r>
              <a:rPr lang="en-US" sz="3600" kern="0" spc="-5" smtClean="0"/>
              <a:t>tạo array</a:t>
            </a:r>
            <a:endParaRPr lang="en-US" sz="3600" kern="0" dirty="0"/>
          </a:p>
        </p:txBody>
      </p:sp>
      <p:pic>
        <p:nvPicPr>
          <p:cNvPr id="5122" name="Picture 2" descr="https://jalammar.github.io/images/numpy/numpy-3d-array-cre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70" y="3429000"/>
            <a:ext cx="9656885" cy="300764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jalammar.github.io/images/numpy/numpy-3d-arra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44902"/>
            <a:ext cx="7610475" cy="204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3740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19</a:t>
            </a:fld>
            <a:endParaRPr lang="en-US" dirty="0"/>
          </a:p>
        </p:txBody>
      </p:sp>
      <p:sp>
        <p:nvSpPr>
          <p:cNvPr id="6" name="object 2"/>
          <p:cNvSpPr txBox="1">
            <a:spLocks/>
          </p:cNvSpPr>
          <p:nvPr/>
        </p:nvSpPr>
        <p:spPr>
          <a:xfrm>
            <a:off x="259181" y="141859"/>
            <a:ext cx="9037219"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4.1 </a:t>
            </a:r>
            <a:r>
              <a:rPr lang="en-US" sz="3600" kern="0" spc="-5" dirty="0" err="1" smtClean="0"/>
              <a:t>Các</a:t>
            </a:r>
            <a:r>
              <a:rPr lang="en-US" sz="3600" kern="0" spc="-5" dirty="0" smtClean="0"/>
              <a:t> </a:t>
            </a:r>
            <a:r>
              <a:rPr lang="en-US" sz="3600" kern="0" spc="-5" dirty="0" err="1" smtClean="0"/>
              <a:t>thuộc</a:t>
            </a:r>
            <a:r>
              <a:rPr lang="en-US" sz="3600" kern="0" spc="-5" dirty="0" smtClean="0"/>
              <a:t> </a:t>
            </a:r>
            <a:r>
              <a:rPr lang="en-US" sz="3600" kern="0" spc="-5" dirty="0" err="1" smtClean="0"/>
              <a:t>tính</a:t>
            </a:r>
            <a:r>
              <a:rPr lang="en-US" sz="3600" kern="0" spc="-5" dirty="0" smtClean="0"/>
              <a:t> </a:t>
            </a:r>
            <a:r>
              <a:rPr lang="en-US" sz="3600" kern="0" spc="-5" dirty="0" err="1" smtClean="0"/>
              <a:t>trong</a:t>
            </a:r>
            <a:r>
              <a:rPr lang="en-US" sz="3600" kern="0" spc="-5" dirty="0" smtClean="0"/>
              <a:t> </a:t>
            </a:r>
            <a:r>
              <a:rPr lang="en-US" sz="3600" kern="0" spc="-5" dirty="0" err="1" smtClean="0"/>
              <a:t>đối</a:t>
            </a:r>
            <a:r>
              <a:rPr lang="en-US" sz="3600" kern="0" spc="-5" dirty="0" smtClean="0"/>
              <a:t> </a:t>
            </a:r>
            <a:r>
              <a:rPr lang="en-US" sz="3600" kern="0" spc="-5" dirty="0" err="1" smtClean="0"/>
              <a:t>tượng</a:t>
            </a:r>
            <a:r>
              <a:rPr lang="en-US" sz="3600" kern="0" spc="-5" dirty="0" smtClean="0"/>
              <a:t> </a:t>
            </a:r>
            <a:r>
              <a:rPr lang="en-US" sz="3600" kern="0" spc="-5" dirty="0" err="1" smtClean="0"/>
              <a:t>mảng</a:t>
            </a:r>
            <a:endParaRPr lang="en-US" sz="3600" kern="0" dirty="0"/>
          </a:p>
        </p:txBody>
      </p:sp>
      <p:pic>
        <p:nvPicPr>
          <p:cNvPr id="7" name="Picture 6"/>
          <p:cNvPicPr>
            <a:picLocks noChangeAspect="1"/>
          </p:cNvPicPr>
          <p:nvPr/>
        </p:nvPicPr>
        <p:blipFill>
          <a:blip r:embed="rId2"/>
          <a:stretch>
            <a:fillRect/>
          </a:stretch>
        </p:blipFill>
        <p:spPr>
          <a:xfrm>
            <a:off x="702665" y="1143000"/>
            <a:ext cx="4789846" cy="1341157"/>
          </a:xfrm>
          <a:prstGeom prst="rect">
            <a:avLst/>
          </a:prstGeom>
        </p:spPr>
      </p:pic>
      <p:pic>
        <p:nvPicPr>
          <p:cNvPr id="8" name="Picture 7"/>
          <p:cNvPicPr>
            <a:picLocks noChangeAspect="1"/>
          </p:cNvPicPr>
          <p:nvPr/>
        </p:nvPicPr>
        <p:blipFill>
          <a:blip r:embed="rId3"/>
          <a:stretch>
            <a:fillRect/>
          </a:stretch>
        </p:blipFill>
        <p:spPr>
          <a:xfrm>
            <a:off x="820797" y="2924338"/>
            <a:ext cx="6189603" cy="3126816"/>
          </a:xfrm>
          <a:prstGeom prst="rect">
            <a:avLst/>
          </a:prstGeom>
        </p:spPr>
      </p:pic>
    </p:spTree>
    <p:extLst>
      <p:ext uri="{BB962C8B-B14F-4D97-AF65-F5344CB8AC3E}">
        <p14:creationId xmlns:p14="http://schemas.microsoft.com/office/powerpoint/2010/main" val="3481335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744077" y="6563055"/>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2</a:t>
            </a:fld>
            <a:endParaRPr sz="1200">
              <a:latin typeface="Calibri"/>
              <a:cs typeface="Calibri"/>
            </a:endParaRPr>
          </a:p>
        </p:txBody>
      </p:sp>
      <p:sp>
        <p:nvSpPr>
          <p:cNvPr id="2" name="object 2"/>
          <p:cNvSpPr txBox="1">
            <a:spLocks noGrp="1"/>
          </p:cNvSpPr>
          <p:nvPr>
            <p:ph type="title"/>
          </p:nvPr>
        </p:nvSpPr>
        <p:spPr>
          <a:xfrm>
            <a:off x="1219200" y="2667000"/>
            <a:ext cx="3193415" cy="757555"/>
          </a:xfrm>
          <a:prstGeom prst="rect">
            <a:avLst/>
          </a:prstGeom>
        </p:spPr>
        <p:txBody>
          <a:bodyPr vert="horz" wrap="square" lIns="0" tIns="12700" rIns="0" bIns="0" rtlCol="0">
            <a:spAutoFit/>
          </a:bodyPr>
          <a:lstStyle/>
          <a:p>
            <a:pPr marL="12700">
              <a:lnSpc>
                <a:spcPct val="100000"/>
              </a:lnSpc>
              <a:spcBef>
                <a:spcPts val="100"/>
              </a:spcBef>
            </a:pPr>
            <a:r>
              <a:rPr lang="en-US" spc="-5" dirty="0" err="1" smtClean="0"/>
              <a:t>Numpy</a:t>
            </a:r>
            <a:endParaRPr dirty="0"/>
          </a:p>
        </p:txBody>
      </p:sp>
      <p:sp>
        <p:nvSpPr>
          <p:cNvPr id="6" name="Slide Number Placeholder 5"/>
          <p:cNvSpPr>
            <a:spLocks noGrp="1"/>
          </p:cNvSpPr>
          <p:nvPr>
            <p:ph type="sldNum" sz="quarter" idx="7"/>
          </p:nvPr>
        </p:nvSpPr>
        <p:spPr/>
        <p:txBody>
          <a:bodyPr/>
          <a:lstStyle/>
          <a:p>
            <a:pPr marL="38100">
              <a:lnSpc>
                <a:spcPts val="1240"/>
              </a:lnSpc>
            </a:pPr>
            <a:fld id="{81D60167-4931-47E6-BA6A-407CBD079E47}" type="slidenum">
              <a:rPr lang="en-US" smtClean="0"/>
              <a:t>2</a:t>
            </a:fld>
            <a:endParaRPr lang="en-US" dirty="0"/>
          </a:p>
        </p:txBody>
      </p:sp>
    </p:spTree>
    <p:extLst>
      <p:ext uri="{BB962C8B-B14F-4D97-AF65-F5344CB8AC3E}">
        <p14:creationId xmlns:p14="http://schemas.microsoft.com/office/powerpoint/2010/main" val="1799442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20</a:t>
            </a:fld>
            <a:endParaRPr lang="en-US" dirty="0"/>
          </a:p>
        </p:txBody>
      </p:sp>
      <p:sp>
        <p:nvSpPr>
          <p:cNvPr id="6" name="object 2"/>
          <p:cNvSpPr txBox="1">
            <a:spLocks/>
          </p:cNvSpPr>
          <p:nvPr/>
        </p:nvSpPr>
        <p:spPr>
          <a:xfrm>
            <a:off x="259181" y="141859"/>
            <a:ext cx="9037219"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4.1 </a:t>
            </a:r>
            <a:r>
              <a:rPr lang="en-US" sz="3600" kern="0" spc="-5" dirty="0" err="1" smtClean="0"/>
              <a:t>Các</a:t>
            </a:r>
            <a:r>
              <a:rPr lang="en-US" sz="3600" kern="0" spc="-5" dirty="0" smtClean="0"/>
              <a:t> </a:t>
            </a:r>
            <a:r>
              <a:rPr lang="en-US" sz="3600" kern="0" spc="-5" dirty="0" err="1" smtClean="0"/>
              <a:t>thuộc</a:t>
            </a:r>
            <a:r>
              <a:rPr lang="en-US" sz="3600" kern="0" spc="-5" dirty="0" smtClean="0"/>
              <a:t> </a:t>
            </a:r>
            <a:r>
              <a:rPr lang="en-US" sz="3600" kern="0" spc="-5" dirty="0" err="1" smtClean="0"/>
              <a:t>tính</a:t>
            </a:r>
            <a:r>
              <a:rPr lang="en-US" sz="3600" kern="0" spc="-5" dirty="0" smtClean="0"/>
              <a:t> </a:t>
            </a:r>
            <a:r>
              <a:rPr lang="en-US" sz="3600" kern="0" spc="-5" dirty="0" err="1" smtClean="0"/>
              <a:t>trong</a:t>
            </a:r>
            <a:r>
              <a:rPr lang="en-US" sz="3600" kern="0" spc="-5" dirty="0" smtClean="0"/>
              <a:t> </a:t>
            </a:r>
            <a:r>
              <a:rPr lang="en-US" sz="3600" kern="0" spc="-5" dirty="0" err="1" smtClean="0"/>
              <a:t>đối</a:t>
            </a:r>
            <a:r>
              <a:rPr lang="en-US" sz="3600" kern="0" spc="-5" dirty="0" smtClean="0"/>
              <a:t> </a:t>
            </a:r>
            <a:r>
              <a:rPr lang="en-US" sz="3600" kern="0" spc="-5" dirty="0" err="1" smtClean="0"/>
              <a:t>tượng</a:t>
            </a:r>
            <a:r>
              <a:rPr lang="en-US" sz="3600" kern="0" spc="-5" dirty="0" smtClean="0"/>
              <a:t> </a:t>
            </a:r>
            <a:r>
              <a:rPr lang="en-US" sz="3600" kern="0" spc="-5" dirty="0" err="1" smtClean="0"/>
              <a:t>mảng</a:t>
            </a:r>
            <a:endParaRPr lang="en-US" sz="3600" kern="0" dirty="0"/>
          </a:p>
        </p:txBody>
      </p:sp>
      <p:pic>
        <p:nvPicPr>
          <p:cNvPr id="23554" name="Picture 2" descr="https://jalammar.github.io/images/numpy/numpy-transpo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979159"/>
            <a:ext cx="5486400" cy="2204978"/>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https://jalammar.github.io/images/numpy/numpy-resha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360" y="3722039"/>
            <a:ext cx="7921625" cy="2929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849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7331" y="1219200"/>
            <a:ext cx="7760869" cy="1981200"/>
          </a:xfrm>
        </p:spPr>
        <p:txBody>
          <a:bodyPr/>
          <a:lstStyle/>
          <a:p>
            <a:r>
              <a:rPr lang="vi-VN" b="1" dirty="0"/>
              <a:t>Indexing</a:t>
            </a:r>
            <a:r>
              <a:rPr lang="vi-VN" dirty="0"/>
              <a:t>: Mỗi thành phần trong mảng 1 chiều tương ứng với một chỉ số. Chỉ số trong NumPy, cũng giống như chỉ số trong python, bắt đầu bằng 0. Nếu mảng 1 chiều có n phần tử thì các chỉ số chạy từ 0 đến </a:t>
            </a:r>
            <a:r>
              <a:rPr lang="vi-VN" dirty="0" smtClean="0"/>
              <a:t>n-1</a:t>
            </a:r>
            <a:endParaRPr lang="en-US" dirty="0" smtClean="0"/>
          </a:p>
          <a:p>
            <a:endParaRPr lang="vi-VN" dirty="0"/>
          </a:p>
          <a:p>
            <a:r>
              <a:rPr lang="vi-VN" b="1" dirty="0"/>
              <a:t>Slicing</a:t>
            </a:r>
            <a:r>
              <a:rPr lang="vi-VN" dirty="0"/>
              <a:t>: Giống như list trong python, numpy array cũng có thể được cắt (slicing) theo 1 chiều, hoặc nhiều chiều.</a:t>
            </a:r>
          </a:p>
          <a:p>
            <a:endParaRPr lang="en-US" dirty="0"/>
          </a:p>
        </p:txBody>
      </p:sp>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21</a:t>
            </a:fld>
            <a:endParaRPr lang="en-US" dirty="0"/>
          </a:p>
        </p:txBody>
      </p:sp>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4.3 </a:t>
            </a:r>
            <a:r>
              <a:rPr lang="en-US" sz="3600" kern="0" spc="-5" dirty="0" err="1" smtClean="0"/>
              <a:t>Chỉ</a:t>
            </a:r>
            <a:r>
              <a:rPr lang="en-US" sz="3600" kern="0" spc="-5" dirty="0" smtClean="0"/>
              <a:t> </a:t>
            </a:r>
            <a:r>
              <a:rPr lang="en-US" sz="3600" kern="0" spc="-5" dirty="0" err="1" smtClean="0"/>
              <a:t>mục</a:t>
            </a:r>
            <a:r>
              <a:rPr lang="en-US" sz="3600" kern="0" spc="-5" dirty="0" smtClean="0"/>
              <a:t> </a:t>
            </a:r>
            <a:r>
              <a:rPr lang="en-US" sz="3600" kern="0" spc="-5" dirty="0" err="1" smtClean="0"/>
              <a:t>và</a:t>
            </a:r>
            <a:r>
              <a:rPr lang="en-US" sz="3600" kern="0" spc="-5" dirty="0" smtClean="0"/>
              <a:t> </a:t>
            </a:r>
            <a:r>
              <a:rPr lang="en-US" sz="3600" kern="0" spc="-5" dirty="0" err="1" smtClean="0"/>
              <a:t>lát</a:t>
            </a:r>
            <a:r>
              <a:rPr lang="en-US" sz="3600" kern="0" spc="-5" dirty="0" smtClean="0"/>
              <a:t> </a:t>
            </a:r>
            <a:r>
              <a:rPr lang="en-US" sz="3600" kern="0" spc="-5" dirty="0" err="1" smtClean="0"/>
              <a:t>cắt</a:t>
            </a:r>
            <a:r>
              <a:rPr lang="en-US" sz="3600" kern="0" spc="-5" dirty="0" smtClean="0"/>
              <a:t> </a:t>
            </a:r>
            <a:r>
              <a:rPr lang="en-US" sz="3600" kern="0" spc="-5" dirty="0" err="1" smtClean="0"/>
              <a:t>trong</a:t>
            </a:r>
            <a:r>
              <a:rPr lang="en-US" sz="3600" kern="0" spc="-5" dirty="0" smtClean="0"/>
              <a:t> array</a:t>
            </a:r>
            <a:endParaRPr lang="en-US" sz="3600" kern="0" dirty="0"/>
          </a:p>
        </p:txBody>
      </p:sp>
      <p:pic>
        <p:nvPicPr>
          <p:cNvPr id="7" name="Picture 6"/>
          <p:cNvPicPr>
            <a:picLocks noChangeAspect="1"/>
          </p:cNvPicPr>
          <p:nvPr/>
        </p:nvPicPr>
        <p:blipFill>
          <a:blip r:embed="rId2"/>
          <a:stretch>
            <a:fillRect/>
          </a:stretch>
        </p:blipFill>
        <p:spPr>
          <a:xfrm>
            <a:off x="267973" y="3276600"/>
            <a:ext cx="8813798" cy="1676400"/>
          </a:xfrm>
          <a:prstGeom prst="rect">
            <a:avLst/>
          </a:prstGeom>
        </p:spPr>
      </p:pic>
    </p:spTree>
    <p:extLst>
      <p:ext uri="{BB962C8B-B14F-4D97-AF65-F5344CB8AC3E}">
        <p14:creationId xmlns:p14="http://schemas.microsoft.com/office/powerpoint/2010/main" val="39665394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22</a:t>
            </a:fld>
            <a:endParaRPr lang="en-US" dirty="0"/>
          </a:p>
        </p:txBody>
      </p:sp>
      <p:pic>
        <p:nvPicPr>
          <p:cNvPr id="6" name="Picture 2" descr="Advanced NumPy Array Indexing, Made Easy | by Andre Ye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7137394" cy="4088707"/>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4.3 </a:t>
            </a:r>
            <a:r>
              <a:rPr lang="en-US" sz="3600" kern="0" spc="-5" dirty="0" err="1" smtClean="0"/>
              <a:t>Chỉ</a:t>
            </a:r>
            <a:r>
              <a:rPr lang="en-US" sz="3600" kern="0" spc="-5" dirty="0" smtClean="0"/>
              <a:t> </a:t>
            </a:r>
            <a:r>
              <a:rPr lang="en-US" sz="3600" kern="0" spc="-5" dirty="0" err="1" smtClean="0"/>
              <a:t>mục</a:t>
            </a:r>
            <a:r>
              <a:rPr lang="en-US" sz="3600" kern="0" spc="-5" dirty="0" smtClean="0"/>
              <a:t> </a:t>
            </a:r>
            <a:r>
              <a:rPr lang="en-US" sz="3600" kern="0" spc="-5" dirty="0" err="1" smtClean="0"/>
              <a:t>và</a:t>
            </a:r>
            <a:r>
              <a:rPr lang="en-US" sz="3600" kern="0" spc="-5" dirty="0" smtClean="0"/>
              <a:t> </a:t>
            </a:r>
            <a:r>
              <a:rPr lang="en-US" sz="3600" kern="0" spc="-5" dirty="0" err="1" smtClean="0"/>
              <a:t>lát</a:t>
            </a:r>
            <a:r>
              <a:rPr lang="en-US" sz="3600" kern="0" spc="-5" dirty="0" smtClean="0"/>
              <a:t> </a:t>
            </a:r>
            <a:r>
              <a:rPr lang="en-US" sz="3600" kern="0" spc="-5" dirty="0" err="1" smtClean="0"/>
              <a:t>cắt</a:t>
            </a:r>
            <a:r>
              <a:rPr lang="en-US" sz="3600" kern="0" spc="-5" dirty="0" smtClean="0"/>
              <a:t> </a:t>
            </a:r>
            <a:r>
              <a:rPr lang="en-US" sz="3600" kern="0" spc="-5" dirty="0" err="1" smtClean="0"/>
              <a:t>trong</a:t>
            </a:r>
            <a:r>
              <a:rPr lang="en-US" sz="3600" kern="0" spc="-5" dirty="0" smtClean="0"/>
              <a:t> array</a:t>
            </a:r>
            <a:endParaRPr lang="en-US" sz="3600" kern="0" dirty="0"/>
          </a:p>
        </p:txBody>
      </p:sp>
    </p:spTree>
    <p:extLst>
      <p:ext uri="{BB962C8B-B14F-4D97-AF65-F5344CB8AC3E}">
        <p14:creationId xmlns:p14="http://schemas.microsoft.com/office/powerpoint/2010/main" val="8550934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23</a:t>
            </a:fld>
            <a:endParaRPr lang="en-US" dirty="0"/>
          </a:p>
        </p:txBody>
      </p:sp>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4.3 </a:t>
            </a:r>
            <a:r>
              <a:rPr lang="en-US" sz="3600" kern="0" spc="-5" dirty="0" err="1" smtClean="0"/>
              <a:t>Chỉ</a:t>
            </a:r>
            <a:r>
              <a:rPr lang="en-US" sz="3600" kern="0" spc="-5" dirty="0" smtClean="0"/>
              <a:t> </a:t>
            </a:r>
            <a:r>
              <a:rPr lang="en-US" sz="3600" kern="0" spc="-5" dirty="0" err="1" smtClean="0"/>
              <a:t>mục</a:t>
            </a:r>
            <a:r>
              <a:rPr lang="en-US" sz="3600" kern="0" spc="-5" dirty="0" smtClean="0"/>
              <a:t> </a:t>
            </a:r>
            <a:r>
              <a:rPr lang="en-US" sz="3600" kern="0" spc="-5" dirty="0" err="1" smtClean="0"/>
              <a:t>và</a:t>
            </a:r>
            <a:r>
              <a:rPr lang="en-US" sz="3600" kern="0" spc="-5" dirty="0" smtClean="0"/>
              <a:t> </a:t>
            </a:r>
            <a:r>
              <a:rPr lang="en-US" sz="3600" kern="0" spc="-5" dirty="0" err="1" smtClean="0"/>
              <a:t>lát</a:t>
            </a:r>
            <a:r>
              <a:rPr lang="en-US" sz="3600" kern="0" spc="-5" dirty="0" smtClean="0"/>
              <a:t> </a:t>
            </a:r>
            <a:r>
              <a:rPr lang="en-US" sz="3600" kern="0" spc="-5" dirty="0" err="1" smtClean="0"/>
              <a:t>cắt</a:t>
            </a:r>
            <a:r>
              <a:rPr lang="en-US" sz="3600" kern="0" spc="-5" dirty="0" smtClean="0"/>
              <a:t> </a:t>
            </a:r>
            <a:r>
              <a:rPr lang="en-US" sz="3600" kern="0" spc="-5" dirty="0" err="1" smtClean="0"/>
              <a:t>trong</a:t>
            </a:r>
            <a:r>
              <a:rPr lang="en-US" sz="3600" kern="0" spc="-5" dirty="0" smtClean="0"/>
              <a:t> array</a:t>
            </a:r>
            <a:endParaRPr lang="en-US" sz="3600" kern="0" dirty="0"/>
          </a:p>
        </p:txBody>
      </p:sp>
      <p:pic>
        <p:nvPicPr>
          <p:cNvPr id="8194" name="Picture 2" descr="https://jalammar.github.io/images/numpy/numpy-array-sl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7" y="1066800"/>
            <a:ext cx="9010650" cy="213360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jalammar.github.io/images/numpy/numpy-matrix-index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114" y="3614902"/>
            <a:ext cx="8639175"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409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24</a:t>
            </a:fld>
            <a:endParaRPr lang="en-US" dirty="0"/>
          </a:p>
        </p:txBody>
      </p:sp>
      <p:sp>
        <p:nvSpPr>
          <p:cNvPr id="7"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4.3 </a:t>
            </a:r>
            <a:r>
              <a:rPr lang="en-US" sz="3600" kern="0" spc="-5" dirty="0" err="1" smtClean="0"/>
              <a:t>Chỉ</a:t>
            </a:r>
            <a:r>
              <a:rPr lang="en-US" sz="3600" kern="0" spc="-5" dirty="0" smtClean="0"/>
              <a:t> </a:t>
            </a:r>
            <a:r>
              <a:rPr lang="en-US" sz="3600" kern="0" spc="-5" dirty="0" err="1" smtClean="0"/>
              <a:t>mục</a:t>
            </a:r>
            <a:r>
              <a:rPr lang="en-US" sz="3600" kern="0" spc="-5" dirty="0" smtClean="0"/>
              <a:t> </a:t>
            </a:r>
            <a:r>
              <a:rPr lang="en-US" sz="3600" kern="0" spc="-5" dirty="0" err="1" smtClean="0"/>
              <a:t>và</a:t>
            </a:r>
            <a:r>
              <a:rPr lang="en-US" sz="3600" kern="0" spc="-5" dirty="0" smtClean="0"/>
              <a:t> </a:t>
            </a:r>
            <a:r>
              <a:rPr lang="en-US" sz="3600" kern="0" spc="-5" dirty="0" err="1" smtClean="0"/>
              <a:t>lát</a:t>
            </a:r>
            <a:r>
              <a:rPr lang="en-US" sz="3600" kern="0" spc="-5" dirty="0" smtClean="0"/>
              <a:t> </a:t>
            </a:r>
            <a:r>
              <a:rPr lang="en-US" sz="3600" kern="0" spc="-5" dirty="0" err="1" smtClean="0"/>
              <a:t>cắt</a:t>
            </a:r>
            <a:r>
              <a:rPr lang="en-US" sz="3600" kern="0" spc="-5" dirty="0" smtClean="0"/>
              <a:t> </a:t>
            </a:r>
            <a:r>
              <a:rPr lang="en-US" sz="3600" kern="0" spc="-5" dirty="0" err="1" smtClean="0"/>
              <a:t>trong</a:t>
            </a:r>
            <a:r>
              <a:rPr lang="en-US" sz="3600" kern="0" spc="-5" dirty="0" smtClean="0"/>
              <a:t> array</a:t>
            </a:r>
            <a:endParaRPr lang="en-US" sz="3600" kern="0" dirty="0"/>
          </a:p>
        </p:txBody>
      </p:sp>
      <p:pic>
        <p:nvPicPr>
          <p:cNvPr id="2050" name="Picture 2" descr="1.4.1. The NumPy array object — Scipy lecture no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523" y="1371600"/>
            <a:ext cx="7353300" cy="3648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091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25</a:t>
            </a:fld>
            <a:endParaRPr lang="en-US" dirty="0"/>
          </a:p>
        </p:txBody>
      </p:sp>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4.3 </a:t>
            </a:r>
            <a:r>
              <a:rPr lang="en-US" sz="3600" kern="0" spc="-5" dirty="0" err="1" smtClean="0"/>
              <a:t>Chỉ</a:t>
            </a:r>
            <a:r>
              <a:rPr lang="en-US" sz="3600" kern="0" spc="-5" dirty="0" smtClean="0"/>
              <a:t> </a:t>
            </a:r>
            <a:r>
              <a:rPr lang="en-US" sz="3600" kern="0" spc="-5" dirty="0" err="1" smtClean="0"/>
              <a:t>mục</a:t>
            </a:r>
            <a:r>
              <a:rPr lang="en-US" sz="3600" kern="0" spc="-5" dirty="0" smtClean="0"/>
              <a:t> </a:t>
            </a:r>
            <a:r>
              <a:rPr lang="en-US" sz="3600" kern="0" spc="-5" dirty="0" err="1" smtClean="0"/>
              <a:t>và</a:t>
            </a:r>
            <a:r>
              <a:rPr lang="en-US" sz="3600" kern="0" spc="-5" dirty="0" smtClean="0"/>
              <a:t> </a:t>
            </a:r>
            <a:r>
              <a:rPr lang="en-US" sz="3600" kern="0" spc="-5" dirty="0" err="1" smtClean="0"/>
              <a:t>lát</a:t>
            </a:r>
            <a:r>
              <a:rPr lang="en-US" sz="3600" kern="0" spc="-5" dirty="0" smtClean="0"/>
              <a:t> </a:t>
            </a:r>
            <a:r>
              <a:rPr lang="en-US" sz="3600" kern="0" spc="-5" dirty="0" err="1" smtClean="0"/>
              <a:t>cắt</a:t>
            </a:r>
            <a:r>
              <a:rPr lang="en-US" sz="3600" kern="0" spc="-5" dirty="0" smtClean="0"/>
              <a:t> </a:t>
            </a:r>
            <a:r>
              <a:rPr lang="en-US" sz="3600" kern="0" spc="-5" dirty="0" err="1" smtClean="0"/>
              <a:t>trong</a:t>
            </a:r>
            <a:r>
              <a:rPr lang="en-US" sz="3600" kern="0" spc="-5" dirty="0" smtClean="0"/>
              <a:t> array</a:t>
            </a:r>
            <a:endParaRPr lang="en-US" sz="3600" kern="0" dirty="0"/>
          </a:p>
        </p:txBody>
      </p:sp>
      <p:pic>
        <p:nvPicPr>
          <p:cNvPr id="3074" name="Picture 2" descr="4. NumPy Basics: Arrays and Vectorized Computation - Python for Data  Analysis [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84785"/>
            <a:ext cx="4098242" cy="537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962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665" y="3754577"/>
            <a:ext cx="7395845" cy="738664"/>
          </a:xfrm>
        </p:spPr>
        <p:txBody>
          <a:bodyPr/>
          <a:lstStyle/>
          <a:p>
            <a:r>
              <a:rPr lang="en-US" dirty="0"/>
              <a:t>Integer Indexing</a:t>
            </a:r>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26</a:t>
            </a:fld>
            <a:endParaRPr lang="en-US" dirty="0"/>
          </a:p>
        </p:txBody>
      </p:sp>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a) Integer Indexing</a:t>
            </a:r>
            <a:endParaRPr lang="en-US" sz="3600" kern="0" dirty="0"/>
          </a:p>
        </p:txBody>
      </p:sp>
    </p:spTree>
    <p:extLst>
      <p:ext uri="{BB962C8B-B14F-4D97-AF65-F5344CB8AC3E}">
        <p14:creationId xmlns:p14="http://schemas.microsoft.com/office/powerpoint/2010/main" val="241435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27</a:t>
            </a:fld>
            <a:endParaRPr lang="en-US" dirty="0"/>
          </a:p>
        </p:txBody>
      </p:sp>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a:t>b</a:t>
            </a:r>
            <a:r>
              <a:rPr lang="en-US" sz="3600" kern="0" spc="-5" dirty="0" smtClean="0"/>
              <a:t>) </a:t>
            </a:r>
            <a:r>
              <a:rPr lang="en-US" sz="3600" kern="0" spc="-5" dirty="0"/>
              <a:t>Boolean Array Indexing</a:t>
            </a:r>
            <a:endParaRPr lang="en-US" sz="3600" kern="0" dirty="0"/>
          </a:p>
        </p:txBody>
      </p:sp>
    </p:spTree>
    <p:extLst>
      <p:ext uri="{BB962C8B-B14F-4D97-AF65-F5344CB8AC3E}">
        <p14:creationId xmlns:p14="http://schemas.microsoft.com/office/powerpoint/2010/main" val="2128315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28</a:t>
            </a:fld>
            <a:endParaRPr lang="en-US" dirty="0"/>
          </a:p>
        </p:txBody>
      </p:sp>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4.4) Broadcasting</a:t>
            </a:r>
            <a:endParaRPr lang="en-US" sz="3600" kern="0" dirty="0"/>
          </a:p>
        </p:txBody>
      </p:sp>
      <p:pic>
        <p:nvPicPr>
          <p:cNvPr id="1026" name="Picture 2" descr="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512" y="1079887"/>
            <a:ext cx="4248150" cy="15335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putation on Arrays: Broadcasting | Python Data Science Hand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962790"/>
            <a:ext cx="4793946" cy="359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343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29</a:t>
            </a:fld>
            <a:endParaRPr lang="en-US" dirty="0"/>
          </a:p>
        </p:txBody>
      </p:sp>
      <p:pic>
        <p:nvPicPr>
          <p:cNvPr id="2050" name="Picture 2" descr="Software Carpentry: Advanced Num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74636"/>
            <a:ext cx="8001000" cy="5803633"/>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4.4) Broadcasting</a:t>
            </a:r>
            <a:endParaRPr lang="en-US" sz="3600" kern="0" dirty="0"/>
          </a:p>
        </p:txBody>
      </p:sp>
    </p:spTree>
    <p:extLst>
      <p:ext uri="{BB962C8B-B14F-4D97-AF65-F5344CB8AC3E}">
        <p14:creationId xmlns:p14="http://schemas.microsoft.com/office/powerpoint/2010/main" val="305112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180" y="141859"/>
            <a:ext cx="3169819" cy="566822"/>
          </a:xfrm>
          <a:prstGeom prst="rect">
            <a:avLst/>
          </a:prstGeom>
        </p:spPr>
        <p:txBody>
          <a:bodyPr vert="horz" wrap="square" lIns="0" tIns="12700" rIns="0" bIns="0" rtlCol="0">
            <a:spAutoFit/>
          </a:bodyPr>
          <a:lstStyle/>
          <a:p>
            <a:pPr marL="12700">
              <a:lnSpc>
                <a:spcPct val="100000"/>
              </a:lnSpc>
              <a:spcBef>
                <a:spcPts val="100"/>
              </a:spcBef>
            </a:pPr>
            <a:r>
              <a:rPr lang="en-US" sz="3600" spc="-5" dirty="0" smtClean="0"/>
              <a:t>1. </a:t>
            </a:r>
            <a:r>
              <a:rPr sz="3600" spc="-5" dirty="0" err="1" smtClean="0"/>
              <a:t>Giới</a:t>
            </a:r>
            <a:r>
              <a:rPr sz="3600" spc="-80" dirty="0" smtClean="0"/>
              <a:t> </a:t>
            </a:r>
            <a:r>
              <a:rPr sz="3600" spc="-5" dirty="0"/>
              <a:t>thiệu</a:t>
            </a:r>
            <a:endParaRPr sz="3600" dirty="0"/>
          </a:p>
        </p:txBody>
      </p:sp>
      <p:sp>
        <p:nvSpPr>
          <p:cNvPr id="5" name="object 5"/>
          <p:cNvSpPr txBox="1"/>
          <p:nvPr/>
        </p:nvSpPr>
        <p:spPr>
          <a:xfrm>
            <a:off x="8744077" y="6563055"/>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3</a:t>
            </a:fld>
            <a:endParaRPr sz="1200">
              <a:latin typeface="Calibri"/>
              <a:cs typeface="Calibri"/>
            </a:endParaRPr>
          </a:p>
        </p:txBody>
      </p:sp>
      <p:sp>
        <p:nvSpPr>
          <p:cNvPr id="3" name="object 3"/>
          <p:cNvSpPr txBox="1"/>
          <p:nvPr/>
        </p:nvSpPr>
        <p:spPr>
          <a:xfrm>
            <a:off x="259181" y="1143000"/>
            <a:ext cx="8346440" cy="2635978"/>
          </a:xfrm>
          <a:prstGeom prst="rect">
            <a:avLst/>
          </a:prstGeom>
        </p:spPr>
        <p:txBody>
          <a:bodyPr vert="horz" wrap="square" lIns="0" tIns="12065" rIns="0" bIns="0" rtlCol="0">
            <a:spAutoFit/>
          </a:bodyPr>
          <a:lstStyle/>
          <a:p>
            <a:pPr marL="287020" marR="365760" indent="-274320">
              <a:lnSpc>
                <a:spcPct val="100000"/>
              </a:lnSpc>
              <a:spcBef>
                <a:spcPts val="95"/>
              </a:spcBef>
              <a:buClr>
                <a:srgbClr val="FF0000"/>
              </a:buClr>
              <a:buFont typeface="Wingdings"/>
              <a:buChar char=""/>
              <a:tabLst>
                <a:tab pos="287020" algn="l"/>
              </a:tabLst>
            </a:pPr>
            <a:r>
              <a:rPr lang="en-US" sz="2800" spc="-75" dirty="0" err="1" smtClean="0">
                <a:latin typeface="Calibri"/>
                <a:cs typeface="Calibri"/>
              </a:rPr>
              <a:t>Numpy</a:t>
            </a:r>
            <a:r>
              <a:rPr lang="en-US" sz="2800" spc="-75" dirty="0" smtClean="0">
                <a:latin typeface="Calibri"/>
                <a:cs typeface="Calibri"/>
              </a:rPr>
              <a:t> </a:t>
            </a:r>
            <a:r>
              <a:rPr lang="en-US" sz="2800" spc="-75" dirty="0" err="1" smtClean="0">
                <a:latin typeface="Calibri"/>
                <a:cs typeface="Calibri"/>
              </a:rPr>
              <a:t>là</a:t>
            </a:r>
            <a:r>
              <a:rPr lang="en-US" sz="2800" spc="-75" dirty="0" smtClean="0">
                <a:latin typeface="Calibri"/>
                <a:cs typeface="Calibri"/>
              </a:rPr>
              <a:t> </a:t>
            </a:r>
            <a:r>
              <a:rPr lang="en-US" sz="2800" spc="-75" dirty="0" err="1" smtClean="0">
                <a:latin typeface="Calibri"/>
                <a:cs typeface="Calibri"/>
              </a:rPr>
              <a:t>thư</a:t>
            </a:r>
            <a:r>
              <a:rPr lang="en-US" sz="2800" spc="-75" dirty="0" smtClean="0">
                <a:latin typeface="Calibri"/>
                <a:cs typeface="Calibri"/>
              </a:rPr>
              <a:t> </a:t>
            </a:r>
            <a:r>
              <a:rPr lang="en-US" sz="2800" spc="-75" dirty="0" err="1" smtClean="0">
                <a:latin typeface="Calibri"/>
                <a:cs typeface="Calibri"/>
              </a:rPr>
              <a:t>viện</a:t>
            </a:r>
            <a:r>
              <a:rPr lang="en-US" sz="2800" spc="-75" dirty="0" smtClean="0">
                <a:latin typeface="Calibri"/>
                <a:cs typeface="Calibri"/>
              </a:rPr>
              <a:t> </a:t>
            </a:r>
            <a:r>
              <a:rPr lang="en-US" sz="2800" spc="-75" dirty="0" err="1" smtClean="0">
                <a:latin typeface="Calibri"/>
                <a:cs typeface="Calibri"/>
              </a:rPr>
              <a:t>của</a:t>
            </a:r>
            <a:r>
              <a:rPr lang="en-US" sz="2800" spc="-75" dirty="0" smtClean="0">
                <a:latin typeface="Calibri"/>
                <a:cs typeface="Calibri"/>
              </a:rPr>
              <a:t> Python</a:t>
            </a:r>
          </a:p>
          <a:p>
            <a:pPr marL="287020" marR="365760" indent="-274320">
              <a:lnSpc>
                <a:spcPct val="100000"/>
              </a:lnSpc>
              <a:spcBef>
                <a:spcPts val="95"/>
              </a:spcBef>
              <a:buClr>
                <a:srgbClr val="FF0000"/>
              </a:buClr>
              <a:buFont typeface="Wingdings"/>
              <a:buChar char=""/>
              <a:tabLst>
                <a:tab pos="287020" algn="l"/>
              </a:tabLst>
            </a:pPr>
            <a:r>
              <a:rPr lang="en-US" sz="2800" spc="-75" dirty="0" err="1" smtClean="0">
                <a:latin typeface="Calibri"/>
                <a:cs typeface="Calibri"/>
              </a:rPr>
              <a:t>Numpy</a:t>
            </a:r>
            <a:r>
              <a:rPr lang="en-US" sz="2800" spc="-75" dirty="0" smtClean="0">
                <a:latin typeface="Calibri"/>
                <a:cs typeface="Calibri"/>
              </a:rPr>
              <a:t> </a:t>
            </a:r>
            <a:r>
              <a:rPr lang="en-US" sz="2800" spc="-75" dirty="0" err="1" smtClean="0">
                <a:latin typeface="Calibri"/>
                <a:cs typeface="Calibri"/>
              </a:rPr>
              <a:t>thường</a:t>
            </a:r>
            <a:r>
              <a:rPr lang="en-US" sz="2800" spc="-75" dirty="0" smtClean="0">
                <a:latin typeface="Calibri"/>
                <a:cs typeface="Calibri"/>
              </a:rPr>
              <a:t> </a:t>
            </a:r>
            <a:r>
              <a:rPr lang="en-US" sz="2800" spc="-75" dirty="0" err="1" smtClean="0">
                <a:latin typeface="Calibri"/>
                <a:cs typeface="Calibri"/>
              </a:rPr>
              <a:t>được</a:t>
            </a:r>
            <a:r>
              <a:rPr lang="en-US" sz="2800" spc="-75" dirty="0" smtClean="0">
                <a:latin typeface="Calibri"/>
                <a:cs typeface="Calibri"/>
              </a:rPr>
              <a:t> </a:t>
            </a:r>
            <a:r>
              <a:rPr lang="en-US" sz="2800" spc="-75" dirty="0" err="1" smtClean="0">
                <a:latin typeface="Calibri"/>
                <a:cs typeface="Calibri"/>
              </a:rPr>
              <a:t>sử</a:t>
            </a:r>
            <a:r>
              <a:rPr lang="en-US" sz="2800" spc="-75" dirty="0" smtClean="0">
                <a:latin typeface="Calibri"/>
                <a:cs typeface="Calibri"/>
              </a:rPr>
              <a:t> </a:t>
            </a:r>
            <a:r>
              <a:rPr lang="en-US" sz="2800" spc="-75" dirty="0" err="1" smtClean="0">
                <a:latin typeface="Calibri"/>
                <a:cs typeface="Calibri"/>
              </a:rPr>
              <a:t>dụng</a:t>
            </a:r>
            <a:r>
              <a:rPr lang="en-US" sz="2800" spc="-75" dirty="0" smtClean="0">
                <a:latin typeface="Calibri"/>
                <a:cs typeface="Calibri"/>
              </a:rPr>
              <a:t> </a:t>
            </a:r>
            <a:r>
              <a:rPr lang="en-US" sz="2800" spc="-75" dirty="0" err="1" smtClean="0">
                <a:latin typeface="Calibri"/>
                <a:cs typeface="Calibri"/>
              </a:rPr>
              <a:t>với</a:t>
            </a:r>
            <a:r>
              <a:rPr lang="en-US" sz="2800" spc="-75" dirty="0" smtClean="0">
                <a:latin typeface="Calibri"/>
                <a:cs typeface="Calibri"/>
              </a:rPr>
              <a:t> arrays, dung </a:t>
            </a:r>
            <a:r>
              <a:rPr lang="en-US" sz="2800" spc="-75" dirty="0" err="1" smtClean="0">
                <a:latin typeface="Calibri"/>
                <a:cs typeface="Calibri"/>
              </a:rPr>
              <a:t>nhiều</a:t>
            </a:r>
            <a:r>
              <a:rPr lang="en-US" sz="2800" spc="-75" dirty="0" smtClean="0">
                <a:latin typeface="Calibri"/>
                <a:cs typeface="Calibri"/>
              </a:rPr>
              <a:t> </a:t>
            </a:r>
            <a:r>
              <a:rPr lang="en-US" sz="2800" spc="-75" dirty="0" err="1" smtClean="0">
                <a:latin typeface="Calibri"/>
                <a:cs typeface="Calibri"/>
              </a:rPr>
              <a:t>trong</a:t>
            </a:r>
            <a:r>
              <a:rPr lang="en-US" sz="2800" spc="-75" dirty="0" smtClean="0">
                <a:latin typeface="Calibri"/>
                <a:cs typeface="Calibri"/>
              </a:rPr>
              <a:t> </a:t>
            </a:r>
            <a:r>
              <a:rPr lang="en-US" sz="2800" spc="-75" dirty="0" err="1" smtClean="0">
                <a:latin typeface="Calibri"/>
                <a:cs typeface="Calibri"/>
              </a:rPr>
              <a:t>đại</a:t>
            </a:r>
            <a:r>
              <a:rPr lang="en-US" sz="2800" spc="-75" dirty="0" smtClean="0">
                <a:latin typeface="Calibri"/>
                <a:cs typeface="Calibri"/>
              </a:rPr>
              <a:t> </a:t>
            </a:r>
            <a:r>
              <a:rPr lang="en-US" sz="2800" spc="-75" dirty="0" err="1" smtClean="0">
                <a:latin typeface="Calibri"/>
                <a:cs typeface="Calibri"/>
              </a:rPr>
              <a:t>số</a:t>
            </a:r>
            <a:r>
              <a:rPr lang="en-US" sz="2800" spc="-75" dirty="0" smtClean="0">
                <a:latin typeface="Calibri"/>
                <a:cs typeface="Calibri"/>
              </a:rPr>
              <a:t> </a:t>
            </a:r>
            <a:r>
              <a:rPr lang="en-US" sz="2800" spc="-75" dirty="0" err="1" smtClean="0">
                <a:latin typeface="Calibri"/>
                <a:cs typeface="Calibri"/>
              </a:rPr>
              <a:t>tuyến</a:t>
            </a:r>
            <a:r>
              <a:rPr lang="en-US" sz="2800" spc="-75" dirty="0" smtClean="0">
                <a:latin typeface="Calibri"/>
                <a:cs typeface="Calibri"/>
              </a:rPr>
              <a:t> </a:t>
            </a:r>
            <a:r>
              <a:rPr lang="en-US" sz="2800" spc="-75" dirty="0" err="1" smtClean="0">
                <a:latin typeface="Calibri"/>
                <a:cs typeface="Calibri"/>
              </a:rPr>
              <a:t>tính</a:t>
            </a:r>
            <a:r>
              <a:rPr lang="en-US" sz="2800" spc="-75" dirty="0" smtClean="0">
                <a:latin typeface="Calibri"/>
                <a:cs typeface="Calibri"/>
              </a:rPr>
              <a:t>, ma </a:t>
            </a:r>
            <a:r>
              <a:rPr lang="en-US" sz="2800" spc="-75" dirty="0" err="1" smtClean="0">
                <a:latin typeface="Calibri"/>
                <a:cs typeface="Calibri"/>
              </a:rPr>
              <a:t>trận</a:t>
            </a:r>
            <a:r>
              <a:rPr lang="en-US" sz="2800" spc="-75" dirty="0" smtClean="0">
                <a:latin typeface="Calibri"/>
                <a:cs typeface="Calibri"/>
              </a:rPr>
              <a:t> </a:t>
            </a:r>
            <a:r>
              <a:rPr lang="en-US" sz="2800" spc="-75" dirty="0" err="1" smtClean="0">
                <a:latin typeface="Calibri"/>
                <a:cs typeface="Calibri"/>
              </a:rPr>
              <a:t>và</a:t>
            </a:r>
            <a:r>
              <a:rPr lang="en-US" sz="2800" spc="-75" dirty="0" smtClean="0">
                <a:latin typeface="Calibri"/>
                <a:cs typeface="Calibri"/>
              </a:rPr>
              <a:t> </a:t>
            </a:r>
            <a:r>
              <a:rPr lang="en-US" sz="2800" spc="-75" dirty="0" err="1" smtClean="0">
                <a:latin typeface="Calibri"/>
                <a:cs typeface="Calibri"/>
              </a:rPr>
              <a:t>chuyển</a:t>
            </a:r>
            <a:r>
              <a:rPr lang="en-US" sz="2800" spc="-75" dirty="0" smtClean="0">
                <a:latin typeface="Calibri"/>
                <a:cs typeface="Calibri"/>
              </a:rPr>
              <a:t> </a:t>
            </a:r>
            <a:r>
              <a:rPr lang="en-US" sz="2800" spc="-75" dirty="0" err="1" smtClean="0">
                <a:latin typeface="Calibri"/>
                <a:cs typeface="Calibri"/>
              </a:rPr>
              <a:t>đổi</a:t>
            </a:r>
            <a:r>
              <a:rPr lang="en-US" sz="2800" spc="-75" dirty="0" smtClean="0">
                <a:latin typeface="Calibri"/>
                <a:cs typeface="Calibri"/>
              </a:rPr>
              <a:t> </a:t>
            </a:r>
            <a:r>
              <a:rPr lang="en-US" sz="2800" spc="-75" dirty="0" err="1" smtClean="0">
                <a:latin typeface="Calibri"/>
                <a:cs typeface="Calibri"/>
              </a:rPr>
              <a:t>fourier</a:t>
            </a:r>
            <a:r>
              <a:rPr lang="en-US" sz="2800" spc="-75" dirty="0" smtClean="0">
                <a:latin typeface="Calibri"/>
                <a:cs typeface="Calibri"/>
              </a:rPr>
              <a:t>…</a:t>
            </a:r>
          </a:p>
          <a:p>
            <a:pPr marL="287020" marR="365760" indent="-274320">
              <a:lnSpc>
                <a:spcPct val="100000"/>
              </a:lnSpc>
              <a:spcBef>
                <a:spcPts val="95"/>
              </a:spcBef>
              <a:buClr>
                <a:srgbClr val="FF0000"/>
              </a:buClr>
              <a:buFont typeface="Wingdings"/>
              <a:buChar char=""/>
              <a:tabLst>
                <a:tab pos="287020" algn="l"/>
              </a:tabLst>
            </a:pPr>
            <a:r>
              <a:rPr lang="en-US" sz="2800" spc="-75" dirty="0" err="1" smtClean="0">
                <a:latin typeface="Calibri"/>
                <a:cs typeface="Calibri"/>
              </a:rPr>
              <a:t>Numpy</a:t>
            </a:r>
            <a:r>
              <a:rPr lang="en-US" sz="2800" spc="-75" dirty="0" smtClean="0">
                <a:latin typeface="Calibri"/>
                <a:cs typeface="Calibri"/>
              </a:rPr>
              <a:t> </a:t>
            </a:r>
            <a:r>
              <a:rPr lang="en-US" sz="2800" spc="-75" dirty="0" err="1" smtClean="0">
                <a:latin typeface="Calibri"/>
                <a:cs typeface="Calibri"/>
              </a:rPr>
              <a:t>là</a:t>
            </a:r>
            <a:r>
              <a:rPr lang="en-US" sz="2800" spc="-75" dirty="0" smtClean="0">
                <a:latin typeface="Calibri"/>
                <a:cs typeface="Calibri"/>
              </a:rPr>
              <a:t> </a:t>
            </a:r>
            <a:r>
              <a:rPr lang="en-US" sz="2800" spc="-75" dirty="0" err="1" smtClean="0">
                <a:latin typeface="Calibri"/>
                <a:cs typeface="Calibri"/>
              </a:rPr>
              <a:t>viết</a:t>
            </a:r>
            <a:r>
              <a:rPr lang="en-US" sz="2800" spc="-75" dirty="0" smtClean="0">
                <a:latin typeface="Calibri"/>
                <a:cs typeface="Calibri"/>
              </a:rPr>
              <a:t> </a:t>
            </a:r>
            <a:r>
              <a:rPr lang="en-US" sz="2800" spc="-75" dirty="0" err="1" smtClean="0">
                <a:latin typeface="Calibri"/>
                <a:cs typeface="Calibri"/>
              </a:rPr>
              <a:t>tắt</a:t>
            </a:r>
            <a:r>
              <a:rPr lang="en-US" sz="2800" spc="-75" dirty="0" smtClean="0">
                <a:latin typeface="Calibri"/>
                <a:cs typeface="Calibri"/>
              </a:rPr>
              <a:t> </a:t>
            </a:r>
            <a:r>
              <a:rPr lang="en-US" sz="2800" spc="-75" dirty="0" err="1" smtClean="0">
                <a:latin typeface="Calibri"/>
                <a:cs typeface="Calibri"/>
              </a:rPr>
              <a:t>của</a:t>
            </a:r>
            <a:r>
              <a:rPr lang="en-US" sz="2800" spc="-75" dirty="0" smtClean="0">
                <a:latin typeface="Calibri"/>
                <a:cs typeface="Calibri"/>
              </a:rPr>
              <a:t> “Numerical Python”, </a:t>
            </a:r>
            <a:r>
              <a:rPr lang="en-US" sz="2800" spc="-75" dirty="0" err="1" smtClean="0">
                <a:latin typeface="Calibri"/>
                <a:cs typeface="Calibri"/>
              </a:rPr>
              <a:t>được</a:t>
            </a:r>
            <a:r>
              <a:rPr lang="en-US" sz="2800" spc="-75" dirty="0" smtClean="0">
                <a:latin typeface="Calibri"/>
                <a:cs typeface="Calibri"/>
              </a:rPr>
              <a:t> </a:t>
            </a:r>
            <a:r>
              <a:rPr lang="en-US" sz="2800" spc="-75" dirty="0" err="1" smtClean="0">
                <a:latin typeface="Calibri"/>
                <a:cs typeface="Calibri"/>
              </a:rPr>
              <a:t>tạo</a:t>
            </a:r>
            <a:r>
              <a:rPr lang="en-US" sz="2800" spc="-75" dirty="0" smtClean="0">
                <a:latin typeface="Calibri"/>
                <a:cs typeface="Calibri"/>
              </a:rPr>
              <a:t> </a:t>
            </a:r>
            <a:r>
              <a:rPr lang="en-US" sz="2800" spc="-75" dirty="0" err="1" smtClean="0">
                <a:latin typeface="Calibri"/>
                <a:cs typeface="Calibri"/>
              </a:rPr>
              <a:t>ra</a:t>
            </a:r>
            <a:r>
              <a:rPr lang="en-US" sz="2800" spc="-75" dirty="0" smtClean="0">
                <a:latin typeface="Calibri"/>
                <a:cs typeface="Calibri"/>
              </a:rPr>
              <a:t> </a:t>
            </a:r>
            <a:r>
              <a:rPr lang="en-US" sz="2800" spc="-75" dirty="0" err="1" smtClean="0">
                <a:latin typeface="Calibri"/>
                <a:cs typeface="Calibri"/>
              </a:rPr>
              <a:t>từ</a:t>
            </a:r>
            <a:r>
              <a:rPr lang="en-US" sz="2800" spc="-75" dirty="0" smtClean="0">
                <a:latin typeface="Calibri"/>
                <a:cs typeface="Calibri"/>
              </a:rPr>
              <a:t> </a:t>
            </a:r>
            <a:r>
              <a:rPr lang="en-US" sz="2800" spc="-75" dirty="0" err="1" smtClean="0">
                <a:latin typeface="Calibri"/>
                <a:cs typeface="Calibri"/>
              </a:rPr>
              <a:t>năm</a:t>
            </a:r>
            <a:r>
              <a:rPr lang="en-US" sz="2800" spc="-75" dirty="0" smtClean="0">
                <a:latin typeface="Calibri"/>
                <a:cs typeface="Calibri"/>
              </a:rPr>
              <a:t> 2005 </a:t>
            </a:r>
            <a:r>
              <a:rPr lang="en-US" sz="2800" spc="-75" dirty="0" err="1" smtClean="0">
                <a:latin typeface="Calibri"/>
                <a:cs typeface="Calibri"/>
              </a:rPr>
              <a:t>bởi</a:t>
            </a:r>
            <a:r>
              <a:rPr lang="en-US" sz="2800" spc="-75" dirty="0" smtClean="0">
                <a:latin typeface="Calibri"/>
                <a:cs typeface="Calibri"/>
              </a:rPr>
              <a:t> Travis Oliphant</a:t>
            </a:r>
          </a:p>
          <a:p>
            <a:pPr marL="287020" marR="365760" indent="-274320">
              <a:lnSpc>
                <a:spcPct val="100000"/>
              </a:lnSpc>
              <a:spcBef>
                <a:spcPts val="95"/>
              </a:spcBef>
              <a:buClr>
                <a:srgbClr val="FF0000"/>
              </a:buClr>
              <a:buFont typeface="Wingdings"/>
              <a:buChar char=""/>
              <a:tabLst>
                <a:tab pos="287020" algn="l"/>
              </a:tabLst>
            </a:pPr>
            <a:endParaRPr lang="en-US" sz="2800" spc="-75" dirty="0" smtClean="0">
              <a:latin typeface="Calibri"/>
              <a:cs typeface="Calibri"/>
            </a:endParaRPr>
          </a:p>
        </p:txBody>
      </p:sp>
      <p:sp>
        <p:nvSpPr>
          <p:cNvPr id="6" name="Slide Number Placeholder 5"/>
          <p:cNvSpPr>
            <a:spLocks noGrp="1"/>
          </p:cNvSpPr>
          <p:nvPr>
            <p:ph type="sldNum" sz="quarter" idx="7"/>
          </p:nvPr>
        </p:nvSpPr>
        <p:spPr/>
        <p:txBody>
          <a:bodyPr/>
          <a:lstStyle/>
          <a:p>
            <a:pPr marL="38100">
              <a:lnSpc>
                <a:spcPts val="1240"/>
              </a:lnSpc>
            </a:pPr>
            <a:fld id="{81D60167-4931-47E6-BA6A-407CBD079E47}" type="slidenum">
              <a:rPr lang="en-US" smtClean="0"/>
              <a:t>3</a:t>
            </a:fld>
            <a:endParaRPr lang="en-US" dirty="0"/>
          </a:p>
        </p:txBody>
      </p:sp>
    </p:spTree>
    <p:extLst>
      <p:ext uri="{BB962C8B-B14F-4D97-AF65-F5344CB8AC3E}">
        <p14:creationId xmlns:p14="http://schemas.microsoft.com/office/powerpoint/2010/main" val="34565092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30</a:t>
            </a:fld>
            <a:endParaRPr lang="en-US" dirty="0"/>
          </a:p>
        </p:txBody>
      </p:sp>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4.5) </a:t>
            </a:r>
            <a:r>
              <a:rPr lang="en-US" sz="3600" kern="0" spc="-5" dirty="0" err="1" smtClean="0"/>
              <a:t>Lặp</a:t>
            </a:r>
            <a:r>
              <a:rPr lang="en-US" sz="3600" kern="0" spc="-5" dirty="0" smtClean="0"/>
              <a:t> qua </a:t>
            </a:r>
            <a:r>
              <a:rPr lang="en-US" sz="3600" kern="0" spc="-5" dirty="0" err="1" smtClean="0"/>
              <a:t>mảng</a:t>
            </a:r>
            <a:endParaRPr lang="en-US" sz="3600" kern="0" dirty="0"/>
          </a:p>
        </p:txBody>
      </p:sp>
    </p:spTree>
    <p:extLst>
      <p:ext uri="{BB962C8B-B14F-4D97-AF65-F5344CB8AC3E}">
        <p14:creationId xmlns:p14="http://schemas.microsoft.com/office/powerpoint/2010/main" val="970546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31</a:t>
            </a:fld>
            <a:endParaRPr lang="en-US" dirty="0"/>
          </a:p>
        </p:txBody>
      </p:sp>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4.6) Thao </a:t>
            </a:r>
            <a:r>
              <a:rPr lang="en-US" sz="3600" kern="0" spc="-5" dirty="0" err="1" smtClean="0"/>
              <a:t>túng</a:t>
            </a:r>
            <a:r>
              <a:rPr lang="en-US" sz="3600" kern="0" spc="-5" dirty="0" smtClean="0"/>
              <a:t> </a:t>
            </a:r>
            <a:r>
              <a:rPr lang="en-US" sz="3600" kern="0" spc="-5" dirty="0" err="1" smtClean="0"/>
              <a:t>mảng</a:t>
            </a:r>
            <a:r>
              <a:rPr lang="en-US" sz="3600" kern="0" spc="-5" dirty="0" smtClean="0"/>
              <a:t> </a:t>
            </a:r>
            <a:endParaRPr lang="en-US" sz="3600" kern="0" dirty="0"/>
          </a:p>
        </p:txBody>
      </p:sp>
      <p:pic>
        <p:nvPicPr>
          <p:cNvPr id="7" name="Picture 6"/>
          <p:cNvPicPr>
            <a:picLocks noChangeAspect="1"/>
          </p:cNvPicPr>
          <p:nvPr/>
        </p:nvPicPr>
        <p:blipFill>
          <a:blip r:embed="rId2"/>
          <a:stretch>
            <a:fillRect/>
          </a:stretch>
        </p:blipFill>
        <p:spPr>
          <a:xfrm>
            <a:off x="457199" y="977258"/>
            <a:ext cx="7700431" cy="5042541"/>
          </a:xfrm>
          <a:prstGeom prst="rect">
            <a:avLst/>
          </a:prstGeom>
        </p:spPr>
      </p:pic>
    </p:spTree>
    <p:extLst>
      <p:ext uri="{BB962C8B-B14F-4D97-AF65-F5344CB8AC3E}">
        <p14:creationId xmlns:p14="http://schemas.microsoft.com/office/powerpoint/2010/main" val="3368832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32</a:t>
            </a:fld>
            <a:endParaRPr lang="en-US" dirty="0"/>
          </a:p>
        </p:txBody>
      </p:sp>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4.6) Thao </a:t>
            </a:r>
            <a:r>
              <a:rPr lang="en-US" sz="3600" kern="0" spc="-5" dirty="0" err="1" smtClean="0"/>
              <a:t>túng</a:t>
            </a:r>
            <a:r>
              <a:rPr lang="en-US" sz="3600" kern="0" spc="-5" dirty="0" smtClean="0"/>
              <a:t> </a:t>
            </a:r>
            <a:r>
              <a:rPr lang="en-US" sz="3600" kern="0" spc="-5" dirty="0" err="1" smtClean="0"/>
              <a:t>mảng</a:t>
            </a:r>
            <a:r>
              <a:rPr lang="en-US" sz="3600" kern="0" spc="-5" dirty="0" smtClean="0"/>
              <a:t> </a:t>
            </a:r>
            <a:endParaRPr lang="en-US" sz="3600" kern="0" dirty="0"/>
          </a:p>
        </p:txBody>
      </p:sp>
      <p:pic>
        <p:nvPicPr>
          <p:cNvPr id="7" name="Picture 6"/>
          <p:cNvPicPr>
            <a:picLocks noChangeAspect="1"/>
          </p:cNvPicPr>
          <p:nvPr/>
        </p:nvPicPr>
        <p:blipFill>
          <a:blip r:embed="rId2"/>
          <a:stretch>
            <a:fillRect/>
          </a:stretch>
        </p:blipFill>
        <p:spPr>
          <a:xfrm>
            <a:off x="659231" y="1151417"/>
            <a:ext cx="6903922" cy="4715424"/>
          </a:xfrm>
          <a:prstGeom prst="rect">
            <a:avLst/>
          </a:prstGeom>
        </p:spPr>
      </p:pic>
    </p:spTree>
    <p:extLst>
      <p:ext uri="{BB962C8B-B14F-4D97-AF65-F5344CB8AC3E}">
        <p14:creationId xmlns:p14="http://schemas.microsoft.com/office/powerpoint/2010/main" val="4197482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33</a:t>
            </a:fld>
            <a:endParaRPr lang="en-US" dirty="0"/>
          </a:p>
        </p:txBody>
      </p:sp>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4.6) Thao </a:t>
            </a:r>
            <a:r>
              <a:rPr lang="en-US" sz="3600" kern="0" spc="-5" dirty="0" err="1" smtClean="0"/>
              <a:t>túng</a:t>
            </a:r>
            <a:r>
              <a:rPr lang="en-US" sz="3600" kern="0" spc="-5" dirty="0" smtClean="0"/>
              <a:t> </a:t>
            </a:r>
            <a:r>
              <a:rPr lang="en-US" sz="3600" kern="0" spc="-5" dirty="0" err="1" smtClean="0"/>
              <a:t>mảng</a:t>
            </a:r>
            <a:r>
              <a:rPr lang="en-US" sz="3600" kern="0" spc="-5" dirty="0" smtClean="0"/>
              <a:t> </a:t>
            </a:r>
            <a:endParaRPr lang="en-US" sz="3600" kern="0" dirty="0"/>
          </a:p>
        </p:txBody>
      </p:sp>
      <p:pic>
        <p:nvPicPr>
          <p:cNvPr id="7" name="Picture 6"/>
          <p:cNvPicPr>
            <a:picLocks noChangeAspect="1"/>
          </p:cNvPicPr>
          <p:nvPr/>
        </p:nvPicPr>
        <p:blipFill>
          <a:blip r:embed="rId2"/>
          <a:stretch>
            <a:fillRect/>
          </a:stretch>
        </p:blipFill>
        <p:spPr>
          <a:xfrm>
            <a:off x="457200" y="1005991"/>
            <a:ext cx="7349698" cy="4860850"/>
          </a:xfrm>
          <a:prstGeom prst="rect">
            <a:avLst/>
          </a:prstGeom>
        </p:spPr>
      </p:pic>
    </p:spTree>
    <p:extLst>
      <p:ext uri="{BB962C8B-B14F-4D97-AF65-F5344CB8AC3E}">
        <p14:creationId xmlns:p14="http://schemas.microsoft.com/office/powerpoint/2010/main" val="2990951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34</a:t>
            </a:fld>
            <a:endParaRPr lang="en-US" dirty="0"/>
          </a:p>
        </p:txBody>
      </p:sp>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4.6) Thao </a:t>
            </a:r>
            <a:r>
              <a:rPr lang="en-US" sz="3600" kern="0" spc="-5" dirty="0" err="1" smtClean="0"/>
              <a:t>túng</a:t>
            </a:r>
            <a:r>
              <a:rPr lang="en-US" sz="3600" kern="0" spc="-5" dirty="0" smtClean="0"/>
              <a:t> </a:t>
            </a:r>
            <a:r>
              <a:rPr lang="en-US" sz="3600" kern="0" spc="-5" dirty="0" err="1" smtClean="0"/>
              <a:t>mảng</a:t>
            </a:r>
            <a:r>
              <a:rPr lang="en-US" sz="3600" kern="0" spc="-5" dirty="0" smtClean="0"/>
              <a:t> </a:t>
            </a:r>
            <a:endParaRPr lang="en-US" sz="3600" kern="0" dirty="0"/>
          </a:p>
        </p:txBody>
      </p:sp>
      <p:pic>
        <p:nvPicPr>
          <p:cNvPr id="7" name="Picture 6"/>
          <p:cNvPicPr>
            <a:picLocks noChangeAspect="1"/>
          </p:cNvPicPr>
          <p:nvPr/>
        </p:nvPicPr>
        <p:blipFill>
          <a:blip r:embed="rId2"/>
          <a:stretch>
            <a:fillRect/>
          </a:stretch>
        </p:blipFill>
        <p:spPr>
          <a:xfrm>
            <a:off x="457200" y="1064109"/>
            <a:ext cx="7060133" cy="4802732"/>
          </a:xfrm>
          <a:prstGeom prst="rect">
            <a:avLst/>
          </a:prstGeom>
        </p:spPr>
      </p:pic>
    </p:spTree>
    <p:extLst>
      <p:ext uri="{BB962C8B-B14F-4D97-AF65-F5344CB8AC3E}">
        <p14:creationId xmlns:p14="http://schemas.microsoft.com/office/powerpoint/2010/main" val="2638764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35</a:t>
            </a:fld>
            <a:endParaRPr lang="en-US" dirty="0"/>
          </a:p>
        </p:txBody>
      </p:sp>
      <p:pic>
        <p:nvPicPr>
          <p:cNvPr id="6" name="Picture 5"/>
          <p:cNvPicPr>
            <a:picLocks noChangeAspect="1"/>
          </p:cNvPicPr>
          <p:nvPr/>
        </p:nvPicPr>
        <p:blipFill>
          <a:blip r:embed="rId2"/>
          <a:stretch>
            <a:fillRect/>
          </a:stretch>
        </p:blipFill>
        <p:spPr>
          <a:xfrm>
            <a:off x="457200" y="1036305"/>
            <a:ext cx="6782005" cy="5436543"/>
          </a:xfrm>
          <a:prstGeom prst="rect">
            <a:avLst/>
          </a:prstGeom>
        </p:spPr>
      </p:pic>
      <p:sp>
        <p:nvSpPr>
          <p:cNvPr id="7"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4.6) Thao </a:t>
            </a:r>
            <a:r>
              <a:rPr lang="en-US" sz="3600" kern="0" spc="-5" dirty="0" err="1" smtClean="0"/>
              <a:t>túng</a:t>
            </a:r>
            <a:r>
              <a:rPr lang="en-US" sz="3600" kern="0" spc="-5" dirty="0" smtClean="0"/>
              <a:t> </a:t>
            </a:r>
            <a:r>
              <a:rPr lang="en-US" sz="3600" kern="0" spc="-5" dirty="0" err="1" smtClean="0"/>
              <a:t>mảng</a:t>
            </a:r>
            <a:r>
              <a:rPr lang="en-US" sz="3600" kern="0" spc="-5" dirty="0" smtClean="0"/>
              <a:t> </a:t>
            </a:r>
            <a:endParaRPr lang="en-US" sz="3600" kern="0" dirty="0"/>
          </a:p>
        </p:txBody>
      </p:sp>
    </p:spTree>
    <p:extLst>
      <p:ext uri="{BB962C8B-B14F-4D97-AF65-F5344CB8AC3E}">
        <p14:creationId xmlns:p14="http://schemas.microsoft.com/office/powerpoint/2010/main" val="259924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36</a:t>
            </a:fld>
            <a:endParaRPr lang="en-US" dirty="0"/>
          </a:p>
        </p:txBody>
      </p:sp>
      <p:pic>
        <p:nvPicPr>
          <p:cNvPr id="6" name="Picture 5"/>
          <p:cNvPicPr>
            <a:picLocks noChangeAspect="1"/>
          </p:cNvPicPr>
          <p:nvPr/>
        </p:nvPicPr>
        <p:blipFill>
          <a:blip r:embed="rId2"/>
          <a:stretch>
            <a:fillRect/>
          </a:stretch>
        </p:blipFill>
        <p:spPr>
          <a:xfrm>
            <a:off x="265043" y="1305832"/>
            <a:ext cx="8290040" cy="4412651"/>
          </a:xfrm>
          <a:prstGeom prst="rect">
            <a:avLst/>
          </a:prstGeom>
        </p:spPr>
      </p:pic>
      <p:sp>
        <p:nvSpPr>
          <p:cNvPr id="7"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4.6) Thao </a:t>
            </a:r>
            <a:r>
              <a:rPr lang="en-US" sz="3600" kern="0" spc="-5" dirty="0" err="1" smtClean="0"/>
              <a:t>túng</a:t>
            </a:r>
            <a:r>
              <a:rPr lang="en-US" sz="3600" kern="0" spc="-5" dirty="0" smtClean="0"/>
              <a:t> </a:t>
            </a:r>
            <a:r>
              <a:rPr lang="en-US" sz="3600" kern="0" spc="-5" dirty="0" err="1" smtClean="0"/>
              <a:t>mảng</a:t>
            </a:r>
            <a:r>
              <a:rPr lang="en-US" sz="3600" kern="0" spc="-5" dirty="0" smtClean="0"/>
              <a:t> </a:t>
            </a:r>
            <a:endParaRPr lang="en-US" sz="3600" kern="0" dirty="0"/>
          </a:p>
        </p:txBody>
      </p:sp>
    </p:spTree>
    <p:extLst>
      <p:ext uri="{BB962C8B-B14F-4D97-AF65-F5344CB8AC3E}">
        <p14:creationId xmlns:p14="http://schemas.microsoft.com/office/powerpoint/2010/main" val="4054840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37</a:t>
            </a:fld>
            <a:endParaRPr lang="en-US" dirty="0"/>
          </a:p>
        </p:txBody>
      </p:sp>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4.7</a:t>
            </a:r>
            <a:r>
              <a:rPr lang="en-US" sz="3600" kern="0" spc="-5" dirty="0"/>
              <a:t>) </a:t>
            </a:r>
            <a:r>
              <a:rPr lang="en-US" sz="3600" kern="0" spc="-5" dirty="0" smtClean="0"/>
              <a:t>Vectorization with </a:t>
            </a:r>
            <a:r>
              <a:rPr lang="en-US" sz="3600" kern="0" spc="-5" dirty="0" err="1" smtClean="0"/>
              <a:t>ufuncs</a:t>
            </a:r>
            <a:endParaRPr lang="en-US" sz="3600" kern="0" dirty="0"/>
          </a:p>
        </p:txBody>
      </p:sp>
      <p:sp>
        <p:nvSpPr>
          <p:cNvPr id="8" name="Text Placeholder 7"/>
          <p:cNvSpPr>
            <a:spLocks noGrp="1"/>
          </p:cNvSpPr>
          <p:nvPr>
            <p:ph type="body" idx="1"/>
          </p:nvPr>
        </p:nvSpPr>
        <p:spPr>
          <a:xfrm>
            <a:off x="609600" y="1408611"/>
            <a:ext cx="7837069" cy="553998"/>
          </a:xfrm>
        </p:spPr>
        <p:txBody>
          <a:bodyPr/>
          <a:lstStyle/>
          <a:p>
            <a:r>
              <a:rPr lang="vi-VN" dirty="0"/>
              <a:t>Vectơ hóa là một khả năng mạnh mẽ trong NumPy để thể hiện các hoạt động xảy ra trên toàn bộ mảng thay vì các phần tử riêng lẻ của chúng. </a:t>
            </a:r>
            <a:endParaRPr lang="en-US" dirty="0"/>
          </a:p>
        </p:txBody>
      </p:sp>
      <p:pic>
        <p:nvPicPr>
          <p:cNvPr id="3" name="Picture 2"/>
          <p:cNvPicPr>
            <a:picLocks noChangeAspect="1"/>
          </p:cNvPicPr>
          <p:nvPr/>
        </p:nvPicPr>
        <p:blipFill>
          <a:blip r:embed="rId2"/>
          <a:stretch>
            <a:fillRect/>
          </a:stretch>
        </p:blipFill>
        <p:spPr>
          <a:xfrm>
            <a:off x="685800" y="2590800"/>
            <a:ext cx="2202371" cy="1767993"/>
          </a:xfrm>
          <a:prstGeom prst="rect">
            <a:avLst/>
          </a:prstGeom>
        </p:spPr>
      </p:pic>
      <p:pic>
        <p:nvPicPr>
          <p:cNvPr id="4" name="Picture 3"/>
          <p:cNvPicPr>
            <a:picLocks noChangeAspect="1"/>
          </p:cNvPicPr>
          <p:nvPr/>
        </p:nvPicPr>
        <p:blipFill>
          <a:blip r:embed="rId3"/>
          <a:stretch>
            <a:fillRect/>
          </a:stretch>
        </p:blipFill>
        <p:spPr>
          <a:xfrm>
            <a:off x="5029200" y="2625092"/>
            <a:ext cx="1760373" cy="1699407"/>
          </a:xfrm>
          <a:prstGeom prst="rect">
            <a:avLst/>
          </a:prstGeom>
        </p:spPr>
      </p:pic>
    </p:spTree>
    <p:extLst>
      <p:ext uri="{BB962C8B-B14F-4D97-AF65-F5344CB8AC3E}">
        <p14:creationId xmlns:p14="http://schemas.microsoft.com/office/powerpoint/2010/main" val="1632987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143000"/>
            <a:ext cx="4605655" cy="276999"/>
          </a:xfrm>
        </p:spPr>
        <p:txBody>
          <a:bodyPr/>
          <a:lstStyle/>
          <a:p>
            <a:r>
              <a:rPr lang="en-US" dirty="0" smtClean="0"/>
              <a:t>- </a:t>
            </a:r>
            <a:r>
              <a:rPr lang="en-US" dirty="0" err="1" smtClean="0"/>
              <a:t>Cách</a:t>
            </a:r>
            <a:r>
              <a:rPr lang="en-US" dirty="0" smtClean="0"/>
              <a:t> </a:t>
            </a:r>
            <a:r>
              <a:rPr lang="en-US" dirty="0" err="1" smtClean="0"/>
              <a:t>tạo</a:t>
            </a:r>
            <a:r>
              <a:rPr lang="en-US" dirty="0" smtClean="0"/>
              <a:t> 1 </a:t>
            </a:r>
            <a:r>
              <a:rPr lang="en-US" dirty="0" err="1" smtClean="0"/>
              <a:t>hàm</a:t>
            </a:r>
            <a:r>
              <a:rPr lang="en-US" dirty="0" smtClean="0"/>
              <a:t> </a:t>
            </a:r>
            <a:r>
              <a:rPr lang="en-US" dirty="0" err="1" smtClean="0"/>
              <a:t>ufuncs</a:t>
            </a:r>
            <a:r>
              <a:rPr lang="en-US" dirty="0" smtClean="0"/>
              <a:t> </a:t>
            </a:r>
            <a:endParaRPr lang="en-US" dirty="0"/>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US" smtClean="0"/>
              <a:t>38</a:t>
            </a:fld>
            <a:endParaRPr lang="en-US" dirty="0"/>
          </a:p>
        </p:txBody>
      </p:sp>
      <p:sp>
        <p:nvSpPr>
          <p:cNvPr id="5"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4.7</a:t>
            </a:r>
            <a:r>
              <a:rPr lang="en-US" sz="3600" kern="0" spc="-5" dirty="0"/>
              <a:t>) </a:t>
            </a:r>
            <a:r>
              <a:rPr lang="en-US" sz="3600" kern="0" spc="-5" dirty="0" smtClean="0"/>
              <a:t>Vectorization with </a:t>
            </a:r>
            <a:r>
              <a:rPr lang="en-US" sz="3600" kern="0" spc="-5" dirty="0" err="1" smtClean="0"/>
              <a:t>ufuncs</a:t>
            </a:r>
            <a:endParaRPr lang="en-US" sz="3600" kern="0" dirty="0"/>
          </a:p>
        </p:txBody>
      </p:sp>
      <p:pic>
        <p:nvPicPr>
          <p:cNvPr id="6" name="Picture 5"/>
          <p:cNvPicPr>
            <a:picLocks noChangeAspect="1"/>
          </p:cNvPicPr>
          <p:nvPr/>
        </p:nvPicPr>
        <p:blipFill>
          <a:blip r:embed="rId2"/>
          <a:stretch>
            <a:fillRect/>
          </a:stretch>
        </p:blipFill>
        <p:spPr>
          <a:xfrm>
            <a:off x="609600" y="3592745"/>
            <a:ext cx="3589331" cy="1958510"/>
          </a:xfrm>
          <a:prstGeom prst="rect">
            <a:avLst/>
          </a:prstGeom>
        </p:spPr>
      </p:pic>
      <p:pic>
        <p:nvPicPr>
          <p:cNvPr id="7" name="Picture 6"/>
          <p:cNvPicPr>
            <a:picLocks noChangeAspect="1"/>
          </p:cNvPicPr>
          <p:nvPr/>
        </p:nvPicPr>
        <p:blipFill>
          <a:blip r:embed="rId3"/>
          <a:stretch>
            <a:fillRect/>
          </a:stretch>
        </p:blipFill>
        <p:spPr>
          <a:xfrm>
            <a:off x="5791200" y="3235895"/>
            <a:ext cx="1889924" cy="1021168"/>
          </a:xfrm>
          <a:prstGeom prst="rect">
            <a:avLst/>
          </a:prstGeom>
        </p:spPr>
      </p:pic>
      <p:pic>
        <p:nvPicPr>
          <p:cNvPr id="8" name="Picture 7"/>
          <p:cNvPicPr>
            <a:picLocks noChangeAspect="1"/>
          </p:cNvPicPr>
          <p:nvPr/>
        </p:nvPicPr>
        <p:blipFill>
          <a:blip r:embed="rId4"/>
          <a:stretch>
            <a:fillRect/>
          </a:stretch>
        </p:blipFill>
        <p:spPr>
          <a:xfrm>
            <a:off x="5791200" y="4572000"/>
            <a:ext cx="2575783" cy="1455546"/>
          </a:xfrm>
          <a:prstGeom prst="rect">
            <a:avLst/>
          </a:prstGeom>
        </p:spPr>
      </p:pic>
      <p:pic>
        <p:nvPicPr>
          <p:cNvPr id="9" name="Picture 8"/>
          <p:cNvPicPr>
            <a:picLocks noChangeAspect="1"/>
          </p:cNvPicPr>
          <p:nvPr/>
        </p:nvPicPr>
        <p:blipFill>
          <a:blip r:embed="rId5"/>
          <a:stretch>
            <a:fillRect/>
          </a:stretch>
        </p:blipFill>
        <p:spPr>
          <a:xfrm>
            <a:off x="304800" y="1923937"/>
            <a:ext cx="4656223" cy="1295512"/>
          </a:xfrm>
          <a:prstGeom prst="rect">
            <a:avLst/>
          </a:prstGeom>
        </p:spPr>
      </p:pic>
    </p:spTree>
    <p:extLst>
      <p:ext uri="{BB962C8B-B14F-4D97-AF65-F5344CB8AC3E}">
        <p14:creationId xmlns:p14="http://schemas.microsoft.com/office/powerpoint/2010/main" val="689006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US" smtClean="0"/>
              <a:t>39</a:t>
            </a:fld>
            <a:endParaRPr lang="en-US" dirty="0"/>
          </a:p>
        </p:txBody>
      </p:sp>
      <p:sp>
        <p:nvSpPr>
          <p:cNvPr id="5"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4.7</a:t>
            </a:r>
            <a:r>
              <a:rPr lang="en-US" sz="3600" kern="0" spc="-5" dirty="0"/>
              <a:t>) </a:t>
            </a:r>
            <a:r>
              <a:rPr lang="en-US" sz="3600" kern="0" spc="-5" dirty="0" smtClean="0"/>
              <a:t>Vectorization with </a:t>
            </a:r>
            <a:r>
              <a:rPr lang="en-US" sz="3600" kern="0" spc="-5" dirty="0" err="1" smtClean="0"/>
              <a:t>ufuncs</a:t>
            </a:r>
            <a:endParaRPr lang="en-US" sz="3600" kern="0" dirty="0"/>
          </a:p>
        </p:txBody>
      </p:sp>
      <p:pic>
        <p:nvPicPr>
          <p:cNvPr id="6" name="Picture 5"/>
          <p:cNvPicPr>
            <a:picLocks noChangeAspect="1"/>
          </p:cNvPicPr>
          <p:nvPr/>
        </p:nvPicPr>
        <p:blipFill>
          <a:blip r:embed="rId2"/>
          <a:stretch>
            <a:fillRect/>
          </a:stretch>
        </p:blipFill>
        <p:spPr>
          <a:xfrm>
            <a:off x="457200" y="1289933"/>
            <a:ext cx="3360711" cy="1554615"/>
          </a:xfrm>
          <a:prstGeom prst="rect">
            <a:avLst/>
          </a:prstGeom>
        </p:spPr>
      </p:pic>
      <p:pic>
        <p:nvPicPr>
          <p:cNvPr id="7" name="Picture 6"/>
          <p:cNvPicPr>
            <a:picLocks noChangeAspect="1"/>
          </p:cNvPicPr>
          <p:nvPr/>
        </p:nvPicPr>
        <p:blipFill>
          <a:blip r:embed="rId3"/>
          <a:stretch>
            <a:fillRect/>
          </a:stretch>
        </p:blipFill>
        <p:spPr>
          <a:xfrm>
            <a:off x="533400" y="2956662"/>
            <a:ext cx="1676545" cy="480102"/>
          </a:xfrm>
          <a:prstGeom prst="rect">
            <a:avLst/>
          </a:prstGeom>
        </p:spPr>
      </p:pic>
      <p:pic>
        <p:nvPicPr>
          <p:cNvPr id="8" name="Picture 7"/>
          <p:cNvPicPr>
            <a:picLocks noChangeAspect="1"/>
          </p:cNvPicPr>
          <p:nvPr/>
        </p:nvPicPr>
        <p:blipFill>
          <a:blip r:embed="rId4"/>
          <a:stretch>
            <a:fillRect/>
          </a:stretch>
        </p:blipFill>
        <p:spPr>
          <a:xfrm>
            <a:off x="5282780" y="1289933"/>
            <a:ext cx="3383573" cy="1493649"/>
          </a:xfrm>
          <a:prstGeom prst="rect">
            <a:avLst/>
          </a:prstGeom>
        </p:spPr>
      </p:pic>
      <p:pic>
        <p:nvPicPr>
          <p:cNvPr id="9" name="Picture 8"/>
          <p:cNvPicPr>
            <a:picLocks noChangeAspect="1"/>
          </p:cNvPicPr>
          <p:nvPr/>
        </p:nvPicPr>
        <p:blipFill>
          <a:blip r:embed="rId5"/>
          <a:stretch>
            <a:fillRect/>
          </a:stretch>
        </p:blipFill>
        <p:spPr>
          <a:xfrm>
            <a:off x="5292648" y="3030025"/>
            <a:ext cx="2156647" cy="403895"/>
          </a:xfrm>
          <a:prstGeom prst="rect">
            <a:avLst/>
          </a:prstGeom>
        </p:spPr>
      </p:pic>
      <p:pic>
        <p:nvPicPr>
          <p:cNvPr id="10" name="Picture 9"/>
          <p:cNvPicPr>
            <a:picLocks noChangeAspect="1"/>
          </p:cNvPicPr>
          <p:nvPr/>
        </p:nvPicPr>
        <p:blipFill>
          <a:blip r:embed="rId6"/>
          <a:stretch>
            <a:fillRect/>
          </a:stretch>
        </p:blipFill>
        <p:spPr>
          <a:xfrm>
            <a:off x="274304" y="3962400"/>
            <a:ext cx="3543607" cy="1920406"/>
          </a:xfrm>
          <a:prstGeom prst="rect">
            <a:avLst/>
          </a:prstGeom>
        </p:spPr>
      </p:pic>
      <p:pic>
        <p:nvPicPr>
          <p:cNvPr id="11" name="Picture 10"/>
          <p:cNvPicPr>
            <a:picLocks noChangeAspect="1"/>
          </p:cNvPicPr>
          <p:nvPr/>
        </p:nvPicPr>
        <p:blipFill>
          <a:blip r:embed="rId7"/>
          <a:stretch>
            <a:fillRect/>
          </a:stretch>
        </p:blipFill>
        <p:spPr>
          <a:xfrm>
            <a:off x="381000" y="6206494"/>
            <a:ext cx="2552921" cy="403895"/>
          </a:xfrm>
          <a:prstGeom prst="rect">
            <a:avLst/>
          </a:prstGeom>
        </p:spPr>
      </p:pic>
      <p:pic>
        <p:nvPicPr>
          <p:cNvPr id="12" name="Picture 11"/>
          <p:cNvPicPr>
            <a:picLocks noChangeAspect="1"/>
          </p:cNvPicPr>
          <p:nvPr/>
        </p:nvPicPr>
        <p:blipFill>
          <a:blip r:embed="rId8"/>
          <a:stretch>
            <a:fillRect/>
          </a:stretch>
        </p:blipFill>
        <p:spPr>
          <a:xfrm>
            <a:off x="5029200" y="3960845"/>
            <a:ext cx="3497883" cy="1897544"/>
          </a:xfrm>
          <a:prstGeom prst="rect">
            <a:avLst/>
          </a:prstGeom>
        </p:spPr>
      </p:pic>
      <p:pic>
        <p:nvPicPr>
          <p:cNvPr id="13" name="Picture 12"/>
          <p:cNvPicPr>
            <a:picLocks noChangeAspect="1"/>
          </p:cNvPicPr>
          <p:nvPr/>
        </p:nvPicPr>
        <p:blipFill>
          <a:blip r:embed="rId9"/>
          <a:stretch>
            <a:fillRect/>
          </a:stretch>
        </p:blipFill>
        <p:spPr>
          <a:xfrm>
            <a:off x="4277575" y="6206494"/>
            <a:ext cx="4249508" cy="360598"/>
          </a:xfrm>
          <a:prstGeom prst="rect">
            <a:avLst/>
          </a:prstGeom>
        </p:spPr>
      </p:pic>
    </p:spTree>
    <p:extLst>
      <p:ext uri="{BB962C8B-B14F-4D97-AF65-F5344CB8AC3E}">
        <p14:creationId xmlns:p14="http://schemas.microsoft.com/office/powerpoint/2010/main" val="358505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4</a:t>
            </a:fld>
            <a:endParaRPr lang="en-US" dirty="0"/>
          </a:p>
        </p:txBody>
      </p:sp>
      <p:sp>
        <p:nvSpPr>
          <p:cNvPr id="6" name="object 2"/>
          <p:cNvSpPr txBox="1">
            <a:spLocks/>
          </p:cNvSpPr>
          <p:nvPr/>
        </p:nvSpPr>
        <p:spPr>
          <a:xfrm>
            <a:off x="259180" y="141859"/>
            <a:ext cx="3550819"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1. </a:t>
            </a:r>
            <a:r>
              <a:rPr lang="en-US" sz="3600" kern="0" spc="-5" dirty="0" err="1" smtClean="0"/>
              <a:t>Giới</a:t>
            </a:r>
            <a:r>
              <a:rPr lang="en-US" sz="3600" kern="0" spc="-80" dirty="0" smtClean="0"/>
              <a:t> </a:t>
            </a:r>
            <a:r>
              <a:rPr lang="en-US" sz="3600" kern="0" spc="-5" dirty="0" err="1" smtClean="0"/>
              <a:t>thiệu</a:t>
            </a:r>
            <a:endParaRPr lang="en-US" sz="3600" kern="0" dirty="0"/>
          </a:p>
        </p:txBody>
      </p:sp>
      <p:sp>
        <p:nvSpPr>
          <p:cNvPr id="7" name="object 3"/>
          <p:cNvSpPr txBox="1"/>
          <p:nvPr/>
        </p:nvSpPr>
        <p:spPr>
          <a:xfrm>
            <a:off x="259181" y="956310"/>
            <a:ext cx="8346440" cy="5259773"/>
          </a:xfrm>
          <a:prstGeom prst="rect">
            <a:avLst/>
          </a:prstGeom>
        </p:spPr>
        <p:txBody>
          <a:bodyPr vert="horz" wrap="square" lIns="0" tIns="12065" rIns="0" bIns="0" rtlCol="0">
            <a:spAutoFit/>
          </a:bodyPr>
          <a:lstStyle/>
          <a:p>
            <a:pPr marL="287020" marR="365760" indent="-274320">
              <a:lnSpc>
                <a:spcPct val="100000"/>
              </a:lnSpc>
              <a:spcBef>
                <a:spcPts val="95"/>
              </a:spcBef>
              <a:buClr>
                <a:srgbClr val="FF0000"/>
              </a:buClr>
              <a:buFont typeface="Wingdings"/>
              <a:buChar char=""/>
              <a:tabLst>
                <a:tab pos="287020" algn="l"/>
              </a:tabLst>
            </a:pPr>
            <a:r>
              <a:rPr lang="en-US" sz="2800" spc="-75" dirty="0" err="1" smtClean="0">
                <a:latin typeface="Calibri"/>
                <a:cs typeface="Calibri"/>
              </a:rPr>
              <a:t>Numpy</a:t>
            </a:r>
            <a:r>
              <a:rPr lang="en-US" sz="2800" spc="-75" dirty="0" smtClean="0">
                <a:latin typeface="Calibri"/>
                <a:cs typeface="Calibri"/>
              </a:rPr>
              <a:t> array </a:t>
            </a:r>
            <a:r>
              <a:rPr lang="en-US" sz="2800" spc="-75" dirty="0" err="1" smtClean="0">
                <a:latin typeface="Calibri"/>
                <a:cs typeface="Calibri"/>
              </a:rPr>
              <a:t>có</a:t>
            </a:r>
            <a:r>
              <a:rPr lang="en-US" sz="2800" spc="-75" dirty="0" smtClean="0">
                <a:latin typeface="Calibri"/>
                <a:cs typeface="Calibri"/>
              </a:rPr>
              <a:t> </a:t>
            </a:r>
            <a:r>
              <a:rPr lang="en-US" sz="2800" spc="-75" dirty="0" err="1" smtClean="0">
                <a:latin typeface="Calibri"/>
                <a:cs typeface="Calibri"/>
              </a:rPr>
              <a:t>tốc</a:t>
            </a:r>
            <a:r>
              <a:rPr lang="en-US" sz="2800" spc="-75" dirty="0" smtClean="0">
                <a:latin typeface="Calibri"/>
                <a:cs typeface="Calibri"/>
              </a:rPr>
              <a:t> </a:t>
            </a:r>
            <a:r>
              <a:rPr lang="en-US" sz="2800" spc="-75" dirty="0" err="1" smtClean="0">
                <a:latin typeface="Calibri"/>
                <a:cs typeface="Calibri"/>
              </a:rPr>
              <a:t>độ</a:t>
            </a:r>
            <a:r>
              <a:rPr lang="en-US" sz="2800" spc="-75" dirty="0" smtClean="0">
                <a:latin typeface="Calibri"/>
                <a:cs typeface="Calibri"/>
              </a:rPr>
              <a:t> </a:t>
            </a:r>
            <a:r>
              <a:rPr lang="en-US" sz="2800" spc="-75" dirty="0" err="1" smtClean="0">
                <a:latin typeface="Calibri"/>
                <a:cs typeface="Calibri"/>
              </a:rPr>
              <a:t>nhanh</a:t>
            </a:r>
            <a:r>
              <a:rPr lang="en-US" sz="2800" spc="-75" dirty="0" smtClean="0">
                <a:latin typeface="Calibri"/>
                <a:cs typeface="Calibri"/>
              </a:rPr>
              <a:t> </a:t>
            </a:r>
            <a:r>
              <a:rPr lang="en-US" sz="2800" spc="-75" dirty="0" err="1" smtClean="0">
                <a:latin typeface="Calibri"/>
                <a:cs typeface="Calibri"/>
              </a:rPr>
              <a:t>gấp</a:t>
            </a:r>
            <a:r>
              <a:rPr lang="en-US" sz="2800" spc="-75" dirty="0" smtClean="0">
                <a:latin typeface="Calibri"/>
                <a:cs typeface="Calibri"/>
              </a:rPr>
              <a:t> </a:t>
            </a:r>
            <a:r>
              <a:rPr lang="en-US" sz="2800" spc="-75" dirty="0" err="1" smtClean="0">
                <a:latin typeface="Calibri"/>
                <a:cs typeface="Calibri"/>
              </a:rPr>
              <a:t>khoảng</a:t>
            </a:r>
            <a:r>
              <a:rPr lang="en-US" sz="2800" spc="-75" dirty="0" smtClean="0">
                <a:latin typeface="Calibri"/>
                <a:cs typeface="Calibri"/>
              </a:rPr>
              <a:t> 50 </a:t>
            </a:r>
            <a:r>
              <a:rPr lang="en-US" sz="2800" spc="-75" dirty="0" err="1" smtClean="0">
                <a:latin typeface="Calibri"/>
                <a:cs typeface="Calibri"/>
              </a:rPr>
              <a:t>lần</a:t>
            </a:r>
            <a:r>
              <a:rPr lang="en-US" sz="2800" spc="-75" dirty="0" smtClean="0">
                <a:latin typeface="Calibri"/>
                <a:cs typeface="Calibri"/>
              </a:rPr>
              <a:t> Python list.</a:t>
            </a:r>
          </a:p>
          <a:p>
            <a:pPr marL="287020" marR="365760" indent="-274320">
              <a:lnSpc>
                <a:spcPct val="100000"/>
              </a:lnSpc>
              <a:spcBef>
                <a:spcPts val="95"/>
              </a:spcBef>
              <a:buClr>
                <a:srgbClr val="FF0000"/>
              </a:buClr>
              <a:buFont typeface="Wingdings"/>
              <a:buChar char=""/>
              <a:tabLst>
                <a:tab pos="287020" algn="l"/>
              </a:tabLst>
            </a:pPr>
            <a:r>
              <a:rPr lang="en-US" sz="2800" spc="-75" dirty="0" smtClean="0">
                <a:latin typeface="Calibri"/>
                <a:cs typeface="Calibri"/>
              </a:rPr>
              <a:t>Array object </a:t>
            </a:r>
            <a:r>
              <a:rPr lang="en-US" sz="2800" spc="-75" dirty="0" err="1" smtClean="0">
                <a:latin typeface="Calibri"/>
                <a:cs typeface="Calibri"/>
              </a:rPr>
              <a:t>trong</a:t>
            </a:r>
            <a:r>
              <a:rPr lang="en-US" sz="2800" spc="-75" dirty="0" smtClean="0">
                <a:latin typeface="Calibri"/>
                <a:cs typeface="Calibri"/>
              </a:rPr>
              <a:t> </a:t>
            </a:r>
            <a:r>
              <a:rPr lang="en-US" sz="2800" spc="-75" dirty="0" err="1" smtClean="0">
                <a:latin typeface="Calibri"/>
                <a:cs typeface="Calibri"/>
              </a:rPr>
              <a:t>Numpy</a:t>
            </a:r>
            <a:r>
              <a:rPr lang="en-US" sz="2800" spc="-75" dirty="0" smtClean="0">
                <a:latin typeface="Calibri"/>
                <a:cs typeface="Calibri"/>
              </a:rPr>
              <a:t> </a:t>
            </a:r>
            <a:r>
              <a:rPr lang="en-US" sz="2800" spc="-75" dirty="0" err="1" smtClean="0">
                <a:latin typeface="Calibri"/>
                <a:cs typeface="Calibri"/>
              </a:rPr>
              <a:t>là</a:t>
            </a:r>
            <a:r>
              <a:rPr lang="en-US" sz="2800" spc="-75" dirty="0" smtClean="0">
                <a:latin typeface="Calibri"/>
                <a:cs typeface="Calibri"/>
              </a:rPr>
              <a:t>: </a:t>
            </a:r>
            <a:r>
              <a:rPr lang="en-US" sz="2800" spc="-75" dirty="0" err="1" smtClean="0">
                <a:latin typeface="Calibri"/>
                <a:cs typeface="Calibri"/>
              </a:rPr>
              <a:t>ndarray</a:t>
            </a:r>
            <a:endParaRPr lang="en-US" sz="2800" spc="-75" dirty="0" smtClean="0">
              <a:latin typeface="Calibri"/>
              <a:cs typeface="Calibri"/>
            </a:endParaRPr>
          </a:p>
          <a:p>
            <a:pPr marL="287020" marR="365760" indent="-274320">
              <a:lnSpc>
                <a:spcPct val="100000"/>
              </a:lnSpc>
              <a:spcBef>
                <a:spcPts val="95"/>
              </a:spcBef>
              <a:buClr>
                <a:srgbClr val="FF0000"/>
              </a:buClr>
              <a:buFont typeface="Wingdings"/>
              <a:buChar char=""/>
              <a:tabLst>
                <a:tab pos="287020" algn="l"/>
              </a:tabLst>
            </a:pPr>
            <a:r>
              <a:rPr lang="en-US" sz="2800" spc="-75" dirty="0" smtClean="0">
                <a:latin typeface="Calibri"/>
                <a:cs typeface="Calibri"/>
              </a:rPr>
              <a:t>Hai </a:t>
            </a:r>
            <a:r>
              <a:rPr lang="en-US" sz="2800" spc="-75" dirty="0" err="1" smtClean="0">
                <a:latin typeface="Calibri"/>
                <a:cs typeface="Calibri"/>
              </a:rPr>
              <a:t>lí</a:t>
            </a:r>
            <a:r>
              <a:rPr lang="en-US" sz="2800" spc="-75" dirty="0" smtClean="0">
                <a:latin typeface="Calibri"/>
                <a:cs typeface="Calibri"/>
              </a:rPr>
              <a:t> do </a:t>
            </a:r>
            <a:r>
              <a:rPr lang="en-US" sz="2800" spc="-75" dirty="0" err="1" smtClean="0">
                <a:latin typeface="Calibri"/>
                <a:cs typeface="Calibri"/>
              </a:rPr>
              <a:t>chính</a:t>
            </a:r>
            <a:r>
              <a:rPr lang="en-US" sz="2800" spc="-75" dirty="0" smtClean="0">
                <a:latin typeface="Calibri"/>
                <a:cs typeface="Calibri"/>
              </a:rPr>
              <a:t> </a:t>
            </a:r>
            <a:r>
              <a:rPr lang="en-US" sz="2800" spc="-75" dirty="0" err="1" smtClean="0">
                <a:latin typeface="Calibri"/>
                <a:cs typeface="Calibri"/>
              </a:rPr>
              <a:t>ndarray</a:t>
            </a:r>
            <a:r>
              <a:rPr lang="en-US" sz="2800" spc="-75" dirty="0" smtClean="0">
                <a:latin typeface="Calibri"/>
                <a:cs typeface="Calibri"/>
              </a:rPr>
              <a:t> </a:t>
            </a:r>
            <a:r>
              <a:rPr lang="en-US" sz="2800" spc="-75" dirty="0" err="1" smtClean="0">
                <a:latin typeface="Calibri"/>
                <a:cs typeface="Calibri"/>
              </a:rPr>
              <a:t>nhanh</a:t>
            </a:r>
            <a:r>
              <a:rPr lang="en-US" sz="2800" spc="-75" dirty="0" smtClean="0">
                <a:latin typeface="Calibri"/>
                <a:cs typeface="Calibri"/>
              </a:rPr>
              <a:t> </a:t>
            </a:r>
            <a:r>
              <a:rPr lang="en-US" sz="2800" spc="-75" dirty="0" err="1" smtClean="0">
                <a:latin typeface="Calibri"/>
                <a:cs typeface="Calibri"/>
              </a:rPr>
              <a:t>hơn</a:t>
            </a:r>
            <a:r>
              <a:rPr lang="en-US" sz="2800" spc="-75" dirty="0" smtClean="0">
                <a:latin typeface="Calibri"/>
                <a:cs typeface="Calibri"/>
              </a:rPr>
              <a:t> list python </a:t>
            </a:r>
            <a:r>
              <a:rPr lang="en-US" sz="2800" spc="-75" dirty="0" err="1" smtClean="0">
                <a:latin typeface="Calibri"/>
                <a:cs typeface="Calibri"/>
              </a:rPr>
              <a:t>là</a:t>
            </a:r>
            <a:r>
              <a:rPr lang="en-US" sz="2800" spc="-75" dirty="0" smtClean="0">
                <a:latin typeface="Calibri"/>
                <a:cs typeface="Calibri"/>
              </a:rPr>
              <a:t>:</a:t>
            </a:r>
          </a:p>
          <a:p>
            <a:pPr marL="744220" marR="365760" lvl="1" indent="-274320">
              <a:spcBef>
                <a:spcPts val="95"/>
              </a:spcBef>
              <a:buClr>
                <a:srgbClr val="FF0000"/>
              </a:buClr>
              <a:buFont typeface="Wingdings"/>
              <a:buChar char=""/>
              <a:tabLst>
                <a:tab pos="287020" algn="l"/>
              </a:tabLst>
            </a:pPr>
            <a:r>
              <a:rPr lang="en-US" sz="2800" spc="-75" dirty="0" err="1" smtClean="0">
                <a:latin typeface="Calibri"/>
                <a:cs typeface="Calibri"/>
              </a:rPr>
              <a:t>Giá</a:t>
            </a:r>
            <a:r>
              <a:rPr lang="en-US" sz="2800" spc="-75" dirty="0" smtClean="0">
                <a:latin typeface="Calibri"/>
                <a:cs typeface="Calibri"/>
              </a:rPr>
              <a:t> </a:t>
            </a:r>
            <a:r>
              <a:rPr lang="en-US" sz="2800" spc="-75" dirty="0" err="1" smtClean="0">
                <a:latin typeface="Calibri"/>
                <a:cs typeface="Calibri"/>
              </a:rPr>
              <a:t>trị</a:t>
            </a:r>
            <a:r>
              <a:rPr lang="en-US" sz="2800" spc="-75" dirty="0" smtClean="0">
                <a:latin typeface="Calibri"/>
                <a:cs typeface="Calibri"/>
              </a:rPr>
              <a:t> </a:t>
            </a:r>
            <a:r>
              <a:rPr lang="en-US" sz="2800" spc="-75" dirty="0" err="1" smtClean="0">
                <a:latin typeface="Calibri"/>
                <a:cs typeface="Calibri"/>
              </a:rPr>
              <a:t>trong</a:t>
            </a:r>
            <a:r>
              <a:rPr lang="en-US" sz="2800" spc="-75" dirty="0" smtClean="0">
                <a:latin typeface="Calibri"/>
                <a:cs typeface="Calibri"/>
              </a:rPr>
              <a:t> array </a:t>
            </a:r>
            <a:r>
              <a:rPr lang="en-US" sz="2800" spc="-75" dirty="0" err="1" smtClean="0">
                <a:latin typeface="Calibri"/>
                <a:cs typeface="Calibri"/>
              </a:rPr>
              <a:t>lưu</a:t>
            </a:r>
            <a:r>
              <a:rPr lang="en-US" sz="2800" spc="-75" dirty="0" smtClean="0">
                <a:latin typeface="Calibri"/>
                <a:cs typeface="Calibri"/>
              </a:rPr>
              <a:t> ở </a:t>
            </a:r>
            <a:r>
              <a:rPr lang="en-US" sz="2800" spc="-75" dirty="0" err="1" smtClean="0">
                <a:latin typeface="Calibri"/>
                <a:cs typeface="Calibri"/>
              </a:rPr>
              <a:t>các</a:t>
            </a:r>
            <a:r>
              <a:rPr lang="en-US" sz="2800" spc="-75" dirty="0" smtClean="0">
                <a:latin typeface="Calibri"/>
                <a:cs typeface="Calibri"/>
              </a:rPr>
              <a:t> </a:t>
            </a:r>
            <a:r>
              <a:rPr lang="en-US" sz="2800" spc="-75" dirty="0" err="1" smtClean="0">
                <a:latin typeface="Calibri"/>
                <a:cs typeface="Calibri"/>
              </a:rPr>
              <a:t>vị</a:t>
            </a:r>
            <a:r>
              <a:rPr lang="en-US" sz="2800" spc="-75" dirty="0" smtClean="0">
                <a:latin typeface="Calibri"/>
                <a:cs typeface="Calibri"/>
              </a:rPr>
              <a:t> </a:t>
            </a:r>
            <a:r>
              <a:rPr lang="en-US" sz="2800" spc="-75" dirty="0" err="1" smtClean="0">
                <a:latin typeface="Calibri"/>
                <a:cs typeface="Calibri"/>
              </a:rPr>
              <a:t>trí</a:t>
            </a:r>
            <a:r>
              <a:rPr lang="en-US" sz="2800" spc="-75" dirty="0" smtClean="0">
                <a:latin typeface="Calibri"/>
                <a:cs typeface="Calibri"/>
              </a:rPr>
              <a:t> </a:t>
            </a:r>
            <a:r>
              <a:rPr lang="en-US" sz="2800" spc="-75" dirty="0" err="1" smtClean="0">
                <a:latin typeface="Calibri"/>
                <a:cs typeface="Calibri"/>
              </a:rPr>
              <a:t>liên</a:t>
            </a:r>
            <a:r>
              <a:rPr lang="en-US" sz="2800" spc="-75" dirty="0" smtClean="0">
                <a:latin typeface="Calibri"/>
                <a:cs typeface="Calibri"/>
              </a:rPr>
              <a:t> </a:t>
            </a:r>
            <a:r>
              <a:rPr lang="en-US" sz="2800" spc="-75" dirty="0" err="1" smtClean="0">
                <a:latin typeface="Calibri"/>
                <a:cs typeface="Calibri"/>
              </a:rPr>
              <a:t>tục</a:t>
            </a:r>
            <a:r>
              <a:rPr lang="en-US" sz="2800" spc="-75" dirty="0" smtClean="0">
                <a:latin typeface="Calibri"/>
                <a:cs typeface="Calibri"/>
              </a:rPr>
              <a:t> </a:t>
            </a:r>
            <a:r>
              <a:rPr lang="en-US" sz="2800" spc="-75" dirty="0" err="1" smtClean="0">
                <a:latin typeface="Calibri"/>
                <a:cs typeface="Calibri"/>
              </a:rPr>
              <a:t>liền</a:t>
            </a:r>
            <a:r>
              <a:rPr lang="en-US" sz="2800" spc="-75" dirty="0" smtClean="0">
                <a:latin typeface="Calibri"/>
                <a:cs typeface="Calibri"/>
              </a:rPr>
              <a:t> </a:t>
            </a:r>
            <a:r>
              <a:rPr lang="en-US" sz="2800" spc="-75" dirty="0" err="1" smtClean="0">
                <a:latin typeface="Calibri"/>
                <a:cs typeface="Calibri"/>
              </a:rPr>
              <a:t>nhau</a:t>
            </a:r>
            <a:r>
              <a:rPr lang="en-US" sz="2800" spc="-75" dirty="0" smtClean="0">
                <a:latin typeface="Calibri"/>
                <a:cs typeface="Calibri"/>
              </a:rPr>
              <a:t> </a:t>
            </a:r>
            <a:r>
              <a:rPr lang="en-US" sz="2800" spc="-75" dirty="0" err="1" smtClean="0">
                <a:latin typeface="Calibri"/>
                <a:cs typeface="Calibri"/>
              </a:rPr>
              <a:t>không</a:t>
            </a:r>
            <a:r>
              <a:rPr lang="en-US" sz="2800" spc="-75" dirty="0" smtClean="0">
                <a:latin typeface="Calibri"/>
                <a:cs typeface="Calibri"/>
              </a:rPr>
              <a:t> </a:t>
            </a:r>
            <a:r>
              <a:rPr lang="en-US" sz="2800" spc="-75" dirty="0" err="1" smtClean="0">
                <a:latin typeface="Calibri"/>
                <a:cs typeface="Calibri"/>
              </a:rPr>
              <a:t>như</a:t>
            </a:r>
            <a:r>
              <a:rPr lang="en-US" sz="2800" spc="-75" dirty="0" smtClean="0">
                <a:latin typeface="Calibri"/>
                <a:cs typeface="Calibri"/>
              </a:rPr>
              <a:t> list (</a:t>
            </a:r>
            <a:r>
              <a:rPr lang="en-US" sz="2800" spc="-75" dirty="0" err="1" smtClean="0">
                <a:latin typeface="Calibri"/>
                <a:cs typeface="Calibri"/>
              </a:rPr>
              <a:t>bộ</a:t>
            </a:r>
            <a:r>
              <a:rPr lang="en-US" sz="2800" spc="-75" dirty="0" smtClean="0">
                <a:latin typeface="Calibri"/>
                <a:cs typeface="Calibri"/>
              </a:rPr>
              <a:t> </a:t>
            </a:r>
            <a:r>
              <a:rPr lang="en-US" sz="2800" spc="-75" dirty="0" err="1" smtClean="0">
                <a:latin typeface="Calibri"/>
                <a:cs typeface="Calibri"/>
              </a:rPr>
              <a:t>nhớ</a:t>
            </a:r>
            <a:r>
              <a:rPr lang="en-US" sz="2800" spc="-75" dirty="0" smtClean="0">
                <a:latin typeface="Calibri"/>
                <a:cs typeface="Calibri"/>
              </a:rPr>
              <a:t> </a:t>
            </a:r>
            <a:r>
              <a:rPr lang="en-US" sz="2800" spc="-75" dirty="0" err="1" smtClean="0">
                <a:latin typeface="Calibri"/>
                <a:cs typeface="Calibri"/>
              </a:rPr>
              <a:t>cố</a:t>
            </a:r>
            <a:r>
              <a:rPr lang="en-US" sz="2800" spc="-75" dirty="0" smtClean="0">
                <a:latin typeface="Calibri"/>
                <a:cs typeface="Calibri"/>
              </a:rPr>
              <a:t> </a:t>
            </a:r>
            <a:r>
              <a:rPr lang="en-US" sz="2800" spc="-75" dirty="0" err="1" smtClean="0">
                <a:latin typeface="Calibri"/>
                <a:cs typeface="Calibri"/>
              </a:rPr>
              <a:t>định</a:t>
            </a:r>
            <a:r>
              <a:rPr lang="en-US" sz="2800" spc="-75" dirty="0" smtClean="0">
                <a:latin typeface="Calibri"/>
                <a:cs typeface="Calibri"/>
              </a:rPr>
              <a:t> </a:t>
            </a:r>
            <a:r>
              <a:rPr lang="en-US" sz="2800" spc="-75" dirty="0" err="1" smtClean="0">
                <a:latin typeface="Calibri"/>
                <a:cs typeface="Calibri"/>
              </a:rPr>
              <a:t>và</a:t>
            </a:r>
            <a:r>
              <a:rPr lang="en-US" sz="2800" spc="-75" dirty="0" smtClean="0">
                <a:latin typeface="Calibri"/>
                <a:cs typeface="Calibri"/>
              </a:rPr>
              <a:t> </a:t>
            </a:r>
            <a:r>
              <a:rPr lang="en-US" sz="2800" spc="-75" dirty="0" err="1" smtClean="0">
                <a:latin typeface="Calibri"/>
                <a:cs typeface="Calibri"/>
              </a:rPr>
              <a:t>liền</a:t>
            </a:r>
            <a:r>
              <a:rPr lang="en-US" sz="2800" spc="-75" dirty="0" smtClean="0">
                <a:latin typeface="Calibri"/>
                <a:cs typeface="Calibri"/>
              </a:rPr>
              <a:t> </a:t>
            </a:r>
            <a:r>
              <a:rPr lang="en-US" sz="2800" spc="-75" dirty="0" err="1" smtClean="0">
                <a:latin typeface="Calibri"/>
                <a:cs typeface="Calibri"/>
              </a:rPr>
              <a:t>kề</a:t>
            </a:r>
            <a:r>
              <a:rPr lang="en-US" sz="2800" spc="-75" dirty="0" smtClean="0">
                <a:latin typeface="Calibri"/>
                <a:cs typeface="Calibri"/>
              </a:rPr>
              <a:t>, </a:t>
            </a:r>
            <a:r>
              <a:rPr lang="en-US" sz="2800" spc="-75" dirty="0" err="1" smtClean="0">
                <a:latin typeface="Calibri"/>
                <a:cs typeface="Calibri"/>
              </a:rPr>
              <a:t>tham</a:t>
            </a:r>
            <a:r>
              <a:rPr lang="en-US" sz="2800" spc="-75" dirty="0" smtClean="0">
                <a:latin typeface="Calibri"/>
                <a:cs typeface="Calibri"/>
              </a:rPr>
              <a:t> </a:t>
            </a:r>
            <a:r>
              <a:rPr lang="en-US" sz="2800" spc="-75" dirty="0" err="1" smtClean="0">
                <a:latin typeface="Calibri"/>
                <a:cs typeface="Calibri"/>
              </a:rPr>
              <a:t>chiếu</a:t>
            </a:r>
            <a:r>
              <a:rPr lang="en-US" sz="2800" spc="-75" dirty="0" smtClean="0">
                <a:latin typeface="Calibri"/>
                <a:cs typeface="Calibri"/>
              </a:rPr>
              <a:t> local)</a:t>
            </a:r>
          </a:p>
          <a:p>
            <a:pPr marL="744220" marR="365760" lvl="1" indent="-274320">
              <a:spcBef>
                <a:spcPts val="95"/>
              </a:spcBef>
              <a:buClr>
                <a:srgbClr val="FF0000"/>
              </a:buClr>
              <a:buFont typeface="Wingdings"/>
              <a:buChar char=""/>
              <a:tabLst>
                <a:tab pos="287020" algn="l"/>
              </a:tabLst>
            </a:pPr>
            <a:r>
              <a:rPr lang="en-US" sz="2800" spc="-75" dirty="0" smtClean="0">
                <a:latin typeface="Calibri"/>
                <a:cs typeface="Calibri"/>
              </a:rPr>
              <a:t>Array </a:t>
            </a:r>
            <a:r>
              <a:rPr lang="en-US" sz="2800" spc="-75" dirty="0" err="1" smtClean="0">
                <a:latin typeface="Calibri"/>
                <a:cs typeface="Calibri"/>
              </a:rPr>
              <a:t>được</a:t>
            </a:r>
            <a:r>
              <a:rPr lang="en-US" sz="2800" spc="-75" dirty="0" smtClean="0">
                <a:latin typeface="Calibri"/>
                <a:cs typeface="Calibri"/>
              </a:rPr>
              <a:t> </a:t>
            </a:r>
            <a:r>
              <a:rPr lang="en-US" sz="2800" spc="-75" dirty="0" err="1" smtClean="0">
                <a:latin typeface="Calibri"/>
                <a:cs typeface="Calibri"/>
              </a:rPr>
              <a:t>tối</a:t>
            </a:r>
            <a:r>
              <a:rPr lang="en-US" sz="2800" spc="-75" dirty="0" smtClean="0">
                <a:latin typeface="Calibri"/>
                <a:cs typeface="Calibri"/>
              </a:rPr>
              <a:t> </a:t>
            </a:r>
            <a:r>
              <a:rPr lang="en-US" sz="2800" spc="-75" dirty="0" err="1" smtClean="0">
                <a:latin typeface="Calibri"/>
                <a:cs typeface="Calibri"/>
              </a:rPr>
              <a:t>ưu</a:t>
            </a:r>
            <a:r>
              <a:rPr lang="en-US" sz="2800" spc="-75" dirty="0" smtClean="0">
                <a:latin typeface="Calibri"/>
                <a:cs typeface="Calibri"/>
              </a:rPr>
              <a:t> </a:t>
            </a:r>
            <a:r>
              <a:rPr lang="en-US" sz="2800" spc="-75" dirty="0" err="1" smtClean="0">
                <a:latin typeface="Calibri"/>
                <a:cs typeface="Calibri"/>
              </a:rPr>
              <a:t>hóa</a:t>
            </a:r>
            <a:r>
              <a:rPr lang="en-US" sz="2800" spc="-75" dirty="0" smtClean="0">
                <a:latin typeface="Calibri"/>
                <a:cs typeface="Calibri"/>
              </a:rPr>
              <a:t> </a:t>
            </a:r>
            <a:r>
              <a:rPr lang="en-US" sz="2800" spc="-75" dirty="0" err="1" smtClean="0">
                <a:latin typeface="Calibri"/>
                <a:cs typeface="Calibri"/>
              </a:rPr>
              <a:t>để</a:t>
            </a:r>
            <a:r>
              <a:rPr lang="en-US" sz="2800" spc="-75" dirty="0" smtClean="0">
                <a:latin typeface="Calibri"/>
                <a:cs typeface="Calibri"/>
              </a:rPr>
              <a:t> </a:t>
            </a:r>
            <a:r>
              <a:rPr lang="en-US" sz="2800" spc="-75" dirty="0" err="1" smtClean="0">
                <a:latin typeface="Calibri"/>
                <a:cs typeface="Calibri"/>
              </a:rPr>
              <a:t>làm</a:t>
            </a:r>
            <a:r>
              <a:rPr lang="en-US" sz="2800" spc="-75" dirty="0" smtClean="0">
                <a:latin typeface="Calibri"/>
                <a:cs typeface="Calibri"/>
              </a:rPr>
              <a:t> </a:t>
            </a:r>
            <a:r>
              <a:rPr lang="en-US" sz="2800" spc="-75" dirty="0" err="1" smtClean="0">
                <a:latin typeface="Calibri"/>
                <a:cs typeface="Calibri"/>
              </a:rPr>
              <a:t>việc</a:t>
            </a:r>
            <a:r>
              <a:rPr lang="en-US" sz="2800" spc="-75" dirty="0" smtClean="0">
                <a:latin typeface="Calibri"/>
                <a:cs typeface="Calibri"/>
              </a:rPr>
              <a:t> </a:t>
            </a:r>
            <a:r>
              <a:rPr lang="en-US" sz="2800" spc="-75" dirty="0" err="1" smtClean="0">
                <a:latin typeface="Calibri"/>
                <a:cs typeface="Calibri"/>
              </a:rPr>
              <a:t>với</a:t>
            </a:r>
            <a:r>
              <a:rPr lang="en-US" sz="2800" spc="-75" dirty="0" smtClean="0">
                <a:latin typeface="Calibri"/>
                <a:cs typeface="Calibri"/>
              </a:rPr>
              <a:t> </a:t>
            </a:r>
            <a:r>
              <a:rPr lang="en-US" sz="2800" spc="-75" dirty="0" err="1" smtClean="0">
                <a:latin typeface="Calibri"/>
                <a:cs typeface="Calibri"/>
              </a:rPr>
              <a:t>kiến</a:t>
            </a:r>
            <a:r>
              <a:rPr lang="en-US" sz="2800" spc="-75" dirty="0" smtClean="0">
                <a:latin typeface="Calibri"/>
                <a:cs typeface="Calibri"/>
              </a:rPr>
              <a:t> </a:t>
            </a:r>
            <a:r>
              <a:rPr lang="en-US" sz="2800" spc="-75" dirty="0" err="1" smtClean="0">
                <a:latin typeface="Calibri"/>
                <a:cs typeface="Calibri"/>
              </a:rPr>
              <a:t>trúc</a:t>
            </a:r>
            <a:r>
              <a:rPr lang="en-US" sz="2800" spc="-75" dirty="0" smtClean="0">
                <a:latin typeface="Calibri"/>
                <a:cs typeface="Calibri"/>
              </a:rPr>
              <a:t> CPU </a:t>
            </a:r>
            <a:r>
              <a:rPr lang="en-US" sz="2800" spc="-75" dirty="0" err="1" smtClean="0">
                <a:latin typeface="Calibri"/>
                <a:cs typeface="Calibri"/>
              </a:rPr>
              <a:t>mới</a:t>
            </a:r>
            <a:r>
              <a:rPr lang="en-US" sz="2800" spc="-75" dirty="0" smtClean="0">
                <a:latin typeface="Calibri"/>
                <a:cs typeface="Calibri"/>
              </a:rPr>
              <a:t> </a:t>
            </a:r>
            <a:r>
              <a:rPr lang="en-US" sz="2800" spc="-75" dirty="0" err="1" smtClean="0">
                <a:latin typeface="Calibri"/>
                <a:cs typeface="Calibri"/>
              </a:rPr>
              <a:t>nhất</a:t>
            </a:r>
            <a:r>
              <a:rPr lang="en-US" sz="2800" spc="-75" dirty="0" smtClean="0">
                <a:latin typeface="Calibri"/>
                <a:cs typeface="Calibri"/>
              </a:rPr>
              <a:t>.</a:t>
            </a:r>
          </a:p>
          <a:p>
            <a:pPr marL="287020" marR="365760" indent="-274320">
              <a:lnSpc>
                <a:spcPct val="100000"/>
              </a:lnSpc>
              <a:spcBef>
                <a:spcPts val="95"/>
              </a:spcBef>
              <a:buClr>
                <a:srgbClr val="FF0000"/>
              </a:buClr>
              <a:buFont typeface="Wingdings"/>
              <a:buChar char=""/>
              <a:tabLst>
                <a:tab pos="287020" algn="l"/>
              </a:tabLst>
            </a:pPr>
            <a:r>
              <a:rPr lang="en-US" sz="2800" spc="-75" dirty="0" err="1" smtClean="0">
                <a:latin typeface="Calibri"/>
                <a:cs typeface="Calibri"/>
              </a:rPr>
              <a:t>Numpy</a:t>
            </a:r>
            <a:r>
              <a:rPr lang="en-US" sz="2800" spc="-75" dirty="0" smtClean="0">
                <a:latin typeface="Calibri"/>
                <a:cs typeface="Calibri"/>
              </a:rPr>
              <a:t> </a:t>
            </a:r>
            <a:r>
              <a:rPr lang="en-US" sz="2800" spc="-75" dirty="0" err="1" smtClean="0">
                <a:latin typeface="Calibri"/>
                <a:cs typeface="Calibri"/>
              </a:rPr>
              <a:t>một</a:t>
            </a:r>
            <a:r>
              <a:rPr lang="en-US" sz="2800" spc="-75" dirty="0" smtClean="0">
                <a:latin typeface="Calibri"/>
                <a:cs typeface="Calibri"/>
              </a:rPr>
              <a:t> </a:t>
            </a:r>
            <a:r>
              <a:rPr lang="en-US" sz="2800" spc="-75" dirty="0" err="1" smtClean="0">
                <a:latin typeface="Calibri"/>
                <a:cs typeface="Calibri"/>
              </a:rPr>
              <a:t>phần</a:t>
            </a:r>
            <a:r>
              <a:rPr lang="en-US" sz="2800" spc="-75" dirty="0" smtClean="0">
                <a:latin typeface="Calibri"/>
                <a:cs typeface="Calibri"/>
              </a:rPr>
              <a:t> </a:t>
            </a:r>
            <a:r>
              <a:rPr lang="en-US" sz="2800" spc="-75" dirty="0" err="1" smtClean="0">
                <a:latin typeface="Calibri"/>
                <a:cs typeface="Calibri"/>
              </a:rPr>
              <a:t>được</a:t>
            </a:r>
            <a:r>
              <a:rPr lang="en-US" sz="2800" spc="-75" dirty="0" smtClean="0">
                <a:latin typeface="Calibri"/>
                <a:cs typeface="Calibri"/>
              </a:rPr>
              <a:t> </a:t>
            </a:r>
            <a:r>
              <a:rPr lang="en-US" sz="2800" spc="-75" dirty="0" err="1" smtClean="0">
                <a:latin typeface="Calibri"/>
                <a:cs typeface="Calibri"/>
              </a:rPr>
              <a:t>viết</a:t>
            </a:r>
            <a:r>
              <a:rPr lang="en-US" sz="2800" spc="-75" dirty="0" smtClean="0">
                <a:latin typeface="Calibri"/>
                <a:cs typeface="Calibri"/>
              </a:rPr>
              <a:t> </a:t>
            </a:r>
            <a:r>
              <a:rPr lang="en-US" sz="2800" spc="-75" dirty="0" err="1" smtClean="0">
                <a:latin typeface="Calibri"/>
                <a:cs typeface="Calibri"/>
              </a:rPr>
              <a:t>bằng</a:t>
            </a:r>
            <a:r>
              <a:rPr lang="en-US" sz="2800" spc="-75" dirty="0" smtClean="0">
                <a:latin typeface="Calibri"/>
                <a:cs typeface="Calibri"/>
              </a:rPr>
              <a:t> Python, </a:t>
            </a:r>
            <a:r>
              <a:rPr lang="en-US" sz="2800" spc="-75" dirty="0" err="1" smtClean="0">
                <a:latin typeface="Calibri"/>
                <a:cs typeface="Calibri"/>
              </a:rPr>
              <a:t>còn</a:t>
            </a:r>
            <a:r>
              <a:rPr lang="en-US" sz="2800" spc="-75" dirty="0" smtClean="0">
                <a:latin typeface="Calibri"/>
                <a:cs typeface="Calibri"/>
              </a:rPr>
              <a:t> </a:t>
            </a:r>
            <a:r>
              <a:rPr lang="en-US" sz="2800" spc="-75" dirty="0" err="1" smtClean="0">
                <a:latin typeface="Calibri"/>
                <a:cs typeface="Calibri"/>
              </a:rPr>
              <a:t>lại</a:t>
            </a:r>
            <a:r>
              <a:rPr lang="en-US" sz="2800" spc="-75" dirty="0" smtClean="0">
                <a:latin typeface="Calibri"/>
                <a:cs typeface="Calibri"/>
              </a:rPr>
              <a:t> </a:t>
            </a:r>
            <a:r>
              <a:rPr lang="en-US" sz="2800" spc="-75" dirty="0" err="1" smtClean="0">
                <a:latin typeface="Calibri"/>
                <a:cs typeface="Calibri"/>
              </a:rPr>
              <a:t>những</a:t>
            </a:r>
            <a:r>
              <a:rPr lang="en-US" sz="2800" spc="-75" dirty="0" smtClean="0">
                <a:latin typeface="Calibri"/>
                <a:cs typeface="Calibri"/>
              </a:rPr>
              <a:t> </a:t>
            </a:r>
            <a:r>
              <a:rPr lang="en-US" sz="2800" spc="-75" dirty="0" err="1" smtClean="0">
                <a:latin typeface="Calibri"/>
                <a:cs typeface="Calibri"/>
              </a:rPr>
              <a:t>phần</a:t>
            </a:r>
            <a:r>
              <a:rPr lang="en-US" sz="2800" spc="-75" dirty="0" smtClean="0">
                <a:latin typeface="Calibri"/>
                <a:cs typeface="Calibri"/>
              </a:rPr>
              <a:t> </a:t>
            </a:r>
            <a:r>
              <a:rPr lang="en-US" sz="2800" spc="-75" dirty="0" err="1" smtClean="0">
                <a:latin typeface="Calibri"/>
                <a:cs typeface="Calibri"/>
              </a:rPr>
              <a:t>yêu</a:t>
            </a:r>
            <a:r>
              <a:rPr lang="en-US" sz="2800" spc="-75" dirty="0" smtClean="0">
                <a:latin typeface="Calibri"/>
                <a:cs typeface="Calibri"/>
              </a:rPr>
              <a:t> </a:t>
            </a:r>
            <a:r>
              <a:rPr lang="en-US" sz="2800" spc="-75" dirty="0" err="1" smtClean="0">
                <a:latin typeface="Calibri"/>
                <a:cs typeface="Calibri"/>
              </a:rPr>
              <a:t>cầu</a:t>
            </a:r>
            <a:r>
              <a:rPr lang="en-US" sz="2800" spc="-75" dirty="0" smtClean="0">
                <a:latin typeface="Calibri"/>
                <a:cs typeface="Calibri"/>
              </a:rPr>
              <a:t> </a:t>
            </a:r>
            <a:r>
              <a:rPr lang="en-US" sz="2800" spc="-75" dirty="0" err="1" smtClean="0">
                <a:latin typeface="Calibri"/>
                <a:cs typeface="Calibri"/>
              </a:rPr>
              <a:t>tính</a:t>
            </a:r>
            <a:r>
              <a:rPr lang="en-US" sz="2800" spc="-75" dirty="0" smtClean="0">
                <a:latin typeface="Calibri"/>
                <a:cs typeface="Calibri"/>
              </a:rPr>
              <a:t> </a:t>
            </a:r>
            <a:r>
              <a:rPr lang="en-US" sz="2800" spc="-75" dirty="0" err="1" smtClean="0">
                <a:latin typeface="Calibri"/>
                <a:cs typeface="Calibri"/>
              </a:rPr>
              <a:t>toán</a:t>
            </a:r>
            <a:r>
              <a:rPr lang="en-US" sz="2800" spc="-75" dirty="0" smtClean="0">
                <a:latin typeface="Calibri"/>
                <a:cs typeface="Calibri"/>
              </a:rPr>
              <a:t> </a:t>
            </a:r>
            <a:r>
              <a:rPr lang="en-US" sz="2800" spc="-75" dirty="0" err="1" smtClean="0">
                <a:latin typeface="Calibri"/>
                <a:cs typeface="Calibri"/>
              </a:rPr>
              <a:t>nhanh</a:t>
            </a:r>
            <a:r>
              <a:rPr lang="en-US" sz="2800" spc="-75" dirty="0" smtClean="0">
                <a:latin typeface="Calibri"/>
                <a:cs typeface="Calibri"/>
              </a:rPr>
              <a:t> </a:t>
            </a:r>
            <a:r>
              <a:rPr lang="en-US" sz="2800" spc="-75" dirty="0" err="1" smtClean="0">
                <a:latin typeface="Calibri"/>
                <a:cs typeface="Calibri"/>
              </a:rPr>
              <a:t>thì</a:t>
            </a:r>
            <a:r>
              <a:rPr lang="en-US" sz="2800" spc="-75" dirty="0" smtClean="0">
                <a:latin typeface="Calibri"/>
                <a:cs typeface="Calibri"/>
              </a:rPr>
              <a:t> </a:t>
            </a:r>
            <a:r>
              <a:rPr lang="en-US" sz="2800" spc="-75" dirty="0" err="1" smtClean="0">
                <a:latin typeface="Calibri"/>
                <a:cs typeface="Calibri"/>
              </a:rPr>
              <a:t>viết</a:t>
            </a:r>
            <a:r>
              <a:rPr lang="en-US" sz="2800" spc="-75" dirty="0" smtClean="0">
                <a:latin typeface="Calibri"/>
                <a:cs typeface="Calibri"/>
              </a:rPr>
              <a:t> </a:t>
            </a:r>
            <a:r>
              <a:rPr lang="en-US" sz="2800" spc="-75" dirty="0" err="1" smtClean="0">
                <a:latin typeface="Calibri"/>
                <a:cs typeface="Calibri"/>
              </a:rPr>
              <a:t>bằng</a:t>
            </a:r>
            <a:r>
              <a:rPr lang="en-US" sz="2800" spc="-75" dirty="0" smtClean="0">
                <a:latin typeface="Calibri"/>
                <a:cs typeface="Calibri"/>
              </a:rPr>
              <a:t> C/C++</a:t>
            </a:r>
          </a:p>
          <a:p>
            <a:pPr marL="287020" marR="365760" indent="-274320">
              <a:lnSpc>
                <a:spcPct val="100000"/>
              </a:lnSpc>
              <a:spcBef>
                <a:spcPts val="95"/>
              </a:spcBef>
              <a:buClr>
                <a:srgbClr val="FF0000"/>
              </a:buClr>
              <a:buFont typeface="Wingdings"/>
              <a:buChar char=""/>
              <a:tabLst>
                <a:tab pos="287020" algn="l"/>
              </a:tabLst>
            </a:pPr>
            <a:r>
              <a:rPr lang="en-US" sz="2800" spc="-75" dirty="0" err="1" smtClean="0">
                <a:latin typeface="Calibri"/>
                <a:cs typeface="Calibri"/>
              </a:rPr>
              <a:t>Mã</a:t>
            </a:r>
            <a:r>
              <a:rPr lang="en-US" sz="2800" spc="-75" dirty="0" smtClean="0">
                <a:latin typeface="Calibri"/>
                <a:cs typeface="Calibri"/>
              </a:rPr>
              <a:t> </a:t>
            </a:r>
            <a:r>
              <a:rPr lang="en-US" sz="2800" spc="-75" dirty="0" err="1" smtClean="0">
                <a:latin typeface="Calibri"/>
                <a:cs typeface="Calibri"/>
              </a:rPr>
              <a:t>nguồn</a:t>
            </a:r>
            <a:r>
              <a:rPr lang="en-US" sz="2800" spc="-75" dirty="0" smtClean="0">
                <a:latin typeface="Calibri"/>
                <a:cs typeface="Calibri"/>
              </a:rPr>
              <a:t>: </a:t>
            </a:r>
            <a:r>
              <a:rPr lang="en-US" dirty="0">
                <a:hlinkClick r:id="rId2"/>
              </a:rPr>
              <a:t>https://</a:t>
            </a:r>
            <a:r>
              <a:rPr lang="en-US" dirty="0" smtClean="0">
                <a:hlinkClick r:id="rId2"/>
              </a:rPr>
              <a:t>github.com/numpy/numpy</a:t>
            </a:r>
            <a:endParaRPr lang="en-US" sz="2800" spc="-75" dirty="0" smtClean="0">
              <a:latin typeface="Calibri"/>
              <a:cs typeface="Calibri"/>
            </a:endParaRPr>
          </a:p>
        </p:txBody>
      </p:sp>
    </p:spTree>
    <p:extLst>
      <p:ext uri="{BB962C8B-B14F-4D97-AF65-F5344CB8AC3E}">
        <p14:creationId xmlns:p14="http://schemas.microsoft.com/office/powerpoint/2010/main" val="12001311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US" smtClean="0"/>
              <a:t>40</a:t>
            </a:fld>
            <a:endParaRPr lang="en-US" dirty="0"/>
          </a:p>
        </p:txBody>
      </p:sp>
      <p:pic>
        <p:nvPicPr>
          <p:cNvPr id="6" name="Picture 5"/>
          <p:cNvPicPr>
            <a:picLocks noChangeAspect="1"/>
          </p:cNvPicPr>
          <p:nvPr/>
        </p:nvPicPr>
        <p:blipFill>
          <a:blip r:embed="rId2"/>
          <a:stretch>
            <a:fillRect/>
          </a:stretch>
        </p:blipFill>
        <p:spPr>
          <a:xfrm>
            <a:off x="457200" y="1464568"/>
            <a:ext cx="1988992" cy="4580017"/>
          </a:xfrm>
          <a:prstGeom prst="rect">
            <a:avLst/>
          </a:prstGeom>
        </p:spPr>
      </p:pic>
      <p:pic>
        <p:nvPicPr>
          <p:cNvPr id="7" name="Picture 6"/>
          <p:cNvPicPr>
            <a:picLocks noChangeAspect="1"/>
          </p:cNvPicPr>
          <p:nvPr/>
        </p:nvPicPr>
        <p:blipFill>
          <a:blip r:embed="rId3"/>
          <a:stretch>
            <a:fillRect/>
          </a:stretch>
        </p:blipFill>
        <p:spPr>
          <a:xfrm>
            <a:off x="3048000" y="1086325"/>
            <a:ext cx="1752752" cy="5654530"/>
          </a:xfrm>
          <a:prstGeom prst="rect">
            <a:avLst/>
          </a:prstGeom>
        </p:spPr>
      </p:pic>
      <p:pic>
        <p:nvPicPr>
          <p:cNvPr id="8" name="Picture 7"/>
          <p:cNvPicPr>
            <a:picLocks noChangeAspect="1"/>
          </p:cNvPicPr>
          <p:nvPr/>
        </p:nvPicPr>
        <p:blipFill>
          <a:blip r:embed="rId4"/>
          <a:stretch>
            <a:fillRect/>
          </a:stretch>
        </p:blipFill>
        <p:spPr>
          <a:xfrm>
            <a:off x="5791200" y="1059652"/>
            <a:ext cx="1668925" cy="5707875"/>
          </a:xfrm>
          <a:prstGeom prst="rect">
            <a:avLst/>
          </a:prstGeom>
        </p:spPr>
      </p:pic>
      <p:sp>
        <p:nvSpPr>
          <p:cNvPr id="9"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4.7.1)  </a:t>
            </a:r>
            <a:r>
              <a:rPr lang="en-US" sz="3600" kern="0" spc="-5" dirty="0" err="1" smtClean="0"/>
              <a:t>Các</a:t>
            </a:r>
            <a:r>
              <a:rPr lang="en-US" sz="3600" kern="0" spc="-5" dirty="0" smtClean="0"/>
              <a:t> </a:t>
            </a:r>
            <a:r>
              <a:rPr lang="en-US" sz="3600" kern="0" spc="-5" dirty="0" err="1" smtClean="0"/>
              <a:t>hàm</a:t>
            </a:r>
            <a:r>
              <a:rPr lang="en-US" sz="3600" kern="0" spc="-5" dirty="0" smtClean="0"/>
              <a:t> </a:t>
            </a:r>
            <a:r>
              <a:rPr lang="en-US" sz="3600" kern="0" spc="-5" dirty="0" err="1" smtClean="0"/>
              <a:t>toán</a:t>
            </a:r>
            <a:r>
              <a:rPr lang="en-US" sz="3600" kern="0" spc="-5" dirty="0" smtClean="0"/>
              <a:t> </a:t>
            </a:r>
            <a:r>
              <a:rPr lang="en-US" sz="3600" kern="0" spc="-5" dirty="0" err="1" smtClean="0"/>
              <a:t>học</a:t>
            </a:r>
            <a:r>
              <a:rPr lang="en-US" sz="3600" kern="0" spc="-5" dirty="0" smtClean="0"/>
              <a:t> </a:t>
            </a:r>
            <a:endParaRPr lang="en-US" sz="3600" kern="0" dirty="0"/>
          </a:p>
        </p:txBody>
      </p:sp>
    </p:spTree>
    <p:extLst>
      <p:ext uri="{BB962C8B-B14F-4D97-AF65-F5344CB8AC3E}">
        <p14:creationId xmlns:p14="http://schemas.microsoft.com/office/powerpoint/2010/main" val="1068146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41</a:t>
            </a:fld>
            <a:endParaRPr lang="en-US" dirty="0"/>
          </a:p>
        </p:txBody>
      </p:sp>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4.7.1)  </a:t>
            </a:r>
            <a:r>
              <a:rPr lang="en-US" sz="3600" kern="0" spc="-5" dirty="0" err="1" smtClean="0"/>
              <a:t>Các</a:t>
            </a:r>
            <a:r>
              <a:rPr lang="en-US" sz="3600" kern="0" spc="-5" dirty="0" smtClean="0"/>
              <a:t> </a:t>
            </a:r>
            <a:r>
              <a:rPr lang="en-US" sz="3600" kern="0" spc="-5" dirty="0" err="1" smtClean="0"/>
              <a:t>hàm</a:t>
            </a:r>
            <a:r>
              <a:rPr lang="en-US" sz="3600" kern="0" spc="-5" dirty="0" smtClean="0"/>
              <a:t> </a:t>
            </a:r>
            <a:r>
              <a:rPr lang="en-US" sz="3600" kern="0" spc="-5" dirty="0" err="1" smtClean="0"/>
              <a:t>toán</a:t>
            </a:r>
            <a:r>
              <a:rPr lang="en-US" sz="3600" kern="0" spc="-5" dirty="0" smtClean="0"/>
              <a:t> </a:t>
            </a:r>
            <a:r>
              <a:rPr lang="en-US" sz="3600" kern="0" spc="-5" dirty="0" err="1" smtClean="0"/>
              <a:t>học</a:t>
            </a:r>
            <a:r>
              <a:rPr lang="en-US" sz="3600" kern="0" spc="-5" dirty="0" smtClean="0"/>
              <a:t> </a:t>
            </a:r>
            <a:endParaRPr lang="en-US" sz="3600" kern="0" dirty="0"/>
          </a:p>
        </p:txBody>
      </p:sp>
      <p:pic>
        <p:nvPicPr>
          <p:cNvPr id="7" name="Picture 2" descr="Vectorization with ufuncs - Hands-On Data Analysis with NumPy and pandas  [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00782"/>
            <a:ext cx="4934796"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9631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42</a:t>
            </a:fld>
            <a:endParaRPr lang="en-US" dirty="0"/>
          </a:p>
        </p:txBody>
      </p:sp>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4.7.2 </a:t>
            </a:r>
            <a:r>
              <a:rPr lang="en-US" sz="3600" kern="0" spc="-5" dirty="0" err="1" smtClean="0"/>
              <a:t>Các</a:t>
            </a:r>
            <a:r>
              <a:rPr lang="en-US" sz="3600" kern="0" spc="-5" dirty="0" smtClean="0"/>
              <a:t> </a:t>
            </a:r>
            <a:r>
              <a:rPr lang="en-US" sz="3600" kern="0" spc="-5" dirty="0" err="1" smtClean="0"/>
              <a:t>hàm</a:t>
            </a:r>
            <a:r>
              <a:rPr lang="en-US" sz="3600" kern="0" spc="-5" dirty="0" smtClean="0"/>
              <a:t> </a:t>
            </a:r>
            <a:r>
              <a:rPr lang="en-US" sz="3600" kern="0" spc="-5" dirty="0" err="1" smtClean="0"/>
              <a:t>thống</a:t>
            </a:r>
            <a:r>
              <a:rPr lang="en-US" sz="3600" kern="0" spc="-5" dirty="0" smtClean="0"/>
              <a:t> </a:t>
            </a:r>
            <a:r>
              <a:rPr lang="en-US" sz="3600" kern="0" spc="-5" dirty="0" err="1" smtClean="0"/>
              <a:t>kê</a:t>
            </a:r>
            <a:r>
              <a:rPr lang="en-US" sz="3600" kern="0" spc="-5" dirty="0" smtClean="0"/>
              <a:t> </a:t>
            </a:r>
            <a:r>
              <a:rPr lang="en-US" sz="3600" kern="0" spc="-5" dirty="0" err="1" smtClean="0"/>
              <a:t>trong</a:t>
            </a:r>
            <a:r>
              <a:rPr lang="en-US" sz="3600" kern="0" spc="-5" dirty="0" smtClean="0"/>
              <a:t> </a:t>
            </a:r>
            <a:r>
              <a:rPr lang="en-US" sz="3600" kern="0" spc="-5" dirty="0" err="1" smtClean="0"/>
              <a:t>đối</a:t>
            </a:r>
            <a:r>
              <a:rPr lang="en-US" sz="3600" kern="0" spc="-5" dirty="0" smtClean="0"/>
              <a:t> </a:t>
            </a:r>
            <a:r>
              <a:rPr lang="en-US" sz="3600" kern="0" spc="-5" dirty="0" err="1" smtClean="0"/>
              <a:t>tượng</a:t>
            </a:r>
            <a:r>
              <a:rPr lang="en-US" sz="3600" kern="0" spc="-5" dirty="0" smtClean="0"/>
              <a:t> </a:t>
            </a:r>
            <a:r>
              <a:rPr lang="en-US" sz="3600" kern="0" spc="-5" dirty="0" err="1" smtClean="0"/>
              <a:t>mảng</a:t>
            </a:r>
            <a:endParaRPr lang="en-US" sz="3600" kern="0" dirty="0"/>
          </a:p>
        </p:txBody>
      </p:sp>
      <p:pic>
        <p:nvPicPr>
          <p:cNvPr id="7" name="Picture 6"/>
          <p:cNvPicPr>
            <a:picLocks noChangeAspect="1"/>
          </p:cNvPicPr>
          <p:nvPr/>
        </p:nvPicPr>
        <p:blipFill>
          <a:blip r:embed="rId2"/>
          <a:stretch>
            <a:fillRect/>
          </a:stretch>
        </p:blipFill>
        <p:spPr>
          <a:xfrm>
            <a:off x="329195" y="1143000"/>
            <a:ext cx="8337158" cy="1677919"/>
          </a:xfrm>
          <a:prstGeom prst="rect">
            <a:avLst/>
          </a:prstGeom>
        </p:spPr>
      </p:pic>
      <p:pic>
        <p:nvPicPr>
          <p:cNvPr id="8" name="Picture 7"/>
          <p:cNvPicPr>
            <a:picLocks noChangeAspect="1"/>
          </p:cNvPicPr>
          <p:nvPr/>
        </p:nvPicPr>
        <p:blipFill>
          <a:blip r:embed="rId3"/>
          <a:stretch>
            <a:fillRect/>
          </a:stretch>
        </p:blipFill>
        <p:spPr>
          <a:xfrm>
            <a:off x="762000" y="3255238"/>
            <a:ext cx="6713802" cy="1775614"/>
          </a:xfrm>
          <a:prstGeom prst="rect">
            <a:avLst/>
          </a:prstGeom>
        </p:spPr>
      </p:pic>
    </p:spTree>
    <p:extLst>
      <p:ext uri="{BB962C8B-B14F-4D97-AF65-F5344CB8AC3E}">
        <p14:creationId xmlns:p14="http://schemas.microsoft.com/office/powerpoint/2010/main" val="15819928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43</a:t>
            </a:fld>
            <a:endParaRPr lang="en-US" dirty="0"/>
          </a:p>
        </p:txBody>
      </p:sp>
      <p:pic>
        <p:nvPicPr>
          <p:cNvPr id="7170" name="Picture 2" descr="https://jalammar.github.io/images/numpy/numpy-array-aggreg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4" y="1019240"/>
            <a:ext cx="9675754" cy="1745779"/>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4.7.2 </a:t>
            </a:r>
            <a:r>
              <a:rPr lang="en-US" sz="3600" kern="0" spc="-5" dirty="0" err="1" smtClean="0"/>
              <a:t>Các</a:t>
            </a:r>
            <a:r>
              <a:rPr lang="en-US" sz="3600" kern="0" spc="-5" dirty="0" smtClean="0"/>
              <a:t> </a:t>
            </a:r>
            <a:r>
              <a:rPr lang="en-US" sz="3600" kern="0" spc="-5" dirty="0" err="1" smtClean="0"/>
              <a:t>hàm</a:t>
            </a:r>
            <a:r>
              <a:rPr lang="en-US" sz="3600" kern="0" spc="-5" dirty="0" smtClean="0"/>
              <a:t> </a:t>
            </a:r>
            <a:r>
              <a:rPr lang="en-US" sz="3600" kern="0" spc="-5" dirty="0" err="1" smtClean="0"/>
              <a:t>thống</a:t>
            </a:r>
            <a:r>
              <a:rPr lang="en-US" sz="3600" kern="0" spc="-5" dirty="0" smtClean="0"/>
              <a:t> </a:t>
            </a:r>
            <a:r>
              <a:rPr lang="en-US" sz="3600" kern="0" spc="-5" dirty="0" err="1" smtClean="0"/>
              <a:t>kê</a:t>
            </a:r>
            <a:r>
              <a:rPr lang="en-US" sz="3600" kern="0" spc="-5" dirty="0" smtClean="0"/>
              <a:t> </a:t>
            </a:r>
            <a:r>
              <a:rPr lang="en-US" sz="3600" kern="0" spc="-5" dirty="0" err="1" smtClean="0"/>
              <a:t>trong</a:t>
            </a:r>
            <a:r>
              <a:rPr lang="en-US" sz="3600" kern="0" spc="-5" dirty="0" smtClean="0"/>
              <a:t> </a:t>
            </a:r>
            <a:r>
              <a:rPr lang="en-US" sz="3600" kern="0" spc="-5" dirty="0" err="1" smtClean="0"/>
              <a:t>đối</a:t>
            </a:r>
            <a:r>
              <a:rPr lang="en-US" sz="3600" kern="0" spc="-5" dirty="0" smtClean="0"/>
              <a:t> </a:t>
            </a:r>
            <a:r>
              <a:rPr lang="en-US" sz="3600" kern="0" spc="-5" dirty="0" err="1" smtClean="0"/>
              <a:t>tượng</a:t>
            </a:r>
            <a:r>
              <a:rPr lang="en-US" sz="3600" kern="0" spc="-5" dirty="0" smtClean="0"/>
              <a:t> </a:t>
            </a:r>
            <a:r>
              <a:rPr lang="en-US" sz="3600" kern="0" spc="-5" dirty="0" err="1" smtClean="0"/>
              <a:t>mảng</a:t>
            </a:r>
            <a:endParaRPr lang="en-US" sz="3600" kern="0" dirty="0"/>
          </a:p>
        </p:txBody>
      </p:sp>
      <p:pic>
        <p:nvPicPr>
          <p:cNvPr id="7174" name="Picture 6" descr="https://jalammar.github.io/images/numpy/numpy-matrix-aggregation-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5" y="2943342"/>
            <a:ext cx="9123176" cy="1751708"/>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s://jalammar.github.io/images/numpy/numpy-matrix-aggregation-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66" y="4873373"/>
            <a:ext cx="9188278" cy="1643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8549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44</a:t>
            </a:fld>
            <a:endParaRPr lang="en-US" dirty="0"/>
          </a:p>
        </p:txBody>
      </p:sp>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4.7.3)  </a:t>
            </a:r>
            <a:r>
              <a:rPr lang="en-US" sz="3600" kern="0" spc="-5" dirty="0" err="1" smtClean="0"/>
              <a:t>Các</a:t>
            </a:r>
            <a:r>
              <a:rPr lang="en-US" sz="3600" kern="0" spc="-5" dirty="0"/>
              <a:t> </a:t>
            </a:r>
            <a:r>
              <a:rPr lang="en-US" sz="3600" kern="0" spc="-5" dirty="0" err="1" smtClean="0"/>
              <a:t>hàm</a:t>
            </a:r>
            <a:r>
              <a:rPr lang="en-US" sz="3600" kern="0" spc="-5" dirty="0" smtClean="0"/>
              <a:t> </a:t>
            </a:r>
            <a:r>
              <a:rPr lang="en-US" sz="3600" kern="0" spc="-5" dirty="0" err="1" smtClean="0"/>
              <a:t>toán</a:t>
            </a:r>
            <a:r>
              <a:rPr lang="en-US" sz="3600" kern="0" spc="-5" dirty="0" smtClean="0"/>
              <a:t> </a:t>
            </a:r>
            <a:r>
              <a:rPr lang="en-US" sz="3600" kern="0" spc="-5" dirty="0" err="1" smtClean="0"/>
              <a:t>nhị</a:t>
            </a:r>
            <a:r>
              <a:rPr lang="en-US" sz="3600" kern="0" spc="-5" dirty="0" smtClean="0"/>
              <a:t> </a:t>
            </a:r>
            <a:r>
              <a:rPr lang="en-US" sz="3600" kern="0" spc="-5" dirty="0" err="1" smtClean="0"/>
              <a:t>phân</a:t>
            </a:r>
            <a:r>
              <a:rPr lang="en-US" sz="3600" kern="0" spc="-5" dirty="0" smtClean="0"/>
              <a:t> </a:t>
            </a:r>
            <a:endParaRPr lang="en-US" sz="3600" kern="0" dirty="0"/>
          </a:p>
        </p:txBody>
      </p:sp>
      <p:pic>
        <p:nvPicPr>
          <p:cNvPr id="7" name="Picture 6"/>
          <p:cNvPicPr>
            <a:picLocks noChangeAspect="1"/>
          </p:cNvPicPr>
          <p:nvPr/>
        </p:nvPicPr>
        <p:blipFill>
          <a:blip r:embed="rId2"/>
          <a:stretch>
            <a:fillRect/>
          </a:stretch>
        </p:blipFill>
        <p:spPr>
          <a:xfrm>
            <a:off x="381000" y="1017402"/>
            <a:ext cx="7134215" cy="5230998"/>
          </a:xfrm>
          <a:prstGeom prst="rect">
            <a:avLst/>
          </a:prstGeom>
        </p:spPr>
      </p:pic>
    </p:spTree>
    <p:extLst>
      <p:ext uri="{BB962C8B-B14F-4D97-AF65-F5344CB8AC3E}">
        <p14:creationId xmlns:p14="http://schemas.microsoft.com/office/powerpoint/2010/main" val="7090579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200" y="3021013"/>
            <a:ext cx="4605655" cy="4001095"/>
          </a:xfrm>
        </p:spPr>
        <p:txBody>
          <a:bodyPr/>
          <a:lstStyle/>
          <a:p>
            <a:r>
              <a:rPr lang="en-US" sz="2000" dirty="0" err="1" smtClean="0">
                <a:latin typeface="Times New Roman" panose="02020603050405020304" pitchFamily="18" charset="0"/>
                <a:cs typeface="Times New Roman" panose="02020603050405020304" pitchFamily="18" charset="0"/>
              </a:rPr>
              <a:t>Np.sort</a:t>
            </a:r>
            <a:r>
              <a:rPr lang="en-US" sz="2000" dirty="0" smtClean="0">
                <a:latin typeface="Times New Roman" panose="02020603050405020304" pitchFamily="18" charset="0"/>
                <a:cs typeface="Times New Roman" panose="02020603050405020304" pitchFamily="18" charset="0"/>
              </a:rPr>
              <a:t>()</a:t>
            </a:r>
          </a:p>
          <a:p>
            <a:r>
              <a:rPr lang="en-US" sz="2000" dirty="0" err="1" smtClean="0">
                <a:latin typeface="Times New Roman" panose="02020603050405020304" pitchFamily="18" charset="0"/>
                <a:cs typeface="Times New Roman" panose="02020603050405020304" pitchFamily="18" charset="0"/>
              </a:rPr>
              <a:t>Np.argsort</a:t>
            </a:r>
            <a:r>
              <a:rPr lang="en-US" sz="2000" dirty="0" smtClean="0">
                <a:latin typeface="Times New Roman" panose="02020603050405020304" pitchFamily="18" charset="0"/>
                <a:cs typeface="Times New Roman" panose="02020603050405020304" pitchFamily="18" charset="0"/>
              </a:rPr>
              <a:t>()</a:t>
            </a:r>
          </a:p>
          <a:p>
            <a:r>
              <a:rPr lang="en-US" sz="2000" dirty="0" err="1" smtClean="0">
                <a:latin typeface="Times New Roman" panose="02020603050405020304" pitchFamily="18" charset="0"/>
                <a:cs typeface="Times New Roman" panose="02020603050405020304" pitchFamily="18" charset="0"/>
              </a:rPr>
              <a:t>Np.max</a:t>
            </a:r>
            <a:r>
              <a:rPr lang="en-US" sz="2000" dirty="0" smtClean="0">
                <a:latin typeface="Times New Roman" panose="02020603050405020304" pitchFamily="18" charset="0"/>
                <a:cs typeface="Times New Roman" panose="02020603050405020304" pitchFamily="18" charset="0"/>
              </a:rPr>
              <a:t>()</a:t>
            </a:r>
          </a:p>
          <a:p>
            <a:r>
              <a:rPr lang="en-US" sz="2000" dirty="0" err="1" smtClean="0">
                <a:latin typeface="Times New Roman" panose="02020603050405020304" pitchFamily="18" charset="0"/>
                <a:cs typeface="Times New Roman" panose="02020603050405020304" pitchFamily="18" charset="0"/>
              </a:rPr>
              <a:t>Np.min</a:t>
            </a:r>
            <a:r>
              <a:rPr lang="en-US" sz="2000" dirty="0" smtClean="0">
                <a:latin typeface="Times New Roman" panose="02020603050405020304" pitchFamily="18" charset="0"/>
                <a:cs typeface="Times New Roman" panose="02020603050405020304" pitchFamily="18" charset="0"/>
              </a:rPr>
              <a:t>()</a:t>
            </a:r>
          </a:p>
          <a:p>
            <a:r>
              <a:rPr lang="en-US" sz="2000" dirty="0" err="1" smtClean="0">
                <a:latin typeface="Times New Roman" panose="02020603050405020304" pitchFamily="18" charset="0"/>
                <a:cs typeface="Times New Roman" panose="02020603050405020304" pitchFamily="18" charset="0"/>
              </a:rPr>
              <a:t>Np.argmax</a:t>
            </a:r>
            <a:r>
              <a:rPr lang="en-US" sz="2000" dirty="0" smtClean="0">
                <a:latin typeface="Times New Roman" panose="02020603050405020304" pitchFamily="18" charset="0"/>
                <a:cs typeface="Times New Roman" panose="02020603050405020304" pitchFamily="18" charset="0"/>
              </a:rPr>
              <a:t>()</a:t>
            </a:r>
          </a:p>
          <a:p>
            <a:r>
              <a:rPr lang="en-US" sz="2000" dirty="0" err="1" smtClean="0">
                <a:latin typeface="Times New Roman" panose="02020603050405020304" pitchFamily="18" charset="0"/>
                <a:cs typeface="Times New Roman" panose="02020603050405020304" pitchFamily="18" charset="0"/>
              </a:rPr>
              <a:t>Np.argmin</a:t>
            </a:r>
            <a:r>
              <a:rPr lang="en-US" sz="2000" dirty="0" smtClean="0">
                <a:latin typeface="Times New Roman" panose="02020603050405020304" pitchFamily="18" charset="0"/>
                <a:cs typeface="Times New Roman" panose="02020603050405020304" pitchFamily="18" charset="0"/>
              </a:rPr>
              <a:t>()</a:t>
            </a:r>
          </a:p>
          <a:p>
            <a:r>
              <a:rPr lang="en-US" sz="2000" dirty="0" err="1" smtClean="0">
                <a:latin typeface="Times New Roman" panose="02020603050405020304" pitchFamily="18" charset="0"/>
                <a:cs typeface="Times New Roman" panose="02020603050405020304" pitchFamily="18" charset="0"/>
              </a:rPr>
              <a:t>Np.nonzero</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Np.where</a:t>
            </a:r>
            <a:r>
              <a:rPr lang="en-US" sz="2000" dirty="0" smtClean="0">
                <a:latin typeface="Times New Roman" panose="02020603050405020304" pitchFamily="18" charset="0"/>
                <a:cs typeface="Times New Roman" panose="02020603050405020304" pitchFamily="18" charset="0"/>
              </a:rPr>
              <a:t>()</a:t>
            </a:r>
          </a:p>
          <a:p>
            <a:r>
              <a:rPr lang="en-US" sz="2000" dirty="0" err="1" smtClean="0">
                <a:latin typeface="Times New Roman" panose="02020603050405020304" pitchFamily="18" charset="0"/>
                <a:cs typeface="Times New Roman" panose="02020603050405020304" pitchFamily="18" charset="0"/>
              </a:rPr>
              <a:t>Np.extract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Np.searchsorted</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45</a:t>
            </a:fld>
            <a:endParaRPr lang="en-US" dirty="0"/>
          </a:p>
        </p:txBody>
      </p:sp>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4.7.4)  Sort, Search &amp; Counting</a:t>
            </a:r>
            <a:endParaRPr lang="en-US" sz="3600" kern="0" dirty="0"/>
          </a:p>
        </p:txBody>
      </p:sp>
      <p:pic>
        <p:nvPicPr>
          <p:cNvPr id="7" name="Picture 6"/>
          <p:cNvPicPr>
            <a:picLocks noChangeAspect="1"/>
          </p:cNvPicPr>
          <p:nvPr/>
        </p:nvPicPr>
        <p:blipFill>
          <a:blip r:embed="rId2"/>
          <a:stretch>
            <a:fillRect/>
          </a:stretch>
        </p:blipFill>
        <p:spPr>
          <a:xfrm>
            <a:off x="201790" y="1143000"/>
            <a:ext cx="8696338" cy="1664461"/>
          </a:xfrm>
          <a:prstGeom prst="rect">
            <a:avLst/>
          </a:prstGeom>
        </p:spPr>
      </p:pic>
    </p:spTree>
    <p:extLst>
      <p:ext uri="{BB962C8B-B14F-4D97-AF65-F5344CB8AC3E}">
        <p14:creationId xmlns:p14="http://schemas.microsoft.com/office/powerpoint/2010/main" val="4274211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US" smtClean="0"/>
              <a:t>46</a:t>
            </a:fld>
            <a:endParaRPr lang="en-US" dirty="0"/>
          </a:p>
        </p:txBody>
      </p:sp>
      <p:sp>
        <p:nvSpPr>
          <p:cNvPr id="5"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err="1" smtClean="0"/>
              <a:t>Np.sort</a:t>
            </a:r>
            <a:r>
              <a:rPr lang="en-US" sz="3600" kern="0" spc="-5" dirty="0" smtClean="0"/>
              <a:t> </a:t>
            </a:r>
            <a:endParaRPr lang="en-US" sz="3600" kern="0" dirty="0"/>
          </a:p>
        </p:txBody>
      </p:sp>
      <p:pic>
        <p:nvPicPr>
          <p:cNvPr id="7174" name="Picture 6" descr="A quick guide to NumPy sort - Sharp S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045068"/>
            <a:ext cx="4495800" cy="2413187"/>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descr="NumPy: Sort a given array of shape 2 along the first axis, last axis and on  flattened array - w3resour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987095376"/>
              </p:ext>
            </p:extLst>
          </p:nvPr>
        </p:nvGraphicFramePr>
        <p:xfrm>
          <a:off x="2667000" y="3726266"/>
          <a:ext cx="5334000" cy="2836789"/>
        </p:xfrm>
        <a:graphic>
          <a:graphicData uri="http://schemas.openxmlformats.org/presentationml/2006/ole">
            <mc:AlternateContent xmlns:mc="http://schemas.openxmlformats.org/markup-compatibility/2006">
              <mc:Choice xmlns:v="urn:schemas-microsoft-com:vml" Requires="v">
                <p:oleObj spid="_x0000_s7193" name="Bitmap Image" r:id="rId4" imgW="7680960" imgH="4084200" progId="PBrush">
                  <p:embed/>
                </p:oleObj>
              </mc:Choice>
              <mc:Fallback>
                <p:oleObj name="Bitmap Image" r:id="rId4" imgW="7680960" imgH="4084200" progId="PBrush">
                  <p:embed/>
                  <p:pic>
                    <p:nvPicPr>
                      <p:cNvPr id="0" name=""/>
                      <p:cNvPicPr/>
                      <p:nvPr/>
                    </p:nvPicPr>
                    <p:blipFill>
                      <a:blip r:embed="rId5"/>
                      <a:stretch>
                        <a:fillRect/>
                      </a:stretch>
                    </p:blipFill>
                    <p:spPr>
                      <a:xfrm>
                        <a:off x="2667000" y="3726266"/>
                        <a:ext cx="5334000" cy="2836789"/>
                      </a:xfrm>
                      <a:prstGeom prst="rect">
                        <a:avLst/>
                      </a:prstGeom>
                    </p:spPr>
                  </p:pic>
                </p:oleObj>
              </mc:Fallback>
            </mc:AlternateContent>
          </a:graphicData>
        </a:graphic>
      </p:graphicFrame>
    </p:spTree>
    <p:extLst>
      <p:ext uri="{BB962C8B-B14F-4D97-AF65-F5344CB8AC3E}">
        <p14:creationId xmlns:p14="http://schemas.microsoft.com/office/powerpoint/2010/main" val="37131556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US" smtClean="0"/>
              <a:t>47</a:t>
            </a:fld>
            <a:endParaRPr lang="en-US" dirty="0"/>
          </a:p>
        </p:txBody>
      </p:sp>
      <p:pic>
        <p:nvPicPr>
          <p:cNvPr id="5" name="Picture 4" descr="How to Use Numpy Argsort in Python - Sharp Sigh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09800"/>
            <a:ext cx="5361279" cy="268064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NumPy: Get the indices of the sorted elements of a given array - w3resour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260041239"/>
              </p:ext>
            </p:extLst>
          </p:nvPr>
        </p:nvGraphicFramePr>
        <p:xfrm>
          <a:off x="4811442" y="1066800"/>
          <a:ext cx="4086686" cy="5113338"/>
        </p:xfrm>
        <a:graphic>
          <a:graphicData uri="http://schemas.openxmlformats.org/presentationml/2006/ole">
            <mc:AlternateContent xmlns:mc="http://schemas.openxmlformats.org/markup-compatibility/2006">
              <mc:Choice xmlns:v="urn:schemas-microsoft-com:vml" Requires="v">
                <p:oleObj spid="_x0000_s8208" name="Bitmap Image" r:id="rId4" imgW="4884480" imgH="6111360" progId="PBrush">
                  <p:embed/>
                </p:oleObj>
              </mc:Choice>
              <mc:Fallback>
                <p:oleObj name="Bitmap Image" r:id="rId4" imgW="4884480" imgH="6111360" progId="PBrush">
                  <p:embed/>
                  <p:pic>
                    <p:nvPicPr>
                      <p:cNvPr id="0" name=""/>
                      <p:cNvPicPr/>
                      <p:nvPr/>
                    </p:nvPicPr>
                    <p:blipFill>
                      <a:blip r:embed="rId5"/>
                      <a:stretch>
                        <a:fillRect/>
                      </a:stretch>
                    </p:blipFill>
                    <p:spPr>
                      <a:xfrm>
                        <a:off x="4811442" y="1066800"/>
                        <a:ext cx="4086686" cy="5113338"/>
                      </a:xfrm>
                      <a:prstGeom prst="rect">
                        <a:avLst/>
                      </a:prstGeom>
                    </p:spPr>
                  </p:pic>
                </p:oleObj>
              </mc:Fallback>
            </mc:AlternateContent>
          </a:graphicData>
        </a:graphic>
      </p:graphicFrame>
      <p:sp>
        <p:nvSpPr>
          <p:cNvPr id="8"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err="1" smtClean="0"/>
              <a:t>Np.argsort</a:t>
            </a:r>
            <a:r>
              <a:rPr lang="en-US" sz="3600" kern="0" spc="-5" dirty="0" smtClean="0"/>
              <a:t> </a:t>
            </a:r>
            <a:endParaRPr lang="en-US" sz="3600" kern="0" dirty="0"/>
          </a:p>
        </p:txBody>
      </p:sp>
    </p:spTree>
    <p:extLst>
      <p:ext uri="{BB962C8B-B14F-4D97-AF65-F5344CB8AC3E}">
        <p14:creationId xmlns:p14="http://schemas.microsoft.com/office/powerpoint/2010/main" val="22211166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US" smtClean="0"/>
              <a:t>48</a:t>
            </a:fld>
            <a:endParaRPr lang="en-US" dirty="0"/>
          </a:p>
        </p:txBody>
      </p:sp>
      <p:pic>
        <p:nvPicPr>
          <p:cNvPr id="9218" name="Picture 2" descr="Numpy where explained - Sharp Sigh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914400"/>
            <a:ext cx="4876800" cy="20556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752600" y="3581400"/>
            <a:ext cx="4876800" cy="1098906"/>
          </a:xfrm>
          <a:prstGeom prst="rect">
            <a:avLst/>
          </a:prstGeom>
        </p:spPr>
      </p:pic>
      <p:sp>
        <p:nvSpPr>
          <p:cNvPr id="7"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err="1" smtClean="0"/>
              <a:t>Np.where</a:t>
            </a:r>
            <a:r>
              <a:rPr lang="en-US" sz="3600" kern="0" spc="-5" dirty="0" smtClean="0"/>
              <a:t> </a:t>
            </a:r>
            <a:endParaRPr lang="en-US" sz="3600" kern="0" dirty="0"/>
          </a:p>
        </p:txBody>
      </p:sp>
    </p:spTree>
    <p:extLst>
      <p:ext uri="{BB962C8B-B14F-4D97-AF65-F5344CB8AC3E}">
        <p14:creationId xmlns:p14="http://schemas.microsoft.com/office/powerpoint/2010/main" val="39862984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US" smtClean="0"/>
              <a:t>49</a:t>
            </a:fld>
            <a:endParaRPr lang="en-US" dirty="0"/>
          </a:p>
        </p:txBody>
      </p:sp>
      <p:pic>
        <p:nvPicPr>
          <p:cNvPr id="5" name="Picture 4"/>
          <p:cNvPicPr>
            <a:picLocks noChangeAspect="1"/>
          </p:cNvPicPr>
          <p:nvPr/>
        </p:nvPicPr>
        <p:blipFill>
          <a:blip r:embed="rId2"/>
          <a:stretch>
            <a:fillRect/>
          </a:stretch>
        </p:blipFill>
        <p:spPr>
          <a:xfrm>
            <a:off x="292824" y="1447800"/>
            <a:ext cx="8489416" cy="3337849"/>
          </a:xfrm>
          <a:prstGeom prst="rect">
            <a:avLst/>
          </a:prstGeom>
        </p:spPr>
      </p:pic>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err="1" smtClean="0"/>
              <a:t>Np.where</a:t>
            </a:r>
            <a:r>
              <a:rPr lang="en-US" sz="3600" kern="0" spc="-5" dirty="0" smtClean="0"/>
              <a:t> </a:t>
            </a:r>
            <a:endParaRPr lang="en-US" sz="3600" kern="0" dirty="0"/>
          </a:p>
        </p:txBody>
      </p:sp>
    </p:spTree>
    <p:extLst>
      <p:ext uri="{BB962C8B-B14F-4D97-AF65-F5344CB8AC3E}">
        <p14:creationId xmlns:p14="http://schemas.microsoft.com/office/powerpoint/2010/main" val="334140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5</a:t>
            </a:fld>
            <a:endParaRPr lang="en-US" dirty="0"/>
          </a:p>
        </p:txBody>
      </p:sp>
      <p:sp>
        <p:nvSpPr>
          <p:cNvPr id="6" name="object 2"/>
          <p:cNvSpPr txBox="1">
            <a:spLocks/>
          </p:cNvSpPr>
          <p:nvPr/>
        </p:nvSpPr>
        <p:spPr>
          <a:xfrm>
            <a:off x="259180" y="141859"/>
            <a:ext cx="4084219"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2. </a:t>
            </a:r>
            <a:r>
              <a:rPr lang="en-US" sz="3600" kern="0" spc="-5" dirty="0" err="1" smtClean="0"/>
              <a:t>Kiểu</a:t>
            </a:r>
            <a:r>
              <a:rPr lang="en-US" sz="3600" kern="0" spc="-5" dirty="0" smtClean="0"/>
              <a:t> </a:t>
            </a:r>
            <a:r>
              <a:rPr lang="en-US" sz="3600" kern="0" spc="-5" dirty="0" err="1" smtClean="0"/>
              <a:t>dữ</a:t>
            </a:r>
            <a:r>
              <a:rPr lang="en-US" sz="3600" kern="0" spc="-5" dirty="0" smtClean="0"/>
              <a:t> </a:t>
            </a:r>
            <a:r>
              <a:rPr lang="en-US" sz="3600" kern="0" spc="-5" dirty="0" err="1" smtClean="0"/>
              <a:t>liệu</a:t>
            </a:r>
            <a:endParaRPr lang="en-US" sz="3600" kern="0" dirty="0"/>
          </a:p>
        </p:txBody>
      </p:sp>
      <p:graphicFrame>
        <p:nvGraphicFramePr>
          <p:cNvPr id="7" name="Table 6"/>
          <p:cNvGraphicFramePr>
            <a:graphicFrameLocks noGrp="1"/>
          </p:cNvGraphicFramePr>
          <p:nvPr>
            <p:extLst>
              <p:ext uri="{D42A27DB-BD31-4B8C-83A1-F6EECF244321}">
                <p14:modId xmlns:p14="http://schemas.microsoft.com/office/powerpoint/2010/main" val="221558722"/>
              </p:ext>
            </p:extLst>
          </p:nvPr>
        </p:nvGraphicFramePr>
        <p:xfrm>
          <a:off x="259180" y="990600"/>
          <a:ext cx="8229600" cy="5533072"/>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3809879"/>
                    </a:ext>
                  </a:extLst>
                </a:gridCol>
                <a:gridCol w="1143000">
                  <a:extLst>
                    <a:ext uri="{9D8B030D-6E8A-4147-A177-3AD203B41FA5}">
                      <a16:colId xmlns:a16="http://schemas.microsoft.com/office/drawing/2014/main" val="1241049570"/>
                    </a:ext>
                  </a:extLst>
                </a:gridCol>
                <a:gridCol w="6477000">
                  <a:extLst>
                    <a:ext uri="{9D8B030D-6E8A-4147-A177-3AD203B41FA5}">
                      <a16:colId xmlns:a16="http://schemas.microsoft.com/office/drawing/2014/main" val="457342379"/>
                    </a:ext>
                  </a:extLst>
                </a:gridCol>
              </a:tblGrid>
              <a:tr h="310669">
                <a:tc>
                  <a:txBody>
                    <a:bodyPr/>
                    <a:lstStyle/>
                    <a:p>
                      <a:pPr algn="ctr" fontAlgn="b"/>
                      <a:r>
                        <a:rPr lang="en-US" sz="1400" b="0" i="0" u="none" strike="noStrike" dirty="0" smtClean="0">
                          <a:solidFill>
                            <a:srgbClr val="000000"/>
                          </a:solidFill>
                          <a:effectLst/>
                          <a:latin typeface="Calibri" panose="020F0502020204030204" pitchFamily="34" charset="0"/>
                        </a:rPr>
                        <a:t>STT</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b="0" i="0" u="none" strike="noStrike" dirty="0" err="1" smtClean="0">
                          <a:solidFill>
                            <a:srgbClr val="000000"/>
                          </a:solidFill>
                          <a:effectLst/>
                          <a:latin typeface="Calibri" panose="020F0502020204030204" pitchFamily="34" charset="0"/>
                        </a:rPr>
                        <a:t>Dtype</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b="0" i="0" u="none" strike="noStrike" dirty="0" smtClean="0">
                          <a:solidFill>
                            <a:srgbClr val="000000"/>
                          </a:solidFill>
                          <a:effectLst/>
                          <a:latin typeface="Calibri" panose="020F0502020204030204" pitchFamily="34" charset="0"/>
                        </a:rPr>
                        <a:t>Meaning</a:t>
                      </a:r>
                      <a:endParaRPr lang="en-US"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12479600"/>
                  </a:ext>
                </a:extLst>
              </a:tr>
              <a:tr h="275277">
                <a:tc>
                  <a:txBody>
                    <a:bodyPr/>
                    <a:lstStyle/>
                    <a:p>
                      <a:pPr algn="ctr" fontAlgn="b"/>
                      <a:r>
                        <a:rPr lang="en-US" sz="1400" b="0" i="0" u="none" strike="noStrike" dirty="0">
                          <a:solidFill>
                            <a:srgbClr val="000000"/>
                          </a:solidFill>
                          <a:effectLst/>
                          <a:latin typeface="Calibri" panose="020F0502020204030204" pitchFamily="34" charset="0"/>
                        </a:rPr>
                        <a:t>1</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bool_ </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Boolean (True or False) stored as a byte</a:t>
                      </a:r>
                    </a:p>
                  </a:txBody>
                  <a:tcPr marL="7620" marR="7620" marT="7620" marB="0" anchor="b"/>
                </a:tc>
                <a:extLst>
                  <a:ext uri="{0D108BD9-81ED-4DB2-BD59-A6C34878D82A}">
                    <a16:rowId xmlns:a16="http://schemas.microsoft.com/office/drawing/2014/main" val="888712337"/>
                  </a:ext>
                </a:extLst>
              </a:tr>
              <a:tr h="275277">
                <a:tc>
                  <a:txBody>
                    <a:bodyPr/>
                    <a:lstStyle/>
                    <a:p>
                      <a:pPr algn="ctr" fontAlgn="b"/>
                      <a:r>
                        <a:rPr lang="en-US" sz="1400" b="0" i="0" u="none" strike="noStrike">
                          <a:solidFill>
                            <a:srgbClr val="000000"/>
                          </a:solidFill>
                          <a:effectLst/>
                          <a:latin typeface="Calibri" panose="020F0502020204030204" pitchFamily="34" charset="0"/>
                        </a:rPr>
                        <a:t>2</a:t>
                      </a:r>
                    </a:p>
                  </a:txBody>
                  <a:tcPr marL="7620" marR="7620" marT="7620" marB="0" anchor="b"/>
                </a:tc>
                <a:tc>
                  <a:txBody>
                    <a:bodyPr/>
                    <a:lstStyle/>
                    <a:p>
                      <a:pPr algn="ctr" fontAlgn="b"/>
                      <a:r>
                        <a:rPr lang="en-US" sz="1400" b="0" i="0" u="none" strike="noStrike" dirty="0" err="1">
                          <a:solidFill>
                            <a:srgbClr val="000000"/>
                          </a:solidFill>
                          <a:effectLst/>
                          <a:latin typeface="Calibri" panose="020F0502020204030204" pitchFamily="34" charset="0"/>
                        </a:rPr>
                        <a:t>int</a:t>
                      </a:r>
                      <a:r>
                        <a:rPr lang="en-US" sz="1400" b="0" i="0" u="none" strike="noStrike" dirty="0">
                          <a:solidFill>
                            <a:srgbClr val="000000"/>
                          </a:solidFill>
                          <a:effectLst/>
                          <a:latin typeface="Calibri" panose="020F0502020204030204" pitchFamily="34" charset="0"/>
                        </a:rPr>
                        <a:t>_ </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Default integer type (same as C long; normally either int64 or int32)</a:t>
                      </a:r>
                    </a:p>
                  </a:txBody>
                  <a:tcPr marL="7620" marR="7620" marT="7620" marB="0" anchor="b"/>
                </a:tc>
                <a:extLst>
                  <a:ext uri="{0D108BD9-81ED-4DB2-BD59-A6C34878D82A}">
                    <a16:rowId xmlns:a16="http://schemas.microsoft.com/office/drawing/2014/main" val="358310682"/>
                  </a:ext>
                </a:extLst>
              </a:tr>
              <a:tr h="274491">
                <a:tc>
                  <a:txBody>
                    <a:bodyPr/>
                    <a:lstStyle/>
                    <a:p>
                      <a:pPr algn="ctr" fontAlgn="b"/>
                      <a:r>
                        <a:rPr lang="en-US" sz="1400" b="0" i="0" u="none" strike="noStrike">
                          <a:solidFill>
                            <a:srgbClr val="000000"/>
                          </a:solidFill>
                          <a:effectLst/>
                          <a:latin typeface="Calibri" panose="020F0502020204030204" pitchFamily="34" charset="0"/>
                        </a:rPr>
                        <a:t>3</a:t>
                      </a:r>
                    </a:p>
                  </a:txBody>
                  <a:tcPr marL="7620" marR="7620" marT="7620" marB="0" anchor="b"/>
                </a:tc>
                <a:tc>
                  <a:txBody>
                    <a:bodyPr/>
                    <a:lstStyle/>
                    <a:p>
                      <a:pPr algn="ctr" fontAlgn="b"/>
                      <a:r>
                        <a:rPr lang="en-US" sz="1400" b="0" i="0" u="none" strike="noStrike" dirty="0" err="1">
                          <a:solidFill>
                            <a:srgbClr val="000000"/>
                          </a:solidFill>
                          <a:effectLst/>
                          <a:latin typeface="Calibri" panose="020F0502020204030204" pitchFamily="34" charset="0"/>
                        </a:rPr>
                        <a:t>intc</a:t>
                      </a:r>
                      <a:endParaRPr lang="en-US" sz="14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 Identical to C int (normally int32 or int64)</a:t>
                      </a:r>
                    </a:p>
                  </a:txBody>
                  <a:tcPr marL="7620" marR="7620" marT="7620" marB="0" anchor="b"/>
                </a:tc>
                <a:extLst>
                  <a:ext uri="{0D108BD9-81ED-4DB2-BD59-A6C34878D82A}">
                    <a16:rowId xmlns:a16="http://schemas.microsoft.com/office/drawing/2014/main" val="3588756039"/>
                  </a:ext>
                </a:extLst>
              </a:tr>
              <a:tr h="275277">
                <a:tc>
                  <a:txBody>
                    <a:bodyPr/>
                    <a:lstStyle/>
                    <a:p>
                      <a:pPr algn="ctr" fontAlgn="b"/>
                      <a:r>
                        <a:rPr lang="en-US" sz="1400" b="0" i="0" u="none" strike="noStrike">
                          <a:solidFill>
                            <a:srgbClr val="000000"/>
                          </a:solidFill>
                          <a:effectLst/>
                          <a:latin typeface="Calibri" panose="020F0502020204030204" pitchFamily="34" charset="0"/>
                        </a:rPr>
                        <a:t>4</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intp </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Integer used for indexing (same as C </a:t>
                      </a:r>
                      <a:r>
                        <a:rPr lang="en-US" sz="1400" b="0" i="0" u="none" strike="noStrike" dirty="0" err="1">
                          <a:solidFill>
                            <a:srgbClr val="000000"/>
                          </a:solidFill>
                          <a:effectLst/>
                          <a:latin typeface="Calibri" panose="020F0502020204030204" pitchFamily="34" charset="0"/>
                        </a:rPr>
                        <a:t>ssize_t</a:t>
                      </a:r>
                      <a:r>
                        <a:rPr lang="en-US" sz="1400" b="0" i="0" u="none" strike="noStrike" dirty="0">
                          <a:solidFill>
                            <a:srgbClr val="000000"/>
                          </a:solidFill>
                          <a:effectLst/>
                          <a:latin typeface="Calibri" panose="020F0502020204030204" pitchFamily="34" charset="0"/>
                        </a:rPr>
                        <a:t>; normally either int32 or int64)</a:t>
                      </a:r>
                    </a:p>
                  </a:txBody>
                  <a:tcPr marL="7620" marR="7620" marT="7620" marB="0" anchor="b"/>
                </a:tc>
                <a:extLst>
                  <a:ext uri="{0D108BD9-81ED-4DB2-BD59-A6C34878D82A}">
                    <a16:rowId xmlns:a16="http://schemas.microsoft.com/office/drawing/2014/main" val="3734116750"/>
                  </a:ext>
                </a:extLst>
              </a:tr>
              <a:tr h="274491">
                <a:tc>
                  <a:txBody>
                    <a:bodyPr/>
                    <a:lstStyle/>
                    <a:p>
                      <a:pPr algn="ctr" fontAlgn="b"/>
                      <a:r>
                        <a:rPr lang="en-US" sz="1400" b="0" i="0" u="none" strike="noStrike">
                          <a:solidFill>
                            <a:srgbClr val="000000"/>
                          </a:solidFill>
                          <a:effectLst/>
                          <a:latin typeface="Calibri" panose="020F0502020204030204" pitchFamily="34" charset="0"/>
                        </a:rPr>
                        <a:t>5</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int8 </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Byte (-128 to 127)</a:t>
                      </a:r>
                    </a:p>
                  </a:txBody>
                  <a:tcPr marL="7620" marR="7620" marT="7620" marB="0" anchor="b"/>
                </a:tc>
                <a:extLst>
                  <a:ext uri="{0D108BD9-81ED-4DB2-BD59-A6C34878D82A}">
                    <a16:rowId xmlns:a16="http://schemas.microsoft.com/office/drawing/2014/main" val="1169330405"/>
                  </a:ext>
                </a:extLst>
              </a:tr>
              <a:tr h="274491">
                <a:tc>
                  <a:txBody>
                    <a:bodyPr/>
                    <a:lstStyle/>
                    <a:p>
                      <a:pPr algn="ctr" fontAlgn="b"/>
                      <a:r>
                        <a:rPr lang="en-US" sz="1400" b="0" i="0" u="none" strike="noStrike">
                          <a:solidFill>
                            <a:srgbClr val="000000"/>
                          </a:solidFill>
                          <a:effectLst/>
                          <a:latin typeface="Calibri" panose="020F0502020204030204" pitchFamily="34" charset="0"/>
                        </a:rPr>
                        <a:t>6</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int16 </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Integer (-32768 to 32767)</a:t>
                      </a:r>
                    </a:p>
                  </a:txBody>
                  <a:tcPr marL="7620" marR="7620" marT="7620" marB="0" anchor="b"/>
                </a:tc>
                <a:extLst>
                  <a:ext uri="{0D108BD9-81ED-4DB2-BD59-A6C34878D82A}">
                    <a16:rowId xmlns:a16="http://schemas.microsoft.com/office/drawing/2014/main" val="3309174707"/>
                  </a:ext>
                </a:extLst>
              </a:tr>
              <a:tr h="274491">
                <a:tc>
                  <a:txBody>
                    <a:bodyPr/>
                    <a:lstStyle/>
                    <a:p>
                      <a:pPr algn="ctr" fontAlgn="b"/>
                      <a:r>
                        <a:rPr lang="en-US" sz="1400" b="0" i="0" u="none" strike="noStrike">
                          <a:solidFill>
                            <a:srgbClr val="000000"/>
                          </a:solidFill>
                          <a:effectLst/>
                          <a:latin typeface="Calibri" panose="020F0502020204030204" pitchFamily="34" charset="0"/>
                        </a:rPr>
                        <a:t>7</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int32 </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Integer (-2147483648 to 2147483647)</a:t>
                      </a:r>
                    </a:p>
                  </a:txBody>
                  <a:tcPr marL="7620" marR="7620" marT="7620" marB="0" anchor="b"/>
                </a:tc>
                <a:extLst>
                  <a:ext uri="{0D108BD9-81ED-4DB2-BD59-A6C34878D82A}">
                    <a16:rowId xmlns:a16="http://schemas.microsoft.com/office/drawing/2014/main" val="1161257082"/>
                  </a:ext>
                </a:extLst>
              </a:tr>
              <a:tr h="275277">
                <a:tc>
                  <a:txBody>
                    <a:bodyPr/>
                    <a:lstStyle/>
                    <a:p>
                      <a:pPr algn="ctr" fontAlgn="b"/>
                      <a:r>
                        <a:rPr lang="en-US" sz="1400" b="0" i="0" u="none" strike="noStrike">
                          <a:solidFill>
                            <a:srgbClr val="000000"/>
                          </a:solidFill>
                          <a:effectLst/>
                          <a:latin typeface="Calibri" panose="020F0502020204030204" pitchFamily="34" charset="0"/>
                        </a:rPr>
                        <a:t>8</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int64 </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Integer (-9223372036854775808 to 9223372036854775807)</a:t>
                      </a:r>
                    </a:p>
                  </a:txBody>
                  <a:tcPr marL="7620" marR="7620" marT="7620" marB="0" anchor="b"/>
                </a:tc>
                <a:extLst>
                  <a:ext uri="{0D108BD9-81ED-4DB2-BD59-A6C34878D82A}">
                    <a16:rowId xmlns:a16="http://schemas.microsoft.com/office/drawing/2014/main" val="92688127"/>
                  </a:ext>
                </a:extLst>
              </a:tr>
              <a:tr h="274491">
                <a:tc>
                  <a:txBody>
                    <a:bodyPr/>
                    <a:lstStyle/>
                    <a:p>
                      <a:pPr algn="ctr" fontAlgn="b"/>
                      <a:r>
                        <a:rPr lang="en-US" sz="1400" b="0" i="0" u="none" strike="noStrike">
                          <a:solidFill>
                            <a:srgbClr val="000000"/>
                          </a:solidFill>
                          <a:effectLst/>
                          <a:latin typeface="Calibri" panose="020F0502020204030204" pitchFamily="34" charset="0"/>
                        </a:rPr>
                        <a:t>9</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uint8</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Unsigned integer (0 to 255)</a:t>
                      </a:r>
                    </a:p>
                  </a:txBody>
                  <a:tcPr marL="7620" marR="7620" marT="7620" marB="0" anchor="b"/>
                </a:tc>
                <a:extLst>
                  <a:ext uri="{0D108BD9-81ED-4DB2-BD59-A6C34878D82A}">
                    <a16:rowId xmlns:a16="http://schemas.microsoft.com/office/drawing/2014/main" val="3767923864"/>
                  </a:ext>
                </a:extLst>
              </a:tr>
              <a:tr h="274491">
                <a:tc>
                  <a:txBody>
                    <a:bodyPr/>
                    <a:lstStyle/>
                    <a:p>
                      <a:pPr algn="ctr" fontAlgn="b"/>
                      <a:r>
                        <a:rPr lang="en-US" sz="1400" b="0" i="0" u="none" strike="noStrike">
                          <a:solidFill>
                            <a:srgbClr val="000000"/>
                          </a:solidFill>
                          <a:effectLst/>
                          <a:latin typeface="Calibri" panose="020F0502020204030204" pitchFamily="34" charset="0"/>
                        </a:rPr>
                        <a:t>10</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uint16</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Unsigned integer (0 to 65535)</a:t>
                      </a:r>
                    </a:p>
                  </a:txBody>
                  <a:tcPr marL="7620" marR="7620" marT="7620" marB="0" anchor="b"/>
                </a:tc>
                <a:extLst>
                  <a:ext uri="{0D108BD9-81ED-4DB2-BD59-A6C34878D82A}">
                    <a16:rowId xmlns:a16="http://schemas.microsoft.com/office/drawing/2014/main" val="239577063"/>
                  </a:ext>
                </a:extLst>
              </a:tr>
              <a:tr h="274491">
                <a:tc>
                  <a:txBody>
                    <a:bodyPr/>
                    <a:lstStyle/>
                    <a:p>
                      <a:pPr algn="ctr" fontAlgn="b"/>
                      <a:r>
                        <a:rPr lang="en-US" sz="1400" b="0" i="0" u="none" strike="noStrike">
                          <a:solidFill>
                            <a:srgbClr val="000000"/>
                          </a:solidFill>
                          <a:effectLst/>
                          <a:latin typeface="Calibri" panose="020F0502020204030204" pitchFamily="34" charset="0"/>
                        </a:rPr>
                        <a:t>11</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uint32 </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Unsigned integer (0 to 4294967295)</a:t>
                      </a:r>
                    </a:p>
                  </a:txBody>
                  <a:tcPr marL="7620" marR="7620" marT="7620" marB="0" anchor="b"/>
                </a:tc>
                <a:extLst>
                  <a:ext uri="{0D108BD9-81ED-4DB2-BD59-A6C34878D82A}">
                    <a16:rowId xmlns:a16="http://schemas.microsoft.com/office/drawing/2014/main" val="2789215365"/>
                  </a:ext>
                </a:extLst>
              </a:tr>
              <a:tr h="274491">
                <a:tc>
                  <a:txBody>
                    <a:bodyPr/>
                    <a:lstStyle/>
                    <a:p>
                      <a:pPr algn="ctr" fontAlgn="b"/>
                      <a:r>
                        <a:rPr lang="en-US" sz="1400" b="0" i="0" u="none" strike="noStrike">
                          <a:solidFill>
                            <a:srgbClr val="000000"/>
                          </a:solidFill>
                          <a:effectLst/>
                          <a:latin typeface="Calibri" panose="020F0502020204030204" pitchFamily="34" charset="0"/>
                        </a:rPr>
                        <a:t>12</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uint64 </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Unsigned integer (0 to 18446744073709551615)</a:t>
                      </a:r>
                    </a:p>
                  </a:txBody>
                  <a:tcPr marL="7620" marR="7620" marT="7620" marB="0" anchor="b"/>
                </a:tc>
                <a:extLst>
                  <a:ext uri="{0D108BD9-81ED-4DB2-BD59-A6C34878D82A}">
                    <a16:rowId xmlns:a16="http://schemas.microsoft.com/office/drawing/2014/main" val="1885357697"/>
                  </a:ext>
                </a:extLst>
              </a:tr>
              <a:tr h="274491">
                <a:tc>
                  <a:txBody>
                    <a:bodyPr/>
                    <a:lstStyle/>
                    <a:p>
                      <a:pPr algn="ctr" fontAlgn="b"/>
                      <a:r>
                        <a:rPr lang="en-US" sz="1400" b="0" i="0" u="none" strike="noStrike">
                          <a:solidFill>
                            <a:srgbClr val="000000"/>
                          </a:solidFill>
                          <a:effectLst/>
                          <a:latin typeface="Calibri" panose="020F0502020204030204" pitchFamily="34" charset="0"/>
                        </a:rPr>
                        <a:t>13</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float_</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 Shorthand for float64</a:t>
                      </a:r>
                    </a:p>
                  </a:txBody>
                  <a:tcPr marL="7620" marR="7620" marT="7620" marB="0" anchor="b"/>
                </a:tc>
                <a:extLst>
                  <a:ext uri="{0D108BD9-81ED-4DB2-BD59-A6C34878D82A}">
                    <a16:rowId xmlns:a16="http://schemas.microsoft.com/office/drawing/2014/main" val="2984825715"/>
                  </a:ext>
                </a:extLst>
              </a:tr>
              <a:tr h="275277">
                <a:tc>
                  <a:txBody>
                    <a:bodyPr/>
                    <a:lstStyle/>
                    <a:p>
                      <a:pPr algn="ctr" fontAlgn="b"/>
                      <a:r>
                        <a:rPr lang="en-US" sz="1400" b="0" i="0" u="none" strike="noStrike">
                          <a:solidFill>
                            <a:srgbClr val="000000"/>
                          </a:solidFill>
                          <a:effectLst/>
                          <a:latin typeface="Calibri" panose="020F0502020204030204" pitchFamily="34" charset="0"/>
                        </a:rPr>
                        <a:t>14</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float16 </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Half precision float: sign bit, 5 bits exponent, 10 bits mantissa</a:t>
                      </a:r>
                    </a:p>
                  </a:txBody>
                  <a:tcPr marL="7620" marR="7620" marT="7620" marB="0" anchor="b"/>
                </a:tc>
                <a:extLst>
                  <a:ext uri="{0D108BD9-81ED-4DB2-BD59-A6C34878D82A}">
                    <a16:rowId xmlns:a16="http://schemas.microsoft.com/office/drawing/2014/main" val="2238215676"/>
                  </a:ext>
                </a:extLst>
              </a:tr>
              <a:tr h="275277">
                <a:tc>
                  <a:txBody>
                    <a:bodyPr/>
                    <a:lstStyle/>
                    <a:p>
                      <a:pPr algn="ctr" fontAlgn="b"/>
                      <a:r>
                        <a:rPr lang="en-US" sz="1400" b="0" i="0" u="none" strike="noStrike">
                          <a:solidFill>
                            <a:srgbClr val="000000"/>
                          </a:solidFill>
                          <a:effectLst/>
                          <a:latin typeface="Calibri" panose="020F0502020204030204" pitchFamily="34" charset="0"/>
                        </a:rPr>
                        <a:t>15</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float32 </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Single precision float: sign bit, 8 bits exponent, 23 bits mantissa</a:t>
                      </a:r>
                    </a:p>
                  </a:txBody>
                  <a:tcPr marL="7620" marR="7620" marT="7620" marB="0" anchor="b"/>
                </a:tc>
                <a:extLst>
                  <a:ext uri="{0D108BD9-81ED-4DB2-BD59-A6C34878D82A}">
                    <a16:rowId xmlns:a16="http://schemas.microsoft.com/office/drawing/2014/main" val="2720530667"/>
                  </a:ext>
                </a:extLst>
              </a:tr>
              <a:tr h="275277">
                <a:tc>
                  <a:txBody>
                    <a:bodyPr/>
                    <a:lstStyle/>
                    <a:p>
                      <a:pPr algn="ctr" fontAlgn="b"/>
                      <a:r>
                        <a:rPr lang="en-US" sz="1400" b="0" i="0" u="none" strike="noStrike">
                          <a:solidFill>
                            <a:srgbClr val="000000"/>
                          </a:solidFill>
                          <a:effectLst/>
                          <a:latin typeface="Calibri" panose="020F0502020204030204" pitchFamily="34" charset="0"/>
                        </a:rPr>
                        <a:t>16</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float64 </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Double precision float: sign bit, 11 bits exponent, 52 bits mantissa</a:t>
                      </a:r>
                    </a:p>
                  </a:txBody>
                  <a:tcPr marL="7620" marR="7620" marT="7620" marB="0" anchor="b"/>
                </a:tc>
                <a:extLst>
                  <a:ext uri="{0D108BD9-81ED-4DB2-BD59-A6C34878D82A}">
                    <a16:rowId xmlns:a16="http://schemas.microsoft.com/office/drawing/2014/main" val="624925531"/>
                  </a:ext>
                </a:extLst>
              </a:tr>
              <a:tr h="274491">
                <a:tc>
                  <a:txBody>
                    <a:bodyPr/>
                    <a:lstStyle/>
                    <a:p>
                      <a:pPr algn="ctr" fontAlgn="b"/>
                      <a:r>
                        <a:rPr lang="en-US" sz="1400" b="0" i="0" u="none" strike="noStrike">
                          <a:solidFill>
                            <a:srgbClr val="000000"/>
                          </a:solidFill>
                          <a:effectLst/>
                          <a:latin typeface="Calibri" panose="020F0502020204030204" pitchFamily="34" charset="0"/>
                        </a:rPr>
                        <a:t>17</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complex_</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 Shorthand for complex128</a:t>
                      </a:r>
                    </a:p>
                  </a:txBody>
                  <a:tcPr marL="7620" marR="7620" marT="7620" marB="0" anchor="b"/>
                </a:tc>
                <a:extLst>
                  <a:ext uri="{0D108BD9-81ED-4DB2-BD59-A6C34878D82A}">
                    <a16:rowId xmlns:a16="http://schemas.microsoft.com/office/drawing/2014/main" val="1039680953"/>
                  </a:ext>
                </a:extLst>
              </a:tr>
              <a:tr h="275277">
                <a:tc>
                  <a:txBody>
                    <a:bodyPr/>
                    <a:lstStyle/>
                    <a:p>
                      <a:pPr algn="ctr" fontAlgn="b"/>
                      <a:r>
                        <a:rPr lang="en-US" sz="1400" b="0" i="0" u="none" strike="noStrike">
                          <a:solidFill>
                            <a:srgbClr val="000000"/>
                          </a:solidFill>
                          <a:effectLst/>
                          <a:latin typeface="Calibri" panose="020F0502020204030204" pitchFamily="34" charset="0"/>
                        </a:rPr>
                        <a:t>18</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complex64 </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Complex number, represented by two 32-bit floats (real and imaginary components)</a:t>
                      </a:r>
                    </a:p>
                  </a:txBody>
                  <a:tcPr marL="7620" marR="7620" marT="7620" marB="0" anchor="b"/>
                </a:tc>
                <a:extLst>
                  <a:ext uri="{0D108BD9-81ED-4DB2-BD59-A6C34878D82A}">
                    <a16:rowId xmlns:a16="http://schemas.microsoft.com/office/drawing/2014/main" val="3291686589"/>
                  </a:ext>
                </a:extLst>
              </a:tr>
              <a:tr h="275277">
                <a:tc>
                  <a:txBody>
                    <a:bodyPr/>
                    <a:lstStyle/>
                    <a:p>
                      <a:pPr algn="ctr" fontAlgn="b"/>
                      <a:r>
                        <a:rPr lang="en-US" sz="1400" b="0" i="0" u="none" strike="noStrike">
                          <a:solidFill>
                            <a:srgbClr val="000000"/>
                          </a:solidFill>
                          <a:effectLst/>
                          <a:latin typeface="Calibri" panose="020F0502020204030204" pitchFamily="34" charset="0"/>
                        </a:rPr>
                        <a:t>19</a:t>
                      </a:r>
                    </a:p>
                  </a:txBody>
                  <a:tcPr marL="7620" marR="7620" marT="7620" marB="0" anchor="b"/>
                </a:tc>
                <a:tc>
                  <a:txBody>
                    <a:bodyPr/>
                    <a:lstStyle/>
                    <a:p>
                      <a:pPr algn="ctr" fontAlgn="b"/>
                      <a:r>
                        <a:rPr lang="en-US" sz="1400" b="0" i="0" u="none" strike="noStrike">
                          <a:solidFill>
                            <a:srgbClr val="000000"/>
                          </a:solidFill>
                          <a:effectLst/>
                          <a:latin typeface="Calibri" panose="020F0502020204030204" pitchFamily="34" charset="0"/>
                        </a:rPr>
                        <a:t>complex128 </a:t>
                      </a:r>
                    </a:p>
                  </a:txBody>
                  <a:tcPr marL="7620" marR="7620" marT="7620" marB="0" anchor="b"/>
                </a:tc>
                <a:tc>
                  <a:txBody>
                    <a:bodyPr/>
                    <a:lstStyle/>
                    <a:p>
                      <a:pPr algn="ctr" fontAlgn="b"/>
                      <a:r>
                        <a:rPr lang="en-US" sz="1400" b="0" i="0" u="none" strike="noStrike" dirty="0">
                          <a:solidFill>
                            <a:srgbClr val="000000"/>
                          </a:solidFill>
                          <a:effectLst/>
                          <a:latin typeface="Calibri" panose="020F0502020204030204" pitchFamily="34" charset="0"/>
                        </a:rPr>
                        <a:t>Complex number, represented by two 64-bit floats (real and imaginary components)</a:t>
                      </a:r>
                    </a:p>
                  </a:txBody>
                  <a:tcPr marL="7620" marR="7620" marT="7620" marB="0" anchor="b"/>
                </a:tc>
                <a:extLst>
                  <a:ext uri="{0D108BD9-81ED-4DB2-BD59-A6C34878D82A}">
                    <a16:rowId xmlns:a16="http://schemas.microsoft.com/office/drawing/2014/main" val="1476980643"/>
                  </a:ext>
                </a:extLst>
              </a:tr>
            </a:tbl>
          </a:graphicData>
        </a:graphic>
      </p:graphicFrame>
    </p:spTree>
    <p:extLst>
      <p:ext uri="{BB962C8B-B14F-4D97-AF65-F5344CB8AC3E}">
        <p14:creationId xmlns:p14="http://schemas.microsoft.com/office/powerpoint/2010/main" val="3102703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US" smtClean="0"/>
              <a:t>50</a:t>
            </a:fld>
            <a:endParaRPr lang="en-US" dirty="0"/>
          </a:p>
        </p:txBody>
      </p:sp>
      <p:pic>
        <p:nvPicPr>
          <p:cNvPr id="5" name="Picture 4"/>
          <p:cNvPicPr>
            <a:picLocks noChangeAspect="1"/>
          </p:cNvPicPr>
          <p:nvPr/>
        </p:nvPicPr>
        <p:blipFill>
          <a:blip r:embed="rId2"/>
          <a:stretch>
            <a:fillRect/>
          </a:stretch>
        </p:blipFill>
        <p:spPr>
          <a:xfrm>
            <a:off x="381000" y="1405404"/>
            <a:ext cx="7924800" cy="1473819"/>
          </a:xfrm>
          <a:prstGeom prst="rect">
            <a:avLst/>
          </a:prstGeom>
        </p:spPr>
      </p:pic>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err="1" smtClean="0"/>
              <a:t>Np.where</a:t>
            </a:r>
            <a:r>
              <a:rPr lang="en-US" sz="3600" kern="0" spc="-5" dirty="0" smtClean="0"/>
              <a:t> </a:t>
            </a:r>
            <a:endParaRPr lang="en-US" sz="3600" kern="0" dirty="0"/>
          </a:p>
        </p:txBody>
      </p:sp>
      <p:pic>
        <p:nvPicPr>
          <p:cNvPr id="7" name="Picture 6"/>
          <p:cNvPicPr>
            <a:picLocks noChangeAspect="1"/>
          </p:cNvPicPr>
          <p:nvPr/>
        </p:nvPicPr>
        <p:blipFill>
          <a:blip r:embed="rId3"/>
          <a:stretch>
            <a:fillRect/>
          </a:stretch>
        </p:blipFill>
        <p:spPr>
          <a:xfrm>
            <a:off x="96932" y="3733800"/>
            <a:ext cx="8492936" cy="2398672"/>
          </a:xfrm>
          <a:prstGeom prst="rect">
            <a:avLst/>
          </a:prstGeom>
        </p:spPr>
      </p:pic>
    </p:spTree>
    <p:extLst>
      <p:ext uri="{BB962C8B-B14F-4D97-AF65-F5344CB8AC3E}">
        <p14:creationId xmlns:p14="http://schemas.microsoft.com/office/powerpoint/2010/main" val="23480294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US" smtClean="0"/>
              <a:t>51</a:t>
            </a:fld>
            <a:endParaRPr lang="en-US" dirty="0"/>
          </a:p>
        </p:txBody>
      </p:sp>
      <p:pic>
        <p:nvPicPr>
          <p:cNvPr id="5" name="Picture 4"/>
          <p:cNvPicPr>
            <a:picLocks noChangeAspect="1"/>
          </p:cNvPicPr>
          <p:nvPr/>
        </p:nvPicPr>
        <p:blipFill>
          <a:blip r:embed="rId2"/>
          <a:stretch>
            <a:fillRect/>
          </a:stretch>
        </p:blipFill>
        <p:spPr>
          <a:xfrm>
            <a:off x="1447800" y="1066800"/>
            <a:ext cx="4793395" cy="1912786"/>
          </a:xfrm>
          <a:prstGeom prst="rect">
            <a:avLst/>
          </a:prstGeom>
        </p:spPr>
      </p:pic>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err="1" smtClean="0"/>
              <a:t>Np.where</a:t>
            </a:r>
            <a:r>
              <a:rPr lang="en-US" sz="3600" kern="0" spc="-5" dirty="0" smtClean="0"/>
              <a:t> </a:t>
            </a:r>
            <a:endParaRPr lang="en-US" sz="3600" kern="0" dirty="0"/>
          </a:p>
        </p:txBody>
      </p:sp>
    </p:spTree>
    <p:extLst>
      <p:ext uri="{BB962C8B-B14F-4D97-AF65-F5344CB8AC3E}">
        <p14:creationId xmlns:p14="http://schemas.microsoft.com/office/powerpoint/2010/main" val="10572512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52</a:t>
            </a:fld>
            <a:endParaRPr lang="en-US" dirty="0"/>
          </a:p>
        </p:txBody>
      </p:sp>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4.8)  </a:t>
            </a:r>
            <a:r>
              <a:rPr lang="en-US" sz="3600" kern="0" spc="-5" dirty="0" err="1" smtClean="0"/>
              <a:t>Đại</a:t>
            </a:r>
            <a:r>
              <a:rPr lang="en-US" sz="3600" kern="0" spc="-5" dirty="0" smtClean="0"/>
              <a:t> </a:t>
            </a:r>
            <a:r>
              <a:rPr lang="en-US" sz="3600" kern="0" spc="-5" dirty="0" err="1" smtClean="0"/>
              <a:t>số</a:t>
            </a:r>
            <a:r>
              <a:rPr lang="en-US" sz="3600" kern="0" spc="-5" dirty="0" smtClean="0"/>
              <a:t> </a:t>
            </a:r>
            <a:r>
              <a:rPr lang="en-US" sz="3600" kern="0" spc="-5" dirty="0" err="1" smtClean="0"/>
              <a:t>tuyến</a:t>
            </a:r>
            <a:r>
              <a:rPr lang="en-US" sz="3600" kern="0" spc="-5" dirty="0" smtClean="0"/>
              <a:t> </a:t>
            </a:r>
            <a:r>
              <a:rPr lang="en-US" sz="3600" kern="0" spc="-5" dirty="0" err="1" smtClean="0"/>
              <a:t>tính</a:t>
            </a:r>
            <a:r>
              <a:rPr lang="en-US" sz="3600" kern="0" spc="-5" dirty="0" smtClean="0"/>
              <a:t> </a:t>
            </a:r>
            <a:r>
              <a:rPr lang="en-US" sz="3600" kern="0" spc="-5" dirty="0" err="1" smtClean="0"/>
              <a:t>với</a:t>
            </a:r>
            <a:r>
              <a:rPr lang="en-US" sz="3600" kern="0" spc="-5" dirty="0" smtClean="0"/>
              <a:t> </a:t>
            </a:r>
            <a:r>
              <a:rPr lang="en-US" sz="3600" kern="0" spc="-5" dirty="0" err="1" smtClean="0"/>
              <a:t>mảng</a:t>
            </a:r>
            <a:endParaRPr lang="en-US" sz="3600" kern="0" dirty="0"/>
          </a:p>
        </p:txBody>
      </p:sp>
      <p:pic>
        <p:nvPicPr>
          <p:cNvPr id="7" name="Picture 6"/>
          <p:cNvPicPr>
            <a:picLocks noChangeAspect="1"/>
          </p:cNvPicPr>
          <p:nvPr/>
        </p:nvPicPr>
        <p:blipFill>
          <a:blip r:embed="rId2"/>
          <a:stretch>
            <a:fillRect/>
          </a:stretch>
        </p:blipFill>
        <p:spPr>
          <a:xfrm>
            <a:off x="1219200" y="912055"/>
            <a:ext cx="5638800" cy="5740650"/>
          </a:xfrm>
          <a:prstGeom prst="rect">
            <a:avLst/>
          </a:prstGeom>
        </p:spPr>
      </p:pic>
    </p:spTree>
    <p:extLst>
      <p:ext uri="{BB962C8B-B14F-4D97-AF65-F5344CB8AC3E}">
        <p14:creationId xmlns:p14="http://schemas.microsoft.com/office/powerpoint/2010/main" val="1035173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US" smtClean="0"/>
              <a:t>53</a:t>
            </a:fld>
            <a:endParaRPr lang="en-US" dirty="0"/>
          </a:p>
        </p:txBody>
      </p:sp>
      <p:pic>
        <p:nvPicPr>
          <p:cNvPr id="1026" name="Picture 2" descr="An image that shows two Numpy arrays, each with 3 numb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060" y="2133600"/>
            <a:ext cx="3390900" cy="22479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visual example of computing the dot product of two Numpy arrays with 3 elements ea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684" y="2133600"/>
            <a:ext cx="4705350" cy="2266951"/>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np.dot</a:t>
            </a:r>
            <a:endParaRPr lang="en-US" sz="3600" kern="0" dirty="0"/>
          </a:p>
        </p:txBody>
      </p:sp>
      <p:pic>
        <p:nvPicPr>
          <p:cNvPr id="1030" name="Picture 6" descr="An image of a scalar, r, and a vector (i.e., an array), b.  We'll use these in the following example of scalar multiplic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181" y="4648200"/>
            <a:ext cx="2895600" cy="16954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 visual example showing &quot;scalar multiplication&quot; of the scalar r, and the array 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8961" y="4796146"/>
            <a:ext cx="4933950" cy="15716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e6v4p8w2.rocketcdn.me/wp-content/uploads/2021/10/Dot-Product-Equati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2479" y="808987"/>
            <a:ext cx="7372350" cy="104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985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US" smtClean="0"/>
              <a:t>54</a:t>
            </a:fld>
            <a:endParaRPr lang="en-US" dirty="0"/>
          </a:p>
        </p:txBody>
      </p:sp>
      <p:sp>
        <p:nvSpPr>
          <p:cNvPr id="5"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np.dot</a:t>
            </a:r>
            <a:endParaRPr lang="en-US" sz="3600" kern="0" dirty="0"/>
          </a:p>
        </p:txBody>
      </p:sp>
      <p:pic>
        <p:nvPicPr>
          <p:cNvPr id="2050" name="Picture 2" descr="An example of two 2D arrays, A and 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2590800" cy="28670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n example of using matrix multiplication to compute the product of two matrices, A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447800"/>
            <a:ext cx="3752850" cy="23907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n example of the finalized output of the matrix multiplication process, which computed the product A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4038600"/>
            <a:ext cx="3857625" cy="18192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5257800" y="155723"/>
            <a:ext cx="2271613" cy="1105916"/>
          </a:xfrm>
          <a:prstGeom prst="rect">
            <a:avLst/>
          </a:prstGeom>
        </p:spPr>
      </p:pic>
      <p:pic>
        <p:nvPicPr>
          <p:cNvPr id="2056" name="Picture 8" descr="A picture that explains the syntax of the np.dot func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4470729"/>
            <a:ext cx="2971800" cy="218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7981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US" smtClean="0"/>
              <a:t>55</a:t>
            </a:fld>
            <a:endParaRPr lang="en-US" dirty="0"/>
          </a:p>
        </p:txBody>
      </p:sp>
      <p:pic>
        <p:nvPicPr>
          <p:cNvPr id="3074" name="Picture 2" descr="NumPy Matrix Multiplication — np.matmul() and @ [Ultimate Guide] – Finx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69839"/>
            <a:ext cx="8305800" cy="4672013"/>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err="1" smtClean="0"/>
              <a:t>Nhân</a:t>
            </a:r>
            <a:r>
              <a:rPr lang="en-US" sz="3600" kern="0" spc="-5" dirty="0" smtClean="0"/>
              <a:t> Ma </a:t>
            </a:r>
            <a:r>
              <a:rPr lang="en-US" sz="3600" kern="0" spc="-5" dirty="0" err="1" smtClean="0"/>
              <a:t>trận</a:t>
            </a:r>
            <a:endParaRPr lang="en-US" sz="3600" kern="0" dirty="0"/>
          </a:p>
        </p:txBody>
      </p:sp>
    </p:spTree>
    <p:extLst>
      <p:ext uri="{BB962C8B-B14F-4D97-AF65-F5344CB8AC3E}">
        <p14:creationId xmlns:p14="http://schemas.microsoft.com/office/powerpoint/2010/main" val="12315119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US" smtClean="0"/>
              <a:t>56</a:t>
            </a:fld>
            <a:endParaRPr lang="en-US" dirty="0"/>
          </a:p>
        </p:txBody>
      </p:sp>
      <p:sp>
        <p:nvSpPr>
          <p:cNvPr id="5" name="AutoShape 2" descr="You are currently viewing Matrix Operations | Linear Algebra Using Pyth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816896021"/>
              </p:ext>
            </p:extLst>
          </p:nvPr>
        </p:nvGraphicFramePr>
        <p:xfrm>
          <a:off x="533400" y="1219200"/>
          <a:ext cx="7456069" cy="4968504"/>
        </p:xfrm>
        <a:graphic>
          <a:graphicData uri="http://schemas.openxmlformats.org/presentationml/2006/ole">
            <mc:AlternateContent xmlns:mc="http://schemas.openxmlformats.org/markup-compatibility/2006">
              <mc:Choice xmlns:v="urn:schemas-microsoft-com:vml" Requires="v">
                <p:oleObj spid="_x0000_s5141" name="Bitmap Image" r:id="rId3" imgW="7147440" imgH="4762440" progId="PBrush">
                  <p:embed/>
                </p:oleObj>
              </mc:Choice>
              <mc:Fallback>
                <p:oleObj name="Bitmap Image" r:id="rId3" imgW="7147440" imgH="4762440" progId="PBrush">
                  <p:embed/>
                  <p:pic>
                    <p:nvPicPr>
                      <p:cNvPr id="0" name=""/>
                      <p:cNvPicPr/>
                      <p:nvPr/>
                    </p:nvPicPr>
                    <p:blipFill>
                      <a:blip r:embed="rId4"/>
                      <a:stretch>
                        <a:fillRect/>
                      </a:stretch>
                    </p:blipFill>
                    <p:spPr>
                      <a:xfrm>
                        <a:off x="533400" y="1219200"/>
                        <a:ext cx="7456069" cy="4968504"/>
                      </a:xfrm>
                      <a:prstGeom prst="rect">
                        <a:avLst/>
                      </a:prstGeom>
                    </p:spPr>
                  </p:pic>
                </p:oleObj>
              </mc:Fallback>
            </mc:AlternateContent>
          </a:graphicData>
        </a:graphic>
      </p:graphicFrame>
      <p:sp>
        <p:nvSpPr>
          <p:cNvPr id="7"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err="1" smtClean="0"/>
              <a:t>Nhân</a:t>
            </a:r>
            <a:r>
              <a:rPr lang="en-US" sz="3600" kern="0" spc="-5" dirty="0" smtClean="0"/>
              <a:t> Ma </a:t>
            </a:r>
            <a:r>
              <a:rPr lang="en-US" sz="3600" kern="0" spc="-5" dirty="0" err="1" smtClean="0"/>
              <a:t>trận</a:t>
            </a:r>
            <a:endParaRPr lang="en-US" sz="3600" kern="0" dirty="0"/>
          </a:p>
        </p:txBody>
      </p:sp>
    </p:spTree>
    <p:extLst>
      <p:ext uri="{BB962C8B-B14F-4D97-AF65-F5344CB8AC3E}">
        <p14:creationId xmlns:p14="http://schemas.microsoft.com/office/powerpoint/2010/main" val="16922174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US" smtClean="0"/>
              <a:t>57</a:t>
            </a:fld>
            <a:endParaRPr lang="en-US" dirty="0"/>
          </a:p>
        </p:txBody>
      </p:sp>
      <p:sp>
        <p:nvSpPr>
          <p:cNvPr id="5" name="AutoShape 2" descr="Matrix Operations | Linear Algebra Using Pyth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Matrix Operations | Linear Algebra Using Python"/>
          <p:cNvSpPr>
            <a:spLocks noChangeAspect="1" noChangeArrowheads="1"/>
          </p:cNvSpPr>
          <p:nvPr/>
        </p:nvSpPr>
        <p:spPr bwMode="auto">
          <a:xfrm>
            <a:off x="-685800" y="990594"/>
            <a:ext cx="1981200" cy="19812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Matrix Operations | Linear Algebra Using Pyth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You are currently viewing Matrix Operations | Linear Algebra Using Pyth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err="1" smtClean="0"/>
              <a:t>Định</a:t>
            </a:r>
            <a:r>
              <a:rPr lang="en-US" sz="3600" kern="0" spc="-5" dirty="0" smtClean="0"/>
              <a:t> </a:t>
            </a:r>
            <a:r>
              <a:rPr lang="en-US" sz="3600" kern="0" spc="-5" dirty="0" err="1" smtClean="0"/>
              <a:t>thức</a:t>
            </a:r>
            <a:endParaRPr lang="en-US" sz="3600" kern="0" dirty="0"/>
          </a:p>
        </p:txBody>
      </p:sp>
      <p:pic>
        <p:nvPicPr>
          <p:cNvPr id="4106" name="Picture 10" descr="NumPy: Compute the determinant of an array - w3re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04866"/>
            <a:ext cx="797242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0059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US" smtClean="0"/>
              <a:t>58</a:t>
            </a:fld>
            <a:endParaRPr lang="en-US" dirty="0"/>
          </a:p>
        </p:txBody>
      </p:sp>
      <p:pic>
        <p:nvPicPr>
          <p:cNvPr id="6146" name="Picture 2" descr="Solved Compute the determinant for the coefficient matrix in | Chegg.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246" y="1065194"/>
            <a:ext cx="6684290" cy="5378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8292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59</a:t>
            </a:fld>
            <a:endParaRPr lang="en-US" dirty="0"/>
          </a:p>
        </p:txBody>
      </p:sp>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4.9)  </a:t>
            </a:r>
            <a:r>
              <a:rPr lang="en-US" sz="3600" kern="0" spc="-5" dirty="0" err="1" smtClean="0"/>
              <a:t>Numpy</a:t>
            </a:r>
            <a:r>
              <a:rPr lang="en-US" sz="3600" kern="0" spc="-5" dirty="0" smtClean="0"/>
              <a:t> Random</a:t>
            </a:r>
            <a:endParaRPr lang="en-US" sz="3600" kern="0" dirty="0"/>
          </a:p>
        </p:txBody>
      </p:sp>
      <p:sp>
        <p:nvSpPr>
          <p:cNvPr id="7" name="Text Placeholder 6"/>
          <p:cNvSpPr>
            <a:spLocks noGrp="1"/>
          </p:cNvSpPr>
          <p:nvPr>
            <p:ph type="body" idx="1"/>
          </p:nvPr>
        </p:nvSpPr>
        <p:spPr>
          <a:xfrm>
            <a:off x="729042" y="1127895"/>
            <a:ext cx="4605655" cy="5539978"/>
          </a:xfrm>
        </p:spPr>
        <p:txBody>
          <a:bodyPr/>
          <a:lstStyle/>
          <a:p>
            <a:r>
              <a:rPr lang="en-US" dirty="0" smtClean="0"/>
              <a:t>From </a:t>
            </a:r>
            <a:r>
              <a:rPr lang="en-US" dirty="0" err="1" smtClean="0"/>
              <a:t>numpy</a:t>
            </a:r>
            <a:r>
              <a:rPr lang="en-US" dirty="0" smtClean="0"/>
              <a:t> import random</a:t>
            </a:r>
          </a:p>
          <a:p>
            <a:endParaRPr lang="en-US" dirty="0"/>
          </a:p>
          <a:p>
            <a:endParaRPr lang="en-US" dirty="0" smtClean="0"/>
          </a:p>
          <a:p>
            <a:pPr marL="342900" indent="-342900">
              <a:buAutoNum type="arabicPeriod"/>
            </a:pPr>
            <a:r>
              <a:rPr lang="en-US" dirty="0" err="1" smtClean="0"/>
              <a:t>Randint</a:t>
            </a:r>
            <a:r>
              <a:rPr lang="en-US" dirty="0" smtClean="0"/>
              <a:t>()</a:t>
            </a:r>
          </a:p>
          <a:p>
            <a:pPr marL="342900" indent="-342900">
              <a:buAutoNum type="arabicPeriod"/>
            </a:pPr>
            <a:r>
              <a:rPr lang="en-US" dirty="0" smtClean="0"/>
              <a:t>Rand()</a:t>
            </a:r>
          </a:p>
          <a:p>
            <a:pPr marL="342900" indent="-342900">
              <a:buAutoNum type="arabicPeriod"/>
            </a:pPr>
            <a:r>
              <a:rPr lang="en-US" dirty="0" smtClean="0"/>
              <a:t>Choice()</a:t>
            </a:r>
          </a:p>
          <a:p>
            <a:pPr marL="342900" indent="-342900">
              <a:buAutoNum type="arabicPeriod"/>
            </a:pPr>
            <a:r>
              <a:rPr lang="en-US" dirty="0" smtClean="0"/>
              <a:t>Shuffle()</a:t>
            </a:r>
          </a:p>
          <a:p>
            <a:pPr marL="342900" indent="-342900">
              <a:buAutoNum type="arabicPeriod"/>
            </a:pPr>
            <a:r>
              <a:rPr lang="en-US" dirty="0" smtClean="0"/>
              <a:t>Permutation()</a:t>
            </a:r>
          </a:p>
          <a:p>
            <a:pPr marL="342900" indent="-342900">
              <a:buAutoNum type="arabicPeriod"/>
            </a:pPr>
            <a:endParaRPr lang="en-US" dirty="0"/>
          </a:p>
          <a:p>
            <a:pPr marL="342900" indent="-342900">
              <a:buAutoNum type="arabicPeriod"/>
            </a:pPr>
            <a:r>
              <a:rPr lang="en-US" dirty="0" smtClean="0"/>
              <a:t>Normal()</a:t>
            </a:r>
          </a:p>
          <a:p>
            <a:pPr marL="342900" indent="-342900">
              <a:buAutoNum type="arabicPeriod"/>
            </a:pPr>
            <a:r>
              <a:rPr lang="en-US" dirty="0" err="1" smtClean="0"/>
              <a:t>Binormal</a:t>
            </a:r>
            <a:r>
              <a:rPr lang="en-US" dirty="0" smtClean="0"/>
              <a:t>()</a:t>
            </a:r>
          </a:p>
          <a:p>
            <a:pPr marL="342900" indent="-342900">
              <a:buAutoNum type="arabicPeriod"/>
            </a:pPr>
            <a:r>
              <a:rPr lang="en-US" dirty="0" smtClean="0"/>
              <a:t>Poisson()</a:t>
            </a:r>
          </a:p>
          <a:p>
            <a:pPr marL="342900" indent="-342900">
              <a:buAutoNum type="arabicPeriod"/>
            </a:pPr>
            <a:r>
              <a:rPr lang="en-US" dirty="0" smtClean="0"/>
              <a:t>Uniform()</a:t>
            </a:r>
          </a:p>
          <a:p>
            <a:pPr marL="342900" indent="-342900">
              <a:buAutoNum type="arabicPeriod"/>
            </a:pPr>
            <a:r>
              <a:rPr lang="en-US" dirty="0" smtClean="0"/>
              <a:t>Logistic()</a:t>
            </a:r>
          </a:p>
          <a:p>
            <a:pPr marL="342900" indent="-342900">
              <a:buAutoNum type="arabicPeriod"/>
            </a:pPr>
            <a:r>
              <a:rPr lang="en-US" dirty="0" smtClean="0"/>
              <a:t>Multinomial()</a:t>
            </a:r>
          </a:p>
          <a:p>
            <a:pPr marL="342900" indent="-342900">
              <a:buAutoNum type="arabicPeriod"/>
            </a:pPr>
            <a:r>
              <a:rPr lang="en-US" dirty="0" smtClean="0"/>
              <a:t>Exponential()</a:t>
            </a:r>
          </a:p>
          <a:p>
            <a:pPr marL="342900" indent="-342900">
              <a:buAutoNum type="arabicPeriod"/>
            </a:pPr>
            <a:r>
              <a:rPr lang="en-US" dirty="0" err="1" smtClean="0"/>
              <a:t>Chisquare</a:t>
            </a:r>
            <a:r>
              <a:rPr lang="en-US" dirty="0" smtClean="0"/>
              <a:t>()</a:t>
            </a:r>
          </a:p>
          <a:p>
            <a:pPr marL="342900" indent="-342900">
              <a:buAutoNum type="arabicPeriod"/>
            </a:pPr>
            <a:r>
              <a:rPr lang="en-US" dirty="0" smtClean="0"/>
              <a:t>…</a:t>
            </a:r>
            <a:endParaRPr lang="en-US" dirty="0"/>
          </a:p>
          <a:p>
            <a:pPr marL="342900" indent="-342900">
              <a:buAutoNum type="arabicPeriod"/>
            </a:pPr>
            <a:endParaRPr lang="en-US" dirty="0" smtClean="0"/>
          </a:p>
          <a:p>
            <a:pPr marL="342900" indent="-342900">
              <a:buAutoNum type="arabicPeriod"/>
            </a:pPr>
            <a:endParaRPr lang="en-US" dirty="0"/>
          </a:p>
        </p:txBody>
      </p:sp>
    </p:spTree>
    <p:extLst>
      <p:ext uri="{BB962C8B-B14F-4D97-AF65-F5344CB8AC3E}">
        <p14:creationId xmlns:p14="http://schemas.microsoft.com/office/powerpoint/2010/main" val="85905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6</a:t>
            </a:fld>
            <a:endParaRPr lang="en-US" dirty="0"/>
          </a:p>
        </p:txBody>
      </p:sp>
      <p:sp>
        <p:nvSpPr>
          <p:cNvPr id="6" name="object 2"/>
          <p:cNvSpPr txBox="1">
            <a:spLocks/>
          </p:cNvSpPr>
          <p:nvPr/>
        </p:nvSpPr>
        <p:spPr>
          <a:xfrm>
            <a:off x="259180" y="141859"/>
            <a:ext cx="4084219"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3. </a:t>
            </a:r>
            <a:r>
              <a:rPr lang="en-US" sz="3600" kern="0" spc="-5" dirty="0" err="1" smtClean="0"/>
              <a:t>Cài</a:t>
            </a:r>
            <a:r>
              <a:rPr lang="en-US" sz="3600" kern="0" spc="-5" dirty="0" smtClean="0"/>
              <a:t> </a:t>
            </a:r>
            <a:r>
              <a:rPr lang="en-US" sz="3600" kern="0" spc="-5" dirty="0" err="1" smtClean="0"/>
              <a:t>đặt</a:t>
            </a:r>
            <a:r>
              <a:rPr lang="en-US" sz="3600" kern="0" spc="-5" dirty="0" smtClean="0"/>
              <a:t> </a:t>
            </a:r>
            <a:r>
              <a:rPr lang="en-US" sz="3600" kern="0" spc="-5" dirty="0" err="1" smtClean="0"/>
              <a:t>và</a:t>
            </a:r>
            <a:r>
              <a:rPr lang="en-US" sz="3600" kern="0" spc="-5" dirty="0" smtClean="0"/>
              <a:t> </a:t>
            </a:r>
            <a:r>
              <a:rPr lang="en-US" sz="3600" kern="0" spc="-5" dirty="0" err="1" smtClean="0"/>
              <a:t>khai</a:t>
            </a:r>
            <a:r>
              <a:rPr lang="en-US" sz="3600" kern="0" spc="-5" dirty="0" smtClean="0"/>
              <a:t> </a:t>
            </a:r>
            <a:r>
              <a:rPr lang="en-US" sz="3600" kern="0" spc="-5" dirty="0" err="1" smtClean="0"/>
              <a:t>báo</a:t>
            </a:r>
            <a:endParaRPr lang="en-US" sz="3600" kern="0" dirty="0"/>
          </a:p>
        </p:txBody>
      </p:sp>
      <p:pic>
        <p:nvPicPr>
          <p:cNvPr id="7" name="Picture 6"/>
          <p:cNvPicPr>
            <a:picLocks noChangeAspect="1"/>
          </p:cNvPicPr>
          <p:nvPr/>
        </p:nvPicPr>
        <p:blipFill>
          <a:blip r:embed="rId2"/>
          <a:stretch>
            <a:fillRect/>
          </a:stretch>
        </p:blipFill>
        <p:spPr>
          <a:xfrm>
            <a:off x="533400" y="1219200"/>
            <a:ext cx="7732343" cy="1421161"/>
          </a:xfrm>
          <a:prstGeom prst="rect">
            <a:avLst/>
          </a:prstGeom>
        </p:spPr>
      </p:pic>
      <p:pic>
        <p:nvPicPr>
          <p:cNvPr id="8" name="Picture 7"/>
          <p:cNvPicPr>
            <a:picLocks noChangeAspect="1"/>
          </p:cNvPicPr>
          <p:nvPr/>
        </p:nvPicPr>
        <p:blipFill>
          <a:blip r:embed="rId3"/>
          <a:stretch>
            <a:fillRect/>
          </a:stretch>
        </p:blipFill>
        <p:spPr>
          <a:xfrm>
            <a:off x="152400" y="2731780"/>
            <a:ext cx="6910488" cy="838200"/>
          </a:xfrm>
          <a:prstGeom prst="rect">
            <a:avLst/>
          </a:prstGeom>
        </p:spPr>
      </p:pic>
    </p:spTree>
    <p:extLst>
      <p:ext uri="{BB962C8B-B14F-4D97-AF65-F5344CB8AC3E}">
        <p14:creationId xmlns:p14="http://schemas.microsoft.com/office/powerpoint/2010/main" val="33746556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60</a:t>
            </a:fld>
            <a:endParaRPr lang="en-US" dirty="0"/>
          </a:p>
        </p:txBody>
      </p:sp>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4.10) I/O </a:t>
            </a:r>
            <a:r>
              <a:rPr lang="en-US" sz="3600" kern="0" spc="-5" dirty="0" err="1" smtClean="0"/>
              <a:t>Numpy</a:t>
            </a:r>
            <a:r>
              <a:rPr lang="en-US" sz="3600" kern="0" spc="-5" dirty="0" smtClean="0"/>
              <a:t> </a:t>
            </a:r>
            <a:endParaRPr lang="en-US" sz="3600" kern="0" dirty="0"/>
          </a:p>
        </p:txBody>
      </p:sp>
      <p:sp>
        <p:nvSpPr>
          <p:cNvPr id="10" name="Rectangle 9"/>
          <p:cNvSpPr/>
          <p:nvPr/>
        </p:nvSpPr>
        <p:spPr>
          <a:xfrm>
            <a:off x="462054" y="1101036"/>
            <a:ext cx="7636456" cy="369332"/>
          </a:xfrm>
          <a:prstGeom prst="rect">
            <a:avLst/>
          </a:prstGeom>
        </p:spPr>
        <p:txBody>
          <a:bodyPr wrap="square">
            <a:spAutoFit/>
          </a:bodyPr>
          <a:lstStyle/>
          <a:p>
            <a:r>
              <a:rPr lang="en-US" dirty="0" err="1"/>
              <a:t>Chúng</a:t>
            </a:r>
            <a:r>
              <a:rPr lang="en-US" dirty="0"/>
              <a:t> ta </a:t>
            </a:r>
            <a:r>
              <a:rPr lang="en-US" dirty="0" err="1"/>
              <a:t>có</a:t>
            </a:r>
            <a:r>
              <a:rPr lang="en-US" dirty="0"/>
              <a:t> </a:t>
            </a:r>
            <a:r>
              <a:rPr lang="en-US" dirty="0" err="1"/>
              <a:t>thể</a:t>
            </a:r>
            <a:r>
              <a:rPr lang="en-US" dirty="0"/>
              <a:t> </a:t>
            </a:r>
            <a:r>
              <a:rPr lang="en-US" dirty="0" err="1"/>
              <a:t>lưu</a:t>
            </a:r>
            <a:r>
              <a:rPr lang="en-US" dirty="0"/>
              <a:t> </a:t>
            </a:r>
            <a:r>
              <a:rPr lang="en-US" dirty="0" err="1"/>
              <a:t>numpy</a:t>
            </a:r>
            <a:r>
              <a:rPr lang="en-US" dirty="0"/>
              <a:t> </a:t>
            </a:r>
            <a:r>
              <a:rPr lang="en-US" dirty="0" err="1"/>
              <a:t>dưới</a:t>
            </a:r>
            <a:r>
              <a:rPr lang="en-US" dirty="0"/>
              <a:t> </a:t>
            </a:r>
            <a:r>
              <a:rPr lang="en-US" dirty="0" err="1"/>
              <a:t>nhiều</a:t>
            </a:r>
            <a:r>
              <a:rPr lang="en-US" dirty="0"/>
              <a:t> </a:t>
            </a:r>
            <a:r>
              <a:rPr lang="en-US" dirty="0" err="1"/>
              <a:t>định</a:t>
            </a:r>
            <a:r>
              <a:rPr lang="en-US" dirty="0"/>
              <a:t> </a:t>
            </a:r>
            <a:r>
              <a:rPr lang="en-US" dirty="0" err="1"/>
              <a:t>dạng</a:t>
            </a:r>
            <a:r>
              <a:rPr lang="en-US" dirty="0"/>
              <a:t> </a:t>
            </a:r>
            <a:r>
              <a:rPr lang="en-US" dirty="0" err="1"/>
              <a:t>khác</a:t>
            </a:r>
            <a:r>
              <a:rPr lang="en-US" dirty="0"/>
              <a:t> </a:t>
            </a:r>
            <a:r>
              <a:rPr lang="en-US" dirty="0" err="1"/>
              <a:t>nhau</a:t>
            </a:r>
            <a:r>
              <a:rPr lang="en-US" dirty="0"/>
              <a:t> </a:t>
            </a:r>
            <a:r>
              <a:rPr lang="en-US" dirty="0" err="1"/>
              <a:t>như</a:t>
            </a:r>
            <a:r>
              <a:rPr lang="en-US" dirty="0"/>
              <a:t> file </a:t>
            </a:r>
            <a:r>
              <a:rPr lang="en-US" dirty="0" err="1"/>
              <a:t>npy</a:t>
            </a:r>
            <a:r>
              <a:rPr lang="en-US" dirty="0"/>
              <a:t> </a:t>
            </a:r>
            <a:r>
              <a:rPr lang="en-US" dirty="0" err="1"/>
              <a:t>và</a:t>
            </a:r>
            <a:r>
              <a:rPr lang="en-US" dirty="0"/>
              <a:t> txt.</a:t>
            </a:r>
          </a:p>
        </p:txBody>
      </p:sp>
      <p:pic>
        <p:nvPicPr>
          <p:cNvPr id="13" name="Picture 12"/>
          <p:cNvPicPr>
            <a:picLocks noChangeAspect="1"/>
          </p:cNvPicPr>
          <p:nvPr/>
        </p:nvPicPr>
        <p:blipFill>
          <a:blip r:embed="rId2"/>
          <a:stretch>
            <a:fillRect/>
          </a:stretch>
        </p:blipFill>
        <p:spPr>
          <a:xfrm>
            <a:off x="381000" y="1684978"/>
            <a:ext cx="8230313" cy="1950889"/>
          </a:xfrm>
          <a:prstGeom prst="rect">
            <a:avLst/>
          </a:prstGeom>
        </p:spPr>
      </p:pic>
      <p:pic>
        <p:nvPicPr>
          <p:cNvPr id="14" name="Picture 13"/>
          <p:cNvPicPr>
            <a:picLocks noChangeAspect="1"/>
          </p:cNvPicPr>
          <p:nvPr/>
        </p:nvPicPr>
        <p:blipFill>
          <a:blip r:embed="rId3"/>
          <a:stretch>
            <a:fillRect/>
          </a:stretch>
        </p:blipFill>
        <p:spPr>
          <a:xfrm>
            <a:off x="990600" y="4019038"/>
            <a:ext cx="4693989" cy="1186252"/>
          </a:xfrm>
          <a:prstGeom prst="rect">
            <a:avLst/>
          </a:prstGeom>
        </p:spPr>
      </p:pic>
    </p:spTree>
    <p:extLst>
      <p:ext uri="{BB962C8B-B14F-4D97-AF65-F5344CB8AC3E}">
        <p14:creationId xmlns:p14="http://schemas.microsoft.com/office/powerpoint/2010/main" val="11986464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61</a:t>
            </a:fld>
            <a:endParaRPr lang="en-US" dirty="0"/>
          </a:p>
        </p:txBody>
      </p:sp>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4.10) I/O </a:t>
            </a:r>
            <a:r>
              <a:rPr lang="en-US" sz="3600" kern="0" spc="-5" dirty="0" err="1" smtClean="0"/>
              <a:t>Numpy</a:t>
            </a:r>
            <a:r>
              <a:rPr lang="en-US" sz="3600" kern="0" spc="-5" dirty="0" smtClean="0"/>
              <a:t> </a:t>
            </a:r>
            <a:endParaRPr lang="en-US" sz="3600" kern="0" dirty="0"/>
          </a:p>
        </p:txBody>
      </p:sp>
      <p:sp>
        <p:nvSpPr>
          <p:cNvPr id="10" name="Rectangle 3"/>
          <p:cNvSpPr>
            <a:spLocks noGrp="1" noChangeArrowheads="1"/>
          </p:cNvSpPr>
          <p:nvPr>
            <p:ph type="body" idx="1"/>
          </p:nvPr>
        </p:nvSpPr>
        <p:spPr bwMode="auto">
          <a:xfrm>
            <a:off x="259181" y="1220229"/>
            <a:ext cx="765466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Sau</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khi</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save </a:t>
            </a:r>
            <a:r>
              <a:rPr kumimoji="0" lang="en-US" altLang="en-US"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numpy</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ta </a:t>
            </a:r>
            <a:r>
              <a:rPr kumimoji="0" lang="en-US" altLang="en-US"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có</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thể</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load </a:t>
            </a:r>
            <a:r>
              <a:rPr kumimoji="0" lang="en-US" altLang="en-US"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chúng</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lại</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theo</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hàm</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np.load</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rgbClr val="333333"/>
                </a:solidFill>
                <a:effectLst/>
                <a:latin typeface="Times New Roman" panose="02020603050405020304" pitchFamily="18" charset="0"/>
                <a:cs typeface="Times New Roman" panose="02020603050405020304" pitchFamily="18" charset="0"/>
              </a:rPr>
              <a:t>và</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np.loadtxt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smtClean="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11" name="Picture 10"/>
          <p:cNvPicPr>
            <a:picLocks noChangeAspect="1"/>
          </p:cNvPicPr>
          <p:nvPr/>
        </p:nvPicPr>
        <p:blipFill>
          <a:blip r:embed="rId2"/>
          <a:stretch>
            <a:fillRect/>
          </a:stretch>
        </p:blipFill>
        <p:spPr>
          <a:xfrm>
            <a:off x="1189892" y="2057400"/>
            <a:ext cx="4803439" cy="952523"/>
          </a:xfrm>
          <a:prstGeom prst="rect">
            <a:avLst/>
          </a:prstGeom>
        </p:spPr>
      </p:pic>
      <p:pic>
        <p:nvPicPr>
          <p:cNvPr id="12" name="Picture 11"/>
          <p:cNvPicPr>
            <a:picLocks noChangeAspect="1"/>
          </p:cNvPicPr>
          <p:nvPr/>
        </p:nvPicPr>
        <p:blipFill>
          <a:blip r:embed="rId3"/>
          <a:stretch>
            <a:fillRect/>
          </a:stretch>
        </p:blipFill>
        <p:spPr>
          <a:xfrm>
            <a:off x="1189892" y="3581400"/>
            <a:ext cx="4354356" cy="951700"/>
          </a:xfrm>
          <a:prstGeom prst="rect">
            <a:avLst/>
          </a:prstGeom>
        </p:spPr>
      </p:pic>
    </p:spTree>
    <p:extLst>
      <p:ext uri="{BB962C8B-B14F-4D97-AF65-F5344CB8AC3E}">
        <p14:creationId xmlns:p14="http://schemas.microsoft.com/office/powerpoint/2010/main" val="21737022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62</a:t>
            </a:fld>
            <a:endParaRPr lang="en-US" dirty="0"/>
          </a:p>
        </p:txBody>
      </p:sp>
      <p:sp>
        <p:nvSpPr>
          <p:cNvPr id="6"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4.11) </a:t>
            </a:r>
            <a:r>
              <a:rPr lang="en-US" sz="3600" kern="0" spc="-5" dirty="0" err="1" smtClean="0"/>
              <a:t>Bài</a:t>
            </a:r>
            <a:r>
              <a:rPr lang="en-US" sz="3600" kern="0" spc="-5" dirty="0" smtClean="0"/>
              <a:t> </a:t>
            </a:r>
            <a:r>
              <a:rPr lang="en-US" sz="3600" kern="0" spc="-5" dirty="0" err="1" smtClean="0"/>
              <a:t>tập</a:t>
            </a:r>
            <a:endParaRPr lang="en-US" sz="3600" kern="0" dirty="0"/>
          </a:p>
        </p:txBody>
      </p:sp>
      <p:sp>
        <p:nvSpPr>
          <p:cNvPr id="7" name="Rectangle 6"/>
          <p:cNvSpPr/>
          <p:nvPr/>
        </p:nvSpPr>
        <p:spPr>
          <a:xfrm>
            <a:off x="622118" y="1154058"/>
            <a:ext cx="7467600" cy="369332"/>
          </a:xfrm>
          <a:prstGeom prst="rect">
            <a:avLst/>
          </a:prstGeom>
        </p:spPr>
        <p:txBody>
          <a:bodyPr wrap="square">
            <a:spAutoFit/>
          </a:bodyPr>
          <a:lstStyle/>
          <a:p>
            <a:r>
              <a:rPr lang="en-US" dirty="0"/>
              <a:t>https://www.w3schools.com/python/numpy/exercise.asp</a:t>
            </a:r>
          </a:p>
        </p:txBody>
      </p:sp>
      <p:sp>
        <p:nvSpPr>
          <p:cNvPr id="8" name="Text Placeholder 2"/>
          <p:cNvSpPr>
            <a:spLocks noGrp="1"/>
          </p:cNvSpPr>
          <p:nvPr>
            <p:ph type="body" idx="1"/>
          </p:nvPr>
        </p:nvSpPr>
        <p:spPr>
          <a:xfrm>
            <a:off x="795633" y="3276600"/>
            <a:ext cx="7969022" cy="2215991"/>
          </a:xfrm>
        </p:spPr>
        <p:txBody>
          <a:bodyPr/>
          <a:lstStyle/>
          <a:p>
            <a:pPr marL="342900" indent="-342900">
              <a:buAutoNum type="arabicPeriod"/>
            </a:pPr>
            <a:r>
              <a:rPr lang="en-US" dirty="0" err="1" smtClean="0"/>
              <a:t>Viết</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trả</a:t>
            </a:r>
            <a:r>
              <a:rPr lang="en-US" dirty="0" smtClean="0"/>
              <a:t> </a:t>
            </a:r>
            <a:r>
              <a:rPr lang="en-US" dirty="0" err="1" smtClean="0"/>
              <a:t>về</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khác</a:t>
            </a:r>
            <a:r>
              <a:rPr lang="en-US" dirty="0" smtClean="0"/>
              <a:t> </a:t>
            </a:r>
            <a:r>
              <a:rPr lang="en-US" dirty="0" err="1" smtClean="0"/>
              <a:t>biệt</a:t>
            </a:r>
            <a:r>
              <a:rPr lang="en-US" dirty="0" smtClean="0"/>
              <a:t> </a:t>
            </a:r>
            <a:r>
              <a:rPr lang="en-US" dirty="0" err="1" smtClean="0"/>
              <a:t>của</a:t>
            </a:r>
            <a:r>
              <a:rPr lang="en-US" dirty="0" smtClean="0"/>
              <a:t> 2 </a:t>
            </a:r>
            <a:r>
              <a:rPr lang="en-US" dirty="0" err="1" smtClean="0"/>
              <a:t>mảng</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nằm</a:t>
            </a:r>
            <a:r>
              <a:rPr lang="en-US" dirty="0" smtClean="0"/>
              <a:t> </a:t>
            </a:r>
            <a:r>
              <a:rPr lang="en-US" dirty="0" err="1" smtClean="0"/>
              <a:t>trong</a:t>
            </a:r>
            <a:r>
              <a:rPr lang="en-US" dirty="0" smtClean="0"/>
              <a:t> a </a:t>
            </a:r>
            <a:r>
              <a:rPr lang="en-US" dirty="0" err="1" smtClean="0"/>
              <a:t>mà</a:t>
            </a:r>
            <a:r>
              <a:rPr lang="en-US" dirty="0" smtClean="0"/>
              <a:t> </a:t>
            </a:r>
            <a:r>
              <a:rPr lang="en-US" dirty="0" err="1" smtClean="0"/>
              <a:t>không</a:t>
            </a:r>
            <a:r>
              <a:rPr lang="en-US" dirty="0" smtClean="0"/>
              <a:t> </a:t>
            </a:r>
            <a:r>
              <a:rPr lang="en-US" dirty="0" err="1" smtClean="0"/>
              <a:t>nằm</a:t>
            </a:r>
            <a:r>
              <a:rPr lang="en-US" dirty="0" smtClean="0"/>
              <a:t> </a:t>
            </a:r>
            <a:r>
              <a:rPr lang="en-US" dirty="0" err="1" smtClean="0"/>
              <a:t>trong</a:t>
            </a:r>
            <a:r>
              <a:rPr lang="en-US" dirty="0" smtClean="0"/>
              <a:t> b).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khác</a:t>
            </a:r>
            <a:r>
              <a:rPr lang="en-US" dirty="0" smtClean="0"/>
              <a:t> </a:t>
            </a:r>
            <a:r>
              <a:rPr lang="en-US" dirty="0" err="1" smtClean="0"/>
              <a:t>biệt</a:t>
            </a:r>
            <a:r>
              <a:rPr lang="en-US" dirty="0" smtClean="0"/>
              <a:t> </a:t>
            </a:r>
            <a:r>
              <a:rPr lang="en-US" dirty="0" err="1" smtClean="0"/>
              <a:t>này</a:t>
            </a:r>
            <a:r>
              <a:rPr lang="en-US" dirty="0" smtClean="0"/>
              <a:t> </a:t>
            </a:r>
            <a:r>
              <a:rPr lang="en-US" dirty="0" err="1" smtClean="0"/>
              <a:t>phải</a:t>
            </a:r>
            <a:r>
              <a:rPr lang="en-US" dirty="0" smtClean="0"/>
              <a:t> </a:t>
            </a:r>
            <a:r>
              <a:rPr lang="en-US" dirty="0" err="1" smtClean="0"/>
              <a:t>được</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theo</a:t>
            </a:r>
            <a:r>
              <a:rPr lang="en-US" dirty="0" smtClean="0"/>
              <a:t> </a:t>
            </a:r>
            <a:r>
              <a:rPr lang="en-US" dirty="0" err="1" smtClean="0"/>
              <a:t>thứ</a:t>
            </a:r>
            <a:r>
              <a:rPr lang="en-US" dirty="0" smtClean="0"/>
              <a:t> </a:t>
            </a:r>
            <a:r>
              <a:rPr lang="en-US" dirty="0" err="1" smtClean="0"/>
              <a:t>tự</a:t>
            </a:r>
            <a:r>
              <a:rPr lang="en-US" dirty="0" smtClean="0"/>
              <a:t> </a:t>
            </a:r>
            <a:r>
              <a:rPr lang="en-US" dirty="0" err="1" smtClean="0"/>
              <a:t>từ</a:t>
            </a:r>
            <a:r>
              <a:rPr lang="en-US" dirty="0" smtClean="0"/>
              <a:t> </a:t>
            </a:r>
            <a:r>
              <a:rPr lang="en-US" dirty="0" err="1" smtClean="0"/>
              <a:t>bé</a:t>
            </a:r>
            <a:r>
              <a:rPr lang="en-US" dirty="0" smtClean="0"/>
              <a:t> </a:t>
            </a:r>
            <a:r>
              <a:rPr lang="en-US" dirty="0" err="1" smtClean="0"/>
              <a:t>đến</a:t>
            </a:r>
            <a:r>
              <a:rPr lang="en-US" dirty="0" smtClean="0"/>
              <a:t> </a:t>
            </a:r>
            <a:r>
              <a:rPr lang="en-US" dirty="0" err="1" smtClean="0"/>
              <a:t>lớn</a:t>
            </a:r>
            <a:endParaRPr lang="en-US" dirty="0" smtClean="0"/>
          </a:p>
          <a:p>
            <a:pPr marL="342900" indent="-342900">
              <a:buAutoNum type="arabicPeriod"/>
            </a:pPr>
            <a:r>
              <a:rPr lang="vi-VN" dirty="0"/>
              <a:t>Viết chương trình NumPy để tìm chỉ số của các giá trị lớn nhất và nhỏ nhất dọc theo trục đã cho của một </a:t>
            </a:r>
            <a:r>
              <a:rPr lang="vi-VN" dirty="0" smtClean="0"/>
              <a:t>mảng</a:t>
            </a:r>
            <a:endParaRPr lang="en-US" dirty="0" smtClean="0"/>
          </a:p>
          <a:p>
            <a:pPr marL="342900" indent="-342900">
              <a:buAutoNum type="arabicPeriod"/>
            </a:pPr>
            <a:endParaRPr lang="en-US" dirty="0" smtClean="0"/>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1557576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63</a:t>
            </a:fld>
            <a:endParaRPr lang="en-US" dirty="0"/>
          </a:p>
        </p:txBody>
      </p:sp>
      <p:pic>
        <p:nvPicPr>
          <p:cNvPr id="4098" name="Picture 2" descr="Array programming with NumPy |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27" y="1776779"/>
            <a:ext cx="8951091" cy="4090062"/>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2"/>
          <p:cNvSpPr txBox="1">
            <a:spLocks/>
          </p:cNvSpPr>
          <p:nvPr/>
        </p:nvSpPr>
        <p:spPr>
          <a:xfrm>
            <a:off x="259181" y="141859"/>
            <a:ext cx="8638947"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4.11) </a:t>
            </a:r>
            <a:r>
              <a:rPr lang="en-US" sz="3600" kern="0" spc="-5" dirty="0" err="1" smtClean="0"/>
              <a:t>Tổng</a:t>
            </a:r>
            <a:r>
              <a:rPr lang="en-US" sz="3600" kern="0" spc="-5" dirty="0" smtClean="0"/>
              <a:t> </a:t>
            </a:r>
            <a:r>
              <a:rPr lang="en-US" sz="3600" kern="0" spc="-5" dirty="0" err="1" smtClean="0"/>
              <a:t>kết</a:t>
            </a:r>
            <a:r>
              <a:rPr lang="en-US" sz="3600" kern="0" spc="-5" dirty="0" smtClean="0"/>
              <a:t> </a:t>
            </a:r>
            <a:r>
              <a:rPr lang="en-US" sz="3600" kern="0" spc="-5" dirty="0" err="1" smtClean="0"/>
              <a:t>numpy</a:t>
            </a:r>
            <a:endParaRPr lang="en-US" sz="3600" kern="0" dirty="0"/>
          </a:p>
        </p:txBody>
      </p:sp>
    </p:spTree>
    <p:extLst>
      <p:ext uri="{BB962C8B-B14F-4D97-AF65-F5344CB8AC3E}">
        <p14:creationId xmlns:p14="http://schemas.microsoft.com/office/powerpoint/2010/main" val="2234738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7</a:t>
            </a:fld>
            <a:endParaRPr lang="en-US" dirty="0"/>
          </a:p>
        </p:txBody>
      </p:sp>
      <p:sp>
        <p:nvSpPr>
          <p:cNvPr id="6" name="object 2"/>
          <p:cNvSpPr txBox="1">
            <a:spLocks/>
          </p:cNvSpPr>
          <p:nvPr/>
        </p:nvSpPr>
        <p:spPr>
          <a:xfrm>
            <a:off x="259181" y="141859"/>
            <a:ext cx="5684419"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smtClean="0"/>
              <a:t>4. </a:t>
            </a:r>
            <a:r>
              <a:rPr lang="en-US" sz="3600" kern="0" spc="-5" dirty="0" err="1" smtClean="0"/>
              <a:t>Làm</a:t>
            </a:r>
            <a:r>
              <a:rPr lang="en-US" sz="3600" kern="0" spc="-5" dirty="0" smtClean="0"/>
              <a:t> </a:t>
            </a:r>
            <a:r>
              <a:rPr lang="en-US" sz="3600" kern="0" spc="-5" dirty="0" err="1" smtClean="0"/>
              <a:t>việc</a:t>
            </a:r>
            <a:r>
              <a:rPr lang="en-US" sz="3600" kern="0" spc="-5" dirty="0" smtClean="0"/>
              <a:t> </a:t>
            </a:r>
            <a:r>
              <a:rPr lang="en-US" sz="3600" kern="0" spc="-5" dirty="0" err="1" smtClean="0"/>
              <a:t>với</a:t>
            </a:r>
            <a:r>
              <a:rPr lang="en-US" sz="3600" kern="0" spc="-5" dirty="0" smtClean="0"/>
              <a:t> </a:t>
            </a:r>
            <a:r>
              <a:rPr lang="en-US" sz="3600" kern="0" spc="-5" dirty="0" err="1" smtClean="0"/>
              <a:t>mảng</a:t>
            </a:r>
            <a:r>
              <a:rPr lang="en-US" sz="3600" kern="0" spc="-5" dirty="0" smtClean="0"/>
              <a:t> (array)</a:t>
            </a:r>
            <a:endParaRPr lang="en-US" sz="3600" kern="0" dirty="0"/>
          </a:p>
        </p:txBody>
      </p:sp>
      <p:pic>
        <p:nvPicPr>
          <p:cNvPr id="10" name="Picture 9"/>
          <p:cNvPicPr>
            <a:picLocks noChangeAspect="1"/>
          </p:cNvPicPr>
          <p:nvPr/>
        </p:nvPicPr>
        <p:blipFill>
          <a:blip r:embed="rId2"/>
          <a:stretch>
            <a:fillRect/>
          </a:stretch>
        </p:blipFill>
        <p:spPr>
          <a:xfrm>
            <a:off x="914400" y="1609057"/>
            <a:ext cx="6781800" cy="1586251"/>
          </a:xfrm>
          <a:prstGeom prst="rect">
            <a:avLst/>
          </a:prstGeom>
        </p:spPr>
      </p:pic>
      <p:pic>
        <p:nvPicPr>
          <p:cNvPr id="11" name="Picture 10"/>
          <p:cNvPicPr>
            <a:picLocks noChangeAspect="1"/>
          </p:cNvPicPr>
          <p:nvPr/>
        </p:nvPicPr>
        <p:blipFill>
          <a:blip r:embed="rId3"/>
          <a:stretch>
            <a:fillRect/>
          </a:stretch>
        </p:blipFill>
        <p:spPr>
          <a:xfrm>
            <a:off x="914400" y="4044769"/>
            <a:ext cx="5732057" cy="556275"/>
          </a:xfrm>
          <a:prstGeom prst="rect">
            <a:avLst/>
          </a:prstGeom>
        </p:spPr>
      </p:pic>
      <p:sp>
        <p:nvSpPr>
          <p:cNvPr id="12" name="Rectangle 11"/>
          <p:cNvSpPr/>
          <p:nvPr/>
        </p:nvSpPr>
        <p:spPr>
          <a:xfrm>
            <a:off x="358956" y="1082234"/>
            <a:ext cx="2964273" cy="369332"/>
          </a:xfrm>
          <a:prstGeom prst="rect">
            <a:avLst/>
          </a:prstGeom>
        </p:spPr>
        <p:txBody>
          <a:bodyPr wrap="none">
            <a:spAutoFit/>
          </a:bodyPr>
          <a:lstStyle/>
          <a:p>
            <a:r>
              <a:rPr lang="en-US" b="1" dirty="0" err="1">
                <a:solidFill>
                  <a:srgbClr val="333333"/>
                </a:solidFill>
                <a:latin typeface="Muli"/>
              </a:rPr>
              <a:t>Khởi</a:t>
            </a:r>
            <a:r>
              <a:rPr lang="en-US" b="1" dirty="0">
                <a:solidFill>
                  <a:srgbClr val="333333"/>
                </a:solidFill>
                <a:latin typeface="Muli"/>
              </a:rPr>
              <a:t> </a:t>
            </a:r>
            <a:r>
              <a:rPr lang="en-US" b="1" dirty="0" err="1">
                <a:solidFill>
                  <a:srgbClr val="333333"/>
                </a:solidFill>
                <a:latin typeface="Muli"/>
              </a:rPr>
              <a:t>tạo</a:t>
            </a:r>
            <a:r>
              <a:rPr lang="en-US" b="1" dirty="0">
                <a:solidFill>
                  <a:srgbClr val="333333"/>
                </a:solidFill>
                <a:latin typeface="Muli"/>
              </a:rPr>
              <a:t> </a:t>
            </a:r>
            <a:r>
              <a:rPr lang="en-US" b="1" dirty="0" err="1">
                <a:solidFill>
                  <a:srgbClr val="333333"/>
                </a:solidFill>
                <a:latin typeface="Muli"/>
              </a:rPr>
              <a:t>mảng</a:t>
            </a:r>
            <a:r>
              <a:rPr lang="en-US" b="1" dirty="0">
                <a:solidFill>
                  <a:srgbClr val="333333"/>
                </a:solidFill>
                <a:latin typeface="Muli"/>
              </a:rPr>
              <a:t> </a:t>
            </a:r>
            <a:r>
              <a:rPr lang="en-US" b="1" dirty="0" err="1">
                <a:solidFill>
                  <a:srgbClr val="333333"/>
                </a:solidFill>
                <a:latin typeface="Muli"/>
              </a:rPr>
              <a:t>một</a:t>
            </a:r>
            <a:r>
              <a:rPr lang="en-US" b="1" dirty="0">
                <a:solidFill>
                  <a:srgbClr val="333333"/>
                </a:solidFill>
                <a:latin typeface="Muli"/>
              </a:rPr>
              <a:t> </a:t>
            </a:r>
            <a:r>
              <a:rPr lang="en-US" b="1" dirty="0" err="1">
                <a:solidFill>
                  <a:srgbClr val="333333"/>
                </a:solidFill>
                <a:latin typeface="Muli"/>
              </a:rPr>
              <a:t>chiều</a:t>
            </a:r>
            <a:endParaRPr lang="en-US" dirty="0"/>
          </a:p>
        </p:txBody>
      </p:sp>
      <p:sp>
        <p:nvSpPr>
          <p:cNvPr id="13" name="Rectangle 12"/>
          <p:cNvSpPr/>
          <p:nvPr/>
        </p:nvSpPr>
        <p:spPr>
          <a:xfrm>
            <a:off x="403839" y="3505200"/>
            <a:ext cx="2874505" cy="369332"/>
          </a:xfrm>
          <a:prstGeom prst="rect">
            <a:avLst/>
          </a:prstGeom>
        </p:spPr>
        <p:txBody>
          <a:bodyPr wrap="none">
            <a:spAutoFit/>
          </a:bodyPr>
          <a:lstStyle/>
          <a:p>
            <a:r>
              <a:rPr lang="en-US" b="1" dirty="0" err="1">
                <a:solidFill>
                  <a:srgbClr val="333333"/>
                </a:solidFill>
                <a:latin typeface="Muli"/>
              </a:rPr>
              <a:t>Khởi</a:t>
            </a:r>
            <a:r>
              <a:rPr lang="en-US" b="1" dirty="0">
                <a:solidFill>
                  <a:srgbClr val="333333"/>
                </a:solidFill>
                <a:latin typeface="Muli"/>
              </a:rPr>
              <a:t> </a:t>
            </a:r>
            <a:r>
              <a:rPr lang="en-US" b="1" dirty="0" err="1">
                <a:solidFill>
                  <a:srgbClr val="333333"/>
                </a:solidFill>
                <a:latin typeface="Muli"/>
              </a:rPr>
              <a:t>tạo</a:t>
            </a:r>
            <a:r>
              <a:rPr lang="en-US" b="1" dirty="0">
                <a:solidFill>
                  <a:srgbClr val="333333"/>
                </a:solidFill>
                <a:latin typeface="Muli"/>
              </a:rPr>
              <a:t> </a:t>
            </a:r>
            <a:r>
              <a:rPr lang="en-US" b="1" dirty="0" err="1">
                <a:solidFill>
                  <a:srgbClr val="333333"/>
                </a:solidFill>
                <a:latin typeface="Muli"/>
              </a:rPr>
              <a:t>mảng</a:t>
            </a:r>
            <a:r>
              <a:rPr lang="en-US" b="1" dirty="0">
                <a:solidFill>
                  <a:srgbClr val="333333"/>
                </a:solidFill>
                <a:latin typeface="Muli"/>
              </a:rPr>
              <a:t> </a:t>
            </a:r>
            <a:r>
              <a:rPr lang="en-US" b="1" dirty="0" err="1">
                <a:solidFill>
                  <a:srgbClr val="333333"/>
                </a:solidFill>
                <a:latin typeface="Muli"/>
              </a:rPr>
              <a:t>hai</a:t>
            </a:r>
            <a:r>
              <a:rPr lang="en-US" b="1" dirty="0">
                <a:solidFill>
                  <a:srgbClr val="333333"/>
                </a:solidFill>
                <a:latin typeface="Muli"/>
              </a:rPr>
              <a:t> </a:t>
            </a:r>
            <a:r>
              <a:rPr lang="en-US" b="1" dirty="0" err="1">
                <a:solidFill>
                  <a:srgbClr val="333333"/>
                </a:solidFill>
                <a:latin typeface="Muli"/>
              </a:rPr>
              <a:t>chiều</a:t>
            </a:r>
            <a:endParaRPr lang="en-US" dirty="0"/>
          </a:p>
        </p:txBody>
      </p:sp>
      <p:sp>
        <p:nvSpPr>
          <p:cNvPr id="14" name="Rectangle 13"/>
          <p:cNvSpPr/>
          <p:nvPr/>
        </p:nvSpPr>
        <p:spPr>
          <a:xfrm>
            <a:off x="358956" y="4953000"/>
            <a:ext cx="2810385" cy="369332"/>
          </a:xfrm>
          <a:prstGeom prst="rect">
            <a:avLst/>
          </a:prstGeom>
        </p:spPr>
        <p:txBody>
          <a:bodyPr wrap="none">
            <a:spAutoFit/>
          </a:bodyPr>
          <a:lstStyle/>
          <a:p>
            <a:r>
              <a:rPr lang="en-US" b="1" dirty="0" err="1">
                <a:solidFill>
                  <a:srgbClr val="333333"/>
                </a:solidFill>
                <a:latin typeface="Muli"/>
              </a:rPr>
              <a:t>Khởi</a:t>
            </a:r>
            <a:r>
              <a:rPr lang="en-US" b="1" dirty="0">
                <a:solidFill>
                  <a:srgbClr val="333333"/>
                </a:solidFill>
                <a:latin typeface="Muli"/>
              </a:rPr>
              <a:t> </a:t>
            </a:r>
            <a:r>
              <a:rPr lang="en-US" b="1" dirty="0" err="1">
                <a:solidFill>
                  <a:srgbClr val="333333"/>
                </a:solidFill>
                <a:latin typeface="Muli"/>
              </a:rPr>
              <a:t>tạo</a:t>
            </a:r>
            <a:r>
              <a:rPr lang="en-US" b="1" dirty="0">
                <a:solidFill>
                  <a:srgbClr val="333333"/>
                </a:solidFill>
                <a:latin typeface="Muli"/>
              </a:rPr>
              <a:t> </a:t>
            </a:r>
            <a:r>
              <a:rPr lang="en-US" b="1" dirty="0" err="1">
                <a:solidFill>
                  <a:srgbClr val="333333"/>
                </a:solidFill>
                <a:latin typeface="Muli"/>
              </a:rPr>
              <a:t>mảng</a:t>
            </a:r>
            <a:r>
              <a:rPr lang="en-US" b="1" dirty="0">
                <a:solidFill>
                  <a:srgbClr val="333333"/>
                </a:solidFill>
                <a:latin typeface="Muli"/>
              </a:rPr>
              <a:t> </a:t>
            </a:r>
            <a:r>
              <a:rPr lang="en-US" b="1" dirty="0" err="1">
                <a:solidFill>
                  <a:srgbClr val="333333"/>
                </a:solidFill>
                <a:latin typeface="Muli"/>
              </a:rPr>
              <a:t>ba</a:t>
            </a:r>
            <a:r>
              <a:rPr lang="en-US" b="1" dirty="0">
                <a:solidFill>
                  <a:srgbClr val="333333"/>
                </a:solidFill>
                <a:latin typeface="Muli"/>
              </a:rPr>
              <a:t> </a:t>
            </a:r>
            <a:r>
              <a:rPr lang="en-US" b="1" dirty="0" err="1">
                <a:solidFill>
                  <a:srgbClr val="333333"/>
                </a:solidFill>
                <a:latin typeface="Muli"/>
              </a:rPr>
              <a:t>chiều</a:t>
            </a:r>
            <a:endParaRPr lang="en-US" dirty="0"/>
          </a:p>
        </p:txBody>
      </p:sp>
      <p:pic>
        <p:nvPicPr>
          <p:cNvPr id="15" name="Picture 14"/>
          <p:cNvPicPr>
            <a:picLocks noChangeAspect="1"/>
          </p:cNvPicPr>
          <p:nvPr/>
        </p:nvPicPr>
        <p:blipFill>
          <a:blip r:embed="rId4"/>
          <a:stretch>
            <a:fillRect/>
          </a:stretch>
        </p:blipFill>
        <p:spPr>
          <a:xfrm>
            <a:off x="914400" y="5474561"/>
            <a:ext cx="5562600" cy="1076267"/>
          </a:xfrm>
          <a:prstGeom prst="rect">
            <a:avLst/>
          </a:prstGeom>
        </p:spPr>
      </p:pic>
    </p:spTree>
    <p:extLst>
      <p:ext uri="{BB962C8B-B14F-4D97-AF65-F5344CB8AC3E}">
        <p14:creationId xmlns:p14="http://schemas.microsoft.com/office/powerpoint/2010/main" val="3298354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7"/>
          </p:nvPr>
        </p:nvSpPr>
        <p:spPr/>
        <p:txBody>
          <a:bodyPr/>
          <a:lstStyle/>
          <a:p>
            <a:pPr marL="38100">
              <a:lnSpc>
                <a:spcPts val="1240"/>
              </a:lnSpc>
            </a:pPr>
            <a:fld id="{81D60167-4931-47E6-BA6A-407CBD079E47}" type="slidenum">
              <a:rPr lang="en-US" smtClean="0"/>
              <a:t>8</a:t>
            </a:fld>
            <a:endParaRPr lang="en-US" dirty="0"/>
          </a:p>
        </p:txBody>
      </p:sp>
      <p:sp>
        <p:nvSpPr>
          <p:cNvPr id="6" name="object 2"/>
          <p:cNvSpPr txBox="1">
            <a:spLocks/>
          </p:cNvSpPr>
          <p:nvPr/>
        </p:nvSpPr>
        <p:spPr>
          <a:xfrm>
            <a:off x="3684571" y="4294056"/>
            <a:ext cx="2837233" cy="566822"/>
          </a:xfrm>
          <a:prstGeom prst="rect">
            <a:avLst/>
          </a:prstGeom>
        </p:spPr>
        <p:txBody>
          <a:bodyPr vert="horz" wrap="square" lIns="0" tIns="12700" rIns="0" bIns="0" rtlCol="0">
            <a:spAutoFit/>
          </a:bodyPr>
          <a:lstStyle>
            <a:lvl1pPr>
              <a:defRPr sz="4800" b="0" i="0">
                <a:solidFill>
                  <a:srgbClr val="56247C"/>
                </a:solidFill>
                <a:latin typeface="Times New Roman"/>
                <a:ea typeface="+mj-ea"/>
                <a:cs typeface="Times New Roman"/>
              </a:defRPr>
            </a:lvl1pPr>
          </a:lstStyle>
          <a:p>
            <a:pPr marL="12700">
              <a:spcBef>
                <a:spcPts val="100"/>
              </a:spcBef>
            </a:pPr>
            <a:r>
              <a:rPr lang="en-US" sz="3600" kern="0" spc="-5" dirty="0" err="1" smtClean="0"/>
              <a:t>Khởi</a:t>
            </a:r>
            <a:r>
              <a:rPr lang="en-US" sz="3600" kern="0" spc="-5" dirty="0" smtClean="0"/>
              <a:t> </a:t>
            </a:r>
            <a:r>
              <a:rPr lang="en-US" sz="3600" kern="0" spc="-5" dirty="0" err="1" smtClean="0"/>
              <a:t>tạo</a:t>
            </a:r>
            <a:r>
              <a:rPr lang="en-US" sz="3600" kern="0" spc="-5" dirty="0" smtClean="0"/>
              <a:t> array</a:t>
            </a:r>
            <a:endParaRPr lang="en-US" sz="3600" kern="0" dirty="0"/>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488" y="998657"/>
            <a:ext cx="3121025" cy="18140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276600"/>
            <a:ext cx="5253220" cy="2925940"/>
          </a:xfrm>
          <a:prstGeom prst="rect">
            <a:avLst/>
          </a:prstGeom>
          <a:noFill/>
          <a:extLst>
            <a:ext uri="{909E8E84-426E-40DD-AFC4-6F175D3DCCD1}">
              <a14:hiddenFill xmlns:a14="http://schemas.microsoft.com/office/drawing/2010/main">
                <a:solidFill>
                  <a:srgbClr val="FFFFFF"/>
                </a:solidFill>
              </a14:hiddenFill>
            </a:ext>
          </a:extLst>
        </p:spPr>
      </p:pic>
      <p:sp>
        <p:nvSpPr>
          <p:cNvPr id="9" name="object 2"/>
          <p:cNvSpPr txBox="1">
            <a:spLocks noGrp="1"/>
          </p:cNvSpPr>
          <p:nvPr>
            <p:ph type="title"/>
          </p:nvPr>
        </p:nvSpPr>
        <p:spPr>
          <a:xfrm>
            <a:off x="259181" y="141859"/>
            <a:ext cx="3550819" cy="566822"/>
          </a:xfrm>
          <a:prstGeom prst="rect">
            <a:avLst/>
          </a:prstGeom>
        </p:spPr>
        <p:txBody>
          <a:bodyPr vert="horz" wrap="square" lIns="0" tIns="12700" rIns="0" bIns="0" rtlCol="0">
            <a:spAutoFit/>
          </a:bodyPr>
          <a:lstStyle/>
          <a:p>
            <a:pPr marL="12700">
              <a:lnSpc>
                <a:spcPct val="100000"/>
              </a:lnSpc>
              <a:spcBef>
                <a:spcPts val="100"/>
              </a:spcBef>
            </a:pPr>
            <a:r>
              <a:rPr lang="en-US" sz="3600" spc="-5" dirty="0" smtClean="0"/>
              <a:t>4.1 </a:t>
            </a:r>
            <a:r>
              <a:rPr sz="3600" spc="-5" dirty="0" err="1" smtClean="0"/>
              <a:t>Khởi</a:t>
            </a:r>
            <a:r>
              <a:rPr sz="3600" spc="-90" dirty="0" smtClean="0"/>
              <a:t> </a:t>
            </a:r>
            <a:r>
              <a:rPr sz="3600" spc="-5" dirty="0" err="1" smtClean="0"/>
              <a:t>tạo</a:t>
            </a:r>
            <a:r>
              <a:rPr lang="en-US" sz="3600" spc="-5" dirty="0" smtClean="0"/>
              <a:t> array</a:t>
            </a:r>
            <a:endParaRPr sz="3600" dirty="0"/>
          </a:p>
        </p:txBody>
      </p:sp>
    </p:spTree>
    <p:extLst>
      <p:ext uri="{BB962C8B-B14F-4D97-AF65-F5344CB8AC3E}">
        <p14:creationId xmlns:p14="http://schemas.microsoft.com/office/powerpoint/2010/main" val="28944261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181" y="141859"/>
            <a:ext cx="3550819" cy="566822"/>
          </a:xfrm>
          <a:prstGeom prst="rect">
            <a:avLst/>
          </a:prstGeom>
        </p:spPr>
        <p:txBody>
          <a:bodyPr vert="horz" wrap="square" lIns="0" tIns="12700" rIns="0" bIns="0" rtlCol="0">
            <a:spAutoFit/>
          </a:bodyPr>
          <a:lstStyle/>
          <a:p>
            <a:pPr marL="12700">
              <a:lnSpc>
                <a:spcPct val="100000"/>
              </a:lnSpc>
              <a:spcBef>
                <a:spcPts val="100"/>
              </a:spcBef>
            </a:pPr>
            <a:r>
              <a:rPr lang="en-US" sz="3600" spc="-5" dirty="0" smtClean="0"/>
              <a:t>4.1 </a:t>
            </a:r>
            <a:r>
              <a:rPr sz="3600" spc="-5" dirty="0" err="1" smtClean="0"/>
              <a:t>Khởi</a:t>
            </a:r>
            <a:r>
              <a:rPr sz="3600" spc="-90" dirty="0" smtClean="0"/>
              <a:t> </a:t>
            </a:r>
            <a:r>
              <a:rPr sz="3600" spc="-5" dirty="0" err="1" smtClean="0"/>
              <a:t>tạo</a:t>
            </a:r>
            <a:r>
              <a:rPr lang="en-US" sz="3600" spc="-5" dirty="0" smtClean="0"/>
              <a:t> array</a:t>
            </a:r>
            <a:endParaRPr sz="3600" dirty="0"/>
          </a:p>
        </p:txBody>
      </p:sp>
      <p:sp>
        <p:nvSpPr>
          <p:cNvPr id="6" name="object 6"/>
          <p:cNvSpPr txBox="1"/>
          <p:nvPr/>
        </p:nvSpPr>
        <p:spPr>
          <a:xfrm>
            <a:off x="8744077" y="6563055"/>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9</a:t>
            </a:fld>
            <a:endParaRPr sz="1200">
              <a:latin typeface="Calibri"/>
              <a:cs typeface="Calibri"/>
            </a:endParaRPr>
          </a:p>
        </p:txBody>
      </p:sp>
      <p:sp>
        <p:nvSpPr>
          <p:cNvPr id="3" name="object 3"/>
          <p:cNvSpPr txBox="1"/>
          <p:nvPr/>
        </p:nvSpPr>
        <p:spPr>
          <a:xfrm>
            <a:off x="259181" y="956310"/>
            <a:ext cx="8122819" cy="963725"/>
          </a:xfrm>
          <a:prstGeom prst="rect">
            <a:avLst/>
          </a:prstGeom>
        </p:spPr>
        <p:txBody>
          <a:bodyPr vert="horz" wrap="square" lIns="0" tIns="12065" rIns="0" bIns="0" rtlCol="0">
            <a:spAutoFit/>
          </a:bodyPr>
          <a:lstStyle/>
          <a:p>
            <a:pPr marL="287020" marR="270510" indent="-274320">
              <a:lnSpc>
                <a:spcPct val="100000"/>
              </a:lnSpc>
              <a:spcBef>
                <a:spcPts val="95"/>
              </a:spcBef>
              <a:buClr>
                <a:srgbClr val="FF0000"/>
              </a:buClr>
              <a:buFont typeface="Wingdings"/>
              <a:buChar char=""/>
              <a:tabLst>
                <a:tab pos="287020" algn="l"/>
              </a:tabLst>
            </a:pPr>
            <a:r>
              <a:rPr lang="en-US" sz="2800" spc="-40" dirty="0" err="1" smtClean="0">
                <a:latin typeface="Calibri"/>
                <a:cs typeface="Calibri"/>
              </a:rPr>
              <a:t>Dùng</a:t>
            </a:r>
            <a:r>
              <a:rPr lang="en-US" sz="2800" spc="-40" dirty="0" smtClean="0">
                <a:latin typeface="Calibri"/>
                <a:cs typeface="Calibri"/>
              </a:rPr>
              <a:t> </a:t>
            </a:r>
            <a:r>
              <a:rPr lang="en-US" sz="2800" spc="-40" dirty="0" err="1" smtClean="0">
                <a:latin typeface="Calibri"/>
                <a:cs typeface="Calibri"/>
              </a:rPr>
              <a:t>các</a:t>
            </a:r>
            <a:r>
              <a:rPr lang="en-US" sz="2800" spc="-40" dirty="0" smtClean="0">
                <a:latin typeface="Calibri"/>
                <a:cs typeface="Calibri"/>
              </a:rPr>
              <a:t> </a:t>
            </a:r>
            <a:r>
              <a:rPr lang="en-US" sz="2800" spc="-40" dirty="0" err="1" smtClean="0">
                <a:latin typeface="Calibri"/>
                <a:cs typeface="Calibri"/>
              </a:rPr>
              <a:t>hàm</a:t>
            </a:r>
            <a:r>
              <a:rPr lang="en-US" sz="2800" spc="-40" dirty="0" smtClean="0">
                <a:latin typeface="Calibri"/>
                <a:cs typeface="Calibri"/>
              </a:rPr>
              <a:t> </a:t>
            </a:r>
            <a:r>
              <a:rPr lang="en-US" sz="2800" spc="-40" dirty="0" err="1" smtClean="0">
                <a:latin typeface="Calibri"/>
                <a:cs typeface="Calibri"/>
              </a:rPr>
              <a:t>như</a:t>
            </a:r>
            <a:r>
              <a:rPr lang="en-US" sz="2800" spc="-40" dirty="0" smtClean="0">
                <a:latin typeface="Calibri"/>
                <a:cs typeface="Calibri"/>
              </a:rPr>
              <a:t>: </a:t>
            </a:r>
            <a:r>
              <a:rPr lang="en-US" sz="2800" spc="-40" dirty="0" err="1" smtClean="0">
                <a:latin typeface="Calibri"/>
                <a:cs typeface="Calibri"/>
              </a:rPr>
              <a:t>np.empty</a:t>
            </a:r>
            <a:r>
              <a:rPr lang="en-US" sz="2800" spc="-40" dirty="0" smtClean="0">
                <a:latin typeface="Calibri"/>
                <a:cs typeface="Calibri"/>
              </a:rPr>
              <a:t>([3, 4], </a:t>
            </a:r>
            <a:r>
              <a:rPr lang="en-US" sz="2800" spc="-40" dirty="0" err="1" smtClean="0">
                <a:latin typeface="Calibri"/>
                <a:cs typeface="Calibri"/>
              </a:rPr>
              <a:t>dtype</a:t>
            </a:r>
            <a:r>
              <a:rPr lang="en-US" sz="2800" spc="-40" dirty="0" smtClean="0">
                <a:latin typeface="Calibri"/>
                <a:cs typeface="Calibri"/>
              </a:rPr>
              <a:t>=</a:t>
            </a:r>
            <a:r>
              <a:rPr lang="en-US" sz="2800" spc="-40" dirty="0" err="1" smtClean="0">
                <a:latin typeface="Calibri"/>
                <a:cs typeface="Calibri"/>
              </a:rPr>
              <a:t>int</a:t>
            </a:r>
            <a:r>
              <a:rPr lang="en-US" sz="2800" spc="-40" dirty="0" smtClean="0">
                <a:latin typeface="Calibri"/>
                <a:cs typeface="Calibri"/>
              </a:rPr>
              <a:t>)</a:t>
            </a:r>
            <a:endParaRPr sz="2800" dirty="0">
              <a:latin typeface="Calibri"/>
              <a:cs typeface="Calibri"/>
            </a:endParaRPr>
          </a:p>
          <a:p>
            <a:pPr marL="287020" indent="-274320">
              <a:lnSpc>
                <a:spcPct val="100000"/>
              </a:lnSpc>
              <a:spcBef>
                <a:spcPts val="735"/>
              </a:spcBef>
              <a:buClr>
                <a:srgbClr val="FF0000"/>
              </a:buClr>
              <a:buFont typeface="Wingdings"/>
              <a:buChar char=""/>
              <a:tabLst>
                <a:tab pos="287020" algn="l"/>
              </a:tabLst>
            </a:pPr>
            <a:r>
              <a:rPr lang="en-US" sz="2800" spc="-75" dirty="0" err="1" smtClean="0">
                <a:latin typeface="Calibri"/>
                <a:cs typeface="Calibri"/>
              </a:rPr>
              <a:t>Hoặc</a:t>
            </a:r>
            <a:r>
              <a:rPr lang="en-US" sz="2800" spc="-75" dirty="0" smtClean="0">
                <a:latin typeface="Calibri"/>
                <a:cs typeface="Calibri"/>
              </a:rPr>
              <a:t> </a:t>
            </a:r>
            <a:r>
              <a:rPr lang="en-US" sz="2800" spc="-75" dirty="0" err="1" smtClean="0">
                <a:latin typeface="Calibri"/>
                <a:cs typeface="Calibri"/>
              </a:rPr>
              <a:t>các</a:t>
            </a:r>
            <a:r>
              <a:rPr lang="en-US" sz="2800" spc="-75" dirty="0" smtClean="0">
                <a:latin typeface="Calibri"/>
                <a:cs typeface="Calibri"/>
              </a:rPr>
              <a:t> </a:t>
            </a:r>
            <a:r>
              <a:rPr lang="en-US" sz="2800" spc="-75" dirty="0" err="1" smtClean="0">
                <a:latin typeface="Calibri"/>
                <a:cs typeface="Calibri"/>
              </a:rPr>
              <a:t>hàm</a:t>
            </a:r>
            <a:r>
              <a:rPr lang="en-US" sz="2800" spc="-75" dirty="0" smtClean="0">
                <a:latin typeface="Calibri"/>
                <a:cs typeface="Calibri"/>
              </a:rPr>
              <a:t> </a:t>
            </a:r>
            <a:r>
              <a:rPr lang="en-US" sz="2800" spc="-75" dirty="0" err="1" smtClean="0">
                <a:latin typeface="Calibri"/>
                <a:cs typeface="Calibri"/>
              </a:rPr>
              <a:t>dưới</a:t>
            </a:r>
            <a:r>
              <a:rPr lang="en-US" sz="2800" spc="-75" dirty="0" smtClean="0">
                <a:latin typeface="Calibri"/>
                <a:cs typeface="Calibri"/>
              </a:rPr>
              <a:t> </a:t>
            </a:r>
            <a:r>
              <a:rPr lang="en-US" sz="2800" spc="-75" dirty="0" err="1" smtClean="0">
                <a:latin typeface="Calibri"/>
                <a:cs typeface="Calibri"/>
              </a:rPr>
              <a:t>đây</a:t>
            </a:r>
            <a:endParaRPr sz="2800" dirty="0">
              <a:latin typeface="Calibri"/>
              <a:cs typeface="Calibri"/>
            </a:endParaRPr>
          </a:p>
        </p:txBody>
      </p:sp>
      <p:sp>
        <p:nvSpPr>
          <p:cNvPr id="7" name="Slide Number Placeholder 6"/>
          <p:cNvSpPr>
            <a:spLocks noGrp="1"/>
          </p:cNvSpPr>
          <p:nvPr>
            <p:ph type="sldNum" sz="quarter" idx="7"/>
          </p:nvPr>
        </p:nvSpPr>
        <p:spPr/>
        <p:txBody>
          <a:bodyPr/>
          <a:lstStyle/>
          <a:p>
            <a:pPr marL="38100">
              <a:lnSpc>
                <a:spcPts val="1240"/>
              </a:lnSpc>
            </a:pPr>
            <a:fld id="{81D60167-4931-47E6-BA6A-407CBD079E47}" type="slidenum">
              <a:rPr lang="en-US" smtClean="0"/>
              <a:t>9</a:t>
            </a:fld>
            <a:endParaRPr lang="en-US" dirty="0"/>
          </a:p>
        </p:txBody>
      </p:sp>
      <p:pic>
        <p:nvPicPr>
          <p:cNvPr id="9" name="Picture 8"/>
          <p:cNvPicPr>
            <a:picLocks noChangeAspect="1"/>
          </p:cNvPicPr>
          <p:nvPr/>
        </p:nvPicPr>
        <p:blipFill>
          <a:blip r:embed="rId2"/>
          <a:stretch>
            <a:fillRect/>
          </a:stretch>
        </p:blipFill>
        <p:spPr>
          <a:xfrm>
            <a:off x="4238536" y="1676400"/>
            <a:ext cx="2494302" cy="2548958"/>
          </a:xfrm>
          <a:prstGeom prst="rect">
            <a:avLst/>
          </a:prstGeom>
        </p:spPr>
      </p:pic>
      <p:pic>
        <p:nvPicPr>
          <p:cNvPr id="10" name="Picture 9"/>
          <p:cNvPicPr>
            <a:picLocks noChangeAspect="1"/>
          </p:cNvPicPr>
          <p:nvPr/>
        </p:nvPicPr>
        <p:blipFill>
          <a:blip r:embed="rId3"/>
          <a:stretch>
            <a:fillRect/>
          </a:stretch>
        </p:blipFill>
        <p:spPr>
          <a:xfrm>
            <a:off x="838200" y="4538379"/>
            <a:ext cx="7116437" cy="1711655"/>
          </a:xfrm>
          <a:prstGeom prst="rect">
            <a:avLst/>
          </a:prstGeom>
        </p:spPr>
      </p:pic>
    </p:spTree>
    <p:extLst>
      <p:ext uri="{BB962C8B-B14F-4D97-AF65-F5344CB8AC3E}">
        <p14:creationId xmlns:p14="http://schemas.microsoft.com/office/powerpoint/2010/main" val="5970132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1062</TotalTime>
  <Words>1054</Words>
  <Application>Microsoft Office PowerPoint</Application>
  <PresentationFormat>On-screen Show (4:3)</PresentationFormat>
  <Paragraphs>248</Paragraphs>
  <Slides>63</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0" baseType="lpstr">
      <vt:lpstr>Arial</vt:lpstr>
      <vt:lpstr>Calibri</vt:lpstr>
      <vt:lpstr>Muli</vt:lpstr>
      <vt:lpstr>Times New Roman</vt:lpstr>
      <vt:lpstr>Wingdings</vt:lpstr>
      <vt:lpstr>Office Theme</vt:lpstr>
      <vt:lpstr>Bitmap Image</vt:lpstr>
      <vt:lpstr>PowerPoint Presentation</vt:lpstr>
      <vt:lpstr>Numpy</vt:lpstr>
      <vt:lpstr>1. Giới thiệu</vt:lpstr>
      <vt:lpstr>PowerPoint Presentation</vt:lpstr>
      <vt:lpstr>PowerPoint Presentation</vt:lpstr>
      <vt:lpstr>PowerPoint Presentation</vt:lpstr>
      <vt:lpstr>PowerPoint Presentation</vt:lpstr>
      <vt:lpstr>4.1 Khởi tạo array</vt:lpstr>
      <vt:lpstr>4.1 Khởi tạo array</vt:lpstr>
      <vt:lpstr>4.1 Khởi tạo array</vt:lpstr>
      <vt:lpstr>4.1 Khởi tạo array</vt:lpstr>
      <vt:lpstr>4.1 Khởi tạo array</vt:lpstr>
      <vt:lpstr>4.1 Khởi tạo array</vt:lpstr>
      <vt:lpstr>4.1 Khởi tạo array</vt:lpstr>
      <vt:lpstr>4.1 Khởi tạo array</vt:lpstr>
      <vt:lpstr>4.1 Khởi tạo array</vt:lpstr>
      <vt:lpstr>4.1 Khởi tạo array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Integer Indexing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trình dịch</dc:title>
  <dc:creator/>
  <cp:lastModifiedBy>Nguyen Van Thieu</cp:lastModifiedBy>
  <cp:revision>122</cp:revision>
  <dcterms:created xsi:type="dcterms:W3CDTF">2022-08-15T01:52:21Z</dcterms:created>
  <dcterms:modified xsi:type="dcterms:W3CDTF">2024-06-24T06:21:12Z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2021-05-04T00:00:00Z</vt:filetime>
  </property>
  <property fmtid="{D5CDD505-2E9C-101B-9397-08002B2CF9AE}" pid="3" name="Creator">
    <vt:lpwstr>Microsoft® PowerPoint® 2019</vt:lpwstr>
  </property>
  <property fmtid="{D5CDD505-2E9C-101B-9397-08002B2CF9AE}" pid="4" name="LastSaved">
    <vt:filetime>2022-08-15T00:00:00Z</vt:filetime>
  </property>
</Properties>
</file>