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68" r:id="rId3"/>
    <p:sldId id="369" r:id="rId4"/>
    <p:sldId id="443" r:id="rId5"/>
    <p:sldId id="539" r:id="rId6"/>
    <p:sldId id="528" r:id="rId7"/>
    <p:sldId id="540" r:id="rId8"/>
    <p:sldId id="530" r:id="rId9"/>
    <p:sldId id="527" r:id="rId10"/>
    <p:sldId id="529" r:id="rId11"/>
    <p:sldId id="534" r:id="rId12"/>
    <p:sldId id="531" r:id="rId13"/>
    <p:sldId id="532" r:id="rId14"/>
    <p:sldId id="533" r:id="rId15"/>
    <p:sldId id="541" r:id="rId16"/>
    <p:sldId id="542" r:id="rId17"/>
    <p:sldId id="543" r:id="rId18"/>
    <p:sldId id="544" r:id="rId19"/>
    <p:sldId id="535" r:id="rId20"/>
    <p:sldId id="545" r:id="rId21"/>
    <p:sldId id="536" r:id="rId22"/>
    <p:sldId id="546" r:id="rId23"/>
    <p:sldId id="547" r:id="rId24"/>
    <p:sldId id="550" r:id="rId25"/>
    <p:sldId id="548" r:id="rId26"/>
    <p:sldId id="551" r:id="rId27"/>
    <p:sldId id="549" r:id="rId28"/>
    <p:sldId id="537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62" autoAdjust="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3813-FA2E-48FD-BAFB-D9AAED50A4BB}" type="datetimeFigureOut">
              <a:rPr lang="en-US" smtClean="0"/>
              <a:t>30-Jun-24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AE1-6D41-40E2-BBDA-C5ECC399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316" y="2182241"/>
            <a:ext cx="8151367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9689" y="4134688"/>
            <a:ext cx="394462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0AFC6-0B0E-4F4A-B103-D344253B8C97}" type="datetime1">
              <a:rPr lang="en-US" smtClean="0"/>
              <a:t>30-Jun-24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42C3-C39D-4342-8CAE-70096F5AE6ED}" type="datetime1">
              <a:rPr lang="en-US" smtClean="0"/>
              <a:t>30-Jun-24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44F0-BA6E-4E18-B115-9E5173DC371D}" type="datetime1">
              <a:rPr lang="en-US" smtClean="0"/>
              <a:t>30-Jun-24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2CD9-6AB1-4636-A2CA-5854972C7F41}" type="datetime1">
              <a:rPr lang="en-US" smtClean="0"/>
              <a:t>30-Jun-24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E6119-3DA2-460A-8D96-07DC20AEE1CA}" type="datetime1">
              <a:rPr lang="en-US" smtClean="0"/>
              <a:t>30-Jun-24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39584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331" y="1957044"/>
            <a:ext cx="460565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63055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52E4-E103-4CE3-850B-7AD5A354DD78}" type="datetime1">
              <a:rPr lang="en-US" smtClean="0"/>
              <a:t>30-Jun-24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6353" y="656305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ndas-dev/panda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35745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425420"/>
            <a:ext cx="777240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LẬP</a:t>
            </a:r>
            <a:r>
              <a:rPr sz="4800" spc="-26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TRÌNH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CHO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TRÍ TUỆ NHÂN TẠO</a:t>
            </a:r>
            <a:endParaRPr lang="en-US" sz="4800" dirty="0" smtClean="0">
              <a:solidFill>
                <a:srgbClr val="56247C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13" y="3746754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Giảng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viên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: Nguyễn Văn Thiệu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665" y="1295400"/>
            <a:ext cx="4605655" cy="369331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Khởi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/>
              <a:t>Từ</a:t>
            </a:r>
            <a:r>
              <a:rPr lang="en-US" sz="2000" dirty="0"/>
              <a:t> list, tuple, dictionary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/>
              <a:t>Từ</a:t>
            </a:r>
            <a:r>
              <a:rPr lang="en-US" sz="2000" dirty="0"/>
              <a:t> scalar value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np.array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(position)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ndarray</a:t>
            </a:r>
            <a:endParaRPr lang="en-US" sz="2000" dirty="0" smtClean="0"/>
          </a:p>
          <a:p>
            <a:pPr marL="742950" lvl="1" indent="-285750">
              <a:buFontTx/>
              <a:buChar char="-"/>
            </a:pP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nhãn</a:t>
            </a:r>
            <a:r>
              <a:rPr lang="en-US" sz="2000" dirty="0" smtClean="0"/>
              <a:t> (label/index) 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np.array</a:t>
            </a:r>
            <a:endParaRPr lang="en-US" sz="2000" dirty="0" smtClean="0"/>
          </a:p>
          <a:p>
            <a:pPr marL="742950" lvl="1" indent="-285750">
              <a:buFontTx/>
              <a:buChar char="-"/>
            </a:pPr>
            <a:endParaRPr lang="en-US" sz="2000" dirty="0" smtClean="0"/>
          </a:p>
          <a:p>
            <a:pPr marL="742950" lvl="1" indent="-285750">
              <a:buFontTx/>
              <a:buChar char="-"/>
            </a:pPr>
            <a:endParaRPr lang="en-US" sz="2000" dirty="0"/>
          </a:p>
          <a:p>
            <a:pPr marL="742950" lvl="1" indent="-285750">
              <a:buFontTx/>
              <a:buChar char="-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3.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dùng</a:t>
            </a:r>
            <a:r>
              <a:rPr lang="en-US" sz="3600" kern="0" spc="-5" dirty="0" smtClean="0"/>
              <a:t> Series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78629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3.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dùng</a:t>
            </a:r>
            <a:r>
              <a:rPr lang="en-US" sz="3600" kern="0" spc="-5" dirty="0" smtClean="0"/>
              <a:t> Series</a:t>
            </a:r>
            <a:endParaRPr lang="en-US" sz="3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19200"/>
            <a:ext cx="3688400" cy="487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59" y="2209766"/>
            <a:ext cx="6904318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00" y="1066800"/>
            <a:ext cx="2663271" cy="1295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3.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dùng</a:t>
            </a:r>
            <a:r>
              <a:rPr lang="en-US" sz="3600" kern="0" spc="-5" dirty="0" smtClean="0"/>
              <a:t> Series</a:t>
            </a:r>
            <a:endParaRPr lang="en-US" sz="360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21964"/>
            <a:ext cx="3429297" cy="12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00" y="4322468"/>
            <a:ext cx="1905165" cy="17679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1645" y="1093416"/>
            <a:ext cx="4328535" cy="12421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3733800"/>
            <a:ext cx="4717189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876800"/>
            <a:ext cx="4605655" cy="15551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3.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dùng</a:t>
            </a:r>
            <a:r>
              <a:rPr lang="en-US" sz="3600" kern="0" spc="-5" dirty="0" smtClean="0"/>
              <a:t> Series</a:t>
            </a:r>
            <a:endParaRPr lang="en-US" sz="3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8" y="1447800"/>
            <a:ext cx="4644475" cy="236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447800"/>
            <a:ext cx="2971800" cy="22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4605655" cy="307776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dirty="0" err="1" smtClean="0"/>
              <a:t>Khởi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/>
              <a:t>Từ</a:t>
            </a:r>
            <a:r>
              <a:rPr lang="en-US" sz="2000" dirty="0" smtClean="0"/>
              <a:t> list, tuple, </a:t>
            </a:r>
            <a:r>
              <a:rPr lang="en-US" sz="2000" dirty="0" err="1" smtClean="0"/>
              <a:t>dict</a:t>
            </a:r>
            <a:endParaRPr lang="en-US" sz="2000" dirty="0" smtClean="0"/>
          </a:p>
          <a:p>
            <a:pPr marL="742950" lvl="1" indent="-285750">
              <a:buFontTx/>
              <a:buChar char="-"/>
            </a:pP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numpy</a:t>
            </a:r>
            <a:r>
              <a:rPr lang="en-US" sz="2000" dirty="0" smtClean="0"/>
              <a:t> array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/>
              <a:t>Từ</a:t>
            </a:r>
            <a:r>
              <a:rPr lang="en-US" sz="2000" dirty="0" smtClean="0"/>
              <a:t> Series,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endParaRPr lang="en-US" sz="2000" dirty="0" smtClean="0"/>
          </a:p>
          <a:p>
            <a:pPr marL="742950" lvl="1" indent="-285750">
              <a:buFontTx/>
              <a:buChar char="-"/>
            </a:pPr>
            <a:r>
              <a:rPr lang="en-US" sz="2000" dirty="0" err="1" smtClean="0"/>
              <a:t>Từ</a:t>
            </a:r>
            <a:r>
              <a:rPr lang="en-US" sz="2000" dirty="0" smtClean="0"/>
              <a:t> file (csv, excel, </a:t>
            </a:r>
            <a:r>
              <a:rPr lang="en-US" sz="2000" dirty="0" err="1" smtClean="0"/>
              <a:t>json</a:t>
            </a:r>
            <a:r>
              <a:rPr lang="en-US" sz="2000" dirty="0" smtClean="0"/>
              <a:t>,…)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/>
              <a:t>Từ</a:t>
            </a:r>
            <a:r>
              <a:rPr lang="en-US" sz="2000" dirty="0" smtClean="0"/>
              <a:t> SQL database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tử</a:t>
            </a:r>
            <a:r>
              <a:rPr lang="en-US" sz="2000" dirty="0" smtClean="0"/>
              <a:t>:</a:t>
            </a:r>
          </a:p>
          <a:p>
            <a:pPr marL="285750" indent="-285750">
              <a:buFontTx/>
              <a:buChar char="-"/>
            </a:pPr>
            <a:endParaRPr lang="en-US" sz="2000" dirty="0" smtClean="0"/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/>
              <a:t>4</a:t>
            </a:r>
            <a:r>
              <a:rPr lang="en-US" sz="3600" kern="0" spc="-5" dirty="0" smtClean="0"/>
              <a:t>. </a:t>
            </a:r>
            <a:r>
              <a:rPr lang="en-US" sz="3600" kern="0" spc="-5" dirty="0" err="1" smtClean="0"/>
              <a:t>Các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dùng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4843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69" y="1143000"/>
            <a:ext cx="4595258" cy="4115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9" y="1905000"/>
            <a:ext cx="6911939" cy="4488569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4.1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tạo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524606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69377"/>
            <a:ext cx="341963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84" y="1189892"/>
            <a:ext cx="3248741" cy="1981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80" y="3429000"/>
            <a:ext cx="4477520" cy="16660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475" y="4589685"/>
            <a:ext cx="4424825" cy="1973370"/>
          </a:xfrm>
          <a:prstGeom prst="rect">
            <a:avLst/>
          </a:prstGeom>
        </p:spPr>
      </p:pic>
      <p:sp>
        <p:nvSpPr>
          <p:cNvPr id="11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4.1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tạo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7531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80" y="1371600"/>
            <a:ext cx="4253205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40" y="1371600"/>
            <a:ext cx="4016188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406119"/>
            <a:ext cx="6172200" cy="2566186"/>
          </a:xfrm>
          <a:prstGeom prst="rect">
            <a:avLst/>
          </a:prstGeom>
        </p:spPr>
      </p:pic>
      <p:sp>
        <p:nvSpPr>
          <p:cNvPr id="9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4.1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tạo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216614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4.1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tạo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endParaRPr lang="en-US" sz="3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36814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9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4.1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tạo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endParaRPr lang="en-US" sz="3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43000"/>
            <a:ext cx="5834066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468" y="3276600"/>
            <a:ext cx="3064776" cy="27954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905000"/>
            <a:ext cx="4594047" cy="7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667000"/>
            <a:ext cx="3193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Pandas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82" y="1015157"/>
            <a:ext cx="7086600" cy="553998"/>
          </a:xfrm>
        </p:spPr>
        <p:txBody>
          <a:bodyPr/>
          <a:lstStyle/>
          <a:p>
            <a:r>
              <a:rPr lang="en-US" dirty="0" smtClean="0"/>
              <a:t>-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read_excel</a:t>
            </a:r>
            <a:r>
              <a:rPr lang="en-US" dirty="0" smtClean="0"/>
              <a:t>() </a:t>
            </a:r>
            <a:r>
              <a:rPr lang="en-US" dirty="0" err="1" smtClean="0"/>
              <a:t>trong</a:t>
            </a:r>
            <a:r>
              <a:rPr lang="en-US" dirty="0" smtClean="0"/>
              <a:t> pandas dung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xlrd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4.1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tạo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endParaRPr lang="en-US" sz="3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39" y="1464115"/>
            <a:ext cx="1920406" cy="4115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1" y="2079529"/>
            <a:ext cx="3238781" cy="891617"/>
          </a:xfrm>
          <a:prstGeom prst="rect">
            <a:avLst/>
          </a:prstGeom>
        </p:spPr>
      </p:pic>
      <p:pic>
        <p:nvPicPr>
          <p:cNvPr id="10242" name="Picture 2" descr="Excel sheet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4117164" cy="212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11" y="3145962"/>
            <a:ext cx="2461473" cy="1066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15" y="4461039"/>
            <a:ext cx="6210838" cy="9983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515" y="5813657"/>
            <a:ext cx="5471634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4.1 </a:t>
            </a:r>
            <a:r>
              <a:rPr lang="en-US" sz="3600" kern="0" spc="-5" dirty="0" err="1" smtClean="0"/>
              <a:t>Cách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tạo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endParaRPr lang="en-US" sz="3600" kern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7010400" cy="11079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dung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python (pysqlite3).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query </a:t>
            </a:r>
            <a:r>
              <a:rPr lang="en-US" dirty="0" err="1" smtClean="0"/>
              <a:t>vào</a:t>
            </a:r>
            <a:r>
              <a:rPr lang="en-US" dirty="0" smtClean="0"/>
              <a:t> pandas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SQLite database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purchases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376" y="1306774"/>
            <a:ext cx="3048000" cy="6643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82" y="3035358"/>
            <a:ext cx="3193057" cy="8992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82" y="2488693"/>
            <a:ext cx="2118544" cy="45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4" y="4113446"/>
            <a:ext cx="4389500" cy="457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2305812"/>
            <a:ext cx="2158423" cy="16287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82" y="5029200"/>
            <a:ext cx="2217612" cy="3657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5245" y="4419600"/>
            <a:ext cx="2047532" cy="209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4.2 </a:t>
            </a:r>
            <a:r>
              <a:rPr lang="en-US" sz="3600" kern="0" spc="-5" dirty="0" err="1" smtClean="0"/>
              <a:t>Thuộc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tính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của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r>
              <a:rPr lang="en-US" sz="3600" kern="0" spc="-5" dirty="0" smtClean="0"/>
              <a:t> object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8382"/>
              </p:ext>
            </p:extLst>
          </p:nvPr>
        </p:nvGraphicFramePr>
        <p:xfrm>
          <a:off x="914400" y="1676400"/>
          <a:ext cx="7266484" cy="308645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9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0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df.attribute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types of the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97">
                <a:tc>
                  <a:txBody>
                    <a:bodyPr/>
                    <a:lstStyle/>
                    <a:p>
                      <a:r>
                        <a:rPr lang="en-US" dirty="0" smtClean="0"/>
                        <a:t>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38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the row labels</a:t>
                      </a:r>
                      <a:r>
                        <a:rPr lang="en-US" baseline="0" dirty="0" smtClean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52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dimensions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elements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a tuple</a:t>
                      </a:r>
                      <a:r>
                        <a:rPr lang="en-US" baseline="0" dirty="0" smtClean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numpy</a:t>
                      </a:r>
                      <a:r>
                        <a:rPr lang="en-US" baseline="0" dirty="0" smtClean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72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4.2 </a:t>
            </a:r>
            <a:r>
              <a:rPr lang="en-US" sz="3600" kern="0" spc="-5" dirty="0" err="1" smtClean="0"/>
              <a:t>Thuộc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tính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của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r>
              <a:rPr lang="en-US" sz="3600" kern="0" spc="-5" dirty="0" smtClean="0"/>
              <a:t> object</a:t>
            </a:r>
            <a:endParaRPr lang="en-US" sz="3600" kern="0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1447800"/>
            <a:ext cx="208297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2542" y="1474662"/>
            <a:ext cx="536148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623" y="2286000"/>
            <a:ext cx="58954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2542" y="3276600"/>
            <a:ext cx="5668783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564" y="3352800"/>
            <a:ext cx="248402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564" y="4285604"/>
            <a:ext cx="2395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2542" y="4285604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             </a:t>
            </a:r>
          </a:p>
          <a:p>
            <a:r>
              <a:rPr lang="en-US" dirty="0" smtClean="0"/>
              <a:t>discipline  </a:t>
            </a:r>
            <a:endParaRPr lang="en-US" dirty="0"/>
          </a:p>
          <a:p>
            <a:r>
              <a:rPr lang="en-US" dirty="0" err="1" smtClean="0"/>
              <a:t>phd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service      </a:t>
            </a:r>
            <a:endParaRPr lang="en-US" dirty="0"/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06485" y="4285604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  <a:p>
            <a:r>
              <a:rPr lang="en-US" dirty="0" smtClean="0"/>
              <a:t>object</a:t>
            </a:r>
            <a:endParaRPr lang="en-US" dirty="0"/>
          </a:p>
          <a:p>
            <a:r>
              <a:rPr lang="en-US" dirty="0" smtClean="0"/>
              <a:t>int64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74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4.2 </a:t>
            </a:r>
            <a:r>
              <a:rPr lang="en-US" sz="3600" kern="0" spc="-5" dirty="0" err="1" smtClean="0"/>
              <a:t>Thuộc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tính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của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r>
              <a:rPr lang="en-US" sz="3600" kern="0" spc="-5" dirty="0" smtClean="0"/>
              <a:t> object</a:t>
            </a:r>
            <a:endParaRPr lang="en-US" sz="3600" kern="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1828800"/>
            <a:ext cx="73835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/>
              <a:t>What types of columns we have in this data frame?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0996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4.3 </a:t>
            </a:r>
            <a:r>
              <a:rPr lang="en-US" sz="3600" kern="0" spc="-5" dirty="0" err="1" smtClean="0"/>
              <a:t>Các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hàm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của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r>
              <a:rPr lang="en-US" sz="3600" kern="0" spc="-5" dirty="0" smtClean="0"/>
              <a:t> object</a:t>
            </a:r>
            <a:endParaRPr lang="en-US" sz="3600" kern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0906"/>
              </p:ext>
            </p:extLst>
          </p:nvPr>
        </p:nvGraphicFramePr>
        <p:xfrm>
          <a:off x="351106" y="2133600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/>
                        <a:t>df.method</a:t>
                      </a:r>
                      <a:r>
                        <a:rPr lang="en-US" sz="24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head( [n] ), tail( [n]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first/last</a:t>
                      </a:r>
                      <a:r>
                        <a:rPr lang="en-US" baseline="0" dirty="0" smtClean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generate descriptive statistics (for numeric columns only)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smtClean="0"/>
                        <a:t>max(), 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max/min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smtClean="0"/>
                        <a:t>mean(), median()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 mean/median</a:t>
                      </a:r>
                      <a:r>
                        <a:rPr lang="en-US" baseline="0" dirty="0" smtClean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smtClean="0"/>
                        <a:t>sample([n])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random sample of the</a:t>
                      </a:r>
                      <a:r>
                        <a:rPr lang="en-US" baseline="0" dirty="0" smtClean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dropna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drop all the records with missing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066800"/>
            <a:ext cx="813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dir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DF: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888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2514600"/>
            <a:ext cx="7924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dirty="0" smtClean="0"/>
              <a:t>What are the mean values of the first 50 records in the dataset?</a:t>
            </a:r>
            <a:r>
              <a:rPr lang="en-US" sz="1600" dirty="0"/>
              <a:t> </a:t>
            </a:r>
            <a:r>
              <a:rPr lang="en-US" sz="1600" dirty="0" smtClean="0"/>
              <a:t> 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4.3 </a:t>
            </a:r>
            <a:r>
              <a:rPr lang="en-US" sz="3600" kern="0" spc="-5" dirty="0" err="1" smtClean="0"/>
              <a:t>Các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hàm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của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DataFrame</a:t>
            </a:r>
            <a:r>
              <a:rPr lang="en-US" sz="3600" kern="0" spc="-5" dirty="0" smtClean="0"/>
              <a:t> object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3655470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8199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4.4 Selection, addition, deletion </a:t>
            </a:r>
            <a:r>
              <a:rPr lang="en-US" sz="3600" kern="0" spc="-5" dirty="0" err="1" smtClean="0"/>
              <a:t>theo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cột</a:t>
            </a:r>
            <a:endParaRPr lang="en-US" sz="3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47800"/>
            <a:ext cx="5334000" cy="161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9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304800" y="152400"/>
            <a:ext cx="81990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4.5 Indexing </a:t>
            </a:r>
            <a:r>
              <a:rPr lang="en-US" sz="3600" kern="0" spc="-5" dirty="0" err="1" smtClean="0"/>
              <a:t>và</a:t>
            </a:r>
            <a:r>
              <a:rPr lang="en-US" sz="3600" kern="0" spc="-5" dirty="0" smtClean="0"/>
              <a:t> Selecting</a:t>
            </a:r>
            <a:endParaRPr lang="en-US" sz="3600" kern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524000"/>
            <a:ext cx="3634831" cy="266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1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0" y="141859"/>
            <a:ext cx="3169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1. </a:t>
            </a:r>
            <a:r>
              <a:rPr sz="3600" spc="-5" dirty="0" err="1" smtClean="0"/>
              <a:t>Giới</a:t>
            </a:r>
            <a:r>
              <a:rPr sz="3600" spc="-80" dirty="0" smtClean="0"/>
              <a:t> </a:t>
            </a:r>
            <a:r>
              <a:rPr sz="3600" spc="-5" dirty="0"/>
              <a:t>thiệu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8744077" y="656305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181" y="1143000"/>
            <a:ext cx="8346440" cy="41415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latin typeface="Calibri"/>
                <a:cs typeface="Calibri"/>
              </a:rPr>
              <a:t>Pandas </a:t>
            </a:r>
            <a:r>
              <a:rPr lang="en-US" sz="2000" spc="-75" dirty="0" err="1" smtClean="0">
                <a:latin typeface="Calibri"/>
                <a:cs typeface="Calibri"/>
              </a:rPr>
              <a:t>là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thư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viện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của</a:t>
            </a:r>
            <a:r>
              <a:rPr lang="en-US" sz="2000" spc="-75" dirty="0" smtClean="0">
                <a:latin typeface="Calibri"/>
                <a:cs typeface="Calibri"/>
              </a:rPr>
              <a:t> Python, </a:t>
            </a:r>
            <a:r>
              <a:rPr lang="en-US" sz="2000" spc="-75" dirty="0" err="1" smtClean="0">
                <a:latin typeface="Calibri"/>
                <a:cs typeface="Calibri"/>
              </a:rPr>
              <a:t>thường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dùng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để</a:t>
            </a:r>
            <a:r>
              <a:rPr lang="en-US" sz="2000" spc="-75" dirty="0" smtClean="0">
                <a:latin typeface="Calibri"/>
                <a:cs typeface="Calibri"/>
              </a:rPr>
              <a:t>:</a:t>
            </a:r>
          </a:p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endParaRPr lang="en-US" sz="2000" spc="-75" dirty="0" smtClean="0">
              <a:latin typeface="Calibri"/>
              <a:cs typeface="Calibri"/>
            </a:endParaRPr>
          </a:p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latin typeface="Calibri"/>
                <a:cs typeface="Calibri"/>
              </a:rPr>
              <a:t>Pandas </a:t>
            </a:r>
            <a:r>
              <a:rPr lang="en-US" sz="2000" spc="-75" dirty="0" err="1" smtClean="0">
                <a:latin typeface="Calibri"/>
                <a:cs typeface="Calibri"/>
              </a:rPr>
              <a:t>thường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được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sử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dụng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với</a:t>
            </a:r>
            <a:r>
              <a:rPr lang="en-US" sz="2000" spc="-75" dirty="0" smtClean="0">
                <a:latin typeface="Calibri"/>
                <a:cs typeface="Calibri"/>
              </a:rPr>
              <a:t> dataset, </a:t>
            </a:r>
            <a:r>
              <a:rPr lang="en-US" sz="2000" spc="-75" dirty="0" err="1" smtClean="0">
                <a:latin typeface="Calibri"/>
                <a:cs typeface="Calibri"/>
              </a:rPr>
              <a:t>giải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quyết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được</a:t>
            </a:r>
            <a:r>
              <a:rPr lang="en-US" sz="2000" spc="-75" dirty="0" smtClean="0">
                <a:latin typeface="Calibri"/>
                <a:cs typeface="Calibri"/>
              </a:rPr>
              <a:t> 5 </a:t>
            </a:r>
            <a:r>
              <a:rPr lang="en-US" sz="2000" spc="-75" dirty="0" err="1" smtClean="0">
                <a:latin typeface="Calibri"/>
                <a:cs typeface="Calibri"/>
              </a:rPr>
              <a:t>bước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trong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xử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lý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và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phân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tích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dữ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liệu</a:t>
            </a:r>
            <a:r>
              <a:rPr lang="en-US" sz="2000" spc="-75" dirty="0" smtClean="0">
                <a:latin typeface="Calibri"/>
                <a:cs typeface="Calibri"/>
              </a:rPr>
              <a:t>: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latin typeface="Calibri"/>
                <a:cs typeface="Calibri"/>
              </a:rPr>
              <a:t>Load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latin typeface="Calibri"/>
                <a:cs typeface="Calibri"/>
              </a:rPr>
              <a:t>Prepare 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latin typeface="Calibri"/>
                <a:cs typeface="Calibri"/>
              </a:rPr>
              <a:t>Manipulate 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latin typeface="Calibri"/>
                <a:cs typeface="Calibri"/>
              </a:rPr>
              <a:t>Model 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latin typeface="Calibri"/>
                <a:cs typeface="Calibri"/>
              </a:rPr>
              <a:t>Analyze</a:t>
            </a:r>
          </a:p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endParaRPr lang="en-US" sz="2000" spc="-75" dirty="0" smtClean="0">
              <a:latin typeface="Calibri"/>
              <a:cs typeface="Calibri"/>
            </a:endParaRPr>
          </a:p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latin typeface="Calibri"/>
                <a:cs typeface="Calibri"/>
              </a:rPr>
              <a:t>Pandas : “Panel Data” </a:t>
            </a:r>
            <a:r>
              <a:rPr lang="en-US" sz="2000" spc="-75" dirty="0" err="1" smtClean="0">
                <a:latin typeface="Calibri"/>
                <a:cs typeface="Calibri"/>
              </a:rPr>
              <a:t>hoặc</a:t>
            </a:r>
            <a:r>
              <a:rPr lang="en-US" sz="2000" spc="-75" dirty="0" smtClean="0">
                <a:latin typeface="Calibri"/>
                <a:cs typeface="Calibri"/>
              </a:rPr>
              <a:t> “Python Data Analysis” , </a:t>
            </a:r>
            <a:r>
              <a:rPr lang="en-US" sz="2000" spc="-75" dirty="0" err="1" smtClean="0">
                <a:latin typeface="Calibri"/>
                <a:cs typeface="Calibri"/>
              </a:rPr>
              <a:t>được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tạo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ra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từ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năm</a:t>
            </a:r>
            <a:r>
              <a:rPr lang="en-US" sz="2000" spc="-75" dirty="0" smtClean="0">
                <a:latin typeface="Calibri"/>
                <a:cs typeface="Calibri"/>
              </a:rPr>
              <a:t> 2008 </a:t>
            </a:r>
            <a:r>
              <a:rPr lang="en-US" sz="2000" spc="-75" dirty="0" err="1" smtClean="0">
                <a:latin typeface="Calibri"/>
                <a:cs typeface="Calibri"/>
              </a:rPr>
              <a:t>bởi</a:t>
            </a:r>
            <a:r>
              <a:rPr lang="en-US" sz="2000" spc="-75" dirty="0" smtClean="0">
                <a:latin typeface="Calibri"/>
                <a:cs typeface="Calibri"/>
              </a:rPr>
              <a:t> Webs McKinney</a:t>
            </a:r>
          </a:p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endParaRPr lang="en-US" sz="2000" spc="-75" dirty="0" smtClean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0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0" y="141859"/>
            <a:ext cx="3550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1. </a:t>
            </a:r>
            <a:r>
              <a:rPr lang="en-US" sz="3600" kern="0" spc="-5" dirty="0" err="1" smtClean="0"/>
              <a:t>Giới</a:t>
            </a:r>
            <a:r>
              <a:rPr lang="en-US" sz="3600" kern="0" spc="-80" dirty="0" smtClean="0"/>
              <a:t> </a:t>
            </a:r>
            <a:r>
              <a:rPr lang="en-US" sz="3600" kern="0" spc="-5" dirty="0" err="1" smtClean="0"/>
              <a:t>thiệu</a:t>
            </a:r>
            <a:endParaRPr lang="en-US" sz="3600" kern="0" dirty="0"/>
          </a:p>
        </p:txBody>
      </p:sp>
      <p:sp>
        <p:nvSpPr>
          <p:cNvPr id="7" name="object 3"/>
          <p:cNvSpPr txBox="1"/>
          <p:nvPr/>
        </p:nvSpPr>
        <p:spPr>
          <a:xfrm>
            <a:off x="259180" y="1295400"/>
            <a:ext cx="8346440" cy="35003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err="1" smtClean="0">
                <a:latin typeface="Calibri"/>
                <a:cs typeface="Calibri"/>
              </a:rPr>
              <a:t>Các</a:t>
            </a:r>
            <a:r>
              <a:rPr lang="en-US" sz="2000" spc="-75" dirty="0" smtClean="0">
                <a:latin typeface="Calibri"/>
                <a:cs typeface="Calibri"/>
              </a:rPr>
              <a:t> features </a:t>
            </a:r>
            <a:r>
              <a:rPr lang="en-US" sz="2000" spc="-75" dirty="0" err="1" smtClean="0">
                <a:latin typeface="Calibri"/>
                <a:cs typeface="Calibri"/>
              </a:rPr>
              <a:t>nổi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bật</a:t>
            </a:r>
            <a:r>
              <a:rPr lang="en-US" sz="2000" spc="-75" dirty="0" smtClean="0">
                <a:latin typeface="Calibri"/>
                <a:cs typeface="Calibri"/>
              </a:rPr>
              <a:t>: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>
                <a:cs typeface="Calibri"/>
              </a:rPr>
              <a:t>Fast and efficient </a:t>
            </a:r>
            <a:r>
              <a:rPr lang="en-US" sz="2000" spc="-75" dirty="0" err="1">
                <a:cs typeface="Calibri"/>
              </a:rPr>
              <a:t>DataFrame</a:t>
            </a:r>
            <a:r>
              <a:rPr lang="en-US" sz="2000" spc="-75" dirty="0">
                <a:cs typeface="Calibri"/>
              </a:rPr>
              <a:t> object with default and customized indexing. </a:t>
            </a:r>
            <a:endParaRPr lang="en-US" sz="2000" spc="-75" dirty="0" smtClean="0">
              <a:cs typeface="Calibri"/>
            </a:endParaRP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cs typeface="Calibri"/>
              </a:rPr>
              <a:t>Tools </a:t>
            </a:r>
            <a:r>
              <a:rPr lang="en-US" sz="2000" spc="-75" dirty="0">
                <a:cs typeface="Calibri"/>
              </a:rPr>
              <a:t>for loading data into in-memory data objects from different file formats. </a:t>
            </a:r>
            <a:endParaRPr lang="en-US" sz="2000" spc="-75" dirty="0" smtClean="0">
              <a:cs typeface="Calibri"/>
            </a:endParaRP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cs typeface="Calibri"/>
              </a:rPr>
              <a:t>Data </a:t>
            </a:r>
            <a:r>
              <a:rPr lang="en-US" sz="2000" spc="-75" dirty="0">
                <a:cs typeface="Calibri"/>
              </a:rPr>
              <a:t>alignment and integrated handling of missing data. Reshaping and pivoting of date sets. </a:t>
            </a:r>
            <a:endParaRPr lang="en-US" sz="2000" spc="-75" dirty="0" smtClean="0">
              <a:cs typeface="Calibri"/>
            </a:endParaRP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cs typeface="Calibri"/>
              </a:rPr>
              <a:t>Label-based </a:t>
            </a:r>
            <a:r>
              <a:rPr lang="en-US" sz="2000" spc="-75" dirty="0">
                <a:cs typeface="Calibri"/>
              </a:rPr>
              <a:t>slicing, indexing and </a:t>
            </a:r>
            <a:r>
              <a:rPr lang="en-US" sz="2000" spc="-75" dirty="0" smtClean="0">
                <a:cs typeface="Calibri"/>
              </a:rPr>
              <a:t>sub setting </a:t>
            </a:r>
            <a:r>
              <a:rPr lang="en-US" sz="2000" spc="-75" dirty="0">
                <a:cs typeface="Calibri"/>
              </a:rPr>
              <a:t>of large data sets. </a:t>
            </a:r>
            <a:endParaRPr lang="en-US" sz="2000" spc="-75" dirty="0" smtClean="0">
              <a:cs typeface="Calibri"/>
            </a:endParaRP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cs typeface="Calibri"/>
              </a:rPr>
              <a:t>Columns </a:t>
            </a:r>
            <a:r>
              <a:rPr lang="en-US" sz="2000" spc="-75" dirty="0">
                <a:cs typeface="Calibri"/>
              </a:rPr>
              <a:t>from a data structure can be deleted or inserted. </a:t>
            </a:r>
            <a:endParaRPr lang="en-US" sz="2000" spc="-75" dirty="0" smtClean="0">
              <a:cs typeface="Calibri"/>
            </a:endParaRP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cs typeface="Calibri"/>
              </a:rPr>
              <a:t>Group </a:t>
            </a:r>
            <a:r>
              <a:rPr lang="en-US" sz="2000" spc="-75" dirty="0">
                <a:cs typeface="Calibri"/>
              </a:rPr>
              <a:t>by data for aggregation and transformations. </a:t>
            </a:r>
            <a:endParaRPr lang="en-US" sz="2000" spc="-75" dirty="0" smtClean="0">
              <a:cs typeface="Calibri"/>
            </a:endParaRP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cs typeface="Calibri"/>
              </a:rPr>
              <a:t>High </a:t>
            </a:r>
            <a:r>
              <a:rPr lang="en-US" sz="2000" spc="-75" dirty="0">
                <a:cs typeface="Calibri"/>
              </a:rPr>
              <a:t>performance merging and joining of data. Time Series functionality</a:t>
            </a:r>
            <a:r>
              <a:rPr lang="en-US" sz="2000" spc="-75" dirty="0" smtClean="0">
                <a:cs typeface="Calibri"/>
              </a:rPr>
              <a:t>.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endParaRPr lang="en-US" sz="2000" spc="-75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13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3550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1. </a:t>
            </a:r>
            <a:r>
              <a:rPr lang="en-US" sz="3600" kern="0" spc="-5" dirty="0" err="1" smtClean="0"/>
              <a:t>Giới</a:t>
            </a:r>
            <a:r>
              <a:rPr lang="en-US" sz="3600" kern="0" spc="-80" dirty="0" smtClean="0"/>
              <a:t> </a:t>
            </a:r>
            <a:r>
              <a:rPr lang="en-US" sz="3600" kern="0" spc="-5" dirty="0" err="1" smtClean="0"/>
              <a:t>thiệu</a:t>
            </a:r>
            <a:endParaRPr lang="en-US" sz="3600" kern="0" dirty="0"/>
          </a:p>
        </p:txBody>
      </p:sp>
      <p:sp>
        <p:nvSpPr>
          <p:cNvPr id="7" name="object 3"/>
          <p:cNvSpPr txBox="1"/>
          <p:nvPr/>
        </p:nvSpPr>
        <p:spPr>
          <a:xfrm>
            <a:off x="259180" y="1295400"/>
            <a:ext cx="8346440" cy="2564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65760" lvl="1">
              <a:spcBef>
                <a:spcPts val="95"/>
              </a:spcBef>
              <a:buClr>
                <a:srgbClr val="FF0000"/>
              </a:buClr>
              <a:tabLst>
                <a:tab pos="287020" algn="l"/>
              </a:tabLst>
            </a:pPr>
            <a:endParaRPr lang="en-US" sz="2000" spc="-75" dirty="0" smtClean="0">
              <a:cs typeface="Calibri"/>
            </a:endParaRPr>
          </a:p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smtClean="0">
                <a:cs typeface="Calibri"/>
              </a:rPr>
              <a:t>Pandas </a:t>
            </a:r>
            <a:r>
              <a:rPr lang="en-US" sz="2000" spc="-75" dirty="0" err="1" smtClean="0">
                <a:cs typeface="Calibri"/>
              </a:rPr>
              <a:t>được</a:t>
            </a:r>
            <a:r>
              <a:rPr lang="en-US" sz="2000" spc="-75" dirty="0" smtClean="0">
                <a:cs typeface="Calibri"/>
              </a:rPr>
              <a:t> build </a:t>
            </a:r>
            <a:r>
              <a:rPr lang="en-US" sz="2000" spc="-75" dirty="0" err="1" smtClean="0">
                <a:cs typeface="Calibri"/>
              </a:rPr>
              <a:t>trên</a:t>
            </a:r>
            <a:r>
              <a:rPr lang="en-US" sz="2000" spc="-75" dirty="0" smtClean="0">
                <a:cs typeface="Calibri"/>
              </a:rPr>
              <a:t>: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err="1" smtClean="0">
                <a:latin typeface="Calibri"/>
                <a:cs typeface="Calibri"/>
              </a:rPr>
              <a:t>Numpy</a:t>
            </a:r>
            <a:r>
              <a:rPr lang="en-US" sz="2000" spc="-75" dirty="0" smtClean="0">
                <a:latin typeface="Calibri"/>
                <a:cs typeface="Calibri"/>
              </a:rPr>
              <a:t>: data structure arrays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err="1" smtClean="0">
                <a:latin typeface="Calibri"/>
                <a:cs typeface="Calibri"/>
              </a:rPr>
              <a:t>Scipy</a:t>
            </a:r>
            <a:r>
              <a:rPr lang="en-US" sz="2000" spc="-75" dirty="0" smtClean="0">
                <a:latin typeface="Calibri"/>
                <a:cs typeface="Calibri"/>
              </a:rPr>
              <a:t>: statistical analysis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err="1" smtClean="0">
                <a:latin typeface="Calibri"/>
                <a:cs typeface="Calibri"/>
              </a:rPr>
              <a:t>Matplotlib</a:t>
            </a:r>
            <a:r>
              <a:rPr lang="en-US" sz="2000" spc="-75" dirty="0" smtClean="0">
                <a:latin typeface="Calibri"/>
                <a:cs typeface="Calibri"/>
              </a:rPr>
              <a:t>: Visualization</a:t>
            </a:r>
          </a:p>
          <a:p>
            <a:pPr marL="744220" marR="365760" lvl="1" indent="-274320"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err="1" smtClean="0">
                <a:latin typeface="Calibri"/>
                <a:cs typeface="Calibri"/>
              </a:rPr>
              <a:t>Scikit</a:t>
            </a:r>
            <a:r>
              <a:rPr lang="en-US" sz="2000" spc="-75" dirty="0" smtClean="0">
                <a:latin typeface="Calibri"/>
                <a:cs typeface="Calibri"/>
              </a:rPr>
              <a:t>-learn: Machine learning algorithms</a:t>
            </a:r>
          </a:p>
          <a:p>
            <a:pPr marL="469900" marR="365760" lvl="1">
              <a:spcBef>
                <a:spcPts val="95"/>
              </a:spcBef>
              <a:buClr>
                <a:srgbClr val="FF0000"/>
              </a:buClr>
              <a:tabLst>
                <a:tab pos="287020" algn="l"/>
              </a:tabLst>
            </a:pPr>
            <a:endParaRPr lang="en-US" sz="2000" spc="-75" dirty="0" smtClean="0">
              <a:latin typeface="Calibri"/>
              <a:cs typeface="Calibri"/>
            </a:endParaRPr>
          </a:p>
          <a:p>
            <a:pPr marL="287020" marR="36576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en-US" sz="2000" spc="-75" dirty="0" err="1" smtClean="0">
                <a:latin typeface="Calibri"/>
                <a:cs typeface="Calibri"/>
              </a:rPr>
              <a:t>Mã</a:t>
            </a:r>
            <a:r>
              <a:rPr lang="en-US" sz="2000" spc="-75" dirty="0" smtClean="0">
                <a:latin typeface="Calibri"/>
                <a:cs typeface="Calibri"/>
              </a:rPr>
              <a:t> </a:t>
            </a:r>
            <a:r>
              <a:rPr lang="en-US" sz="2000" spc="-75" dirty="0" err="1" smtClean="0">
                <a:latin typeface="Calibri"/>
                <a:cs typeface="Calibri"/>
              </a:rPr>
              <a:t>nguồn</a:t>
            </a:r>
            <a:r>
              <a:rPr lang="en-US" sz="2000" spc="-75" dirty="0" smtClean="0">
                <a:latin typeface="Calibri"/>
                <a:cs typeface="Calibri"/>
              </a:rPr>
              <a:t>: </a:t>
            </a:r>
            <a:r>
              <a:rPr lang="en-US" sz="2000" dirty="0">
                <a:hlinkClick r:id="rId2"/>
              </a:rPr>
              <a:t>https://github.com/pandas-dev/pandas</a:t>
            </a:r>
            <a:endParaRPr lang="en-US" sz="2000" spc="-75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984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53034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2.1 </a:t>
            </a:r>
            <a:r>
              <a:rPr lang="en-US" sz="3600" kern="0" spc="-5" dirty="0" err="1" smtClean="0"/>
              <a:t>Cài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đặt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môi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trường</a:t>
            </a:r>
            <a:endParaRPr lang="en-US" sz="3600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38374"/>
            <a:ext cx="2857748" cy="670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03" y="2034517"/>
            <a:ext cx="2293819" cy="5867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7651143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4464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2.2. </a:t>
            </a:r>
            <a:r>
              <a:rPr lang="en-US" sz="3600" kern="0" spc="-5" dirty="0" err="1" smtClean="0"/>
              <a:t>Kiểu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dữ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liệu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trong</a:t>
            </a:r>
            <a:r>
              <a:rPr lang="en-US" sz="3600" kern="0" spc="-5" dirty="0" smtClean="0"/>
              <a:t> pandas</a:t>
            </a:r>
            <a:endParaRPr lang="en-US" sz="3600" kern="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347373"/>
              </p:ext>
            </p:extLst>
          </p:nvPr>
        </p:nvGraphicFramePr>
        <p:xfrm>
          <a:off x="838200" y="1600200"/>
          <a:ext cx="7619999" cy="4240138"/>
        </p:xfrm>
        <a:graphic>
          <a:graphicData uri="http://schemas.openxmlformats.org/drawingml/2006/table">
            <a:tbl>
              <a:tblPr/>
              <a:tblGrid>
                <a:gridCol w="149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0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226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most general </a:t>
                      </a:r>
                      <a:r>
                        <a:rPr lang="en-US" sz="1600" dirty="0" err="1">
                          <a:effectLst/>
                        </a:rPr>
                        <a:t>dtype</a:t>
                      </a:r>
                      <a:r>
                        <a:rPr lang="en-US" sz="1600" dirty="0">
                          <a:effectLst/>
                        </a:rPr>
                        <a:t>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138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314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13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64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37907" cy="4697985"/>
          </a:xfrm>
          <a:prstGeom prst="rect">
            <a:avLst/>
          </a:prstGeom>
        </p:spPr>
      </p:pic>
      <p:sp>
        <p:nvSpPr>
          <p:cNvPr id="6" name="object 2"/>
          <p:cNvSpPr txBox="1">
            <a:spLocks/>
          </p:cNvSpPr>
          <p:nvPr/>
        </p:nvSpPr>
        <p:spPr>
          <a:xfrm>
            <a:off x="259180" y="141859"/>
            <a:ext cx="67512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2.3 </a:t>
            </a:r>
            <a:r>
              <a:rPr lang="en-US" sz="3600" kern="0" spc="-5" dirty="0" err="1" smtClean="0"/>
              <a:t>Thành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phần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chính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trong</a:t>
            </a:r>
            <a:r>
              <a:rPr lang="en-US" sz="3600" kern="0" spc="-5" dirty="0" smtClean="0"/>
              <a:t> pandas</a:t>
            </a:r>
            <a:endParaRPr 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113219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045" y="1219200"/>
            <a:ext cx="7810355" cy="110799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2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 Series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smtClean="0"/>
              <a:t>Series: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1D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marL="742950" lvl="1" indent="-285750">
              <a:buFontTx/>
              <a:buChar char="-"/>
            </a:pPr>
            <a:r>
              <a:rPr lang="en-US" dirty="0" err="1" smtClean="0"/>
              <a:t>DataFrame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(ma </a:t>
            </a:r>
            <a:r>
              <a:rPr lang="en-US" dirty="0" err="1" smtClean="0"/>
              <a:t>trận</a:t>
            </a:r>
            <a:r>
              <a:rPr lang="en-US" dirty="0" smtClean="0"/>
              <a:t>) 2D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69036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smtClean="0"/>
              <a:t>2.3 </a:t>
            </a:r>
            <a:r>
              <a:rPr lang="en-US" sz="3600" kern="0" spc="-5" dirty="0" err="1" smtClean="0"/>
              <a:t>Thành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phần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chính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trong</a:t>
            </a:r>
            <a:r>
              <a:rPr lang="en-US" sz="3600" kern="0" spc="-5" dirty="0" smtClean="0"/>
              <a:t> pandas</a:t>
            </a:r>
            <a:endParaRPr lang="en-US" sz="3600" kern="0" dirty="0"/>
          </a:p>
        </p:txBody>
      </p:sp>
      <p:pic>
        <p:nvPicPr>
          <p:cNvPr id="9218" name="Picture 2" descr="https://storage.googleapis.com/lds-media/images/series-and-dataframe.width-1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8506"/>
            <a:ext cx="4343400" cy="16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59104"/>
            <a:ext cx="4419600" cy="9683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718027"/>
            <a:ext cx="6199269" cy="79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6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</TotalTime>
  <Words>901</Words>
  <Application>Microsoft Office PowerPoint</Application>
  <PresentationFormat>On-screen Show (4:3)</PresentationFormat>
  <Paragraphs>189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Calibri</vt:lpstr>
      <vt:lpstr>Courier New</vt:lpstr>
      <vt:lpstr>Times New Roman</vt:lpstr>
      <vt:lpstr>Wingdings</vt:lpstr>
      <vt:lpstr>Office Theme</vt:lpstr>
      <vt:lpstr>PowerPoint Presentation</vt:lpstr>
      <vt:lpstr>Pandas</vt:lpstr>
      <vt:lpstr>1. 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/>
  <cp:lastModifiedBy>Nguyen Van Thieu</cp:lastModifiedBy>
  <cp:revision>189</cp:revision>
  <dcterms:created xsi:type="dcterms:W3CDTF">2022-08-15T01:52:21Z</dcterms:created>
  <dcterms:modified xsi:type="dcterms:W3CDTF">2024-06-30T11:25:10Z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2022-08-15T00:00:00Z</vt:filetime>
  </property>
</Properties>
</file>