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67" r:id="rId5"/>
    <p:sldId id="258" r:id="rId6"/>
    <p:sldId id="268" r:id="rId7"/>
    <p:sldId id="259" r:id="rId8"/>
    <p:sldId id="269" r:id="rId9"/>
    <p:sldId id="261" r:id="rId10"/>
    <p:sldId id="270" r:id="rId11"/>
    <p:sldId id="262" r:id="rId12"/>
    <p:sldId id="271" r:id="rId13"/>
    <p:sldId id="263" r:id="rId14"/>
    <p:sldId id="272" r:id="rId15"/>
    <p:sldId id="282" r:id="rId16"/>
    <p:sldId id="264" r:id="rId17"/>
    <p:sldId id="273" r:id="rId18"/>
    <p:sldId id="265" r:id="rId19"/>
    <p:sldId id="274" r:id="rId20"/>
    <p:sldId id="280" r:id="rId21"/>
    <p:sldId id="260" r:id="rId22"/>
    <p:sldId id="275" r:id="rId23"/>
    <p:sldId id="281" r:id="rId24"/>
    <p:sldId id="283" r:id="rId25"/>
    <p:sldId id="284" r:id="rId26"/>
    <p:sldId id="27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59" d="100"/>
          <a:sy n="59" d="100"/>
        </p:scale>
        <p:origin x="9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trickloeber/pytorch-chatbot" TargetMode="External"/><Relationship Id="rId2" Type="http://schemas.openxmlformats.org/officeDocument/2006/relationships/hyperlink" Target="https://youtu.be/a040VmmO-AY?si=9IJ82qXV6B5TRzzv" TargetMode="External"/><Relationship Id="rId1" Type="http://schemas.openxmlformats.org/officeDocument/2006/relationships/hyperlink" Target="https://chatbotsmagazine.com/contextual-chat-bots-with-tensorflow-4391749d0077" TargetMode="External"/><Relationship Id="rId4" Type="http://schemas.openxmlformats.org/officeDocument/2006/relationships/hyperlink" Target="https://youtu.be/RpWeNzfSUHw?si=KF1174rAoIEus9nb" TargetMode="External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trickloeber/pytorch-chatbot" TargetMode="External"/><Relationship Id="rId2" Type="http://schemas.openxmlformats.org/officeDocument/2006/relationships/hyperlink" Target="https://youtu.be/a040VmmO-AY?si=9IJ82qXV6B5TRzzv" TargetMode="External"/><Relationship Id="rId1" Type="http://schemas.openxmlformats.org/officeDocument/2006/relationships/hyperlink" Target="https://chatbotsmagazine.com/contextual-chat-bots-with-tensorflow-4391749d0077" TargetMode="External"/><Relationship Id="rId4" Type="http://schemas.openxmlformats.org/officeDocument/2006/relationships/hyperlink" Target="https://youtu.be/RpWeNzfSUHw?si=KF1174rAoIEus9nb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4A5973-D1D3-4153-BC1D-0CFA1D094114}" type="doc">
      <dgm:prSet loTypeId="urn:microsoft.com/office/officeart/2005/8/layout/vList5" loCatId="list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226B189-3F8A-4D84-B783-62EAD4BDACBC}">
      <dgm:prSet/>
      <dgm:spPr/>
      <dgm:t>
        <a:bodyPr/>
        <a:lstStyle/>
        <a:p>
          <a:r>
            <a:rPr lang="fr-FR" b="1"/>
            <a:t>Cadre :</a:t>
          </a:r>
          <a:r>
            <a:rPr lang="fr-FR"/>
            <a:t> </a:t>
          </a:r>
          <a:r>
            <a:rPr lang="fr-FR" b="1"/>
            <a:t>MLP (Multi-Layer Perceptron)</a:t>
          </a:r>
          <a:r>
            <a:rPr lang="fr-FR"/>
            <a:t> implémenté via nn.Module</a:t>
          </a:r>
          <a:endParaRPr lang="en-US"/>
        </a:p>
      </dgm:t>
    </dgm:pt>
    <dgm:pt modelId="{C2E47C98-F231-48E8-B5D6-55608D79CA4A}" type="parTrans" cxnId="{B3CB2E27-F2E6-4E02-9100-C60402A7FB9A}">
      <dgm:prSet/>
      <dgm:spPr/>
      <dgm:t>
        <a:bodyPr/>
        <a:lstStyle/>
        <a:p>
          <a:endParaRPr lang="en-US"/>
        </a:p>
      </dgm:t>
    </dgm:pt>
    <dgm:pt modelId="{0197ED68-9309-4DC8-843D-B77B5C04C88E}" type="sibTrans" cxnId="{B3CB2E27-F2E6-4E02-9100-C60402A7FB9A}">
      <dgm:prSet/>
      <dgm:spPr/>
      <dgm:t>
        <a:bodyPr/>
        <a:lstStyle/>
        <a:p>
          <a:endParaRPr lang="en-US"/>
        </a:p>
      </dgm:t>
    </dgm:pt>
    <dgm:pt modelId="{97D04331-6BF0-4777-9F2F-6DF6AA1880A7}">
      <dgm:prSet/>
      <dgm:spPr/>
      <dgm:t>
        <a:bodyPr/>
        <a:lstStyle/>
        <a:p>
          <a:r>
            <a:rPr lang="fr-FR" b="1"/>
            <a:t>Topologie :</a:t>
          </a:r>
          <a:r>
            <a:rPr lang="fr-FR"/>
            <a:t> Réduction progressive des couches :</a:t>
          </a:r>
          <a:endParaRPr lang="en-US"/>
        </a:p>
      </dgm:t>
    </dgm:pt>
    <dgm:pt modelId="{23875636-DE76-4B61-8639-76D256B29F48}" type="parTrans" cxnId="{31A99DBA-3F66-4B2F-B700-DF19B3F01A1C}">
      <dgm:prSet/>
      <dgm:spPr/>
      <dgm:t>
        <a:bodyPr/>
        <a:lstStyle/>
        <a:p>
          <a:endParaRPr lang="en-US"/>
        </a:p>
      </dgm:t>
    </dgm:pt>
    <dgm:pt modelId="{CBE0C6D3-9AA8-4E95-A7E7-ED0E2A61EA30}" type="sibTrans" cxnId="{31A99DBA-3F66-4B2F-B700-DF19B3F01A1C}">
      <dgm:prSet/>
      <dgm:spPr/>
      <dgm:t>
        <a:bodyPr/>
        <a:lstStyle/>
        <a:p>
          <a:endParaRPr lang="en-US"/>
        </a:p>
      </dgm:t>
    </dgm:pt>
    <dgm:pt modelId="{86DF071A-1D62-4ACF-849C-3002552C084D}">
      <dgm:prSet/>
      <dgm:spPr/>
      <dgm:t>
        <a:bodyPr/>
        <a:lstStyle/>
        <a:p>
          <a:r>
            <a:rPr lang="fr-FR"/>
            <a:t>Input </a:t>
          </a:r>
          <a:r>
            <a:rPr lang="fr-FR">
              <a:sym typeface="Wingdings" panose="05000000000000000000" pitchFamily="2" charset="2"/>
            </a:rPr>
            <a:t></a:t>
          </a:r>
          <a:r>
            <a:rPr lang="fr-FR"/>
            <a:t> 512 </a:t>
          </a:r>
          <a:r>
            <a:rPr lang="fr-FR">
              <a:sym typeface="Wingdings" panose="05000000000000000000" pitchFamily="2" charset="2"/>
            </a:rPr>
            <a:t></a:t>
          </a:r>
          <a:r>
            <a:rPr lang="fr-FR"/>
            <a:t> 256 </a:t>
          </a:r>
          <a:r>
            <a:rPr lang="fr-FR">
              <a:sym typeface="Wingdings" panose="05000000000000000000" pitchFamily="2" charset="2"/>
            </a:rPr>
            <a:t></a:t>
          </a:r>
          <a:r>
            <a:rPr lang="fr-FR"/>
            <a:t> 128 </a:t>
          </a:r>
          <a:r>
            <a:rPr lang="fr-FR">
              <a:sym typeface="Wingdings" panose="05000000000000000000" pitchFamily="2" charset="2"/>
            </a:rPr>
            <a:t></a:t>
          </a:r>
          <a:r>
            <a:rPr lang="fr-FR"/>
            <a:t> 64 </a:t>
          </a:r>
          <a:r>
            <a:rPr lang="fr-FR">
              <a:sym typeface="Wingdings" panose="05000000000000000000" pitchFamily="2" charset="2"/>
            </a:rPr>
            <a:t></a:t>
          </a:r>
          <a:r>
            <a:rPr lang="fr-FR"/>
            <a:t> Output</a:t>
          </a:r>
          <a:endParaRPr lang="en-US"/>
        </a:p>
      </dgm:t>
    </dgm:pt>
    <dgm:pt modelId="{3F097740-2D3C-40B1-B6DA-F7911CAD285A}" type="parTrans" cxnId="{7A9342E0-3E85-4D2E-ABBC-CD437EACC6ED}">
      <dgm:prSet/>
      <dgm:spPr/>
      <dgm:t>
        <a:bodyPr/>
        <a:lstStyle/>
        <a:p>
          <a:endParaRPr lang="en-US"/>
        </a:p>
      </dgm:t>
    </dgm:pt>
    <dgm:pt modelId="{5007EB35-1DF9-4DAA-8316-7039775B36CB}" type="sibTrans" cxnId="{7A9342E0-3E85-4D2E-ABBC-CD437EACC6ED}">
      <dgm:prSet/>
      <dgm:spPr/>
      <dgm:t>
        <a:bodyPr/>
        <a:lstStyle/>
        <a:p>
          <a:endParaRPr lang="en-US"/>
        </a:p>
      </dgm:t>
    </dgm:pt>
    <dgm:pt modelId="{20413A78-5797-40F8-AEB2-7D333FCA710E}">
      <dgm:prSet/>
      <dgm:spPr/>
      <dgm:t>
        <a:bodyPr/>
        <a:lstStyle/>
        <a:p>
          <a:r>
            <a:rPr lang="en-US" b="1"/>
            <a:t>Optimisation &amp; Régularisation :</a:t>
          </a:r>
          <a:endParaRPr lang="en-US"/>
        </a:p>
      </dgm:t>
    </dgm:pt>
    <dgm:pt modelId="{A2E205E5-ADCF-4055-BA4E-04F9EB2CEB64}" type="parTrans" cxnId="{3D20DF27-87B6-4971-95A3-2E30994220B7}">
      <dgm:prSet/>
      <dgm:spPr/>
      <dgm:t>
        <a:bodyPr/>
        <a:lstStyle/>
        <a:p>
          <a:endParaRPr lang="en-US"/>
        </a:p>
      </dgm:t>
    </dgm:pt>
    <dgm:pt modelId="{1E99CECE-B95E-455A-95F4-FB4FEE38A230}" type="sibTrans" cxnId="{3D20DF27-87B6-4971-95A3-2E30994220B7}">
      <dgm:prSet/>
      <dgm:spPr/>
      <dgm:t>
        <a:bodyPr/>
        <a:lstStyle/>
        <a:p>
          <a:endParaRPr lang="en-US"/>
        </a:p>
      </dgm:t>
    </dgm:pt>
    <dgm:pt modelId="{D1A6B88D-C713-4E8C-8C68-BD5B62FD28F9}">
      <dgm:prSet/>
      <dgm:spPr/>
      <dgm:t>
        <a:bodyPr/>
        <a:lstStyle/>
        <a:p>
          <a:r>
            <a:rPr lang="en-US" b="1"/>
            <a:t>Batch Normalization </a:t>
          </a:r>
          <a:r>
            <a:rPr lang="fr-FR"/>
            <a:t>pour la stabilité et la vitesse.</a:t>
          </a:r>
          <a:endParaRPr lang="en-US"/>
        </a:p>
      </dgm:t>
    </dgm:pt>
    <dgm:pt modelId="{AE03F0B6-EDE9-467D-8056-633C52E7EC2A}" type="parTrans" cxnId="{217ED77D-558F-4DBC-BC40-E11B0C5B2667}">
      <dgm:prSet/>
      <dgm:spPr/>
      <dgm:t>
        <a:bodyPr/>
        <a:lstStyle/>
        <a:p>
          <a:endParaRPr lang="en-US"/>
        </a:p>
      </dgm:t>
    </dgm:pt>
    <dgm:pt modelId="{FA519B5F-FC54-42B8-8681-38E03E8F1205}" type="sibTrans" cxnId="{217ED77D-558F-4DBC-BC40-E11B0C5B2667}">
      <dgm:prSet/>
      <dgm:spPr/>
      <dgm:t>
        <a:bodyPr/>
        <a:lstStyle/>
        <a:p>
          <a:endParaRPr lang="en-US"/>
        </a:p>
      </dgm:t>
    </dgm:pt>
    <dgm:pt modelId="{64D8E15D-3738-4CBB-BF1E-3340905C17AE}">
      <dgm:prSet/>
      <dgm:spPr/>
      <dgm:t>
        <a:bodyPr/>
        <a:lstStyle/>
        <a:p>
          <a:r>
            <a:rPr lang="en-US" b="1"/>
            <a:t>Dropout </a:t>
          </a:r>
          <a:r>
            <a:rPr lang="en-US"/>
            <a:t>(0.4) pour prévenir le surapprentissage.</a:t>
          </a:r>
        </a:p>
      </dgm:t>
    </dgm:pt>
    <dgm:pt modelId="{CC294B86-17A0-450C-A93D-2C31B98A7BAC}" type="parTrans" cxnId="{0B14E7AF-264A-4CA7-9ADB-E67047390085}">
      <dgm:prSet/>
      <dgm:spPr/>
      <dgm:t>
        <a:bodyPr/>
        <a:lstStyle/>
        <a:p>
          <a:endParaRPr lang="en-US"/>
        </a:p>
      </dgm:t>
    </dgm:pt>
    <dgm:pt modelId="{3B360086-AC5A-4303-9124-148E643CBA2D}" type="sibTrans" cxnId="{0B14E7AF-264A-4CA7-9ADB-E67047390085}">
      <dgm:prSet/>
      <dgm:spPr/>
      <dgm:t>
        <a:bodyPr/>
        <a:lstStyle/>
        <a:p>
          <a:endParaRPr lang="en-US"/>
        </a:p>
      </dgm:t>
    </dgm:pt>
    <dgm:pt modelId="{0BBBFF2E-3688-46AD-982B-9FCDCA277EA5}" type="pres">
      <dgm:prSet presAssocID="{AA4A5973-D1D3-4153-BC1D-0CFA1D094114}" presName="Name0" presStyleCnt="0">
        <dgm:presLayoutVars>
          <dgm:dir/>
          <dgm:animLvl val="lvl"/>
          <dgm:resizeHandles val="exact"/>
        </dgm:presLayoutVars>
      </dgm:prSet>
      <dgm:spPr/>
    </dgm:pt>
    <dgm:pt modelId="{FABBCD1A-8ED6-4128-B086-175C0BAFDEAC}" type="pres">
      <dgm:prSet presAssocID="{C226B189-3F8A-4D84-B783-62EAD4BDACBC}" presName="linNode" presStyleCnt="0"/>
      <dgm:spPr/>
    </dgm:pt>
    <dgm:pt modelId="{5AB7715B-48E1-4F46-9937-2BC26C8654C6}" type="pres">
      <dgm:prSet presAssocID="{C226B189-3F8A-4D84-B783-62EAD4BDACBC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BB0AFA5E-3D83-49B3-AA42-0D9492092ADF}" type="pres">
      <dgm:prSet presAssocID="{0197ED68-9309-4DC8-843D-B77B5C04C88E}" presName="sp" presStyleCnt="0"/>
      <dgm:spPr/>
    </dgm:pt>
    <dgm:pt modelId="{A3F11B42-EF2A-4E7E-8918-F794E0950B51}" type="pres">
      <dgm:prSet presAssocID="{97D04331-6BF0-4777-9F2F-6DF6AA1880A7}" presName="linNode" presStyleCnt="0"/>
      <dgm:spPr/>
    </dgm:pt>
    <dgm:pt modelId="{50706202-3930-4E38-9C0B-FCE818599FC7}" type="pres">
      <dgm:prSet presAssocID="{97D04331-6BF0-4777-9F2F-6DF6AA1880A7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87CE60F0-7D25-4B65-8C8B-73C6C9A719D2}" type="pres">
      <dgm:prSet presAssocID="{97D04331-6BF0-4777-9F2F-6DF6AA1880A7}" presName="descendantText" presStyleLbl="alignAccFollowNode1" presStyleIdx="0" presStyleCnt="2">
        <dgm:presLayoutVars>
          <dgm:bulletEnabled val="1"/>
        </dgm:presLayoutVars>
      </dgm:prSet>
      <dgm:spPr/>
    </dgm:pt>
    <dgm:pt modelId="{5BF984C9-A030-4D60-9084-AB296C74FCB3}" type="pres">
      <dgm:prSet presAssocID="{CBE0C6D3-9AA8-4E95-A7E7-ED0E2A61EA30}" presName="sp" presStyleCnt="0"/>
      <dgm:spPr/>
    </dgm:pt>
    <dgm:pt modelId="{63C44FDD-BD2D-4FC7-97EF-C6B9D32ADE6D}" type="pres">
      <dgm:prSet presAssocID="{20413A78-5797-40F8-AEB2-7D333FCA710E}" presName="linNode" presStyleCnt="0"/>
      <dgm:spPr/>
    </dgm:pt>
    <dgm:pt modelId="{B26C4177-1C2E-43EB-A76B-DB65755859BB}" type="pres">
      <dgm:prSet presAssocID="{20413A78-5797-40F8-AEB2-7D333FCA710E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2FF4D2ED-C545-4BB9-AFEF-FDB5FAA7EBDA}" type="pres">
      <dgm:prSet presAssocID="{20413A78-5797-40F8-AEB2-7D333FCA710E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135CDC0B-EFDD-4C5E-A71B-6ED769BE1B38}" type="presOf" srcId="{86DF071A-1D62-4ACF-849C-3002552C084D}" destId="{87CE60F0-7D25-4B65-8C8B-73C6C9A719D2}" srcOrd="0" destOrd="0" presId="urn:microsoft.com/office/officeart/2005/8/layout/vList5"/>
    <dgm:cxn modelId="{489C0313-5CFD-422E-8594-9692716B652E}" type="presOf" srcId="{AA4A5973-D1D3-4153-BC1D-0CFA1D094114}" destId="{0BBBFF2E-3688-46AD-982B-9FCDCA277EA5}" srcOrd="0" destOrd="0" presId="urn:microsoft.com/office/officeart/2005/8/layout/vList5"/>
    <dgm:cxn modelId="{B3CB2E27-F2E6-4E02-9100-C60402A7FB9A}" srcId="{AA4A5973-D1D3-4153-BC1D-0CFA1D094114}" destId="{C226B189-3F8A-4D84-B783-62EAD4BDACBC}" srcOrd="0" destOrd="0" parTransId="{C2E47C98-F231-48E8-B5D6-55608D79CA4A}" sibTransId="{0197ED68-9309-4DC8-843D-B77B5C04C88E}"/>
    <dgm:cxn modelId="{3D20DF27-87B6-4971-95A3-2E30994220B7}" srcId="{AA4A5973-D1D3-4153-BC1D-0CFA1D094114}" destId="{20413A78-5797-40F8-AEB2-7D333FCA710E}" srcOrd="2" destOrd="0" parTransId="{A2E205E5-ADCF-4055-BA4E-04F9EB2CEB64}" sibTransId="{1E99CECE-B95E-455A-95F4-FB4FEE38A230}"/>
    <dgm:cxn modelId="{217ED77D-558F-4DBC-BC40-E11B0C5B2667}" srcId="{20413A78-5797-40F8-AEB2-7D333FCA710E}" destId="{D1A6B88D-C713-4E8C-8C68-BD5B62FD28F9}" srcOrd="0" destOrd="0" parTransId="{AE03F0B6-EDE9-467D-8056-633C52E7EC2A}" sibTransId="{FA519B5F-FC54-42B8-8681-38E03E8F1205}"/>
    <dgm:cxn modelId="{3C4B0F82-364F-4FBC-A0AA-1DA3478C1552}" type="presOf" srcId="{97D04331-6BF0-4777-9F2F-6DF6AA1880A7}" destId="{50706202-3930-4E38-9C0B-FCE818599FC7}" srcOrd="0" destOrd="0" presId="urn:microsoft.com/office/officeart/2005/8/layout/vList5"/>
    <dgm:cxn modelId="{355DBB97-C357-465B-847E-2F8698F8F540}" type="presOf" srcId="{D1A6B88D-C713-4E8C-8C68-BD5B62FD28F9}" destId="{2FF4D2ED-C545-4BB9-AFEF-FDB5FAA7EBDA}" srcOrd="0" destOrd="0" presId="urn:microsoft.com/office/officeart/2005/8/layout/vList5"/>
    <dgm:cxn modelId="{86AD139D-4D69-43FB-9BC8-9F0393CE826F}" type="presOf" srcId="{64D8E15D-3738-4CBB-BF1E-3340905C17AE}" destId="{2FF4D2ED-C545-4BB9-AFEF-FDB5FAA7EBDA}" srcOrd="0" destOrd="1" presId="urn:microsoft.com/office/officeart/2005/8/layout/vList5"/>
    <dgm:cxn modelId="{82A2F09D-6198-42D9-BF35-2D79F0CAC727}" type="presOf" srcId="{C226B189-3F8A-4D84-B783-62EAD4BDACBC}" destId="{5AB7715B-48E1-4F46-9937-2BC26C8654C6}" srcOrd="0" destOrd="0" presId="urn:microsoft.com/office/officeart/2005/8/layout/vList5"/>
    <dgm:cxn modelId="{0B14E7AF-264A-4CA7-9ADB-E67047390085}" srcId="{20413A78-5797-40F8-AEB2-7D333FCA710E}" destId="{64D8E15D-3738-4CBB-BF1E-3340905C17AE}" srcOrd="1" destOrd="0" parTransId="{CC294B86-17A0-450C-A93D-2C31B98A7BAC}" sibTransId="{3B360086-AC5A-4303-9124-148E643CBA2D}"/>
    <dgm:cxn modelId="{31A99DBA-3F66-4B2F-B700-DF19B3F01A1C}" srcId="{AA4A5973-D1D3-4153-BC1D-0CFA1D094114}" destId="{97D04331-6BF0-4777-9F2F-6DF6AA1880A7}" srcOrd="1" destOrd="0" parTransId="{23875636-DE76-4B61-8639-76D256B29F48}" sibTransId="{CBE0C6D3-9AA8-4E95-A7E7-ED0E2A61EA30}"/>
    <dgm:cxn modelId="{7C34DCD8-EF89-4589-8AE2-BE10460B4553}" type="presOf" srcId="{20413A78-5797-40F8-AEB2-7D333FCA710E}" destId="{B26C4177-1C2E-43EB-A76B-DB65755859BB}" srcOrd="0" destOrd="0" presId="urn:microsoft.com/office/officeart/2005/8/layout/vList5"/>
    <dgm:cxn modelId="{7A9342E0-3E85-4D2E-ABBC-CD437EACC6ED}" srcId="{97D04331-6BF0-4777-9F2F-6DF6AA1880A7}" destId="{86DF071A-1D62-4ACF-849C-3002552C084D}" srcOrd="0" destOrd="0" parTransId="{3F097740-2D3C-40B1-B6DA-F7911CAD285A}" sibTransId="{5007EB35-1DF9-4DAA-8316-7039775B36CB}"/>
    <dgm:cxn modelId="{1DCABAAF-19FC-4A22-BD5D-93D29D5BE741}" type="presParOf" srcId="{0BBBFF2E-3688-46AD-982B-9FCDCA277EA5}" destId="{FABBCD1A-8ED6-4128-B086-175C0BAFDEAC}" srcOrd="0" destOrd="0" presId="urn:microsoft.com/office/officeart/2005/8/layout/vList5"/>
    <dgm:cxn modelId="{162D223D-FC91-4B77-96E8-03D2DE0F9A00}" type="presParOf" srcId="{FABBCD1A-8ED6-4128-B086-175C0BAFDEAC}" destId="{5AB7715B-48E1-4F46-9937-2BC26C8654C6}" srcOrd="0" destOrd="0" presId="urn:microsoft.com/office/officeart/2005/8/layout/vList5"/>
    <dgm:cxn modelId="{6B4592FC-A564-492B-A625-E861CAEA61F0}" type="presParOf" srcId="{0BBBFF2E-3688-46AD-982B-9FCDCA277EA5}" destId="{BB0AFA5E-3D83-49B3-AA42-0D9492092ADF}" srcOrd="1" destOrd="0" presId="urn:microsoft.com/office/officeart/2005/8/layout/vList5"/>
    <dgm:cxn modelId="{FA4F61C8-D737-4883-A3A8-75AE6FCEA8FB}" type="presParOf" srcId="{0BBBFF2E-3688-46AD-982B-9FCDCA277EA5}" destId="{A3F11B42-EF2A-4E7E-8918-F794E0950B51}" srcOrd="2" destOrd="0" presId="urn:microsoft.com/office/officeart/2005/8/layout/vList5"/>
    <dgm:cxn modelId="{EFB62548-52DA-4D4C-9D52-81B2D3445AAD}" type="presParOf" srcId="{A3F11B42-EF2A-4E7E-8918-F794E0950B51}" destId="{50706202-3930-4E38-9C0B-FCE818599FC7}" srcOrd="0" destOrd="0" presId="urn:microsoft.com/office/officeart/2005/8/layout/vList5"/>
    <dgm:cxn modelId="{CCD3FFB4-F4C1-4CA6-A566-D345C16A100F}" type="presParOf" srcId="{A3F11B42-EF2A-4E7E-8918-F794E0950B51}" destId="{87CE60F0-7D25-4B65-8C8B-73C6C9A719D2}" srcOrd="1" destOrd="0" presId="urn:microsoft.com/office/officeart/2005/8/layout/vList5"/>
    <dgm:cxn modelId="{E884EDC6-6A91-45A1-B91D-7C4BEE921525}" type="presParOf" srcId="{0BBBFF2E-3688-46AD-982B-9FCDCA277EA5}" destId="{5BF984C9-A030-4D60-9084-AB296C74FCB3}" srcOrd="3" destOrd="0" presId="urn:microsoft.com/office/officeart/2005/8/layout/vList5"/>
    <dgm:cxn modelId="{80F12050-8EF3-4095-8777-7AFF8612B2F0}" type="presParOf" srcId="{0BBBFF2E-3688-46AD-982B-9FCDCA277EA5}" destId="{63C44FDD-BD2D-4FC7-97EF-C6B9D32ADE6D}" srcOrd="4" destOrd="0" presId="urn:microsoft.com/office/officeart/2005/8/layout/vList5"/>
    <dgm:cxn modelId="{DFDE0BF9-C27A-41BC-83D7-1F11331103A3}" type="presParOf" srcId="{63C44FDD-BD2D-4FC7-97EF-C6B9D32ADE6D}" destId="{B26C4177-1C2E-43EB-A76B-DB65755859BB}" srcOrd="0" destOrd="0" presId="urn:microsoft.com/office/officeart/2005/8/layout/vList5"/>
    <dgm:cxn modelId="{9BA33DDE-E2F1-4D0D-BA9D-FD3AC98C8D90}" type="presParOf" srcId="{63C44FDD-BD2D-4FC7-97EF-C6B9D32ADE6D}" destId="{2FF4D2ED-C545-4BB9-AFEF-FDB5FAA7EBD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AD6119-B694-4DB7-82D3-6C373E70DEEC}" type="doc">
      <dgm:prSet loTypeId="urn:microsoft.com/office/officeart/2008/layout/LinedList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550CFCC-1B3B-4384-A295-05C29BEC6A01}">
      <dgm:prSet/>
      <dgm:spPr/>
      <dgm:t>
        <a:bodyPr/>
        <a:lstStyle/>
        <a:p>
          <a:r>
            <a:rPr lang="fr-FR" b="1"/>
            <a:t>Convergence :</a:t>
          </a:r>
          <a:r>
            <a:rPr lang="fr-FR"/>
            <a:t> Graphique de la Courbe de Perte </a:t>
          </a:r>
          <a:r>
            <a:rPr lang="fr-FR">
              <a:sym typeface="Wingdings" panose="05000000000000000000" pitchFamily="2" charset="2"/>
            </a:rPr>
            <a:t></a:t>
          </a:r>
          <a:r>
            <a:rPr lang="fr-FR"/>
            <a:t>Convergence rapide et stable sur </a:t>
          </a:r>
          <a:r>
            <a:rPr lang="fr-FR" b="1"/>
            <a:t>50 époques</a:t>
          </a:r>
          <a:r>
            <a:rPr lang="fr-FR"/>
            <a:t>.</a:t>
          </a:r>
          <a:endParaRPr lang="en-US"/>
        </a:p>
      </dgm:t>
    </dgm:pt>
    <dgm:pt modelId="{3C4A991F-8526-40AF-8FDC-867E887E6298}" type="parTrans" cxnId="{4A69ED05-77F6-4309-920A-1A1CDC55CBB7}">
      <dgm:prSet/>
      <dgm:spPr/>
      <dgm:t>
        <a:bodyPr/>
        <a:lstStyle/>
        <a:p>
          <a:endParaRPr lang="en-US"/>
        </a:p>
      </dgm:t>
    </dgm:pt>
    <dgm:pt modelId="{D259D809-67A6-47A1-B41C-15BCE9BFB7AF}" type="sibTrans" cxnId="{4A69ED05-77F6-4309-920A-1A1CDC55CBB7}">
      <dgm:prSet/>
      <dgm:spPr/>
      <dgm:t>
        <a:bodyPr/>
        <a:lstStyle/>
        <a:p>
          <a:endParaRPr lang="en-US"/>
        </a:p>
      </dgm:t>
    </dgm:pt>
    <dgm:pt modelId="{D24CC046-2826-4A6E-A405-E636C0E03DCA}">
      <dgm:prSet/>
      <dgm:spPr/>
      <dgm:t>
        <a:bodyPr/>
        <a:lstStyle/>
        <a:p>
          <a:r>
            <a:rPr lang="fr-FR" b="1"/>
            <a:t>Précision Globale :</a:t>
          </a:r>
          <a:r>
            <a:rPr lang="fr-FR"/>
            <a:t> </a:t>
          </a:r>
          <a:r>
            <a:rPr lang="fr-FR" b="1"/>
            <a:t>Accuracy sur l'Ensemble de Test</a:t>
          </a:r>
          <a:endParaRPr lang="en-US"/>
        </a:p>
      </dgm:t>
    </dgm:pt>
    <dgm:pt modelId="{DE0BE07C-2F55-4D9A-A894-79ADBF19A06F}" type="parTrans" cxnId="{773C5152-529E-4350-9D1E-6673703EA02A}">
      <dgm:prSet/>
      <dgm:spPr/>
      <dgm:t>
        <a:bodyPr/>
        <a:lstStyle/>
        <a:p>
          <a:endParaRPr lang="en-US"/>
        </a:p>
      </dgm:t>
    </dgm:pt>
    <dgm:pt modelId="{3F0AE426-B35C-4B04-882A-FF74F1388166}" type="sibTrans" cxnId="{773C5152-529E-4350-9D1E-6673703EA02A}">
      <dgm:prSet/>
      <dgm:spPr/>
      <dgm:t>
        <a:bodyPr/>
        <a:lstStyle/>
        <a:p>
          <a:endParaRPr lang="en-US"/>
        </a:p>
      </dgm:t>
    </dgm:pt>
    <dgm:pt modelId="{82D788B7-B6C8-42B7-95A7-697F26029387}">
      <dgm:prSet/>
      <dgm:spPr/>
      <dgm:t>
        <a:bodyPr/>
        <a:lstStyle/>
        <a:p>
          <a:r>
            <a:rPr lang="fr-FR" b="1"/>
            <a:t>Analyse Détaillée :</a:t>
          </a:r>
          <a:r>
            <a:rPr lang="fr-FR"/>
            <a:t> Rapport de Classification (F1-Score, Précision, Rappel) élevé sur l'ensemble des intentions, validant la robustesse.</a:t>
          </a:r>
          <a:endParaRPr lang="en-US"/>
        </a:p>
      </dgm:t>
    </dgm:pt>
    <dgm:pt modelId="{4AA218AB-FEE2-42CF-8AE7-16C9EC1B4864}" type="parTrans" cxnId="{58B19192-E7CF-408D-A0F4-73D1A89B55BF}">
      <dgm:prSet/>
      <dgm:spPr/>
      <dgm:t>
        <a:bodyPr/>
        <a:lstStyle/>
        <a:p>
          <a:endParaRPr lang="en-US"/>
        </a:p>
      </dgm:t>
    </dgm:pt>
    <dgm:pt modelId="{531F92A5-A25B-445F-8FD7-E103B390C4EE}" type="sibTrans" cxnId="{58B19192-E7CF-408D-A0F4-73D1A89B55BF}">
      <dgm:prSet/>
      <dgm:spPr/>
      <dgm:t>
        <a:bodyPr/>
        <a:lstStyle/>
        <a:p>
          <a:endParaRPr lang="en-US"/>
        </a:p>
      </dgm:t>
    </dgm:pt>
    <dgm:pt modelId="{78EBF5BE-93B4-41AE-B578-5CE4CADC8695}">
      <dgm:prSet/>
      <dgm:spPr/>
      <dgm:t>
        <a:bodyPr/>
        <a:lstStyle/>
        <a:p>
          <a:r>
            <a:rPr lang="fr-FR" b="1"/>
            <a:t>Artefact :</a:t>
          </a:r>
          <a:r>
            <a:rPr lang="fr-FR"/>
            <a:t> Poids entraînés sauvegardés dans le fichier </a:t>
          </a:r>
          <a:r>
            <a:rPr lang="fr-FR" b="1"/>
            <a:t>.pth</a:t>
          </a:r>
          <a:r>
            <a:rPr lang="fr-FR"/>
            <a:t> (chat_model_tfidf.pth).</a:t>
          </a:r>
          <a:endParaRPr lang="en-US"/>
        </a:p>
      </dgm:t>
    </dgm:pt>
    <dgm:pt modelId="{D829FF4B-F17D-4886-BE09-B1B065593583}" type="parTrans" cxnId="{9FBC2C85-4232-4FD9-A8B4-480202A1810F}">
      <dgm:prSet/>
      <dgm:spPr/>
      <dgm:t>
        <a:bodyPr/>
        <a:lstStyle/>
        <a:p>
          <a:endParaRPr lang="en-US"/>
        </a:p>
      </dgm:t>
    </dgm:pt>
    <dgm:pt modelId="{4F40739A-66D7-4A64-ACAE-80EB78F5036F}" type="sibTrans" cxnId="{9FBC2C85-4232-4FD9-A8B4-480202A1810F}">
      <dgm:prSet/>
      <dgm:spPr/>
      <dgm:t>
        <a:bodyPr/>
        <a:lstStyle/>
        <a:p>
          <a:endParaRPr lang="en-US"/>
        </a:p>
      </dgm:t>
    </dgm:pt>
    <dgm:pt modelId="{C83AF9A5-7411-4995-82CB-1B5C433D5635}" type="pres">
      <dgm:prSet presAssocID="{36AD6119-B694-4DB7-82D3-6C373E70DEEC}" presName="vert0" presStyleCnt="0">
        <dgm:presLayoutVars>
          <dgm:dir/>
          <dgm:animOne val="branch"/>
          <dgm:animLvl val="lvl"/>
        </dgm:presLayoutVars>
      </dgm:prSet>
      <dgm:spPr/>
    </dgm:pt>
    <dgm:pt modelId="{51235A17-B5AB-4436-9B4C-94B12926F527}" type="pres">
      <dgm:prSet presAssocID="{4550CFCC-1B3B-4384-A295-05C29BEC6A01}" presName="thickLine" presStyleLbl="alignNode1" presStyleIdx="0" presStyleCnt="4"/>
      <dgm:spPr/>
    </dgm:pt>
    <dgm:pt modelId="{4A3823DE-83AF-4799-BF87-9B6EB7901EE0}" type="pres">
      <dgm:prSet presAssocID="{4550CFCC-1B3B-4384-A295-05C29BEC6A01}" presName="horz1" presStyleCnt="0"/>
      <dgm:spPr/>
    </dgm:pt>
    <dgm:pt modelId="{2421250C-2E1F-4BAF-AC75-3076DC0356C8}" type="pres">
      <dgm:prSet presAssocID="{4550CFCC-1B3B-4384-A295-05C29BEC6A01}" presName="tx1" presStyleLbl="revTx" presStyleIdx="0" presStyleCnt="4"/>
      <dgm:spPr/>
    </dgm:pt>
    <dgm:pt modelId="{57B80394-1805-470E-ABE2-C5C35098A9A4}" type="pres">
      <dgm:prSet presAssocID="{4550CFCC-1B3B-4384-A295-05C29BEC6A01}" presName="vert1" presStyleCnt="0"/>
      <dgm:spPr/>
    </dgm:pt>
    <dgm:pt modelId="{874D5186-B700-4A23-B5ED-662F77771FE0}" type="pres">
      <dgm:prSet presAssocID="{D24CC046-2826-4A6E-A405-E636C0E03DCA}" presName="thickLine" presStyleLbl="alignNode1" presStyleIdx="1" presStyleCnt="4"/>
      <dgm:spPr/>
    </dgm:pt>
    <dgm:pt modelId="{7A900E4F-1A19-474C-9038-B95C702E50E8}" type="pres">
      <dgm:prSet presAssocID="{D24CC046-2826-4A6E-A405-E636C0E03DCA}" presName="horz1" presStyleCnt="0"/>
      <dgm:spPr/>
    </dgm:pt>
    <dgm:pt modelId="{07FA5452-3506-4F71-8B1D-FF975658BF2E}" type="pres">
      <dgm:prSet presAssocID="{D24CC046-2826-4A6E-A405-E636C0E03DCA}" presName="tx1" presStyleLbl="revTx" presStyleIdx="1" presStyleCnt="4"/>
      <dgm:spPr/>
    </dgm:pt>
    <dgm:pt modelId="{606FB0EB-3F49-4C9F-BBA8-5B989D052D21}" type="pres">
      <dgm:prSet presAssocID="{D24CC046-2826-4A6E-A405-E636C0E03DCA}" presName="vert1" presStyleCnt="0"/>
      <dgm:spPr/>
    </dgm:pt>
    <dgm:pt modelId="{E3FC1673-16E1-468F-A2DD-E9D483E9FF7B}" type="pres">
      <dgm:prSet presAssocID="{82D788B7-B6C8-42B7-95A7-697F26029387}" presName="thickLine" presStyleLbl="alignNode1" presStyleIdx="2" presStyleCnt="4"/>
      <dgm:spPr/>
    </dgm:pt>
    <dgm:pt modelId="{FB25D881-78FE-4CF8-9A59-EB3C8BF13318}" type="pres">
      <dgm:prSet presAssocID="{82D788B7-B6C8-42B7-95A7-697F26029387}" presName="horz1" presStyleCnt="0"/>
      <dgm:spPr/>
    </dgm:pt>
    <dgm:pt modelId="{DABA823B-8BAC-41B7-AA3C-979EB2C1FB1B}" type="pres">
      <dgm:prSet presAssocID="{82D788B7-B6C8-42B7-95A7-697F26029387}" presName="tx1" presStyleLbl="revTx" presStyleIdx="2" presStyleCnt="4"/>
      <dgm:spPr/>
    </dgm:pt>
    <dgm:pt modelId="{BDD3E515-580C-4A64-8D66-56E427F00F77}" type="pres">
      <dgm:prSet presAssocID="{82D788B7-B6C8-42B7-95A7-697F26029387}" presName="vert1" presStyleCnt="0"/>
      <dgm:spPr/>
    </dgm:pt>
    <dgm:pt modelId="{B491FB33-8D31-4AC6-A2A1-C8DB309E4F99}" type="pres">
      <dgm:prSet presAssocID="{78EBF5BE-93B4-41AE-B578-5CE4CADC8695}" presName="thickLine" presStyleLbl="alignNode1" presStyleIdx="3" presStyleCnt="4"/>
      <dgm:spPr/>
    </dgm:pt>
    <dgm:pt modelId="{38ED500A-9DA4-4B7C-AE63-68D9787C0935}" type="pres">
      <dgm:prSet presAssocID="{78EBF5BE-93B4-41AE-B578-5CE4CADC8695}" presName="horz1" presStyleCnt="0"/>
      <dgm:spPr/>
    </dgm:pt>
    <dgm:pt modelId="{BDF4DCA1-AC2A-408F-AF6D-621B8B57B937}" type="pres">
      <dgm:prSet presAssocID="{78EBF5BE-93B4-41AE-B578-5CE4CADC8695}" presName="tx1" presStyleLbl="revTx" presStyleIdx="3" presStyleCnt="4"/>
      <dgm:spPr/>
    </dgm:pt>
    <dgm:pt modelId="{D2922117-B1B1-4156-8EEE-1EE069B0BD18}" type="pres">
      <dgm:prSet presAssocID="{78EBF5BE-93B4-41AE-B578-5CE4CADC8695}" presName="vert1" presStyleCnt="0"/>
      <dgm:spPr/>
    </dgm:pt>
  </dgm:ptLst>
  <dgm:cxnLst>
    <dgm:cxn modelId="{4A69ED05-77F6-4309-920A-1A1CDC55CBB7}" srcId="{36AD6119-B694-4DB7-82D3-6C373E70DEEC}" destId="{4550CFCC-1B3B-4384-A295-05C29BEC6A01}" srcOrd="0" destOrd="0" parTransId="{3C4A991F-8526-40AF-8FDC-867E887E6298}" sibTransId="{D259D809-67A6-47A1-B41C-15BCE9BFB7AF}"/>
    <dgm:cxn modelId="{01F94C13-95C7-4FA5-AD99-CA5CE650DB66}" type="presOf" srcId="{78EBF5BE-93B4-41AE-B578-5CE4CADC8695}" destId="{BDF4DCA1-AC2A-408F-AF6D-621B8B57B937}" srcOrd="0" destOrd="0" presId="urn:microsoft.com/office/officeart/2008/layout/LinedList"/>
    <dgm:cxn modelId="{773C5152-529E-4350-9D1E-6673703EA02A}" srcId="{36AD6119-B694-4DB7-82D3-6C373E70DEEC}" destId="{D24CC046-2826-4A6E-A405-E636C0E03DCA}" srcOrd="1" destOrd="0" parTransId="{DE0BE07C-2F55-4D9A-A894-79ADBF19A06F}" sibTransId="{3F0AE426-B35C-4B04-882A-FF74F1388166}"/>
    <dgm:cxn modelId="{37CA8976-4052-46CB-8D2B-37335212783F}" type="presOf" srcId="{82D788B7-B6C8-42B7-95A7-697F26029387}" destId="{DABA823B-8BAC-41B7-AA3C-979EB2C1FB1B}" srcOrd="0" destOrd="0" presId="urn:microsoft.com/office/officeart/2008/layout/LinedList"/>
    <dgm:cxn modelId="{9FBC2C85-4232-4FD9-A8B4-480202A1810F}" srcId="{36AD6119-B694-4DB7-82D3-6C373E70DEEC}" destId="{78EBF5BE-93B4-41AE-B578-5CE4CADC8695}" srcOrd="3" destOrd="0" parTransId="{D829FF4B-F17D-4886-BE09-B1B065593583}" sibTransId="{4F40739A-66D7-4A64-ACAE-80EB78F5036F}"/>
    <dgm:cxn modelId="{58B19192-E7CF-408D-A0F4-73D1A89B55BF}" srcId="{36AD6119-B694-4DB7-82D3-6C373E70DEEC}" destId="{82D788B7-B6C8-42B7-95A7-697F26029387}" srcOrd="2" destOrd="0" parTransId="{4AA218AB-FEE2-42CF-8AE7-16C9EC1B4864}" sibTransId="{531F92A5-A25B-445F-8FD7-E103B390C4EE}"/>
    <dgm:cxn modelId="{170DDB94-3699-41F1-8DF4-75A4362A6A37}" type="presOf" srcId="{D24CC046-2826-4A6E-A405-E636C0E03DCA}" destId="{07FA5452-3506-4F71-8B1D-FF975658BF2E}" srcOrd="0" destOrd="0" presId="urn:microsoft.com/office/officeart/2008/layout/LinedList"/>
    <dgm:cxn modelId="{7E5241A8-12FF-4603-AB7B-99927E5D6A8E}" type="presOf" srcId="{36AD6119-B694-4DB7-82D3-6C373E70DEEC}" destId="{C83AF9A5-7411-4995-82CB-1B5C433D5635}" srcOrd="0" destOrd="0" presId="urn:microsoft.com/office/officeart/2008/layout/LinedList"/>
    <dgm:cxn modelId="{299CC9E3-265B-4E4F-8ABB-ED0D2F98C5E4}" type="presOf" srcId="{4550CFCC-1B3B-4384-A295-05C29BEC6A01}" destId="{2421250C-2E1F-4BAF-AC75-3076DC0356C8}" srcOrd="0" destOrd="0" presId="urn:microsoft.com/office/officeart/2008/layout/LinedList"/>
    <dgm:cxn modelId="{BB7D2FA3-E705-4D22-B8D7-591B32E1D901}" type="presParOf" srcId="{C83AF9A5-7411-4995-82CB-1B5C433D5635}" destId="{51235A17-B5AB-4436-9B4C-94B12926F527}" srcOrd="0" destOrd="0" presId="urn:microsoft.com/office/officeart/2008/layout/LinedList"/>
    <dgm:cxn modelId="{1337E820-9E6D-4F74-945A-41441C75A2AB}" type="presParOf" srcId="{C83AF9A5-7411-4995-82CB-1B5C433D5635}" destId="{4A3823DE-83AF-4799-BF87-9B6EB7901EE0}" srcOrd="1" destOrd="0" presId="urn:microsoft.com/office/officeart/2008/layout/LinedList"/>
    <dgm:cxn modelId="{FE6BB023-4658-4F64-BA4D-056857F15C67}" type="presParOf" srcId="{4A3823DE-83AF-4799-BF87-9B6EB7901EE0}" destId="{2421250C-2E1F-4BAF-AC75-3076DC0356C8}" srcOrd="0" destOrd="0" presId="urn:microsoft.com/office/officeart/2008/layout/LinedList"/>
    <dgm:cxn modelId="{D7A42EF1-9384-44CB-88B3-A6F68EE62897}" type="presParOf" srcId="{4A3823DE-83AF-4799-BF87-9B6EB7901EE0}" destId="{57B80394-1805-470E-ABE2-C5C35098A9A4}" srcOrd="1" destOrd="0" presId="urn:microsoft.com/office/officeart/2008/layout/LinedList"/>
    <dgm:cxn modelId="{A9EACD5A-8542-443B-B821-B7DC95A30058}" type="presParOf" srcId="{C83AF9A5-7411-4995-82CB-1B5C433D5635}" destId="{874D5186-B700-4A23-B5ED-662F77771FE0}" srcOrd="2" destOrd="0" presId="urn:microsoft.com/office/officeart/2008/layout/LinedList"/>
    <dgm:cxn modelId="{86F9604B-0FFD-4208-8909-35A6A31ED726}" type="presParOf" srcId="{C83AF9A5-7411-4995-82CB-1B5C433D5635}" destId="{7A900E4F-1A19-474C-9038-B95C702E50E8}" srcOrd="3" destOrd="0" presId="urn:microsoft.com/office/officeart/2008/layout/LinedList"/>
    <dgm:cxn modelId="{FCC09D23-579E-423B-934B-D17B0A624101}" type="presParOf" srcId="{7A900E4F-1A19-474C-9038-B95C702E50E8}" destId="{07FA5452-3506-4F71-8B1D-FF975658BF2E}" srcOrd="0" destOrd="0" presId="urn:microsoft.com/office/officeart/2008/layout/LinedList"/>
    <dgm:cxn modelId="{ECCAD7DD-DAFC-4065-BD9F-CE872A06092C}" type="presParOf" srcId="{7A900E4F-1A19-474C-9038-B95C702E50E8}" destId="{606FB0EB-3F49-4C9F-BBA8-5B989D052D21}" srcOrd="1" destOrd="0" presId="urn:microsoft.com/office/officeart/2008/layout/LinedList"/>
    <dgm:cxn modelId="{E01756A6-6C5D-459C-8B7B-17A881E03F91}" type="presParOf" srcId="{C83AF9A5-7411-4995-82CB-1B5C433D5635}" destId="{E3FC1673-16E1-468F-A2DD-E9D483E9FF7B}" srcOrd="4" destOrd="0" presId="urn:microsoft.com/office/officeart/2008/layout/LinedList"/>
    <dgm:cxn modelId="{9CDFB6ED-11D0-411A-B0E2-590891654F26}" type="presParOf" srcId="{C83AF9A5-7411-4995-82CB-1B5C433D5635}" destId="{FB25D881-78FE-4CF8-9A59-EB3C8BF13318}" srcOrd="5" destOrd="0" presId="urn:microsoft.com/office/officeart/2008/layout/LinedList"/>
    <dgm:cxn modelId="{279AF264-8CEC-434C-84B1-7076DA811ED8}" type="presParOf" srcId="{FB25D881-78FE-4CF8-9A59-EB3C8BF13318}" destId="{DABA823B-8BAC-41B7-AA3C-979EB2C1FB1B}" srcOrd="0" destOrd="0" presId="urn:microsoft.com/office/officeart/2008/layout/LinedList"/>
    <dgm:cxn modelId="{25DB6BD2-99AA-444B-95A1-1A0256E367A4}" type="presParOf" srcId="{FB25D881-78FE-4CF8-9A59-EB3C8BF13318}" destId="{BDD3E515-580C-4A64-8D66-56E427F00F77}" srcOrd="1" destOrd="0" presId="urn:microsoft.com/office/officeart/2008/layout/LinedList"/>
    <dgm:cxn modelId="{F0DE6C44-BB44-4659-B031-8654702B0ECD}" type="presParOf" srcId="{C83AF9A5-7411-4995-82CB-1B5C433D5635}" destId="{B491FB33-8D31-4AC6-A2A1-C8DB309E4F99}" srcOrd="6" destOrd="0" presId="urn:microsoft.com/office/officeart/2008/layout/LinedList"/>
    <dgm:cxn modelId="{22E75E9E-B603-4B4B-8829-E3FC496C62F3}" type="presParOf" srcId="{C83AF9A5-7411-4995-82CB-1B5C433D5635}" destId="{38ED500A-9DA4-4B7C-AE63-68D9787C0935}" srcOrd="7" destOrd="0" presId="urn:microsoft.com/office/officeart/2008/layout/LinedList"/>
    <dgm:cxn modelId="{67255ED5-D340-480D-82C7-DF07721CE400}" type="presParOf" srcId="{38ED500A-9DA4-4B7C-AE63-68D9787C0935}" destId="{BDF4DCA1-AC2A-408F-AF6D-621B8B57B937}" srcOrd="0" destOrd="0" presId="urn:microsoft.com/office/officeart/2008/layout/LinedList"/>
    <dgm:cxn modelId="{DECFFB3E-10E2-43F8-9A27-C96C7B54F0E0}" type="presParOf" srcId="{38ED500A-9DA4-4B7C-AE63-68D9787C0935}" destId="{D2922117-B1B1-4156-8EEE-1EE069B0BD1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797F461-2C48-4D83-9258-CF389257C7B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946F11D-F4E9-4389-93FD-1DD9FC3CFC29}">
      <dgm:prSet/>
      <dgm:spPr/>
      <dgm:t>
        <a:bodyPr/>
        <a:lstStyle/>
        <a:p>
          <a:r>
            <a:rPr lang="en-US" b="1"/>
            <a:t>Interface :</a:t>
          </a:r>
          <a:r>
            <a:rPr lang="en-US"/>
            <a:t> Application cliente </a:t>
          </a:r>
          <a:r>
            <a:rPr lang="en-US" b="1"/>
            <a:t>ModernChatApp</a:t>
          </a:r>
          <a:r>
            <a:rPr lang="en-US"/>
            <a:t> développée en </a:t>
          </a:r>
          <a:r>
            <a:rPr lang="en-US" b="1"/>
            <a:t>Tkinter</a:t>
          </a:r>
          <a:r>
            <a:rPr lang="en-US"/>
            <a:t> (</a:t>
          </a:r>
          <a:r>
            <a:rPr lang="en-US" i="1"/>
            <a:t>stand-alone</a:t>
          </a:r>
          <a:r>
            <a:rPr lang="en-US"/>
            <a:t>).</a:t>
          </a:r>
        </a:p>
      </dgm:t>
    </dgm:pt>
    <dgm:pt modelId="{08017F51-3C88-4E2C-B652-9B885B1AA40E}" type="parTrans" cxnId="{9FC149F6-1C95-4DEF-B690-9ADB37C731CB}">
      <dgm:prSet/>
      <dgm:spPr/>
      <dgm:t>
        <a:bodyPr/>
        <a:lstStyle/>
        <a:p>
          <a:endParaRPr lang="en-US"/>
        </a:p>
      </dgm:t>
    </dgm:pt>
    <dgm:pt modelId="{C7BF2A17-323B-4652-B297-5866CF6091E4}" type="sibTrans" cxnId="{9FC149F6-1C95-4DEF-B690-9ADB37C731CB}">
      <dgm:prSet/>
      <dgm:spPr/>
      <dgm:t>
        <a:bodyPr/>
        <a:lstStyle/>
        <a:p>
          <a:endParaRPr lang="en-US"/>
        </a:p>
      </dgm:t>
    </dgm:pt>
    <dgm:pt modelId="{C58104DA-68B5-4A39-978C-B0DCCC07F414}">
      <dgm:prSet/>
      <dgm:spPr/>
      <dgm:t>
        <a:bodyPr/>
        <a:lstStyle/>
        <a:p>
          <a:r>
            <a:rPr lang="fr-FR" b="1"/>
            <a:t>Performance Asynchrone :</a:t>
          </a:r>
          <a:r>
            <a:rPr lang="fr-FR"/>
            <a:t> Utilisation du </a:t>
          </a:r>
          <a:r>
            <a:rPr lang="fr-FR" b="1"/>
            <a:t>Threading Python</a:t>
          </a:r>
          <a:r>
            <a:rPr lang="fr-FR"/>
            <a:t> pour l'exécution non-bloquante de la prédiction du modèle.</a:t>
          </a:r>
          <a:endParaRPr lang="en-US"/>
        </a:p>
      </dgm:t>
    </dgm:pt>
    <dgm:pt modelId="{80EDE70A-1FA0-47C7-9457-4A4D2953A581}" type="parTrans" cxnId="{220B5EA6-EB8F-4C45-92C4-5A7D38AAFF88}">
      <dgm:prSet/>
      <dgm:spPr/>
      <dgm:t>
        <a:bodyPr/>
        <a:lstStyle/>
        <a:p>
          <a:endParaRPr lang="en-US"/>
        </a:p>
      </dgm:t>
    </dgm:pt>
    <dgm:pt modelId="{6F83ACA5-E64C-44CE-BE23-23C9FBE4C8C7}" type="sibTrans" cxnId="{220B5EA6-EB8F-4C45-92C4-5A7D38AAFF88}">
      <dgm:prSet/>
      <dgm:spPr/>
      <dgm:t>
        <a:bodyPr/>
        <a:lstStyle/>
        <a:p>
          <a:endParaRPr lang="en-US"/>
        </a:p>
      </dgm:t>
    </dgm:pt>
    <dgm:pt modelId="{D905A9F9-404F-4DEC-B2B5-979A99C689A9}">
      <dgm:prSet/>
      <dgm:spPr/>
      <dgm:t>
        <a:bodyPr/>
        <a:lstStyle/>
        <a:p>
          <a:r>
            <a:rPr lang="fr-FR" b="1"/>
            <a:t>Avantage UX :</a:t>
          </a:r>
          <a:r>
            <a:rPr lang="fr-FR"/>
            <a:t> Le GUI reste réactif (affichage "typing...") pendant que la prédiction s'exécute en arrière-plan.</a:t>
          </a:r>
          <a:endParaRPr lang="en-US"/>
        </a:p>
      </dgm:t>
    </dgm:pt>
    <dgm:pt modelId="{AA7092FD-7FCB-44F6-BD44-1D363557DC89}" type="parTrans" cxnId="{06006E35-9E3D-4CD9-B66E-992DD16D6153}">
      <dgm:prSet/>
      <dgm:spPr/>
      <dgm:t>
        <a:bodyPr/>
        <a:lstStyle/>
        <a:p>
          <a:endParaRPr lang="en-US"/>
        </a:p>
      </dgm:t>
    </dgm:pt>
    <dgm:pt modelId="{AE936228-8D03-4F43-8046-878561BF8D4D}" type="sibTrans" cxnId="{06006E35-9E3D-4CD9-B66E-992DD16D6153}">
      <dgm:prSet/>
      <dgm:spPr/>
      <dgm:t>
        <a:bodyPr/>
        <a:lstStyle/>
        <a:p>
          <a:endParaRPr lang="en-US"/>
        </a:p>
      </dgm:t>
    </dgm:pt>
    <dgm:pt modelId="{A0A55A5C-2B87-4969-9CE4-EE73E8FFAC62}" type="pres">
      <dgm:prSet presAssocID="{E797F461-2C48-4D83-9258-CF389257C7B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339957D-2F9D-446D-88BA-02BFE86367FD}" type="pres">
      <dgm:prSet presAssocID="{A946F11D-F4E9-4389-93FD-1DD9FC3CFC29}" presName="hierRoot1" presStyleCnt="0"/>
      <dgm:spPr/>
    </dgm:pt>
    <dgm:pt modelId="{DBBD13CA-365F-49D6-AEF0-A69832E22761}" type="pres">
      <dgm:prSet presAssocID="{A946F11D-F4E9-4389-93FD-1DD9FC3CFC29}" presName="composite" presStyleCnt="0"/>
      <dgm:spPr/>
    </dgm:pt>
    <dgm:pt modelId="{DDB940BB-394A-4F28-9A76-884EF9720A89}" type="pres">
      <dgm:prSet presAssocID="{A946F11D-F4E9-4389-93FD-1DD9FC3CFC29}" presName="background" presStyleLbl="node0" presStyleIdx="0" presStyleCnt="3"/>
      <dgm:spPr/>
    </dgm:pt>
    <dgm:pt modelId="{215677FC-A4FE-4CDB-B9B1-7E65B2228C05}" type="pres">
      <dgm:prSet presAssocID="{A946F11D-F4E9-4389-93FD-1DD9FC3CFC29}" presName="text" presStyleLbl="fgAcc0" presStyleIdx="0" presStyleCnt="3">
        <dgm:presLayoutVars>
          <dgm:chPref val="3"/>
        </dgm:presLayoutVars>
      </dgm:prSet>
      <dgm:spPr/>
    </dgm:pt>
    <dgm:pt modelId="{7F7825A4-738B-4224-8FDA-6059D5A1B102}" type="pres">
      <dgm:prSet presAssocID="{A946F11D-F4E9-4389-93FD-1DD9FC3CFC29}" presName="hierChild2" presStyleCnt="0"/>
      <dgm:spPr/>
    </dgm:pt>
    <dgm:pt modelId="{AF59116B-5E31-4818-B36C-0783270111D5}" type="pres">
      <dgm:prSet presAssocID="{C58104DA-68B5-4A39-978C-B0DCCC07F414}" presName="hierRoot1" presStyleCnt="0"/>
      <dgm:spPr/>
    </dgm:pt>
    <dgm:pt modelId="{15F8DB98-034C-4533-AC61-95F7E1295412}" type="pres">
      <dgm:prSet presAssocID="{C58104DA-68B5-4A39-978C-B0DCCC07F414}" presName="composite" presStyleCnt="0"/>
      <dgm:spPr/>
    </dgm:pt>
    <dgm:pt modelId="{44D374B3-A280-4D2A-A70E-CB78D0791265}" type="pres">
      <dgm:prSet presAssocID="{C58104DA-68B5-4A39-978C-B0DCCC07F414}" presName="background" presStyleLbl="node0" presStyleIdx="1" presStyleCnt="3"/>
      <dgm:spPr/>
    </dgm:pt>
    <dgm:pt modelId="{21F75FEB-9113-42ED-AF7D-9738393736E7}" type="pres">
      <dgm:prSet presAssocID="{C58104DA-68B5-4A39-978C-B0DCCC07F414}" presName="text" presStyleLbl="fgAcc0" presStyleIdx="1" presStyleCnt="3">
        <dgm:presLayoutVars>
          <dgm:chPref val="3"/>
        </dgm:presLayoutVars>
      </dgm:prSet>
      <dgm:spPr/>
    </dgm:pt>
    <dgm:pt modelId="{5C692B54-E3FB-48DB-97D6-2ECACAF817C1}" type="pres">
      <dgm:prSet presAssocID="{C58104DA-68B5-4A39-978C-B0DCCC07F414}" presName="hierChild2" presStyleCnt="0"/>
      <dgm:spPr/>
    </dgm:pt>
    <dgm:pt modelId="{7CDF7A07-BE25-43A1-B1C0-3767564E5708}" type="pres">
      <dgm:prSet presAssocID="{D905A9F9-404F-4DEC-B2B5-979A99C689A9}" presName="hierRoot1" presStyleCnt="0"/>
      <dgm:spPr/>
    </dgm:pt>
    <dgm:pt modelId="{07CD4713-8422-4C6F-8F3C-AA48F535542F}" type="pres">
      <dgm:prSet presAssocID="{D905A9F9-404F-4DEC-B2B5-979A99C689A9}" presName="composite" presStyleCnt="0"/>
      <dgm:spPr/>
    </dgm:pt>
    <dgm:pt modelId="{8D1E0B45-5FD0-4EF0-9E22-78F5106BD88A}" type="pres">
      <dgm:prSet presAssocID="{D905A9F9-404F-4DEC-B2B5-979A99C689A9}" presName="background" presStyleLbl="node0" presStyleIdx="2" presStyleCnt="3"/>
      <dgm:spPr/>
    </dgm:pt>
    <dgm:pt modelId="{91AE751F-E716-46FD-B601-1DA7D8C4F78E}" type="pres">
      <dgm:prSet presAssocID="{D905A9F9-404F-4DEC-B2B5-979A99C689A9}" presName="text" presStyleLbl="fgAcc0" presStyleIdx="2" presStyleCnt="3">
        <dgm:presLayoutVars>
          <dgm:chPref val="3"/>
        </dgm:presLayoutVars>
      </dgm:prSet>
      <dgm:spPr/>
    </dgm:pt>
    <dgm:pt modelId="{4D6AE5E1-534F-472D-88FD-02BA7070312C}" type="pres">
      <dgm:prSet presAssocID="{D905A9F9-404F-4DEC-B2B5-979A99C689A9}" presName="hierChild2" presStyleCnt="0"/>
      <dgm:spPr/>
    </dgm:pt>
  </dgm:ptLst>
  <dgm:cxnLst>
    <dgm:cxn modelId="{06006E35-9E3D-4CD9-B66E-992DD16D6153}" srcId="{E797F461-2C48-4D83-9258-CF389257C7B5}" destId="{D905A9F9-404F-4DEC-B2B5-979A99C689A9}" srcOrd="2" destOrd="0" parTransId="{AA7092FD-7FCB-44F6-BD44-1D363557DC89}" sibTransId="{AE936228-8D03-4F43-8046-878561BF8D4D}"/>
    <dgm:cxn modelId="{220B5EA6-EB8F-4C45-92C4-5A7D38AAFF88}" srcId="{E797F461-2C48-4D83-9258-CF389257C7B5}" destId="{C58104DA-68B5-4A39-978C-B0DCCC07F414}" srcOrd="1" destOrd="0" parTransId="{80EDE70A-1FA0-47C7-9457-4A4D2953A581}" sibTransId="{6F83ACA5-E64C-44CE-BE23-23C9FBE4C8C7}"/>
    <dgm:cxn modelId="{7A5470B7-7BC6-4CBB-9BFC-72BEFC1D58FA}" type="presOf" srcId="{D905A9F9-404F-4DEC-B2B5-979A99C689A9}" destId="{91AE751F-E716-46FD-B601-1DA7D8C4F78E}" srcOrd="0" destOrd="0" presId="urn:microsoft.com/office/officeart/2005/8/layout/hierarchy1"/>
    <dgm:cxn modelId="{25FB45BF-3E96-4B4A-B57F-54D3E50F0A63}" type="presOf" srcId="{E797F461-2C48-4D83-9258-CF389257C7B5}" destId="{A0A55A5C-2B87-4969-9CE4-EE73E8FFAC62}" srcOrd="0" destOrd="0" presId="urn:microsoft.com/office/officeart/2005/8/layout/hierarchy1"/>
    <dgm:cxn modelId="{1443C1E7-0266-4C06-A1B4-C45DE8D5E3DC}" type="presOf" srcId="{C58104DA-68B5-4A39-978C-B0DCCC07F414}" destId="{21F75FEB-9113-42ED-AF7D-9738393736E7}" srcOrd="0" destOrd="0" presId="urn:microsoft.com/office/officeart/2005/8/layout/hierarchy1"/>
    <dgm:cxn modelId="{094EC1F2-6ECB-4756-AEA0-3ADAFBB3214C}" type="presOf" srcId="{A946F11D-F4E9-4389-93FD-1DD9FC3CFC29}" destId="{215677FC-A4FE-4CDB-B9B1-7E65B2228C05}" srcOrd="0" destOrd="0" presId="urn:microsoft.com/office/officeart/2005/8/layout/hierarchy1"/>
    <dgm:cxn modelId="{9FC149F6-1C95-4DEF-B690-9ADB37C731CB}" srcId="{E797F461-2C48-4D83-9258-CF389257C7B5}" destId="{A946F11D-F4E9-4389-93FD-1DD9FC3CFC29}" srcOrd="0" destOrd="0" parTransId="{08017F51-3C88-4E2C-B652-9B885B1AA40E}" sibTransId="{C7BF2A17-323B-4652-B297-5866CF6091E4}"/>
    <dgm:cxn modelId="{77DCE53E-F231-45B8-9ACF-8F8DD73E7F4D}" type="presParOf" srcId="{A0A55A5C-2B87-4969-9CE4-EE73E8FFAC62}" destId="{7339957D-2F9D-446D-88BA-02BFE86367FD}" srcOrd="0" destOrd="0" presId="urn:microsoft.com/office/officeart/2005/8/layout/hierarchy1"/>
    <dgm:cxn modelId="{C49F9D48-FD14-492E-BD05-9052DC455E2F}" type="presParOf" srcId="{7339957D-2F9D-446D-88BA-02BFE86367FD}" destId="{DBBD13CA-365F-49D6-AEF0-A69832E22761}" srcOrd="0" destOrd="0" presId="urn:microsoft.com/office/officeart/2005/8/layout/hierarchy1"/>
    <dgm:cxn modelId="{A989CCDA-FF54-4205-B31B-40A46650B4D0}" type="presParOf" srcId="{DBBD13CA-365F-49D6-AEF0-A69832E22761}" destId="{DDB940BB-394A-4F28-9A76-884EF9720A89}" srcOrd="0" destOrd="0" presId="urn:microsoft.com/office/officeart/2005/8/layout/hierarchy1"/>
    <dgm:cxn modelId="{A3BC5B46-7446-4C8E-ABF0-B173CC4DE56D}" type="presParOf" srcId="{DBBD13CA-365F-49D6-AEF0-A69832E22761}" destId="{215677FC-A4FE-4CDB-B9B1-7E65B2228C05}" srcOrd="1" destOrd="0" presId="urn:microsoft.com/office/officeart/2005/8/layout/hierarchy1"/>
    <dgm:cxn modelId="{23E7BB62-34A3-4681-A1F5-0FC7DF943B21}" type="presParOf" srcId="{7339957D-2F9D-446D-88BA-02BFE86367FD}" destId="{7F7825A4-738B-4224-8FDA-6059D5A1B102}" srcOrd="1" destOrd="0" presId="urn:microsoft.com/office/officeart/2005/8/layout/hierarchy1"/>
    <dgm:cxn modelId="{C4EB4A2A-8857-43E8-BE05-DE3403273B3D}" type="presParOf" srcId="{A0A55A5C-2B87-4969-9CE4-EE73E8FFAC62}" destId="{AF59116B-5E31-4818-B36C-0783270111D5}" srcOrd="1" destOrd="0" presId="urn:microsoft.com/office/officeart/2005/8/layout/hierarchy1"/>
    <dgm:cxn modelId="{9E0240EB-0D79-4E11-AAF0-B54A64234343}" type="presParOf" srcId="{AF59116B-5E31-4818-B36C-0783270111D5}" destId="{15F8DB98-034C-4533-AC61-95F7E1295412}" srcOrd="0" destOrd="0" presId="urn:microsoft.com/office/officeart/2005/8/layout/hierarchy1"/>
    <dgm:cxn modelId="{0B7600F3-03D7-4C56-BC7F-AE0C26D86EF3}" type="presParOf" srcId="{15F8DB98-034C-4533-AC61-95F7E1295412}" destId="{44D374B3-A280-4D2A-A70E-CB78D0791265}" srcOrd="0" destOrd="0" presId="urn:microsoft.com/office/officeart/2005/8/layout/hierarchy1"/>
    <dgm:cxn modelId="{CAAB317A-83A9-45E7-A062-46D62AB3A9B3}" type="presParOf" srcId="{15F8DB98-034C-4533-AC61-95F7E1295412}" destId="{21F75FEB-9113-42ED-AF7D-9738393736E7}" srcOrd="1" destOrd="0" presId="urn:microsoft.com/office/officeart/2005/8/layout/hierarchy1"/>
    <dgm:cxn modelId="{E4C1B497-40CB-45C7-9FE1-6E8C6E7C715C}" type="presParOf" srcId="{AF59116B-5E31-4818-B36C-0783270111D5}" destId="{5C692B54-E3FB-48DB-97D6-2ECACAF817C1}" srcOrd="1" destOrd="0" presId="urn:microsoft.com/office/officeart/2005/8/layout/hierarchy1"/>
    <dgm:cxn modelId="{0F6FD331-3EAE-4758-ABD9-3DBC7E78FF73}" type="presParOf" srcId="{A0A55A5C-2B87-4969-9CE4-EE73E8FFAC62}" destId="{7CDF7A07-BE25-43A1-B1C0-3767564E5708}" srcOrd="2" destOrd="0" presId="urn:microsoft.com/office/officeart/2005/8/layout/hierarchy1"/>
    <dgm:cxn modelId="{9C7C454D-F80E-4935-92BF-CE188426D01D}" type="presParOf" srcId="{7CDF7A07-BE25-43A1-B1C0-3767564E5708}" destId="{07CD4713-8422-4C6F-8F3C-AA48F535542F}" srcOrd="0" destOrd="0" presId="urn:microsoft.com/office/officeart/2005/8/layout/hierarchy1"/>
    <dgm:cxn modelId="{ECC2798B-8253-4CEB-89D1-F1651002909B}" type="presParOf" srcId="{07CD4713-8422-4C6F-8F3C-AA48F535542F}" destId="{8D1E0B45-5FD0-4EF0-9E22-78F5106BD88A}" srcOrd="0" destOrd="0" presId="urn:microsoft.com/office/officeart/2005/8/layout/hierarchy1"/>
    <dgm:cxn modelId="{01EB3DDA-6322-4898-83D8-A02054872BEA}" type="presParOf" srcId="{07CD4713-8422-4C6F-8F3C-AA48F535542F}" destId="{91AE751F-E716-46FD-B601-1DA7D8C4F78E}" srcOrd="1" destOrd="0" presId="urn:microsoft.com/office/officeart/2005/8/layout/hierarchy1"/>
    <dgm:cxn modelId="{1366131E-C412-435D-B91D-F0B5004455B5}" type="presParOf" srcId="{7CDF7A07-BE25-43A1-B1C0-3767564E5708}" destId="{4D6AE5E1-534F-472D-88FD-02BA7070312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3A2C373-DC29-43DB-AA9E-F9A1019D0F68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59C8853-5B50-44B6-87B2-D1FFDEBB6CCD}">
      <dgm:prSet/>
      <dgm:spPr/>
      <dgm:t>
        <a:bodyPr/>
        <a:lstStyle/>
        <a:p>
          <a:r>
            <a:rPr lang="fr-FR" b="1">
              <a:hlinkClick xmlns:r="http://schemas.openxmlformats.org/officeDocument/2006/relationships" r:id="rId1"/>
            </a:rPr>
            <a:t>https://chatbotsmagazine.com/contextual-chat-bots-with-tensorflow-4391749d0077</a:t>
          </a:r>
          <a:endParaRPr lang="en-US"/>
        </a:p>
      </dgm:t>
    </dgm:pt>
    <dgm:pt modelId="{FE189743-7BA2-4658-8F30-F5EC03AE45F4}" type="parTrans" cxnId="{BD1B5A56-E7C8-4B00-8B26-51A57253CE37}">
      <dgm:prSet/>
      <dgm:spPr/>
      <dgm:t>
        <a:bodyPr/>
        <a:lstStyle/>
        <a:p>
          <a:endParaRPr lang="en-US"/>
        </a:p>
      </dgm:t>
    </dgm:pt>
    <dgm:pt modelId="{EE178A84-A496-4C89-AE28-58333CBBB77B}" type="sibTrans" cxnId="{BD1B5A56-E7C8-4B00-8B26-51A57253CE37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B2BF4B85-47F4-49C9-B086-EB7B56D317BD}">
      <dgm:prSet/>
      <dgm:spPr/>
      <dgm:t>
        <a:bodyPr/>
        <a:lstStyle/>
        <a:p>
          <a:r>
            <a:rPr lang="fr-FR">
              <a:hlinkClick xmlns:r="http://schemas.openxmlformats.org/officeDocument/2006/relationships" r:id="rId2"/>
            </a:rPr>
            <a:t>https://youtu.be/a040VmmO-AY?si=9IJ82qXV6B5TRzzv</a:t>
          </a:r>
          <a:endParaRPr lang="en-US"/>
        </a:p>
      </dgm:t>
    </dgm:pt>
    <dgm:pt modelId="{A98546F5-AC48-4F0E-B7F6-49DB175EDCBB}" type="parTrans" cxnId="{3B77E7A5-7C41-40A4-8012-0E5E48641093}">
      <dgm:prSet/>
      <dgm:spPr/>
      <dgm:t>
        <a:bodyPr/>
        <a:lstStyle/>
        <a:p>
          <a:endParaRPr lang="en-US"/>
        </a:p>
      </dgm:t>
    </dgm:pt>
    <dgm:pt modelId="{8118C016-567C-4F33-84B4-C6088BE597F7}" type="sibTrans" cxnId="{3B77E7A5-7C41-40A4-8012-0E5E48641093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DAE37287-CEDD-4B27-9BE8-84368DEC2CA6}">
      <dgm:prSet/>
      <dgm:spPr/>
      <dgm:t>
        <a:bodyPr/>
        <a:lstStyle/>
        <a:p>
          <a:r>
            <a:rPr lang="fr-FR">
              <a:hlinkClick xmlns:r="http://schemas.openxmlformats.org/officeDocument/2006/relationships" r:id="rId3"/>
            </a:rPr>
            <a:t>https://github.com/patrickloeber/pytorch-chatbot</a:t>
          </a:r>
          <a:endParaRPr lang="en-US"/>
        </a:p>
      </dgm:t>
    </dgm:pt>
    <dgm:pt modelId="{1F00D663-740F-4BF7-A872-FF2237F071C9}" type="parTrans" cxnId="{382F3576-616B-4CF2-B342-6E0355974D1C}">
      <dgm:prSet/>
      <dgm:spPr/>
      <dgm:t>
        <a:bodyPr/>
        <a:lstStyle/>
        <a:p>
          <a:endParaRPr lang="en-US"/>
        </a:p>
      </dgm:t>
    </dgm:pt>
    <dgm:pt modelId="{1630F831-80C0-4B81-8CD3-0AF35EDBC16A}" type="sibTrans" cxnId="{382F3576-616B-4CF2-B342-6E0355974D1C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B7F265F2-9865-41B5-AC8A-98D5B160FEA1}">
      <dgm:prSet/>
      <dgm:spPr/>
      <dgm:t>
        <a:bodyPr/>
        <a:lstStyle/>
        <a:p>
          <a:r>
            <a:rPr lang="fr-FR">
              <a:hlinkClick xmlns:r="http://schemas.openxmlformats.org/officeDocument/2006/relationships" r:id="rId4"/>
            </a:rPr>
            <a:t>https://youtu.be/RpWeNzfSUHw?si=KF1174rAoIEus9nb</a:t>
          </a:r>
          <a:endParaRPr lang="en-US"/>
        </a:p>
      </dgm:t>
    </dgm:pt>
    <dgm:pt modelId="{CEA9AEDD-982A-4882-8CE6-F22CC6A9E0D3}" type="parTrans" cxnId="{B3CEE4B1-F48F-4FD0-90FE-AF74FBB0971A}">
      <dgm:prSet/>
      <dgm:spPr/>
      <dgm:t>
        <a:bodyPr/>
        <a:lstStyle/>
        <a:p>
          <a:endParaRPr lang="en-US"/>
        </a:p>
      </dgm:t>
    </dgm:pt>
    <dgm:pt modelId="{24F09826-A4B8-47C6-A8FD-38F728C09BEB}" type="sibTrans" cxnId="{B3CEE4B1-F48F-4FD0-90FE-AF74FBB0971A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84BEA1F2-10C5-4193-8E8F-25E0FBE994D5}" type="pres">
      <dgm:prSet presAssocID="{03A2C373-DC29-43DB-AA9E-F9A1019D0F68}" presName="Name0" presStyleCnt="0">
        <dgm:presLayoutVars>
          <dgm:animLvl val="lvl"/>
          <dgm:resizeHandles val="exact"/>
        </dgm:presLayoutVars>
      </dgm:prSet>
      <dgm:spPr/>
    </dgm:pt>
    <dgm:pt modelId="{7DA8E88F-F0B0-4E30-8A4F-2200AAF81AEB}" type="pres">
      <dgm:prSet presAssocID="{959C8853-5B50-44B6-87B2-D1FFDEBB6CCD}" presName="compositeNode" presStyleCnt="0">
        <dgm:presLayoutVars>
          <dgm:bulletEnabled val="1"/>
        </dgm:presLayoutVars>
      </dgm:prSet>
      <dgm:spPr/>
    </dgm:pt>
    <dgm:pt modelId="{DF4B888F-FEBC-4730-8199-E5B7825D241E}" type="pres">
      <dgm:prSet presAssocID="{959C8853-5B50-44B6-87B2-D1FFDEBB6CCD}" presName="bgRect" presStyleLbl="bgAccFollowNode1" presStyleIdx="0" presStyleCnt="4"/>
      <dgm:spPr/>
    </dgm:pt>
    <dgm:pt modelId="{2A86F1D6-0FDB-4457-832C-06F50548106E}" type="pres">
      <dgm:prSet presAssocID="{EE178A84-A496-4C89-AE28-58333CBBB77B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2277C1FF-199E-4111-9B74-23EDB8663890}" type="pres">
      <dgm:prSet presAssocID="{959C8853-5B50-44B6-87B2-D1FFDEBB6CCD}" presName="bottomLine" presStyleLbl="alignNode1" presStyleIdx="1" presStyleCnt="8">
        <dgm:presLayoutVars/>
      </dgm:prSet>
      <dgm:spPr/>
    </dgm:pt>
    <dgm:pt modelId="{8544D1BC-D1DE-4B12-AB25-B949249CE59F}" type="pres">
      <dgm:prSet presAssocID="{959C8853-5B50-44B6-87B2-D1FFDEBB6CCD}" presName="nodeText" presStyleLbl="bgAccFollowNode1" presStyleIdx="0" presStyleCnt="4">
        <dgm:presLayoutVars>
          <dgm:bulletEnabled val="1"/>
        </dgm:presLayoutVars>
      </dgm:prSet>
      <dgm:spPr/>
    </dgm:pt>
    <dgm:pt modelId="{2A4C6848-F516-420A-BB8E-C85200EF88DE}" type="pres">
      <dgm:prSet presAssocID="{EE178A84-A496-4C89-AE28-58333CBBB77B}" presName="sibTrans" presStyleCnt="0"/>
      <dgm:spPr/>
    </dgm:pt>
    <dgm:pt modelId="{D5DA2B47-7F51-4BED-8E61-D3AD1CE0E5B5}" type="pres">
      <dgm:prSet presAssocID="{B2BF4B85-47F4-49C9-B086-EB7B56D317BD}" presName="compositeNode" presStyleCnt="0">
        <dgm:presLayoutVars>
          <dgm:bulletEnabled val="1"/>
        </dgm:presLayoutVars>
      </dgm:prSet>
      <dgm:spPr/>
    </dgm:pt>
    <dgm:pt modelId="{09B99CF1-C366-4FD9-83C4-A884EA3D2ECB}" type="pres">
      <dgm:prSet presAssocID="{B2BF4B85-47F4-49C9-B086-EB7B56D317BD}" presName="bgRect" presStyleLbl="bgAccFollowNode1" presStyleIdx="1" presStyleCnt="4"/>
      <dgm:spPr/>
    </dgm:pt>
    <dgm:pt modelId="{324D1E02-F699-4A68-BEF9-258DE8EF3267}" type="pres">
      <dgm:prSet presAssocID="{8118C016-567C-4F33-84B4-C6088BE597F7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9ED07D0F-8848-4119-9EC3-3F56F7447324}" type="pres">
      <dgm:prSet presAssocID="{B2BF4B85-47F4-49C9-B086-EB7B56D317BD}" presName="bottomLine" presStyleLbl="alignNode1" presStyleIdx="3" presStyleCnt="8">
        <dgm:presLayoutVars/>
      </dgm:prSet>
      <dgm:spPr/>
    </dgm:pt>
    <dgm:pt modelId="{642875EF-1379-42DA-9627-BDDD78DAC686}" type="pres">
      <dgm:prSet presAssocID="{B2BF4B85-47F4-49C9-B086-EB7B56D317BD}" presName="nodeText" presStyleLbl="bgAccFollowNode1" presStyleIdx="1" presStyleCnt="4">
        <dgm:presLayoutVars>
          <dgm:bulletEnabled val="1"/>
        </dgm:presLayoutVars>
      </dgm:prSet>
      <dgm:spPr/>
    </dgm:pt>
    <dgm:pt modelId="{E7513F1B-FE11-4EAA-B3DB-BFADF93FD141}" type="pres">
      <dgm:prSet presAssocID="{8118C016-567C-4F33-84B4-C6088BE597F7}" presName="sibTrans" presStyleCnt="0"/>
      <dgm:spPr/>
    </dgm:pt>
    <dgm:pt modelId="{8B8285DA-F108-485A-B5D2-D7B87A13325B}" type="pres">
      <dgm:prSet presAssocID="{DAE37287-CEDD-4B27-9BE8-84368DEC2CA6}" presName="compositeNode" presStyleCnt="0">
        <dgm:presLayoutVars>
          <dgm:bulletEnabled val="1"/>
        </dgm:presLayoutVars>
      </dgm:prSet>
      <dgm:spPr/>
    </dgm:pt>
    <dgm:pt modelId="{4C6516CC-63B8-4CD1-B175-4F7542239C6A}" type="pres">
      <dgm:prSet presAssocID="{DAE37287-CEDD-4B27-9BE8-84368DEC2CA6}" presName="bgRect" presStyleLbl="bgAccFollowNode1" presStyleIdx="2" presStyleCnt="4"/>
      <dgm:spPr/>
    </dgm:pt>
    <dgm:pt modelId="{E7971092-5970-4EB7-84E3-27D8D1EE9060}" type="pres">
      <dgm:prSet presAssocID="{1630F831-80C0-4B81-8CD3-0AF35EDBC16A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36077D63-0219-4987-8090-3555A4F6C9EF}" type="pres">
      <dgm:prSet presAssocID="{DAE37287-CEDD-4B27-9BE8-84368DEC2CA6}" presName="bottomLine" presStyleLbl="alignNode1" presStyleIdx="5" presStyleCnt="8">
        <dgm:presLayoutVars/>
      </dgm:prSet>
      <dgm:spPr/>
    </dgm:pt>
    <dgm:pt modelId="{8F30757D-9466-4259-A096-449C7330365D}" type="pres">
      <dgm:prSet presAssocID="{DAE37287-CEDD-4B27-9BE8-84368DEC2CA6}" presName="nodeText" presStyleLbl="bgAccFollowNode1" presStyleIdx="2" presStyleCnt="4">
        <dgm:presLayoutVars>
          <dgm:bulletEnabled val="1"/>
        </dgm:presLayoutVars>
      </dgm:prSet>
      <dgm:spPr/>
    </dgm:pt>
    <dgm:pt modelId="{AAC875BF-E1FF-462E-8AE6-F663BF3C274A}" type="pres">
      <dgm:prSet presAssocID="{1630F831-80C0-4B81-8CD3-0AF35EDBC16A}" presName="sibTrans" presStyleCnt="0"/>
      <dgm:spPr/>
    </dgm:pt>
    <dgm:pt modelId="{3BC1FA4C-5D21-4F9B-A0F9-C546E8F9BAE4}" type="pres">
      <dgm:prSet presAssocID="{B7F265F2-9865-41B5-AC8A-98D5B160FEA1}" presName="compositeNode" presStyleCnt="0">
        <dgm:presLayoutVars>
          <dgm:bulletEnabled val="1"/>
        </dgm:presLayoutVars>
      </dgm:prSet>
      <dgm:spPr/>
    </dgm:pt>
    <dgm:pt modelId="{C50028C7-B585-4D85-B892-2A70802413D9}" type="pres">
      <dgm:prSet presAssocID="{B7F265F2-9865-41B5-AC8A-98D5B160FEA1}" presName="bgRect" presStyleLbl="bgAccFollowNode1" presStyleIdx="3" presStyleCnt="4"/>
      <dgm:spPr/>
    </dgm:pt>
    <dgm:pt modelId="{EE763572-0F42-4568-A18F-FFB11DAE224E}" type="pres">
      <dgm:prSet presAssocID="{24F09826-A4B8-47C6-A8FD-38F728C09BEB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DA042C70-52D8-45BA-9D06-10D590B7ABA6}" type="pres">
      <dgm:prSet presAssocID="{B7F265F2-9865-41B5-AC8A-98D5B160FEA1}" presName="bottomLine" presStyleLbl="alignNode1" presStyleIdx="7" presStyleCnt="8">
        <dgm:presLayoutVars/>
      </dgm:prSet>
      <dgm:spPr/>
    </dgm:pt>
    <dgm:pt modelId="{F2E45F00-6BEC-4626-A5D6-C7FD675C4316}" type="pres">
      <dgm:prSet presAssocID="{B7F265F2-9865-41B5-AC8A-98D5B160FEA1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039D3802-8A80-4A40-B4B9-C93B619538D7}" type="presOf" srcId="{B2BF4B85-47F4-49C9-B086-EB7B56D317BD}" destId="{642875EF-1379-42DA-9627-BDDD78DAC686}" srcOrd="1" destOrd="0" presId="urn:microsoft.com/office/officeart/2016/7/layout/BasicLinearProcessNumbered"/>
    <dgm:cxn modelId="{F250BC0D-5ADA-4A05-A196-AE451480AA43}" type="presOf" srcId="{1630F831-80C0-4B81-8CD3-0AF35EDBC16A}" destId="{E7971092-5970-4EB7-84E3-27D8D1EE9060}" srcOrd="0" destOrd="0" presId="urn:microsoft.com/office/officeart/2016/7/layout/BasicLinearProcessNumbered"/>
    <dgm:cxn modelId="{F8926D0F-B3B4-4B67-A520-DCEEAC93C0BB}" type="presOf" srcId="{B7F265F2-9865-41B5-AC8A-98D5B160FEA1}" destId="{F2E45F00-6BEC-4626-A5D6-C7FD675C4316}" srcOrd="1" destOrd="0" presId="urn:microsoft.com/office/officeart/2016/7/layout/BasicLinearProcessNumbered"/>
    <dgm:cxn modelId="{3551201A-2833-48AD-B657-574A8C2CE24A}" type="presOf" srcId="{DAE37287-CEDD-4B27-9BE8-84368DEC2CA6}" destId="{4C6516CC-63B8-4CD1-B175-4F7542239C6A}" srcOrd="0" destOrd="0" presId="urn:microsoft.com/office/officeart/2016/7/layout/BasicLinearProcessNumbered"/>
    <dgm:cxn modelId="{3904642F-1ADD-451C-ADD2-83E87CEB7E0B}" type="presOf" srcId="{DAE37287-CEDD-4B27-9BE8-84368DEC2CA6}" destId="{8F30757D-9466-4259-A096-449C7330365D}" srcOrd="1" destOrd="0" presId="urn:microsoft.com/office/officeart/2016/7/layout/BasicLinearProcessNumbered"/>
    <dgm:cxn modelId="{9EDA6044-8D74-4CAE-B68F-509A1F3A4FCA}" type="presOf" srcId="{959C8853-5B50-44B6-87B2-D1FFDEBB6CCD}" destId="{DF4B888F-FEBC-4730-8199-E5B7825D241E}" srcOrd="0" destOrd="0" presId="urn:microsoft.com/office/officeart/2016/7/layout/BasicLinearProcessNumbered"/>
    <dgm:cxn modelId="{1CB6F16F-FB29-450A-A372-ACD9E876A75C}" type="presOf" srcId="{959C8853-5B50-44B6-87B2-D1FFDEBB6CCD}" destId="{8544D1BC-D1DE-4B12-AB25-B949249CE59F}" srcOrd="1" destOrd="0" presId="urn:microsoft.com/office/officeart/2016/7/layout/BasicLinearProcessNumbered"/>
    <dgm:cxn modelId="{382F3576-616B-4CF2-B342-6E0355974D1C}" srcId="{03A2C373-DC29-43DB-AA9E-F9A1019D0F68}" destId="{DAE37287-CEDD-4B27-9BE8-84368DEC2CA6}" srcOrd="2" destOrd="0" parTransId="{1F00D663-740F-4BF7-A872-FF2237F071C9}" sibTransId="{1630F831-80C0-4B81-8CD3-0AF35EDBC16A}"/>
    <dgm:cxn modelId="{BD1B5A56-E7C8-4B00-8B26-51A57253CE37}" srcId="{03A2C373-DC29-43DB-AA9E-F9A1019D0F68}" destId="{959C8853-5B50-44B6-87B2-D1FFDEBB6CCD}" srcOrd="0" destOrd="0" parTransId="{FE189743-7BA2-4658-8F30-F5EC03AE45F4}" sibTransId="{EE178A84-A496-4C89-AE28-58333CBBB77B}"/>
    <dgm:cxn modelId="{8FA41257-615A-4FE7-A2EB-5F1360140155}" type="presOf" srcId="{EE178A84-A496-4C89-AE28-58333CBBB77B}" destId="{2A86F1D6-0FDB-4457-832C-06F50548106E}" srcOrd="0" destOrd="0" presId="urn:microsoft.com/office/officeart/2016/7/layout/BasicLinearProcessNumbered"/>
    <dgm:cxn modelId="{300ABC77-34ED-4F35-8E73-51EEB50177F0}" type="presOf" srcId="{03A2C373-DC29-43DB-AA9E-F9A1019D0F68}" destId="{84BEA1F2-10C5-4193-8E8F-25E0FBE994D5}" srcOrd="0" destOrd="0" presId="urn:microsoft.com/office/officeart/2016/7/layout/BasicLinearProcessNumbered"/>
    <dgm:cxn modelId="{09FED0A3-31BF-4590-AD01-0E22AE98D175}" type="presOf" srcId="{8118C016-567C-4F33-84B4-C6088BE597F7}" destId="{324D1E02-F699-4A68-BEF9-258DE8EF3267}" srcOrd="0" destOrd="0" presId="urn:microsoft.com/office/officeart/2016/7/layout/BasicLinearProcessNumbered"/>
    <dgm:cxn modelId="{3B77E7A5-7C41-40A4-8012-0E5E48641093}" srcId="{03A2C373-DC29-43DB-AA9E-F9A1019D0F68}" destId="{B2BF4B85-47F4-49C9-B086-EB7B56D317BD}" srcOrd="1" destOrd="0" parTransId="{A98546F5-AC48-4F0E-B7F6-49DB175EDCBB}" sibTransId="{8118C016-567C-4F33-84B4-C6088BE597F7}"/>
    <dgm:cxn modelId="{B3CEE4B1-F48F-4FD0-90FE-AF74FBB0971A}" srcId="{03A2C373-DC29-43DB-AA9E-F9A1019D0F68}" destId="{B7F265F2-9865-41B5-AC8A-98D5B160FEA1}" srcOrd="3" destOrd="0" parTransId="{CEA9AEDD-982A-4882-8CE6-F22CC6A9E0D3}" sibTransId="{24F09826-A4B8-47C6-A8FD-38F728C09BEB}"/>
    <dgm:cxn modelId="{17D083C0-7AD5-4EB4-BC66-8465D1018FB3}" type="presOf" srcId="{B7F265F2-9865-41B5-AC8A-98D5B160FEA1}" destId="{C50028C7-B585-4D85-B892-2A70802413D9}" srcOrd="0" destOrd="0" presId="urn:microsoft.com/office/officeart/2016/7/layout/BasicLinearProcessNumbered"/>
    <dgm:cxn modelId="{D048BFD0-01FF-4371-AED5-DCB2D299E8EB}" type="presOf" srcId="{B2BF4B85-47F4-49C9-B086-EB7B56D317BD}" destId="{09B99CF1-C366-4FD9-83C4-A884EA3D2ECB}" srcOrd="0" destOrd="0" presId="urn:microsoft.com/office/officeart/2016/7/layout/BasicLinearProcessNumbered"/>
    <dgm:cxn modelId="{DE45CAF1-9B52-4129-8726-73683D390B11}" type="presOf" srcId="{24F09826-A4B8-47C6-A8FD-38F728C09BEB}" destId="{EE763572-0F42-4568-A18F-FFB11DAE224E}" srcOrd="0" destOrd="0" presId="urn:microsoft.com/office/officeart/2016/7/layout/BasicLinearProcessNumbered"/>
    <dgm:cxn modelId="{F2A10F4B-125F-4EF8-88F8-8353F9A2D81B}" type="presParOf" srcId="{84BEA1F2-10C5-4193-8E8F-25E0FBE994D5}" destId="{7DA8E88F-F0B0-4E30-8A4F-2200AAF81AEB}" srcOrd="0" destOrd="0" presId="urn:microsoft.com/office/officeart/2016/7/layout/BasicLinearProcessNumbered"/>
    <dgm:cxn modelId="{5DB27CF8-9F4B-444C-8314-C8D16E9D6A12}" type="presParOf" srcId="{7DA8E88F-F0B0-4E30-8A4F-2200AAF81AEB}" destId="{DF4B888F-FEBC-4730-8199-E5B7825D241E}" srcOrd="0" destOrd="0" presId="urn:microsoft.com/office/officeart/2016/7/layout/BasicLinearProcessNumbered"/>
    <dgm:cxn modelId="{E2BBFCDD-C20F-41AD-8468-03FED962067C}" type="presParOf" srcId="{7DA8E88F-F0B0-4E30-8A4F-2200AAF81AEB}" destId="{2A86F1D6-0FDB-4457-832C-06F50548106E}" srcOrd="1" destOrd="0" presId="urn:microsoft.com/office/officeart/2016/7/layout/BasicLinearProcessNumbered"/>
    <dgm:cxn modelId="{BE7E1BD5-55B6-433B-95F4-4F71257DC766}" type="presParOf" srcId="{7DA8E88F-F0B0-4E30-8A4F-2200AAF81AEB}" destId="{2277C1FF-199E-4111-9B74-23EDB8663890}" srcOrd="2" destOrd="0" presId="urn:microsoft.com/office/officeart/2016/7/layout/BasicLinearProcessNumbered"/>
    <dgm:cxn modelId="{CBB78ABD-A3E4-4018-B4B2-81A3B740AEE4}" type="presParOf" srcId="{7DA8E88F-F0B0-4E30-8A4F-2200AAF81AEB}" destId="{8544D1BC-D1DE-4B12-AB25-B949249CE59F}" srcOrd="3" destOrd="0" presId="urn:microsoft.com/office/officeart/2016/7/layout/BasicLinearProcessNumbered"/>
    <dgm:cxn modelId="{EA6D68DD-A3F7-415C-9FBD-BD127944D740}" type="presParOf" srcId="{84BEA1F2-10C5-4193-8E8F-25E0FBE994D5}" destId="{2A4C6848-F516-420A-BB8E-C85200EF88DE}" srcOrd="1" destOrd="0" presId="urn:microsoft.com/office/officeart/2016/7/layout/BasicLinearProcessNumbered"/>
    <dgm:cxn modelId="{9BDE818B-3196-4C06-945E-F78016CF7CE5}" type="presParOf" srcId="{84BEA1F2-10C5-4193-8E8F-25E0FBE994D5}" destId="{D5DA2B47-7F51-4BED-8E61-D3AD1CE0E5B5}" srcOrd="2" destOrd="0" presId="urn:microsoft.com/office/officeart/2016/7/layout/BasicLinearProcessNumbered"/>
    <dgm:cxn modelId="{32CBD23F-1F62-4506-BAFC-E7C6142EEFBC}" type="presParOf" srcId="{D5DA2B47-7F51-4BED-8E61-D3AD1CE0E5B5}" destId="{09B99CF1-C366-4FD9-83C4-A884EA3D2ECB}" srcOrd="0" destOrd="0" presId="urn:microsoft.com/office/officeart/2016/7/layout/BasicLinearProcessNumbered"/>
    <dgm:cxn modelId="{D004FA6B-39BA-490F-A240-D95CEEBB7F79}" type="presParOf" srcId="{D5DA2B47-7F51-4BED-8E61-D3AD1CE0E5B5}" destId="{324D1E02-F699-4A68-BEF9-258DE8EF3267}" srcOrd="1" destOrd="0" presId="urn:microsoft.com/office/officeart/2016/7/layout/BasicLinearProcessNumbered"/>
    <dgm:cxn modelId="{B36D21E1-4715-4737-9CEF-E300D19D9855}" type="presParOf" srcId="{D5DA2B47-7F51-4BED-8E61-D3AD1CE0E5B5}" destId="{9ED07D0F-8848-4119-9EC3-3F56F7447324}" srcOrd="2" destOrd="0" presId="urn:microsoft.com/office/officeart/2016/7/layout/BasicLinearProcessNumbered"/>
    <dgm:cxn modelId="{5FC82695-A63A-4D12-A9A7-176CE315BFE6}" type="presParOf" srcId="{D5DA2B47-7F51-4BED-8E61-D3AD1CE0E5B5}" destId="{642875EF-1379-42DA-9627-BDDD78DAC686}" srcOrd="3" destOrd="0" presId="urn:microsoft.com/office/officeart/2016/7/layout/BasicLinearProcessNumbered"/>
    <dgm:cxn modelId="{60FFD7FB-705C-4DFB-80C6-1CBBB5634829}" type="presParOf" srcId="{84BEA1F2-10C5-4193-8E8F-25E0FBE994D5}" destId="{E7513F1B-FE11-4EAA-B3DB-BFADF93FD141}" srcOrd="3" destOrd="0" presId="urn:microsoft.com/office/officeart/2016/7/layout/BasicLinearProcessNumbered"/>
    <dgm:cxn modelId="{BD4CAD50-7719-48C0-812E-F4290472315A}" type="presParOf" srcId="{84BEA1F2-10C5-4193-8E8F-25E0FBE994D5}" destId="{8B8285DA-F108-485A-B5D2-D7B87A13325B}" srcOrd="4" destOrd="0" presId="urn:microsoft.com/office/officeart/2016/7/layout/BasicLinearProcessNumbered"/>
    <dgm:cxn modelId="{869D0605-E69A-45CA-BAFF-5A78A64BE67A}" type="presParOf" srcId="{8B8285DA-F108-485A-B5D2-D7B87A13325B}" destId="{4C6516CC-63B8-4CD1-B175-4F7542239C6A}" srcOrd="0" destOrd="0" presId="urn:microsoft.com/office/officeart/2016/7/layout/BasicLinearProcessNumbered"/>
    <dgm:cxn modelId="{AA529D66-82AE-4E2C-81AF-F42EB6EE6E39}" type="presParOf" srcId="{8B8285DA-F108-485A-B5D2-D7B87A13325B}" destId="{E7971092-5970-4EB7-84E3-27D8D1EE9060}" srcOrd="1" destOrd="0" presId="urn:microsoft.com/office/officeart/2016/7/layout/BasicLinearProcessNumbered"/>
    <dgm:cxn modelId="{353026FE-F2B7-4504-B98E-4ACD14BCC550}" type="presParOf" srcId="{8B8285DA-F108-485A-B5D2-D7B87A13325B}" destId="{36077D63-0219-4987-8090-3555A4F6C9EF}" srcOrd="2" destOrd="0" presId="urn:microsoft.com/office/officeart/2016/7/layout/BasicLinearProcessNumbered"/>
    <dgm:cxn modelId="{68473A81-E63F-4B9E-BAF4-EB6F022DAA3F}" type="presParOf" srcId="{8B8285DA-F108-485A-B5D2-D7B87A13325B}" destId="{8F30757D-9466-4259-A096-449C7330365D}" srcOrd="3" destOrd="0" presId="urn:microsoft.com/office/officeart/2016/7/layout/BasicLinearProcessNumbered"/>
    <dgm:cxn modelId="{440A66D0-81BC-4BAD-A746-8230F5E1AE9A}" type="presParOf" srcId="{84BEA1F2-10C5-4193-8E8F-25E0FBE994D5}" destId="{AAC875BF-E1FF-462E-8AE6-F663BF3C274A}" srcOrd="5" destOrd="0" presId="urn:microsoft.com/office/officeart/2016/7/layout/BasicLinearProcessNumbered"/>
    <dgm:cxn modelId="{39505BAC-DBA4-4B61-B7AA-C0A65D53705A}" type="presParOf" srcId="{84BEA1F2-10C5-4193-8E8F-25E0FBE994D5}" destId="{3BC1FA4C-5D21-4F9B-A0F9-C546E8F9BAE4}" srcOrd="6" destOrd="0" presId="urn:microsoft.com/office/officeart/2016/7/layout/BasicLinearProcessNumbered"/>
    <dgm:cxn modelId="{64336496-76B2-45C3-A364-96A7A4A246C6}" type="presParOf" srcId="{3BC1FA4C-5D21-4F9B-A0F9-C546E8F9BAE4}" destId="{C50028C7-B585-4D85-B892-2A70802413D9}" srcOrd="0" destOrd="0" presId="urn:microsoft.com/office/officeart/2016/7/layout/BasicLinearProcessNumbered"/>
    <dgm:cxn modelId="{C061E206-D333-42D6-8411-984BDC60E2D2}" type="presParOf" srcId="{3BC1FA4C-5D21-4F9B-A0F9-C546E8F9BAE4}" destId="{EE763572-0F42-4568-A18F-FFB11DAE224E}" srcOrd="1" destOrd="0" presId="urn:microsoft.com/office/officeart/2016/7/layout/BasicLinearProcessNumbered"/>
    <dgm:cxn modelId="{1521FA3B-BC48-4B9F-AAC8-542593127AF1}" type="presParOf" srcId="{3BC1FA4C-5D21-4F9B-A0F9-C546E8F9BAE4}" destId="{DA042C70-52D8-45BA-9D06-10D590B7ABA6}" srcOrd="2" destOrd="0" presId="urn:microsoft.com/office/officeart/2016/7/layout/BasicLinearProcessNumbered"/>
    <dgm:cxn modelId="{534A37DD-42FC-4D92-819D-CF7A37375AB9}" type="presParOf" srcId="{3BC1FA4C-5D21-4F9B-A0F9-C546E8F9BAE4}" destId="{F2E45F00-6BEC-4626-A5D6-C7FD675C4316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B7715B-48E1-4F46-9937-2BC26C8654C6}">
      <dsp:nvSpPr>
        <dsp:cNvPr id="0" name=""/>
        <dsp:cNvSpPr/>
      </dsp:nvSpPr>
      <dsp:spPr>
        <a:xfrm>
          <a:off x="0" y="2101"/>
          <a:ext cx="2417307" cy="138685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/>
            <a:t>Cadre :</a:t>
          </a:r>
          <a:r>
            <a:rPr lang="fr-FR" sz="1900" kern="1200"/>
            <a:t> </a:t>
          </a:r>
          <a:r>
            <a:rPr lang="fr-FR" sz="1900" b="1" kern="1200"/>
            <a:t>MLP (Multi-Layer Perceptron)</a:t>
          </a:r>
          <a:r>
            <a:rPr lang="fr-FR" sz="1900" kern="1200"/>
            <a:t> implémenté via nn.Module</a:t>
          </a:r>
          <a:endParaRPr lang="en-US" sz="1900" kern="1200"/>
        </a:p>
      </dsp:txBody>
      <dsp:txXfrm>
        <a:off x="67701" y="69802"/>
        <a:ext cx="2281905" cy="1251456"/>
      </dsp:txXfrm>
    </dsp:sp>
    <dsp:sp modelId="{87CE60F0-7D25-4B65-8C8B-73C6C9A719D2}">
      <dsp:nvSpPr>
        <dsp:cNvPr id="0" name=""/>
        <dsp:cNvSpPr/>
      </dsp:nvSpPr>
      <dsp:spPr>
        <a:xfrm rot="5400000">
          <a:off x="4011282" y="3014"/>
          <a:ext cx="1109487" cy="429743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/>
            <a:t>Input </a:t>
          </a:r>
          <a:r>
            <a:rPr lang="fr-FR" sz="1600" kern="1200">
              <a:sym typeface="Wingdings" panose="05000000000000000000" pitchFamily="2" charset="2"/>
            </a:rPr>
            <a:t></a:t>
          </a:r>
          <a:r>
            <a:rPr lang="fr-FR" sz="1600" kern="1200"/>
            <a:t> 512 </a:t>
          </a:r>
          <a:r>
            <a:rPr lang="fr-FR" sz="1600" kern="1200">
              <a:sym typeface="Wingdings" panose="05000000000000000000" pitchFamily="2" charset="2"/>
            </a:rPr>
            <a:t></a:t>
          </a:r>
          <a:r>
            <a:rPr lang="fr-FR" sz="1600" kern="1200"/>
            <a:t> 256 </a:t>
          </a:r>
          <a:r>
            <a:rPr lang="fr-FR" sz="1600" kern="1200">
              <a:sym typeface="Wingdings" panose="05000000000000000000" pitchFamily="2" charset="2"/>
            </a:rPr>
            <a:t></a:t>
          </a:r>
          <a:r>
            <a:rPr lang="fr-FR" sz="1600" kern="1200"/>
            <a:t> 128 </a:t>
          </a:r>
          <a:r>
            <a:rPr lang="fr-FR" sz="1600" kern="1200">
              <a:sym typeface="Wingdings" panose="05000000000000000000" pitchFamily="2" charset="2"/>
            </a:rPr>
            <a:t></a:t>
          </a:r>
          <a:r>
            <a:rPr lang="fr-FR" sz="1600" kern="1200"/>
            <a:t> 64 </a:t>
          </a:r>
          <a:r>
            <a:rPr lang="fr-FR" sz="1600" kern="1200">
              <a:sym typeface="Wingdings" panose="05000000000000000000" pitchFamily="2" charset="2"/>
            </a:rPr>
            <a:t></a:t>
          </a:r>
          <a:r>
            <a:rPr lang="fr-FR" sz="1600" kern="1200"/>
            <a:t> Output</a:t>
          </a:r>
          <a:endParaRPr lang="en-US" sz="1600" kern="1200"/>
        </a:p>
      </dsp:txBody>
      <dsp:txXfrm rot="-5400000">
        <a:off x="2417308" y="1651150"/>
        <a:ext cx="4243275" cy="1001165"/>
      </dsp:txXfrm>
    </dsp:sp>
    <dsp:sp modelId="{50706202-3930-4E38-9C0B-FCE818599FC7}">
      <dsp:nvSpPr>
        <dsp:cNvPr id="0" name=""/>
        <dsp:cNvSpPr/>
      </dsp:nvSpPr>
      <dsp:spPr>
        <a:xfrm>
          <a:off x="0" y="1458303"/>
          <a:ext cx="2417307" cy="138685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/>
            <a:t>Topologie :</a:t>
          </a:r>
          <a:r>
            <a:rPr lang="fr-FR" sz="1900" kern="1200"/>
            <a:t> Réduction progressive des couches :</a:t>
          </a:r>
          <a:endParaRPr lang="en-US" sz="1900" kern="1200"/>
        </a:p>
      </dsp:txBody>
      <dsp:txXfrm>
        <a:off x="67701" y="1526004"/>
        <a:ext cx="2281905" cy="1251456"/>
      </dsp:txXfrm>
    </dsp:sp>
    <dsp:sp modelId="{2FF4D2ED-C545-4BB9-AFEF-FDB5FAA7EBDA}">
      <dsp:nvSpPr>
        <dsp:cNvPr id="0" name=""/>
        <dsp:cNvSpPr/>
      </dsp:nvSpPr>
      <dsp:spPr>
        <a:xfrm rot="5400000">
          <a:off x="4011282" y="1459216"/>
          <a:ext cx="1109487" cy="429743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/>
            <a:t>Batch Normalization </a:t>
          </a:r>
          <a:r>
            <a:rPr lang="fr-FR" sz="1600" kern="1200"/>
            <a:t>pour la stabilité et la vitesse.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/>
            <a:t>Dropout </a:t>
          </a:r>
          <a:r>
            <a:rPr lang="en-US" sz="1600" kern="1200"/>
            <a:t>(0.4) pour prévenir le surapprentissage.</a:t>
          </a:r>
        </a:p>
      </dsp:txBody>
      <dsp:txXfrm rot="-5400000">
        <a:off x="2417308" y="3107352"/>
        <a:ext cx="4243275" cy="1001165"/>
      </dsp:txXfrm>
    </dsp:sp>
    <dsp:sp modelId="{B26C4177-1C2E-43EB-A76B-DB65755859BB}">
      <dsp:nvSpPr>
        <dsp:cNvPr id="0" name=""/>
        <dsp:cNvSpPr/>
      </dsp:nvSpPr>
      <dsp:spPr>
        <a:xfrm>
          <a:off x="0" y="2914504"/>
          <a:ext cx="2417307" cy="138685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Optimisation &amp; Régularisation :</a:t>
          </a:r>
          <a:endParaRPr lang="en-US" sz="1900" kern="1200"/>
        </a:p>
      </dsp:txBody>
      <dsp:txXfrm>
        <a:off x="67701" y="2982205"/>
        <a:ext cx="2281905" cy="12514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235A17-B5AB-4436-9B4C-94B12926F527}">
      <dsp:nvSpPr>
        <dsp:cNvPr id="0" name=""/>
        <dsp:cNvSpPr/>
      </dsp:nvSpPr>
      <dsp:spPr>
        <a:xfrm>
          <a:off x="0" y="0"/>
          <a:ext cx="671474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421250C-2E1F-4BAF-AC75-3076DC0356C8}">
      <dsp:nvSpPr>
        <dsp:cNvPr id="0" name=""/>
        <dsp:cNvSpPr/>
      </dsp:nvSpPr>
      <dsp:spPr>
        <a:xfrm>
          <a:off x="0" y="0"/>
          <a:ext cx="6714744" cy="1075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/>
            <a:t>Convergence :</a:t>
          </a:r>
          <a:r>
            <a:rPr lang="fr-FR" sz="2100" kern="1200"/>
            <a:t> Graphique de la Courbe de Perte </a:t>
          </a:r>
          <a:r>
            <a:rPr lang="fr-FR" sz="2100" kern="1200">
              <a:sym typeface="Wingdings" panose="05000000000000000000" pitchFamily="2" charset="2"/>
            </a:rPr>
            <a:t></a:t>
          </a:r>
          <a:r>
            <a:rPr lang="fr-FR" sz="2100" kern="1200"/>
            <a:t>Convergence rapide et stable sur </a:t>
          </a:r>
          <a:r>
            <a:rPr lang="fr-FR" sz="2100" b="1" kern="1200"/>
            <a:t>50 époques</a:t>
          </a:r>
          <a:r>
            <a:rPr lang="fr-FR" sz="2100" kern="1200"/>
            <a:t>.</a:t>
          </a:r>
          <a:endParaRPr lang="en-US" sz="2100" kern="1200"/>
        </a:p>
      </dsp:txBody>
      <dsp:txXfrm>
        <a:off x="0" y="0"/>
        <a:ext cx="6714744" cy="1075866"/>
      </dsp:txXfrm>
    </dsp:sp>
    <dsp:sp modelId="{874D5186-B700-4A23-B5ED-662F77771FE0}">
      <dsp:nvSpPr>
        <dsp:cNvPr id="0" name=""/>
        <dsp:cNvSpPr/>
      </dsp:nvSpPr>
      <dsp:spPr>
        <a:xfrm>
          <a:off x="0" y="1075866"/>
          <a:ext cx="6714744" cy="0"/>
        </a:xfrm>
        <a:prstGeom prst="line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7FA5452-3506-4F71-8B1D-FF975658BF2E}">
      <dsp:nvSpPr>
        <dsp:cNvPr id="0" name=""/>
        <dsp:cNvSpPr/>
      </dsp:nvSpPr>
      <dsp:spPr>
        <a:xfrm>
          <a:off x="0" y="1075866"/>
          <a:ext cx="6714744" cy="1075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/>
            <a:t>Précision Globale :</a:t>
          </a:r>
          <a:r>
            <a:rPr lang="fr-FR" sz="2100" kern="1200"/>
            <a:t> </a:t>
          </a:r>
          <a:r>
            <a:rPr lang="fr-FR" sz="2100" b="1" kern="1200"/>
            <a:t>Accuracy sur l'Ensemble de Test</a:t>
          </a:r>
          <a:endParaRPr lang="en-US" sz="2100" kern="1200"/>
        </a:p>
      </dsp:txBody>
      <dsp:txXfrm>
        <a:off x="0" y="1075866"/>
        <a:ext cx="6714744" cy="1075866"/>
      </dsp:txXfrm>
    </dsp:sp>
    <dsp:sp modelId="{E3FC1673-16E1-468F-A2DD-E9D483E9FF7B}">
      <dsp:nvSpPr>
        <dsp:cNvPr id="0" name=""/>
        <dsp:cNvSpPr/>
      </dsp:nvSpPr>
      <dsp:spPr>
        <a:xfrm>
          <a:off x="0" y="2151732"/>
          <a:ext cx="6714744" cy="0"/>
        </a:xfrm>
        <a:prstGeom prst="line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accent2">
              <a:hueOff val="4295743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ABA823B-8BAC-41B7-AA3C-979EB2C1FB1B}">
      <dsp:nvSpPr>
        <dsp:cNvPr id="0" name=""/>
        <dsp:cNvSpPr/>
      </dsp:nvSpPr>
      <dsp:spPr>
        <a:xfrm>
          <a:off x="0" y="2151732"/>
          <a:ext cx="6714744" cy="1075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/>
            <a:t>Analyse Détaillée :</a:t>
          </a:r>
          <a:r>
            <a:rPr lang="fr-FR" sz="2100" kern="1200"/>
            <a:t> Rapport de Classification (F1-Score, Précision, Rappel) élevé sur l'ensemble des intentions, validant la robustesse.</a:t>
          </a:r>
          <a:endParaRPr lang="en-US" sz="2100" kern="1200"/>
        </a:p>
      </dsp:txBody>
      <dsp:txXfrm>
        <a:off x="0" y="2151732"/>
        <a:ext cx="6714744" cy="1075866"/>
      </dsp:txXfrm>
    </dsp:sp>
    <dsp:sp modelId="{B491FB33-8D31-4AC6-A2A1-C8DB309E4F99}">
      <dsp:nvSpPr>
        <dsp:cNvPr id="0" name=""/>
        <dsp:cNvSpPr/>
      </dsp:nvSpPr>
      <dsp:spPr>
        <a:xfrm>
          <a:off x="0" y="3227598"/>
          <a:ext cx="6714744" cy="0"/>
        </a:xfrm>
        <a:prstGeom prst="line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DF4DCA1-AC2A-408F-AF6D-621B8B57B937}">
      <dsp:nvSpPr>
        <dsp:cNvPr id="0" name=""/>
        <dsp:cNvSpPr/>
      </dsp:nvSpPr>
      <dsp:spPr>
        <a:xfrm>
          <a:off x="0" y="3227598"/>
          <a:ext cx="6714744" cy="1075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1" kern="1200"/>
            <a:t>Artefact :</a:t>
          </a:r>
          <a:r>
            <a:rPr lang="fr-FR" sz="2100" kern="1200"/>
            <a:t> Poids entraînés sauvegardés dans le fichier </a:t>
          </a:r>
          <a:r>
            <a:rPr lang="fr-FR" sz="2100" b="1" kern="1200"/>
            <a:t>.pth</a:t>
          </a:r>
          <a:r>
            <a:rPr lang="fr-FR" sz="2100" kern="1200"/>
            <a:t> (chat_model_tfidf.pth).</a:t>
          </a:r>
          <a:endParaRPr lang="en-US" sz="2100" kern="1200"/>
        </a:p>
      </dsp:txBody>
      <dsp:txXfrm>
        <a:off x="0" y="3227598"/>
        <a:ext cx="6714744" cy="10758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B940BB-394A-4F28-9A76-884EF9720A89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5677FC-A4FE-4CDB-B9B1-7E65B2228C05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Interface :</a:t>
          </a:r>
          <a:r>
            <a:rPr lang="en-US" sz="2000" kern="1200"/>
            <a:t> Application cliente </a:t>
          </a:r>
          <a:r>
            <a:rPr lang="en-US" sz="2000" b="1" kern="1200"/>
            <a:t>ModernChatApp</a:t>
          </a:r>
          <a:r>
            <a:rPr lang="en-US" sz="2000" kern="1200"/>
            <a:t> développée en </a:t>
          </a:r>
          <a:r>
            <a:rPr lang="en-US" sz="2000" b="1" kern="1200"/>
            <a:t>Tkinter</a:t>
          </a:r>
          <a:r>
            <a:rPr lang="en-US" sz="2000" kern="1200"/>
            <a:t> (</a:t>
          </a:r>
          <a:r>
            <a:rPr lang="en-US" sz="2000" i="1" kern="1200"/>
            <a:t>stand-alone</a:t>
          </a:r>
          <a:r>
            <a:rPr lang="en-US" sz="2000" kern="1200"/>
            <a:t>).</a:t>
          </a:r>
        </a:p>
      </dsp:txBody>
      <dsp:txXfrm>
        <a:off x="398656" y="1088253"/>
        <a:ext cx="2959127" cy="1837317"/>
      </dsp:txXfrm>
    </dsp:sp>
    <dsp:sp modelId="{44D374B3-A280-4D2A-A70E-CB78D0791265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F75FEB-9113-42ED-AF7D-9738393736E7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/>
            <a:t>Performance Asynchrone :</a:t>
          </a:r>
          <a:r>
            <a:rPr lang="fr-FR" sz="2000" kern="1200"/>
            <a:t> Utilisation du </a:t>
          </a:r>
          <a:r>
            <a:rPr lang="fr-FR" sz="2000" b="1" kern="1200"/>
            <a:t>Threading Python</a:t>
          </a:r>
          <a:r>
            <a:rPr lang="fr-FR" sz="2000" kern="1200"/>
            <a:t> pour l'exécution non-bloquante de la prédiction du modèle.</a:t>
          </a:r>
          <a:endParaRPr lang="en-US" sz="2000" kern="1200"/>
        </a:p>
      </dsp:txBody>
      <dsp:txXfrm>
        <a:off x="4155097" y="1088253"/>
        <a:ext cx="2959127" cy="1837317"/>
      </dsp:txXfrm>
    </dsp:sp>
    <dsp:sp modelId="{8D1E0B45-5FD0-4EF0-9E22-78F5106BD88A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AE751F-E716-46FD-B601-1DA7D8C4F78E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/>
            <a:t>Avantage UX :</a:t>
          </a:r>
          <a:r>
            <a:rPr lang="fr-FR" sz="2000" kern="1200"/>
            <a:t> Le GUI reste réactif (affichage "typing...") pendant que la prédiction s'exécute en arrière-plan.</a:t>
          </a:r>
          <a:endParaRPr lang="en-US" sz="2000" kern="1200"/>
        </a:p>
      </dsp:txBody>
      <dsp:txXfrm>
        <a:off x="7911539" y="1088253"/>
        <a:ext cx="2959127" cy="18373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4B888F-FEBC-4730-8199-E5B7825D241E}">
      <dsp:nvSpPr>
        <dsp:cNvPr id="0" name=""/>
        <dsp:cNvSpPr/>
      </dsp:nvSpPr>
      <dsp:spPr>
        <a:xfrm>
          <a:off x="3080" y="464830"/>
          <a:ext cx="2444055" cy="34216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>
              <a:hlinkClick xmlns:r="http://schemas.openxmlformats.org/officeDocument/2006/relationships" r:id="rId1"/>
            </a:rPr>
            <a:t>https://chatbotsmagazine.com/contextual-chat-bots-with-tensorflow-4391749d0077</a:t>
          </a:r>
          <a:endParaRPr lang="en-US" sz="1100" kern="1200"/>
        </a:p>
      </dsp:txBody>
      <dsp:txXfrm>
        <a:off x="3080" y="1765067"/>
        <a:ext cx="2444055" cy="2053006"/>
      </dsp:txXfrm>
    </dsp:sp>
    <dsp:sp modelId="{2A86F1D6-0FDB-4457-832C-06F50548106E}">
      <dsp:nvSpPr>
        <dsp:cNvPr id="0" name=""/>
        <dsp:cNvSpPr/>
      </dsp:nvSpPr>
      <dsp:spPr>
        <a:xfrm>
          <a:off x="711856" y="806997"/>
          <a:ext cx="1026503" cy="10265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62184" y="957325"/>
        <a:ext cx="725847" cy="725847"/>
      </dsp:txXfrm>
    </dsp:sp>
    <dsp:sp modelId="{2277C1FF-199E-4111-9B74-23EDB8663890}">
      <dsp:nvSpPr>
        <dsp:cNvPr id="0" name=""/>
        <dsp:cNvSpPr/>
      </dsp:nvSpPr>
      <dsp:spPr>
        <a:xfrm>
          <a:off x="3080" y="3886435"/>
          <a:ext cx="244405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B99CF1-C366-4FD9-83C4-A884EA3D2ECB}">
      <dsp:nvSpPr>
        <dsp:cNvPr id="0" name=""/>
        <dsp:cNvSpPr/>
      </dsp:nvSpPr>
      <dsp:spPr>
        <a:xfrm>
          <a:off x="2691541" y="464830"/>
          <a:ext cx="2444055" cy="34216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>
              <a:hlinkClick xmlns:r="http://schemas.openxmlformats.org/officeDocument/2006/relationships" r:id="rId2"/>
            </a:rPr>
            <a:t>https://youtu.be/a040VmmO-AY?si=9IJ82qXV6B5TRzzv</a:t>
          </a:r>
          <a:endParaRPr lang="en-US" sz="1100" kern="1200"/>
        </a:p>
      </dsp:txBody>
      <dsp:txXfrm>
        <a:off x="2691541" y="1765067"/>
        <a:ext cx="2444055" cy="2053006"/>
      </dsp:txXfrm>
    </dsp:sp>
    <dsp:sp modelId="{324D1E02-F699-4A68-BEF9-258DE8EF3267}">
      <dsp:nvSpPr>
        <dsp:cNvPr id="0" name=""/>
        <dsp:cNvSpPr/>
      </dsp:nvSpPr>
      <dsp:spPr>
        <a:xfrm>
          <a:off x="3400317" y="806997"/>
          <a:ext cx="1026503" cy="10265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550645" y="957325"/>
        <a:ext cx="725847" cy="725847"/>
      </dsp:txXfrm>
    </dsp:sp>
    <dsp:sp modelId="{9ED07D0F-8848-4119-9EC3-3F56F7447324}">
      <dsp:nvSpPr>
        <dsp:cNvPr id="0" name=""/>
        <dsp:cNvSpPr/>
      </dsp:nvSpPr>
      <dsp:spPr>
        <a:xfrm>
          <a:off x="2691541" y="3886435"/>
          <a:ext cx="244405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6516CC-63B8-4CD1-B175-4F7542239C6A}">
      <dsp:nvSpPr>
        <dsp:cNvPr id="0" name=""/>
        <dsp:cNvSpPr/>
      </dsp:nvSpPr>
      <dsp:spPr>
        <a:xfrm>
          <a:off x="5380002" y="464830"/>
          <a:ext cx="2444055" cy="34216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>
              <a:hlinkClick xmlns:r="http://schemas.openxmlformats.org/officeDocument/2006/relationships" r:id="rId3"/>
            </a:rPr>
            <a:t>https://github.com/patrickloeber/pytorch-chatbot</a:t>
          </a:r>
          <a:endParaRPr lang="en-US" sz="1100" kern="1200"/>
        </a:p>
      </dsp:txBody>
      <dsp:txXfrm>
        <a:off x="5380002" y="1765067"/>
        <a:ext cx="2444055" cy="2053006"/>
      </dsp:txXfrm>
    </dsp:sp>
    <dsp:sp modelId="{E7971092-5970-4EB7-84E3-27D8D1EE9060}">
      <dsp:nvSpPr>
        <dsp:cNvPr id="0" name=""/>
        <dsp:cNvSpPr/>
      </dsp:nvSpPr>
      <dsp:spPr>
        <a:xfrm>
          <a:off x="6088778" y="806997"/>
          <a:ext cx="1026503" cy="10265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239106" y="957325"/>
        <a:ext cx="725847" cy="725847"/>
      </dsp:txXfrm>
    </dsp:sp>
    <dsp:sp modelId="{36077D63-0219-4987-8090-3555A4F6C9EF}">
      <dsp:nvSpPr>
        <dsp:cNvPr id="0" name=""/>
        <dsp:cNvSpPr/>
      </dsp:nvSpPr>
      <dsp:spPr>
        <a:xfrm>
          <a:off x="5380002" y="3886435"/>
          <a:ext cx="244405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028C7-B585-4D85-B892-2A70802413D9}">
      <dsp:nvSpPr>
        <dsp:cNvPr id="0" name=""/>
        <dsp:cNvSpPr/>
      </dsp:nvSpPr>
      <dsp:spPr>
        <a:xfrm>
          <a:off x="8068463" y="464830"/>
          <a:ext cx="2444055" cy="34216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>
              <a:hlinkClick xmlns:r="http://schemas.openxmlformats.org/officeDocument/2006/relationships" r:id="rId4"/>
            </a:rPr>
            <a:t>https://youtu.be/RpWeNzfSUHw?si=KF1174rAoIEus9nb</a:t>
          </a:r>
          <a:endParaRPr lang="en-US" sz="1100" kern="1200"/>
        </a:p>
      </dsp:txBody>
      <dsp:txXfrm>
        <a:off x="8068463" y="1765067"/>
        <a:ext cx="2444055" cy="2053006"/>
      </dsp:txXfrm>
    </dsp:sp>
    <dsp:sp modelId="{EE763572-0F42-4568-A18F-FFB11DAE224E}">
      <dsp:nvSpPr>
        <dsp:cNvPr id="0" name=""/>
        <dsp:cNvSpPr/>
      </dsp:nvSpPr>
      <dsp:spPr>
        <a:xfrm>
          <a:off x="8777239" y="806997"/>
          <a:ext cx="1026503" cy="10265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927567" y="957325"/>
        <a:ext cx="725847" cy="725847"/>
      </dsp:txXfrm>
    </dsp:sp>
    <dsp:sp modelId="{DA042C70-52D8-45BA-9D06-10D590B7ABA6}">
      <dsp:nvSpPr>
        <dsp:cNvPr id="0" name=""/>
        <dsp:cNvSpPr/>
      </dsp:nvSpPr>
      <dsp:spPr>
        <a:xfrm>
          <a:off x="8068463" y="3886435"/>
          <a:ext cx="244405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831FB-9690-99A6-2375-D5F219041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CEB1BE-40CF-2FCF-5BD9-2CAD60A06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E1289-4EA4-3828-42BD-AFE9773F4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1B26-9EEF-4DC6-88B5-16800F885DC3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059FC-DAEE-7401-CCC4-AD4EE55E8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411C5-FB3B-B295-7355-ADB6D00AD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D552-5E12-4A27-B3AB-DEAB2482B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28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C1FC4-4889-D6A5-E895-666EF0136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76832C-9B50-27E4-70FA-E96F0AA61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EA0D4-D733-828F-EC0B-C9E97F908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1B26-9EEF-4DC6-88B5-16800F885DC3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32549-0843-434C-244D-14775BD7C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AE4D3-8368-6FCF-FBC9-98BF08E27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D552-5E12-4A27-B3AB-DEAB2482B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78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FC493F-90BC-E5EE-C004-004C64C37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1314E4-B90F-7D4A-E650-3A129F03F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6132B-00B0-34F9-D9B0-7817BCE6E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1B26-9EEF-4DC6-88B5-16800F885DC3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169E0-769A-4D07-67BC-91FB84FD3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3522F-45BB-57E7-6532-605AD883B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D552-5E12-4A27-B3AB-DEAB2482B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57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A6645-D1D2-03F9-A615-8B7FEE608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E2B11-7047-285A-FE80-60EDACFF6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24F9B-D69E-BE29-7D21-25E181298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1B26-9EEF-4DC6-88B5-16800F885DC3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ABFA0-3620-35B4-D962-1367016C3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1B159-5711-50B3-9412-152652EF3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D552-5E12-4A27-B3AB-DEAB2482B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0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6EBA0-AF92-04AC-16C3-AB3D0CD2C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22BFB-003D-CD53-FC06-D04F0F9D1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E05D1-C508-DACB-80F2-AD2EA1D57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1B26-9EEF-4DC6-88B5-16800F885DC3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0BA7F-7E91-E398-81E7-8963B9E0A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A277F-3F0A-80D4-BFE6-AFB2D569C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D552-5E12-4A27-B3AB-DEAB2482B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767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A0083-BB4B-D1D8-5A50-A42D31B7C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92EFE-BC9C-9A63-ABA6-9699FA9AAF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9C7E08-B11C-FCD1-743C-6351E66D1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E848E-646B-9A0B-FF48-71BBB9582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1B26-9EEF-4DC6-88B5-16800F885DC3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A8033C-399A-4BF3-197F-20287D415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A79F4-B663-91B0-C017-E77923274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D552-5E12-4A27-B3AB-DEAB2482B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72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5733-D4C2-1F70-621E-47A639323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7D92F-9E8A-75D6-E616-64296FE57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83B6BA-4D3C-12F1-3B3C-451499E00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667FD7-043C-5CB4-E759-775F769F7C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607DBA-CF24-91DB-D944-E241685154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4BB3E7-313F-1BB4-2002-6A17FEDEF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1B26-9EEF-4DC6-88B5-16800F885DC3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DA4202-5FA2-43FF-7892-DD8EF6D20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562542-24A6-1AC3-296A-7B3716B2A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D552-5E12-4A27-B3AB-DEAB2482B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0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B419B-8D67-F984-4E87-9B2CED278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8019B2-103A-6087-61C3-EF3E18666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1B26-9EEF-4DC6-88B5-16800F885DC3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EF2ED4-8D20-264A-6AEE-EA01EE058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40DAFA-6324-4224-4433-8D02EDB74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D552-5E12-4A27-B3AB-DEAB2482B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31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390773-05B6-8582-BBE4-663969346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1B26-9EEF-4DC6-88B5-16800F885DC3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9EA6A9-A355-F68D-D8E3-ECA338C6A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327764-9158-9A30-42B1-1818112A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D552-5E12-4A27-B3AB-DEAB2482B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3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31D58-5311-C950-D6F3-AB274EF4D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A8FA7-CFA0-FE3F-4712-A909D8EA1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64D30F-85A6-D310-6E1B-E216D6710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8CD71-69B7-CAFD-9EFB-8D81DC6D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1B26-9EEF-4DC6-88B5-16800F885DC3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B9C4B1-2085-5DB4-592D-A48D4B076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4735D-881A-31D3-4459-BF9943FD4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D552-5E12-4A27-B3AB-DEAB2482B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378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12429-CC55-1252-0EE1-45F59C01D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4E445C-7E82-2F4E-7EEA-CF82C97F22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ED1FA7-319E-4FF2-B239-6188E6571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F6A707-C1C1-A251-48E5-2B141A93D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1B26-9EEF-4DC6-88B5-16800F885DC3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8AEF7-48D2-38E6-0D22-E607E4688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1782E9-6DD9-F0A3-1F39-DB74BE004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D552-5E12-4A27-B3AB-DEAB2482B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34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8EAD9E-8016-A4E5-061A-03D119077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0B9577-53F6-21FE-2178-A6577A509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5ECCF-2C13-A6FD-1979-4BFC1A1F6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3C1B26-9EEF-4DC6-88B5-16800F885DC3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E08E7-8F50-03D2-B07B-AAD8F5E315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527C0-407A-F7EF-FE25-1401F6DF13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5BD552-5E12-4A27-B3AB-DEAB2482B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91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oincare008" TargetMode="External"/><Relationship Id="rId2" Type="http://schemas.openxmlformats.org/officeDocument/2006/relationships/hyperlink" Target="https://github.com/apelici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inkedin.com/in/steve-calixte-86487625a?utm_source=share&amp;utm_campaign=share_via&amp;utm_content=profile&amp;utm_medium=android_app" TargetMode="External"/><Relationship Id="rId4" Type="http://schemas.openxmlformats.org/officeDocument/2006/relationships/hyperlink" Target="https://www.linkedin.com/in/antonine-pelicier-8965b518b?utm_source=share&amp;utm_campaign=share_via&amp;utm_content=profile&amp;utm_medium=android_app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48B49-6135-48B6-AC0F-97E5D8D1F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FFBCC4-916D-5078-921C-5CAFB0997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9766" y="1610085"/>
            <a:ext cx="9014348" cy="2402006"/>
          </a:xfrm>
        </p:spPr>
        <p:txBody>
          <a:bodyPr anchor="b">
            <a:normAutofit/>
          </a:bodyPr>
          <a:lstStyle/>
          <a:p>
            <a:r>
              <a:rPr lang="fr-FR" b="1" dirty="0"/>
              <a:t>Titre et Synthèse Exécutive</a:t>
            </a:r>
            <a:br>
              <a:rPr lang="fr-FR" b="1" dirty="0"/>
            </a:b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" y="4374554"/>
            <a:ext cx="12192007" cy="248344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40655" y="4374554"/>
            <a:ext cx="4051344" cy="2483446"/>
          </a:xfrm>
          <a:prstGeom prst="rect">
            <a:avLst/>
          </a:prstGeom>
          <a:gradFill>
            <a:gsLst>
              <a:gs pos="4000">
                <a:schemeClr val="accent1">
                  <a:alpha val="21000"/>
                </a:schemeClr>
              </a:gs>
              <a:gs pos="83000">
                <a:schemeClr val="accent1">
                  <a:lumMod val="50000"/>
                  <a:alpha val="61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56AC18-FB41-4977-8B0C-F5082335A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379429"/>
            <a:ext cx="12191984" cy="1953928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alpha val="5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4380927"/>
            <a:ext cx="12192000" cy="2019443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EE3FF2-15BA-96F6-130B-E84EAE0C1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1771" y="4892722"/>
            <a:ext cx="10346498" cy="1078173"/>
          </a:xfrm>
        </p:spPr>
        <p:txBody>
          <a:bodyPr anchor="ctr">
            <a:normAutofit/>
          </a:bodyPr>
          <a:lstStyle/>
          <a:p>
            <a:pPr algn="l"/>
            <a:r>
              <a:rPr lang="fr-FR" sz="2800" b="1" dirty="0" err="1">
                <a:solidFill>
                  <a:srgbClr val="FFFFFF"/>
                </a:solidFill>
              </a:rPr>
              <a:t>MedBot</a:t>
            </a:r>
            <a:r>
              <a:rPr lang="fr-FR" sz="2800" b="1" dirty="0">
                <a:solidFill>
                  <a:srgbClr val="FFFFFF"/>
                </a:solidFill>
              </a:rPr>
              <a:t> : Système de Classification d'Intention pour la Santé</a:t>
            </a:r>
            <a:endParaRPr lang="en-US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314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307DAB-BB02-0456-D8F7-35804CD591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93394DA-E684-47C2-9020-13225823F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658B1B-F363-450A-9BE6-ED58ECF67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Architecture du </a:t>
            </a:r>
            <a:r>
              <a:rPr lang="en-US" b="1" dirty="0" err="1"/>
              <a:t>ChatbotModel</a:t>
            </a:r>
            <a:r>
              <a:rPr lang="en-US" b="1" dirty="0"/>
              <a:t> (</a:t>
            </a:r>
            <a:r>
              <a:rPr lang="en-US" b="1" dirty="0" err="1"/>
              <a:t>PyTorch</a:t>
            </a:r>
            <a:r>
              <a:rPr lang="en-US" b="1" dirty="0"/>
              <a:t>)</a:t>
            </a:r>
          </a:p>
        </p:txBody>
      </p:sp>
      <p:pic>
        <p:nvPicPr>
          <p:cNvPr id="8" name="Picture 7" descr="A close-up of a blue and green striped surface&#10;&#10;AI-generated content may be incorrect.">
            <a:extLst>
              <a:ext uri="{FF2B5EF4-FFF2-40B4-BE49-F238E27FC236}">
                <a16:creationId xmlns:a16="http://schemas.microsoft.com/office/drawing/2014/main" id="{7EFB63E6-8E52-A571-0ABD-02D669D5BC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908" r="19008" b="-2"/>
          <a:stretch>
            <a:fillRect/>
          </a:stretch>
        </p:blipFill>
        <p:spPr>
          <a:xfrm>
            <a:off x="7989293" y="1904282"/>
            <a:ext cx="3423093" cy="4224808"/>
          </a:xfrm>
          <a:prstGeom prst="rect">
            <a:avLst/>
          </a:prstGeom>
        </p:spPr>
      </p:pic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BD1A777D-52A1-4ECD-8163-F9F06FE5A0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1271938"/>
              </p:ext>
            </p:extLst>
          </p:nvPr>
        </p:nvGraphicFramePr>
        <p:xfrm>
          <a:off x="838200" y="1825625"/>
          <a:ext cx="6714744" cy="43034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26644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4ED6D7-1D5A-9A10-48BB-4243C7D0E9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3D0F27-61CB-11C9-B0CE-C014508D4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450" y="1402041"/>
            <a:ext cx="11210794" cy="2387918"/>
          </a:xfrm>
        </p:spPr>
        <p:txBody>
          <a:bodyPr anchor="b">
            <a:normAutofit/>
          </a:bodyPr>
          <a:lstStyle/>
          <a:p>
            <a:r>
              <a:rPr lang="en-US" sz="5400" b="1" dirty="0" err="1">
                <a:solidFill>
                  <a:schemeClr val="tx2"/>
                </a:solidFill>
              </a:rPr>
              <a:t>Stratégie</a:t>
            </a:r>
            <a:r>
              <a:rPr lang="en-US" sz="5400" b="1" dirty="0">
                <a:solidFill>
                  <a:schemeClr val="tx2"/>
                </a:solidFill>
              </a:rPr>
              <a:t> </a:t>
            </a:r>
            <a:r>
              <a:rPr lang="en-US" sz="5400" b="1" dirty="0" err="1">
                <a:solidFill>
                  <a:schemeClr val="tx2"/>
                </a:solidFill>
              </a:rPr>
              <a:t>d'Entraînement</a:t>
            </a:r>
            <a:r>
              <a:rPr lang="en-US" sz="5400" b="1" dirty="0">
                <a:solidFill>
                  <a:schemeClr val="tx2"/>
                </a:solidFill>
              </a:rPr>
              <a:t> et Validation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BE8314-AC01-A633-A20C-CB0961BA74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1161" y="4200522"/>
            <a:ext cx="5449982" cy="682079"/>
          </a:xfrm>
        </p:spPr>
        <p:txBody>
          <a:bodyPr>
            <a:normAutofit/>
          </a:bodyPr>
          <a:lstStyle/>
          <a:p>
            <a:r>
              <a:rPr lang="fr-FR" sz="2000">
                <a:solidFill>
                  <a:schemeClr val="tx2"/>
                </a:solidFill>
              </a:rPr>
              <a:t>Stratégie d'Entraînement et de Validation Rigoureuse</a:t>
            </a:r>
            <a:endParaRPr lang="en-US" sz="200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9143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872812-2A92-C4AD-09E3-B25D16C28E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75C6CC-0A32-FFEE-F368-1C96EB60E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pPr algn="ctr"/>
            <a:r>
              <a:rPr lang="fr-FR" sz="3600" b="1" dirty="0"/>
              <a:t>Stratégie d'Entraînement et Validation Rigoureuse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3C745-01D2-5355-5666-1AD7606FC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>
                <a:latin typeface="Google Sans Text"/>
              </a:rPr>
              <a:t>Hyperparamètres Clés 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Google Sans Text"/>
              </a:rPr>
              <a:t>Loss :</a:t>
            </a:r>
            <a:r>
              <a:rPr lang="en-US" altLang="en-US" dirty="0">
                <a:latin typeface="Google Sans Text"/>
              </a:rPr>
              <a:t> </a:t>
            </a:r>
            <a:r>
              <a:rPr lang="en-US" altLang="en-US">
                <a:latin typeface="Google Sans Text"/>
              </a:rPr>
              <a:t>nn.CrossEntropyLoss</a:t>
            </a:r>
            <a:r>
              <a:rPr lang="en-US" altLang="en-US" dirty="0">
                <a:latin typeface="Google Sans Text"/>
              </a:rPr>
              <a:t>.</a:t>
            </a:r>
            <a:endParaRPr lang="en-US" altLang="en-US">
              <a:latin typeface="Google Sans Text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latin typeface="Google Sans Text"/>
              </a:rPr>
              <a:t>Optimiseur</a:t>
            </a:r>
            <a:r>
              <a:rPr lang="en-US" altLang="en-US" b="1" dirty="0">
                <a:latin typeface="Google Sans Text"/>
              </a:rPr>
              <a:t> :</a:t>
            </a:r>
            <a:r>
              <a:rPr lang="en-US" altLang="en-US" dirty="0">
                <a:latin typeface="Google Sans Text"/>
              </a:rPr>
              <a:t> </a:t>
            </a:r>
            <a:r>
              <a:rPr lang="en-US" altLang="en-US">
                <a:latin typeface="Google Sans Text"/>
              </a:rPr>
              <a:t>optim.Adam</a:t>
            </a:r>
            <a:r>
              <a:rPr lang="en-US" altLang="en-US" dirty="0">
                <a:latin typeface="Google Sans Text"/>
              </a:rPr>
              <a:t>.</a:t>
            </a:r>
            <a:endParaRPr lang="en-US" altLang="en-US">
              <a:latin typeface="Google Sans Text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Google Sans Text"/>
              </a:rPr>
              <a:t>Gestion du Learning Rate :</a:t>
            </a:r>
            <a:r>
              <a:rPr lang="en-US" altLang="en-US" dirty="0">
                <a:latin typeface="Google Sans Text"/>
              </a:rPr>
              <a:t> </a:t>
            </a:r>
            <a:r>
              <a:rPr lang="en-US" altLang="en-US">
                <a:latin typeface="Google Sans Text"/>
              </a:rPr>
              <a:t>StepLR</a:t>
            </a:r>
            <a:r>
              <a:rPr lang="en-US" altLang="en-US" dirty="0">
                <a:latin typeface="Google Sans Text"/>
              </a:rPr>
              <a:t> Scheduler.</a:t>
            </a:r>
            <a:endParaRPr lang="en-US" altLang="en-US">
              <a:latin typeface="Google Sans Text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>
              <a:latin typeface="Google Sans Text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>
                <a:latin typeface="Google Sans Text"/>
              </a:rPr>
              <a:t>Validation :</a:t>
            </a:r>
            <a:r>
              <a:rPr lang="en-US" altLang="en-US" sz="2400">
                <a:latin typeface="Google Sans Text"/>
              </a:rPr>
              <a:t> Partitionnement Train/Test (80/20) avec </a:t>
            </a:r>
            <a:r>
              <a:rPr lang="en-US" altLang="en-US" sz="2400" b="1">
                <a:latin typeface="Google Sans Text"/>
              </a:rPr>
              <a:t>Stratification </a:t>
            </a:r>
            <a:r>
              <a:rPr lang="en-US" altLang="en-US" sz="2400">
                <a:latin typeface="Google Sans Text"/>
              </a:rPr>
              <a:t>pour garantir une distribution équilibrée des classes.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>
                <a:latin typeface="Google Sans Text"/>
              </a:rPr>
              <a:t>Référence Code :</a:t>
            </a:r>
            <a:r>
              <a:rPr lang="en-US" altLang="en-US" sz="2400">
                <a:latin typeface="Google Sans Text"/>
              </a:rPr>
              <a:t> Logique d'entraînement dans le fichier </a:t>
            </a:r>
            <a:r>
              <a:rPr kumimoji="0" lang="en-US" altLang="en-US" sz="2400" b="1" i="1" u="none" strike="noStrike" cap="none" normalizeH="0" baseline="0">
                <a:ln>
                  <a:noFill/>
                </a:ln>
                <a:effectLst/>
                <a:latin typeface="Google Sans Text"/>
              </a:rPr>
              <a:t>Chatbot.ipynb</a:t>
            </a:r>
            <a:endParaRPr lang="en-US" altLang="en-US" sz="2400" i="1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fr-FR" sz="24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614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1E33A4-CA09-CC1E-FF91-E7189A5F78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D2DB3F-1F8A-E492-A6D7-49D3D7BE81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3304" y="1741337"/>
            <a:ext cx="7665929" cy="2387918"/>
          </a:xfrm>
        </p:spPr>
        <p:txBody>
          <a:bodyPr anchor="b"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</a:rPr>
              <a:t>Performances et </a:t>
            </a:r>
            <a:r>
              <a:rPr lang="en-US" sz="4800" b="1" dirty="0" err="1">
                <a:solidFill>
                  <a:schemeClr val="tx2"/>
                </a:solidFill>
              </a:rPr>
              <a:t>Métriques</a:t>
            </a:r>
            <a:br>
              <a:rPr lang="en-US" sz="4800" b="1" dirty="0">
                <a:solidFill>
                  <a:schemeClr val="tx2"/>
                </a:solidFill>
              </a:rPr>
            </a:b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F54168-57AD-C580-FCD2-D8A1D8D52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1161" y="4200522"/>
            <a:ext cx="5449982" cy="682079"/>
          </a:xfrm>
        </p:spPr>
        <p:txBody>
          <a:bodyPr>
            <a:normAutofit/>
          </a:bodyPr>
          <a:lstStyle/>
          <a:p>
            <a:r>
              <a:rPr lang="fr-FR" sz="2000">
                <a:solidFill>
                  <a:schemeClr val="tx2"/>
                </a:solidFill>
              </a:rPr>
              <a:t>Résultats et Métriques de Performance (Test Set)</a:t>
            </a:r>
            <a:endParaRPr lang="en-US" sz="200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30745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E5C41C-0270-B4AB-E340-EF6FD1FCC8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93394DA-E684-47C2-9020-13225823F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F02921-D165-8366-4572-913624A41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pPr algn="ctr"/>
            <a:r>
              <a:rPr lang="fr-FR" sz="3600" b="1" dirty="0"/>
              <a:t>Résultats et Métriques de Performance (Test Set)</a:t>
            </a:r>
            <a:endParaRPr lang="en-US" sz="3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9EAE28-F497-61F8-0CC3-1278731B61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991" r="29924" b="-2"/>
          <a:stretch>
            <a:fillRect/>
          </a:stretch>
        </p:blipFill>
        <p:spPr>
          <a:xfrm>
            <a:off x="7989293" y="1904282"/>
            <a:ext cx="3423093" cy="4224808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B7325E-DC5A-DCD8-0112-F0B77F27E1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9498466"/>
              </p:ext>
            </p:extLst>
          </p:nvPr>
        </p:nvGraphicFramePr>
        <p:xfrm>
          <a:off x="838200" y="1825625"/>
          <a:ext cx="6714744" cy="43034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70987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69C2FA-81C4-D0D3-C8D2-6878F74FA7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6FF4FF-E1EC-1FB7-5A6C-08E37FEDB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619" y="190195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8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Graphique</a:t>
            </a:r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la </a:t>
            </a:r>
            <a:r>
              <a:rPr lang="en-US" sz="48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Courbe</a:t>
            </a:r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Perte</a:t>
            </a:r>
          </a:p>
        </p:txBody>
      </p:sp>
      <p:pic>
        <p:nvPicPr>
          <p:cNvPr id="5" name="Content Placeholder 4" descr="A graph with a line drawn on it&#10;&#10;AI-generated content may be incorrect.">
            <a:extLst>
              <a:ext uri="{FF2B5EF4-FFF2-40B4-BE49-F238E27FC236}">
                <a16:creationId xmlns:a16="http://schemas.microsoft.com/office/drawing/2014/main" id="{E20FF673-D6AE-AC8D-A7EA-F8F235593F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28" y="972245"/>
            <a:ext cx="7225748" cy="491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138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C9E513-A962-21C8-10C6-D1FC71773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30B235-BE47-4CBC-9BF6-A612656251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fr-FR" b="1" dirty="0"/>
              <a:t>Logique de Décision et Résilience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D654C3-422A-B8CC-1C01-17C690351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r>
              <a:rPr lang="fr-FR" dirty="0"/>
              <a:t>Résilience et Logique de Décision (</a:t>
            </a:r>
            <a:r>
              <a:rPr lang="fr-FR" dirty="0" err="1"/>
              <a:t>MLOps</a:t>
            </a:r>
            <a:r>
              <a:rPr lang="fr-FR" dirty="0"/>
              <a:t>)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45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89F417-09C9-8264-8BC7-90BDDBED1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F018E-B9BC-520A-6D9E-63C86CD04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0" y="386930"/>
            <a:ext cx="10143668" cy="1188950"/>
          </a:xfrm>
        </p:spPr>
        <p:txBody>
          <a:bodyPr anchor="b">
            <a:normAutofit fontScale="90000"/>
          </a:bodyPr>
          <a:lstStyle/>
          <a:p>
            <a:pPr algn="ctr"/>
            <a:r>
              <a:rPr lang="fr-FR" b="1" dirty="0"/>
              <a:t>Résilience et Logique de Décision (</a:t>
            </a:r>
            <a:r>
              <a:rPr lang="fr-FR" b="1" dirty="0" err="1"/>
              <a:t>MLOps</a:t>
            </a:r>
            <a:r>
              <a:rPr lang="fr-FR" b="1" dirty="0"/>
              <a:t>)</a:t>
            </a:r>
            <a:endParaRPr lang="en-US" b="1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C0DD7-712E-2579-835D-3BDCC216D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fr-FR" sz="2400" b="1" dirty="0"/>
              <a:t>Mécanisme :</a:t>
            </a:r>
            <a:r>
              <a:rPr lang="fr-FR" sz="2400" dirty="0"/>
              <a:t> Probabilités calculées par </a:t>
            </a:r>
            <a:r>
              <a:rPr lang="fr-FR" sz="2400" b="1" dirty="0" err="1"/>
              <a:t>Softmax</a:t>
            </a:r>
            <a:r>
              <a:rPr lang="fr-FR" sz="2400" b="1" dirty="0"/>
              <a:t> </a:t>
            </a:r>
            <a:r>
              <a:rPr lang="fr-FR" sz="2400" b="1" dirty="0">
                <a:sym typeface="Wingdings" panose="05000000000000000000" pitchFamily="2" charset="2"/>
              </a:rPr>
              <a:t> </a:t>
            </a:r>
            <a:r>
              <a:rPr lang="fr-FR" sz="2400" dirty="0"/>
              <a:t>Classification basée sur la Confiance Maximale.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fr-FR" sz="2400" b="1" dirty="0"/>
              <a:t>Seuil de Confiance :</a:t>
            </a:r>
            <a:r>
              <a:rPr lang="fr-FR" sz="2400" dirty="0"/>
              <a:t> Implémentation d'un </a:t>
            </a:r>
            <a:r>
              <a:rPr lang="fr-FR" sz="2400" b="1" dirty="0"/>
              <a:t>Seuil de 0.65 </a:t>
            </a:r>
            <a:r>
              <a:rPr lang="en-US" sz="2400" dirty="0"/>
              <a:t>pour </a:t>
            </a:r>
            <a:r>
              <a:rPr lang="en-US" sz="2400" dirty="0" err="1"/>
              <a:t>garantir</a:t>
            </a:r>
            <a:r>
              <a:rPr lang="en-US" sz="2400" dirty="0"/>
              <a:t> la </a:t>
            </a:r>
            <a:r>
              <a:rPr lang="en-US" sz="2400" dirty="0" err="1"/>
              <a:t>fiabilité</a:t>
            </a:r>
            <a:r>
              <a:rPr lang="en-US" sz="2400" dirty="0"/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fr-FR" sz="2400" b="1" dirty="0"/>
              <a:t>Journalisation de l'Incertitude :</a:t>
            </a:r>
            <a:r>
              <a:rPr lang="fr-FR" sz="2400" dirty="0"/>
              <a:t> Requêtes sous le seuil stockées dans uncertain_inputs.log pour la </a:t>
            </a:r>
            <a:r>
              <a:rPr lang="fr-FR" sz="2400" b="1" dirty="0"/>
              <a:t>supervision humaine et le </a:t>
            </a:r>
            <a:r>
              <a:rPr lang="fr-FR" sz="2400" b="1" dirty="0" err="1"/>
              <a:t>ré-entraînement</a:t>
            </a:r>
            <a:r>
              <a:rPr lang="fr-FR" sz="2400" b="1" dirty="0"/>
              <a:t> (</a:t>
            </a:r>
            <a:r>
              <a:rPr lang="fr-FR" sz="2400" b="1" dirty="0" err="1"/>
              <a:t>MLOps</a:t>
            </a:r>
            <a:r>
              <a:rPr lang="fr-FR" sz="2400" b="1" dirty="0"/>
              <a:t>)</a:t>
            </a:r>
            <a:r>
              <a:rPr lang="fr-F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158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7C934B-5706-1CED-2A0C-DE25F4647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0D1D0-A912-468A-C805-58643BD38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925" y="1321056"/>
            <a:ext cx="10684151" cy="1991979"/>
          </a:xfrm>
        </p:spPr>
        <p:txBody>
          <a:bodyPr anchor="b">
            <a:normAutofit/>
          </a:bodyPr>
          <a:lstStyle/>
          <a:p>
            <a:r>
              <a:rPr lang="en-US" sz="4800" b="1" dirty="0" err="1">
                <a:solidFill>
                  <a:schemeClr val="tx2"/>
                </a:solidFill>
              </a:rPr>
              <a:t>Déploiement</a:t>
            </a:r>
            <a:r>
              <a:rPr lang="en-US" sz="4800" b="1" dirty="0">
                <a:solidFill>
                  <a:schemeClr val="tx2"/>
                </a:solidFill>
              </a:rPr>
              <a:t> et </a:t>
            </a:r>
            <a:r>
              <a:rPr lang="en-US" sz="4800" b="1" dirty="0" err="1">
                <a:solidFill>
                  <a:schemeClr val="tx2"/>
                </a:solidFill>
              </a:rPr>
              <a:t>Expérience</a:t>
            </a:r>
            <a:r>
              <a:rPr lang="en-US" sz="4800" b="1" dirty="0">
                <a:solidFill>
                  <a:schemeClr val="tx2"/>
                </a:solidFill>
              </a:rPr>
              <a:t> </a:t>
            </a:r>
            <a:r>
              <a:rPr lang="en-US" sz="4800" b="1" dirty="0" err="1">
                <a:solidFill>
                  <a:schemeClr val="tx2"/>
                </a:solidFill>
              </a:rPr>
              <a:t>Utilisateur</a:t>
            </a:r>
            <a:endParaRPr lang="en-US" sz="4800" b="1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D24DE-F2DA-DC96-75DC-2E0B9147A6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1395" y="3525490"/>
            <a:ext cx="9469211" cy="865639"/>
          </a:xfrm>
        </p:spPr>
        <p:txBody>
          <a:bodyPr anchor="t">
            <a:norm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Déploiement</a:t>
            </a:r>
            <a:r>
              <a:rPr lang="en-US" dirty="0">
                <a:solidFill>
                  <a:schemeClr val="tx2"/>
                </a:solidFill>
              </a:rPr>
              <a:t> de </a:t>
            </a:r>
            <a:r>
              <a:rPr lang="en-US" dirty="0" err="1">
                <a:solidFill>
                  <a:schemeClr val="tx2"/>
                </a:solidFill>
              </a:rPr>
              <a:t>l'Interface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Utilisateur</a:t>
            </a:r>
            <a:r>
              <a:rPr lang="en-US" dirty="0">
                <a:solidFill>
                  <a:schemeClr val="tx2"/>
                </a:solidFill>
              </a:rPr>
              <a:t> (UX)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6077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CA2AE2-A7A2-0445-2E42-5C6B0237E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41A3FD-8EBE-DDC9-8CF6-4AD1474F5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b="1" dirty="0" err="1">
                <a:solidFill>
                  <a:srgbClr val="FFFFFF"/>
                </a:solidFill>
              </a:rPr>
              <a:t>L'Interface</a:t>
            </a:r>
            <a:r>
              <a:rPr lang="en-US" sz="5400" b="1" dirty="0">
                <a:solidFill>
                  <a:srgbClr val="FFFFFF"/>
                </a:solidFill>
              </a:rPr>
              <a:t> </a:t>
            </a:r>
            <a:r>
              <a:rPr lang="en-US" sz="5400" b="1" dirty="0" err="1">
                <a:solidFill>
                  <a:srgbClr val="FFFFFF"/>
                </a:solidFill>
              </a:rPr>
              <a:t>Utilisateur</a:t>
            </a:r>
            <a:r>
              <a:rPr lang="en-US" sz="5400" b="1" dirty="0">
                <a:solidFill>
                  <a:srgbClr val="FFFFFF"/>
                </a:solidFill>
              </a:rPr>
              <a:t> (UX)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D614B4E0-F978-8B97-6DE6-24520F1179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0839202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0256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CA9DF5-755E-EF8A-F04D-68E5BB727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pPr algn="ctr"/>
            <a:r>
              <a:rPr lang="fr-FR" sz="4800" b="1" dirty="0" err="1"/>
              <a:t>MedBot</a:t>
            </a:r>
            <a:r>
              <a:rPr lang="fr-FR" sz="4800" dirty="0"/>
              <a:t> : Système de Classification d'Intention pour la Santé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21C2C-C1B4-E400-6E1E-BEB9DCB92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2699997"/>
            <a:ext cx="9941319" cy="3581858"/>
          </a:xfrm>
        </p:spPr>
        <p:txBody>
          <a:bodyPr anchor="ctr">
            <a:normAutofit/>
          </a:bodyPr>
          <a:lstStyle/>
          <a:p>
            <a:r>
              <a:rPr lang="fr-FR" sz="1700" dirty="0"/>
              <a:t>Application d'un </a:t>
            </a:r>
            <a:r>
              <a:rPr lang="fr-FR" sz="1700" b="1" dirty="0"/>
              <a:t>Réseau Neuronal Dense (</a:t>
            </a:r>
            <a:r>
              <a:rPr lang="fr-FR" sz="1700" b="1" dirty="0" err="1"/>
              <a:t>PyTorch</a:t>
            </a:r>
            <a:r>
              <a:rPr lang="fr-FR" sz="1700" b="1" dirty="0"/>
              <a:t>)</a:t>
            </a:r>
            <a:r>
              <a:rPr lang="fr-FR" sz="1700" dirty="0"/>
              <a:t> sur </a:t>
            </a:r>
            <a:r>
              <a:rPr lang="fr-FR" sz="1700" dirty="0" err="1"/>
              <a:t>Features</a:t>
            </a:r>
            <a:r>
              <a:rPr lang="fr-FR" sz="1700" dirty="0"/>
              <a:t> </a:t>
            </a:r>
            <a:r>
              <a:rPr lang="fr-FR" sz="1700" b="1" dirty="0"/>
              <a:t>TF-IDF</a:t>
            </a:r>
            <a:r>
              <a:rPr lang="fr-FR" sz="1700" dirty="0"/>
              <a:t>.</a:t>
            </a:r>
          </a:p>
          <a:p>
            <a:pPr marL="0" indent="0">
              <a:buNone/>
            </a:pPr>
            <a:endParaRPr lang="fr-FR" sz="1700" dirty="0"/>
          </a:p>
          <a:p>
            <a:r>
              <a:rPr lang="fr-FR" sz="1700" dirty="0"/>
              <a:t>Automatisation de l'assistance de premier niveau garantissant une classification rapide et fiable</a:t>
            </a:r>
          </a:p>
          <a:p>
            <a:pPr marL="0" indent="0">
              <a:buNone/>
            </a:pPr>
            <a:endParaRPr lang="fr-FR" sz="1700" dirty="0"/>
          </a:p>
          <a:p>
            <a:pPr marL="0" indent="0">
              <a:buNone/>
            </a:pPr>
            <a:endParaRPr lang="fr-FR" sz="1700" dirty="0"/>
          </a:p>
          <a:p>
            <a:pPr marL="0" indent="0">
              <a:buNone/>
            </a:pPr>
            <a:r>
              <a:rPr lang="en-US" sz="1700" b="1" dirty="0"/>
              <a:t>Auteur :</a:t>
            </a:r>
            <a:r>
              <a:rPr lang="en-US" sz="1700" dirty="0"/>
              <a:t> Antonine Pelicier   //   Steve Calixte</a:t>
            </a:r>
          </a:p>
          <a:p>
            <a:pPr marL="0" indent="0">
              <a:buNone/>
            </a:pPr>
            <a:r>
              <a:rPr lang="en-US" sz="1700" b="1" dirty="0" err="1"/>
              <a:t>Github</a:t>
            </a:r>
            <a:r>
              <a:rPr lang="en-US" sz="1700" b="1" dirty="0"/>
              <a:t> : </a:t>
            </a:r>
            <a:r>
              <a:rPr lang="en-US" sz="1700" dirty="0">
                <a:hlinkClick r:id="rId2"/>
              </a:rPr>
              <a:t>https://github.com/apelicier</a:t>
            </a:r>
            <a:r>
              <a:rPr lang="en-US" sz="1700" dirty="0"/>
              <a:t>   // </a:t>
            </a:r>
            <a:r>
              <a:rPr lang="en-US" sz="1700" dirty="0">
                <a:hlinkClick r:id="rId3"/>
              </a:rPr>
              <a:t>https://github.com/Poincare008</a:t>
            </a:r>
            <a:r>
              <a:rPr lang="en-US" sz="1700" dirty="0"/>
              <a:t> </a:t>
            </a:r>
          </a:p>
          <a:p>
            <a:pPr marL="0" indent="0">
              <a:buNone/>
            </a:pPr>
            <a:r>
              <a:rPr lang="en-US" sz="1700" b="1" dirty="0"/>
              <a:t>LinkedIn </a:t>
            </a:r>
            <a:r>
              <a:rPr lang="en-US" sz="1700" dirty="0"/>
              <a:t>: </a:t>
            </a:r>
            <a:r>
              <a:rPr lang="en-US" sz="1700" dirty="0">
                <a:hlinkClick r:id="rId4"/>
              </a:rPr>
              <a:t>https://www.linkedin.com/in/antonine-pelicier</a:t>
            </a:r>
            <a:r>
              <a:rPr lang="en-US" sz="1700" b="1" dirty="0"/>
              <a:t>  // </a:t>
            </a:r>
            <a:r>
              <a:rPr lang="en-US" sz="1700" b="1" dirty="0" err="1">
                <a:hlinkClick r:id="rId5"/>
              </a:rPr>
              <a:t>Clik</a:t>
            </a:r>
            <a:endParaRPr lang="en-US" sz="1700" b="1" dirty="0"/>
          </a:p>
          <a:p>
            <a:pPr marL="0" indent="0">
              <a:buNone/>
            </a:pPr>
            <a:r>
              <a:rPr lang="en-US" sz="1700" b="1" dirty="0" err="1"/>
              <a:t>Rôle</a:t>
            </a:r>
            <a:r>
              <a:rPr lang="en-US" sz="1700" b="1" dirty="0"/>
              <a:t>:</a:t>
            </a:r>
            <a:r>
              <a:rPr lang="en-US" sz="1700" dirty="0"/>
              <a:t> </a:t>
            </a:r>
            <a:r>
              <a:rPr lang="en-US" sz="1700" dirty="0" err="1"/>
              <a:t>Développeur</a:t>
            </a:r>
            <a:r>
              <a:rPr lang="en-US" sz="1700" dirty="0"/>
              <a:t> AI and Data scientist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237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F82582-E2AE-478B-F12E-0AFC1B13BC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98A806-B9D1-23C7-47FC-340FBAA88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2768062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L'Interface</a:t>
            </a:r>
            <a:r>
              <a:rPr lang="en-US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Utilisateur</a:t>
            </a:r>
            <a:r>
              <a:rPr lang="en-US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(UX)</a:t>
            </a:r>
          </a:p>
        </p:txBody>
      </p:sp>
      <p:pic>
        <p:nvPicPr>
          <p:cNvPr id="13" name="Content Placeholder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2363713-815D-BDEB-1098-DC41C55F8E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118" y="467208"/>
            <a:ext cx="6352368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951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06AB28-20A9-0424-B8C0-6B4A7ACD8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628930-43C3-A8D3-E573-A4F3F10D27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1" y="735283"/>
            <a:ext cx="4978399" cy="3165045"/>
          </a:xfrm>
        </p:spPr>
        <p:txBody>
          <a:bodyPr anchor="b">
            <a:normAutofit/>
          </a:bodyPr>
          <a:lstStyle/>
          <a:p>
            <a:pPr algn="l"/>
            <a:r>
              <a:rPr lang="fr-FR" sz="5200" b="1" dirty="0"/>
              <a:t>Conclusion et Feuille de Route (Roadmap)</a:t>
            </a:r>
            <a:endParaRPr lang="en-US" sz="5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07C55F-CBBD-1F13-E441-A6824A4B4A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2074" y="4635611"/>
            <a:ext cx="8623553" cy="1086200"/>
          </a:xfrm>
        </p:spPr>
        <p:txBody>
          <a:bodyPr>
            <a:normAutofit/>
          </a:bodyPr>
          <a:lstStyle/>
          <a:p>
            <a:pPr algn="l"/>
            <a:r>
              <a:rPr lang="fr-FR" sz="2800" dirty="0"/>
              <a:t>Conclusion et Feuille de Route Stratégique</a:t>
            </a:r>
            <a:endParaRPr lang="en-US" sz="2800" dirty="0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65DBDCC3-6531-8CEE-BC4A-0BB9B8299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0CFC43CF-62A0-46D0-9CE3-1D0C458EE8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9521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A49930-0F99-EA88-8DED-4E143DA24F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6C8BF8-A3BB-2EC4-50B9-D91B9B2DE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1267716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fr-FR" sz="4000" b="1" dirty="0">
                <a:solidFill>
                  <a:schemeClr val="tx2"/>
                </a:solidFill>
              </a:rPr>
              <a:t>Conclusion et Feuille de Route Stratégique</a:t>
            </a:r>
            <a:endParaRPr lang="en-US" sz="4000" b="1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DBA64-F190-20C2-77F2-A515A6797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8852" y="2983012"/>
            <a:ext cx="10073990" cy="2978713"/>
          </a:xfrm>
        </p:spPr>
        <p:txBody>
          <a:bodyPr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fr-FR" sz="2000" b="1" dirty="0">
                <a:solidFill>
                  <a:schemeClr val="tx2"/>
                </a:solidFill>
              </a:rPr>
              <a:t>Synthèse :</a:t>
            </a:r>
            <a:r>
              <a:rPr lang="fr-FR" sz="2000" dirty="0">
                <a:solidFill>
                  <a:schemeClr val="tx2"/>
                </a:solidFill>
              </a:rPr>
              <a:t> Validation du système de classification d'intention Deep Learning haute performance.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fr-FR" sz="2000" b="1" dirty="0">
                <a:solidFill>
                  <a:schemeClr val="tx2"/>
                </a:solidFill>
              </a:rPr>
              <a:t>Roadmap Technique :</a:t>
            </a:r>
            <a:r>
              <a:rPr lang="fr-FR" sz="2000" dirty="0">
                <a:solidFill>
                  <a:schemeClr val="tx2"/>
                </a:solidFill>
              </a:rPr>
              <a:t> </a:t>
            </a:r>
            <a:r>
              <a:rPr lang="fr-FR" sz="2000" b="1" dirty="0">
                <a:solidFill>
                  <a:schemeClr val="tx2"/>
                </a:solidFill>
              </a:rPr>
              <a:t>Migration vers des Word </a:t>
            </a:r>
            <a:r>
              <a:rPr lang="fr-FR" sz="2000" b="1" dirty="0" err="1">
                <a:solidFill>
                  <a:schemeClr val="tx2"/>
                </a:solidFill>
              </a:rPr>
              <a:t>Embeddings</a:t>
            </a:r>
            <a:r>
              <a:rPr lang="fr-FR" sz="2000" b="1" dirty="0">
                <a:solidFill>
                  <a:schemeClr val="tx2"/>
                </a:solidFill>
              </a:rPr>
              <a:t> (Word2Vec, </a:t>
            </a:r>
            <a:r>
              <a:rPr lang="fr-FR" sz="2000" b="1" dirty="0" err="1">
                <a:solidFill>
                  <a:schemeClr val="tx2"/>
                </a:solidFill>
              </a:rPr>
              <a:t>FastText</a:t>
            </a:r>
            <a:r>
              <a:rPr lang="fr-FR" sz="2000" b="1" dirty="0">
                <a:solidFill>
                  <a:schemeClr val="tx2"/>
                </a:solidFill>
              </a:rPr>
              <a:t>) pour une capture sémantiqu</a:t>
            </a:r>
            <a:r>
              <a:rPr lang="fr-FR" sz="2000" dirty="0">
                <a:solidFill>
                  <a:schemeClr val="tx2"/>
                </a:solidFill>
              </a:rPr>
              <a:t>e plus riche (remplacement de TF-IDF).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fr-FR" sz="2000" b="1" dirty="0">
                <a:solidFill>
                  <a:schemeClr val="tx2"/>
                </a:solidFill>
              </a:rPr>
              <a:t>Roadmap Produit :</a:t>
            </a:r>
            <a:r>
              <a:rPr lang="fr-FR" sz="2000" dirty="0">
                <a:solidFill>
                  <a:schemeClr val="tx2"/>
                </a:solidFill>
              </a:rPr>
              <a:t> Déploiement en </a:t>
            </a:r>
            <a:r>
              <a:rPr lang="fr-FR" sz="2000" b="1" dirty="0">
                <a:solidFill>
                  <a:schemeClr val="tx2"/>
                </a:solidFill>
              </a:rPr>
              <a:t>Micro-service</a:t>
            </a:r>
            <a:r>
              <a:rPr lang="fr-FR" sz="2000" dirty="0">
                <a:solidFill>
                  <a:schemeClr val="tx2"/>
                </a:solidFill>
              </a:rPr>
              <a:t> (Flask/</a:t>
            </a:r>
            <a:r>
              <a:rPr lang="fr-FR" sz="2000" dirty="0" err="1">
                <a:solidFill>
                  <a:schemeClr val="tx2"/>
                </a:solidFill>
              </a:rPr>
              <a:t>Streamlit</a:t>
            </a:r>
            <a:r>
              <a:rPr lang="fr-FR" sz="2000" dirty="0">
                <a:solidFill>
                  <a:schemeClr val="tx2"/>
                </a:solidFill>
              </a:rPr>
              <a:t>) et intégration de la logique de </a:t>
            </a:r>
            <a:r>
              <a:rPr lang="fr-FR" sz="2000" i="1" dirty="0">
                <a:solidFill>
                  <a:schemeClr val="tx2"/>
                </a:solidFill>
              </a:rPr>
              <a:t>Tool-Use</a:t>
            </a:r>
            <a:r>
              <a:rPr lang="fr-FR" sz="2000" dirty="0">
                <a:solidFill>
                  <a:schemeClr val="tx2"/>
                </a:solidFill>
              </a:rPr>
              <a:t> (appel d'API pour actions concrètes).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5321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3E67E4-6CF6-9A61-1C4B-A4E7F4F087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F429D8-597C-4B46-F0AB-A8EFF1B50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/>
          </a:bodyPr>
          <a:lstStyle/>
          <a:p>
            <a:pPr algn="ctr"/>
            <a:r>
              <a:rPr lang="fr-FR" sz="6000" b="1" dirty="0"/>
              <a:t>Limite de notre </a:t>
            </a:r>
            <a:r>
              <a:rPr lang="fr-FR" sz="6000" b="1" dirty="0" err="1"/>
              <a:t>ChatBot</a:t>
            </a:r>
            <a:endParaRPr lang="en-US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4CE92-E700-E8D5-F74A-DE3594935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2902913"/>
            <a:ext cx="9849751" cy="3032168"/>
          </a:xfrm>
        </p:spPr>
        <p:txBody>
          <a:bodyPr anchor="ctr"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fr-FR" sz="1900" b="1" dirty="0" err="1"/>
              <a:t>Dataset</a:t>
            </a:r>
            <a:endParaRPr lang="fr-FR" sz="1900" b="1" dirty="0"/>
          </a:p>
          <a:p>
            <a:r>
              <a:rPr lang="fr-FR" sz="1900" b="1" dirty="0"/>
              <a:t>Limites dans le Traitement du Langage Naturel (NLP): </a:t>
            </a:r>
            <a:r>
              <a:rPr lang="fr-FR" sz="1900" dirty="0"/>
              <a:t>C'est la limitation la plus significative, car elle est inhérente à la méthode TF-IDF.</a:t>
            </a:r>
          </a:p>
          <a:p>
            <a:r>
              <a:rPr lang="fr-FR" sz="1900" b="1" dirty="0"/>
              <a:t>Limites du Modèle (Architecture MLP): </a:t>
            </a:r>
            <a:r>
              <a:rPr lang="fr-FR" sz="1900" dirty="0"/>
              <a:t>Bien que le MLP soit efficace, il a des contraintes par rapport aux architectures séquence-à-séquence.</a:t>
            </a:r>
          </a:p>
          <a:p>
            <a:r>
              <a:rPr lang="en-US" sz="1900" b="1" dirty="0" err="1"/>
              <a:t>Limites</a:t>
            </a:r>
            <a:r>
              <a:rPr lang="en-US" sz="1900" b="1" dirty="0"/>
              <a:t> </a:t>
            </a:r>
            <a:r>
              <a:rPr lang="en-US" sz="1900" b="1" dirty="0" err="1"/>
              <a:t>Opérationnelles</a:t>
            </a:r>
            <a:r>
              <a:rPr lang="en-US" sz="1900" b="1" dirty="0"/>
              <a:t> et </a:t>
            </a:r>
            <a:r>
              <a:rPr lang="en-US" sz="1900" b="1" dirty="0" err="1"/>
              <a:t>Évolutives</a:t>
            </a:r>
            <a:endParaRPr lang="en-US" sz="1900" b="1" dirty="0"/>
          </a:p>
        </p:txBody>
      </p:sp>
    </p:spTree>
    <p:extLst>
      <p:ext uri="{BB962C8B-B14F-4D97-AF65-F5344CB8AC3E}">
        <p14:creationId xmlns:p14="http://schemas.microsoft.com/office/powerpoint/2010/main" val="2941013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D0E352-0EEB-C90D-7791-890FAB9BF0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87158A-B3C6-7F6F-78D0-81FEED228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pPr algn="ctr"/>
            <a:r>
              <a:rPr lang="fr-FR" sz="6000" b="1" dirty="0"/>
              <a:t>Possibilité d’amélioration</a:t>
            </a:r>
            <a:endParaRPr lang="en-US" sz="6000" b="1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0F63B-C71A-E9B9-8C17-AD8A14B9B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400" b="1" dirty="0"/>
              <a:t>Disponible dans au moins 3 langues(Créole/Français/Anglais)</a:t>
            </a:r>
            <a:endParaRPr lang="fr-FR" sz="2400" dirty="0"/>
          </a:p>
          <a:p>
            <a:r>
              <a:rPr lang="fr-FR" sz="2400" b="1" dirty="0"/>
              <a:t>Amélioration du Traitement du Langage Naturel (NLP): </a:t>
            </a:r>
            <a:r>
              <a:rPr lang="fr-FR" sz="2400" dirty="0"/>
              <a:t>Le point de blocage actuel est le </a:t>
            </a:r>
            <a:r>
              <a:rPr lang="fr-FR" sz="2400" b="1" dirty="0"/>
              <a:t>TF-IDF (Bag-of-</a:t>
            </a:r>
            <a:r>
              <a:rPr lang="fr-FR" sz="2400" b="1" dirty="0" err="1"/>
              <a:t>Words</a:t>
            </a:r>
            <a:r>
              <a:rPr lang="fr-FR" sz="2400" b="1" dirty="0"/>
              <a:t>)</a:t>
            </a:r>
            <a:r>
              <a:rPr lang="fr-FR" sz="2400" dirty="0"/>
              <a:t>. La première amélioration est de remplacer cette technique par une méthode qui capture la sémantique et le contexte.</a:t>
            </a:r>
          </a:p>
          <a:p>
            <a:r>
              <a:rPr lang="fr-FR" sz="2400" b="1" dirty="0"/>
              <a:t>Migration</a:t>
            </a:r>
            <a:r>
              <a:rPr lang="fr-FR" sz="2400" dirty="0"/>
              <a:t> vers des </a:t>
            </a:r>
            <a:r>
              <a:rPr lang="fr-FR" sz="2400" b="1" dirty="0"/>
              <a:t>Word </a:t>
            </a:r>
            <a:r>
              <a:rPr lang="fr-FR" sz="2400" b="1" dirty="0" err="1"/>
              <a:t>Embeddings</a:t>
            </a:r>
            <a:r>
              <a:rPr lang="fr-FR" sz="2400" dirty="0"/>
              <a:t> afin d'enrichir la représentation des données pour le modèle </a:t>
            </a:r>
            <a:r>
              <a:rPr lang="fr-FR" sz="2400" dirty="0" err="1"/>
              <a:t>PyTorch</a:t>
            </a:r>
            <a:r>
              <a:rPr lang="fr-F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02786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7FED4E-66CD-DBF9-E2BC-D89F5A1284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CF6BB-3A21-E489-3C29-49B2838F5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000" b="1" dirty="0"/>
              <a:t>Webographie</a:t>
            </a:r>
            <a:endParaRPr lang="en-US" sz="6000" b="1" dirty="0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C8B1FC2F-EB5F-4C0D-EA8C-8270014077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5577611"/>
              </p:ext>
            </p:extLst>
          </p:nvPr>
        </p:nvGraphicFramePr>
        <p:xfrm>
          <a:off x="838200" y="1850009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31167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7CE00-1D6C-1232-7025-8AFE015D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444" y="2848015"/>
            <a:ext cx="5453058" cy="119084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8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5FAC71AE-C387-99B2-C687-6E66231DC7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8958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9F2931-70EC-414E-8957-39CC893D9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8FFBE11-4B3E-48D7-94D4-2EC8CC9FE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79720"/>
            <a:ext cx="12192000" cy="3378280"/>
          </a:xfrm>
          <a:custGeom>
            <a:avLst/>
            <a:gdLst>
              <a:gd name="connsiteX0" fmla="*/ 0 w 12192000"/>
              <a:gd name="connsiteY0" fmla="*/ 0 h 3378280"/>
              <a:gd name="connsiteX1" fmla="*/ 13973 w 12192000"/>
              <a:gd name="connsiteY1" fmla="*/ 3431 h 3378280"/>
              <a:gd name="connsiteX2" fmla="*/ 86774 w 12192000"/>
              <a:gd name="connsiteY2" fmla="*/ 43536 h 3378280"/>
              <a:gd name="connsiteX3" fmla="*/ 229780 w 12192000"/>
              <a:gd name="connsiteY3" fmla="*/ 145557 h 3378280"/>
              <a:gd name="connsiteX4" fmla="*/ 302639 w 12192000"/>
              <a:gd name="connsiteY4" fmla="*/ 203425 h 3378280"/>
              <a:gd name="connsiteX5" fmla="*/ 348081 w 12192000"/>
              <a:gd name="connsiteY5" fmla="*/ 187174 h 3378280"/>
              <a:gd name="connsiteX6" fmla="*/ 436950 w 12192000"/>
              <a:gd name="connsiteY6" fmla="*/ 184066 h 3378280"/>
              <a:gd name="connsiteX7" fmla="*/ 501693 w 12192000"/>
              <a:gd name="connsiteY7" fmla="*/ 233225 h 3378280"/>
              <a:gd name="connsiteX8" fmla="*/ 557201 w 12192000"/>
              <a:gd name="connsiteY8" fmla="*/ 312390 h 3378280"/>
              <a:gd name="connsiteX9" fmla="*/ 617648 w 12192000"/>
              <a:gd name="connsiteY9" fmla="*/ 333897 h 3378280"/>
              <a:gd name="connsiteX10" fmla="*/ 692332 w 12192000"/>
              <a:gd name="connsiteY10" fmla="*/ 386327 h 3378280"/>
              <a:gd name="connsiteX11" fmla="*/ 802009 w 12192000"/>
              <a:gd name="connsiteY11" fmla="*/ 419027 h 3378280"/>
              <a:gd name="connsiteX12" fmla="*/ 914003 w 12192000"/>
              <a:gd name="connsiteY12" fmla="*/ 475419 h 3378280"/>
              <a:gd name="connsiteX13" fmla="*/ 938561 w 12192000"/>
              <a:gd name="connsiteY13" fmla="*/ 472887 h 3378280"/>
              <a:gd name="connsiteX14" fmla="*/ 1035683 w 12192000"/>
              <a:gd name="connsiteY14" fmla="*/ 486697 h 3378280"/>
              <a:gd name="connsiteX15" fmla="*/ 1035757 w 12192000"/>
              <a:gd name="connsiteY15" fmla="*/ 486731 h 3378280"/>
              <a:gd name="connsiteX16" fmla="*/ 1074336 w 12192000"/>
              <a:gd name="connsiteY16" fmla="*/ 494465 h 3378280"/>
              <a:gd name="connsiteX17" fmla="*/ 1285084 w 12192000"/>
              <a:gd name="connsiteY17" fmla="*/ 589112 h 3378280"/>
              <a:gd name="connsiteX18" fmla="*/ 1409116 w 12192000"/>
              <a:gd name="connsiteY18" fmla="*/ 656332 h 3378280"/>
              <a:gd name="connsiteX19" fmla="*/ 1533725 w 12192000"/>
              <a:gd name="connsiteY19" fmla="*/ 699179 h 3378280"/>
              <a:gd name="connsiteX20" fmla="*/ 1636242 w 12192000"/>
              <a:gd name="connsiteY20" fmla="*/ 741533 h 3378280"/>
              <a:gd name="connsiteX21" fmla="*/ 1704848 w 12192000"/>
              <a:gd name="connsiteY21" fmla="*/ 770749 h 3378280"/>
              <a:gd name="connsiteX22" fmla="*/ 1718292 w 12192000"/>
              <a:gd name="connsiteY22" fmla="*/ 781051 h 3378280"/>
              <a:gd name="connsiteX23" fmla="*/ 1720835 w 12192000"/>
              <a:gd name="connsiteY23" fmla="*/ 781117 h 3378280"/>
              <a:gd name="connsiteX24" fmla="*/ 1753341 w 12192000"/>
              <a:gd name="connsiteY24" fmla="*/ 800301 h 3378280"/>
              <a:gd name="connsiteX25" fmla="*/ 1775454 w 12192000"/>
              <a:gd name="connsiteY25" fmla="*/ 815182 h 3378280"/>
              <a:gd name="connsiteX26" fmla="*/ 1781011 w 12192000"/>
              <a:gd name="connsiteY26" fmla="*/ 816068 h 3378280"/>
              <a:gd name="connsiteX27" fmla="*/ 1817738 w 12192000"/>
              <a:gd name="connsiteY27" fmla="*/ 834926 h 3378280"/>
              <a:gd name="connsiteX28" fmla="*/ 1830702 w 12192000"/>
              <a:gd name="connsiteY28" fmla="*/ 836485 h 3378280"/>
              <a:gd name="connsiteX29" fmla="*/ 1853950 w 12192000"/>
              <a:gd name="connsiteY29" fmla="*/ 841519 h 3378280"/>
              <a:gd name="connsiteX30" fmla="*/ 1915890 w 12192000"/>
              <a:gd name="connsiteY30" fmla="*/ 841983 h 3378280"/>
              <a:gd name="connsiteX31" fmla="*/ 1960900 w 12192000"/>
              <a:gd name="connsiteY31" fmla="*/ 865789 h 3378280"/>
              <a:gd name="connsiteX32" fmla="*/ 1961217 w 12192000"/>
              <a:gd name="connsiteY32" fmla="*/ 865662 h 3378280"/>
              <a:gd name="connsiteX33" fmla="*/ 1969825 w 12192000"/>
              <a:gd name="connsiteY33" fmla="*/ 869049 h 3378280"/>
              <a:gd name="connsiteX34" fmla="*/ 1975234 w 12192000"/>
              <a:gd name="connsiteY34" fmla="*/ 872329 h 3378280"/>
              <a:gd name="connsiteX35" fmla="*/ 1990485 w 12192000"/>
              <a:gd name="connsiteY35" fmla="*/ 879288 h 3378280"/>
              <a:gd name="connsiteX36" fmla="*/ 1996793 w 12192000"/>
              <a:gd name="connsiteY36" fmla="*/ 880361 h 3378280"/>
              <a:gd name="connsiteX37" fmla="*/ 2055091 w 12192000"/>
              <a:gd name="connsiteY37" fmla="*/ 872818 h 3378280"/>
              <a:gd name="connsiteX38" fmla="*/ 2165143 w 12192000"/>
              <a:gd name="connsiteY38" fmla="*/ 892293 h 3378280"/>
              <a:gd name="connsiteX39" fmla="*/ 2274196 w 12192000"/>
              <a:gd name="connsiteY39" fmla="*/ 914768 h 3378280"/>
              <a:gd name="connsiteX40" fmla="*/ 2383986 w 12192000"/>
              <a:gd name="connsiteY40" fmla="*/ 934891 h 3378280"/>
              <a:gd name="connsiteX41" fmla="*/ 2420278 w 12192000"/>
              <a:gd name="connsiteY41" fmla="*/ 933890 h 3378280"/>
              <a:gd name="connsiteX42" fmla="*/ 2426203 w 12192000"/>
              <a:gd name="connsiteY42" fmla="*/ 933891 h 3378280"/>
              <a:gd name="connsiteX43" fmla="*/ 2448674 w 12192000"/>
              <a:gd name="connsiteY43" fmla="*/ 941056 h 3378280"/>
              <a:gd name="connsiteX44" fmla="*/ 2457640 w 12192000"/>
              <a:gd name="connsiteY44" fmla="*/ 943105 h 3378280"/>
              <a:gd name="connsiteX45" fmla="*/ 2457852 w 12192000"/>
              <a:gd name="connsiteY45" fmla="*/ 942912 h 3378280"/>
              <a:gd name="connsiteX46" fmla="*/ 2466265 w 12192000"/>
              <a:gd name="connsiteY46" fmla="*/ 945310 h 3378280"/>
              <a:gd name="connsiteX47" fmla="*/ 2507496 w 12192000"/>
              <a:gd name="connsiteY47" fmla="*/ 960111 h 3378280"/>
              <a:gd name="connsiteX48" fmla="*/ 2561127 w 12192000"/>
              <a:gd name="connsiteY48" fmla="*/ 949411 h 3378280"/>
              <a:gd name="connsiteX49" fmla="*/ 2583467 w 12192000"/>
              <a:gd name="connsiteY49" fmla="*/ 950570 h 3378280"/>
              <a:gd name="connsiteX50" fmla="*/ 2595361 w 12192000"/>
              <a:gd name="connsiteY50" fmla="*/ 949884 h 3378280"/>
              <a:gd name="connsiteX51" fmla="*/ 2596075 w 12192000"/>
              <a:gd name="connsiteY51" fmla="*/ 949000 h 3378280"/>
              <a:gd name="connsiteX52" fmla="*/ 2666638 w 12192000"/>
              <a:gd name="connsiteY52" fmla="*/ 975095 h 3378280"/>
              <a:gd name="connsiteX53" fmla="*/ 2703393 w 12192000"/>
              <a:gd name="connsiteY53" fmla="*/ 989635 h 3378280"/>
              <a:gd name="connsiteX54" fmla="*/ 2705616 w 12192000"/>
              <a:gd name="connsiteY54" fmla="*/ 989244 h 3378280"/>
              <a:gd name="connsiteX55" fmla="*/ 2721898 w 12192000"/>
              <a:gd name="connsiteY55" fmla="*/ 997777 h 3378280"/>
              <a:gd name="connsiteX56" fmla="*/ 2735669 w 12192000"/>
              <a:gd name="connsiteY56" fmla="*/ 1009612 h 3378280"/>
              <a:gd name="connsiteX57" fmla="*/ 2857526 w 12192000"/>
              <a:gd name="connsiteY57" fmla="*/ 1030627 h 3378280"/>
              <a:gd name="connsiteX58" fmla="*/ 3021918 w 12192000"/>
              <a:gd name="connsiteY58" fmla="*/ 1088093 h 3378280"/>
              <a:gd name="connsiteX59" fmla="*/ 3155458 w 12192000"/>
              <a:gd name="connsiteY59" fmla="*/ 1121618 h 3378280"/>
              <a:gd name="connsiteX60" fmla="*/ 3328229 w 12192000"/>
              <a:gd name="connsiteY60" fmla="*/ 1155903 h 3378280"/>
              <a:gd name="connsiteX61" fmla="*/ 3448440 w 12192000"/>
              <a:gd name="connsiteY61" fmla="*/ 1184343 h 3378280"/>
              <a:gd name="connsiteX62" fmla="*/ 3499287 w 12192000"/>
              <a:gd name="connsiteY62" fmla="*/ 1209472 h 3378280"/>
              <a:gd name="connsiteX63" fmla="*/ 3520027 w 12192000"/>
              <a:gd name="connsiteY63" fmla="*/ 1207338 h 3378280"/>
              <a:gd name="connsiteX64" fmla="*/ 3523594 w 12192000"/>
              <a:gd name="connsiteY64" fmla="*/ 1206755 h 3378280"/>
              <a:gd name="connsiteX65" fmla="*/ 3538013 w 12192000"/>
              <a:gd name="connsiteY65" fmla="*/ 1209066 h 3378280"/>
              <a:gd name="connsiteX66" fmla="*/ 3541918 w 12192000"/>
              <a:gd name="connsiteY66" fmla="*/ 1203922 h 3378280"/>
              <a:gd name="connsiteX67" fmla="*/ 3590082 w 12192000"/>
              <a:gd name="connsiteY67" fmla="*/ 1209115 h 3378280"/>
              <a:gd name="connsiteX68" fmla="*/ 3716445 w 12192000"/>
              <a:gd name="connsiteY68" fmla="*/ 1243431 h 3378280"/>
              <a:gd name="connsiteX69" fmla="*/ 3792028 w 12192000"/>
              <a:gd name="connsiteY69" fmla="*/ 1260288 h 3378280"/>
              <a:gd name="connsiteX70" fmla="*/ 3820707 w 12192000"/>
              <a:gd name="connsiteY70" fmla="*/ 1260924 h 3378280"/>
              <a:gd name="connsiteX71" fmla="*/ 3860784 w 12192000"/>
              <a:gd name="connsiteY71" fmla="*/ 1265692 h 3378280"/>
              <a:gd name="connsiteX72" fmla="*/ 3997310 w 12192000"/>
              <a:gd name="connsiteY72" fmla="*/ 1281176 h 3378280"/>
              <a:gd name="connsiteX73" fmla="*/ 4040665 w 12192000"/>
              <a:gd name="connsiteY73" fmla="*/ 1291934 h 3378280"/>
              <a:gd name="connsiteX74" fmla="*/ 4046831 w 12192000"/>
              <a:gd name="connsiteY74" fmla="*/ 1293910 h 3378280"/>
              <a:gd name="connsiteX75" fmla="*/ 4095847 w 12192000"/>
              <a:gd name="connsiteY75" fmla="*/ 1316851 h 3378280"/>
              <a:gd name="connsiteX76" fmla="*/ 4101945 w 12192000"/>
              <a:gd name="connsiteY76" fmla="*/ 1313869 h 3378280"/>
              <a:gd name="connsiteX77" fmla="*/ 4119420 w 12192000"/>
              <a:gd name="connsiteY77" fmla="*/ 1313965 h 3378280"/>
              <a:gd name="connsiteX78" fmla="*/ 4131728 w 12192000"/>
              <a:gd name="connsiteY78" fmla="*/ 1322978 h 3378280"/>
              <a:gd name="connsiteX79" fmla="*/ 4193827 w 12192000"/>
              <a:gd name="connsiteY79" fmla="*/ 1350222 h 3378280"/>
              <a:gd name="connsiteX80" fmla="*/ 4286157 w 12192000"/>
              <a:gd name="connsiteY80" fmla="*/ 1385101 h 3378280"/>
              <a:gd name="connsiteX81" fmla="*/ 4298907 w 12192000"/>
              <a:gd name="connsiteY81" fmla="*/ 1394396 h 3378280"/>
              <a:gd name="connsiteX82" fmla="*/ 4323224 w 12192000"/>
              <a:gd name="connsiteY82" fmla="*/ 1403133 h 3378280"/>
              <a:gd name="connsiteX83" fmla="*/ 4404439 w 12192000"/>
              <a:gd name="connsiteY83" fmla="*/ 1417252 h 3378280"/>
              <a:gd name="connsiteX84" fmla="*/ 4423989 w 12192000"/>
              <a:gd name="connsiteY84" fmla="*/ 1410448 h 3378280"/>
              <a:gd name="connsiteX85" fmla="*/ 4427300 w 12192000"/>
              <a:gd name="connsiteY85" fmla="*/ 1409068 h 3378280"/>
              <a:gd name="connsiteX86" fmla="*/ 4441847 w 12192000"/>
              <a:gd name="connsiteY86" fmla="*/ 1408029 h 3378280"/>
              <a:gd name="connsiteX87" fmla="*/ 4444331 w 12192000"/>
              <a:gd name="connsiteY87" fmla="*/ 1402133 h 3378280"/>
              <a:gd name="connsiteX88" fmla="*/ 4492293 w 12192000"/>
              <a:gd name="connsiteY88" fmla="*/ 1396205 h 3378280"/>
              <a:gd name="connsiteX89" fmla="*/ 4623335 w 12192000"/>
              <a:gd name="connsiteY89" fmla="*/ 1400793 h 3378280"/>
              <a:gd name="connsiteX90" fmla="*/ 4700790 w 12192000"/>
              <a:gd name="connsiteY90" fmla="*/ 1399970 h 3378280"/>
              <a:gd name="connsiteX91" fmla="*/ 4728732 w 12192000"/>
              <a:gd name="connsiteY91" fmla="*/ 1394050 h 3378280"/>
              <a:gd name="connsiteX92" fmla="*/ 4768749 w 12192000"/>
              <a:gd name="connsiteY92" fmla="*/ 1389553 h 3378280"/>
              <a:gd name="connsiteX93" fmla="*/ 4838227 w 12192000"/>
              <a:gd name="connsiteY93" fmla="*/ 1377273 h 3378280"/>
              <a:gd name="connsiteX94" fmla="*/ 4904889 w 12192000"/>
              <a:gd name="connsiteY94" fmla="*/ 1373499 h 3378280"/>
              <a:gd name="connsiteX95" fmla="*/ 4949597 w 12192000"/>
              <a:gd name="connsiteY95" fmla="*/ 1374085 h 3378280"/>
              <a:gd name="connsiteX96" fmla="*/ 4956064 w 12192000"/>
              <a:gd name="connsiteY96" fmla="*/ 1374603 h 3378280"/>
              <a:gd name="connsiteX97" fmla="*/ 5009322 w 12192000"/>
              <a:gd name="connsiteY97" fmla="*/ 1385751 h 3378280"/>
              <a:gd name="connsiteX98" fmla="*/ 5014476 w 12192000"/>
              <a:gd name="connsiteY98" fmla="*/ 1381460 h 3378280"/>
              <a:gd name="connsiteX99" fmla="*/ 5031428 w 12192000"/>
              <a:gd name="connsiteY99" fmla="*/ 1377570 h 3378280"/>
              <a:gd name="connsiteX100" fmla="*/ 5045619 w 12192000"/>
              <a:gd name="connsiteY100" fmla="*/ 1383532 h 3378280"/>
              <a:gd name="connsiteX101" fmla="*/ 5112635 w 12192000"/>
              <a:gd name="connsiteY101" fmla="*/ 1395891 h 3378280"/>
              <a:gd name="connsiteX102" fmla="*/ 5210851 w 12192000"/>
              <a:gd name="connsiteY102" fmla="*/ 1408784 h 3378280"/>
              <a:gd name="connsiteX103" fmla="*/ 5225543 w 12192000"/>
              <a:gd name="connsiteY103" fmla="*/ 1414923 h 3378280"/>
              <a:gd name="connsiteX104" fmla="*/ 5321696 w 12192000"/>
              <a:gd name="connsiteY104" fmla="*/ 1432414 h 3378280"/>
              <a:gd name="connsiteX105" fmla="*/ 5372327 w 12192000"/>
              <a:gd name="connsiteY105" fmla="*/ 1436597 h 3378280"/>
              <a:gd name="connsiteX106" fmla="*/ 5378149 w 12192000"/>
              <a:gd name="connsiteY106" fmla="*/ 1431785 h 3378280"/>
              <a:gd name="connsiteX107" fmla="*/ 5393069 w 12192000"/>
              <a:gd name="connsiteY107" fmla="*/ 1433737 h 3378280"/>
              <a:gd name="connsiteX108" fmla="*/ 5527621 w 12192000"/>
              <a:gd name="connsiteY108" fmla="*/ 1458786 h 3378280"/>
              <a:gd name="connsiteX109" fmla="*/ 5680585 w 12192000"/>
              <a:gd name="connsiteY109" fmla="*/ 1498233 h 3378280"/>
              <a:gd name="connsiteX110" fmla="*/ 5783795 w 12192000"/>
              <a:gd name="connsiteY110" fmla="*/ 1499932 h 3378280"/>
              <a:gd name="connsiteX111" fmla="*/ 6016525 w 12192000"/>
              <a:gd name="connsiteY111" fmla="*/ 1577292 h 3378280"/>
              <a:gd name="connsiteX112" fmla="*/ 6186598 w 12192000"/>
              <a:gd name="connsiteY112" fmla="*/ 1606065 h 3378280"/>
              <a:gd name="connsiteX113" fmla="*/ 6197872 w 12192000"/>
              <a:gd name="connsiteY113" fmla="*/ 1616845 h 3378280"/>
              <a:gd name="connsiteX114" fmla="*/ 6212885 w 12192000"/>
              <a:gd name="connsiteY114" fmla="*/ 1624535 h 3378280"/>
              <a:gd name="connsiteX115" fmla="*/ 6319240 w 12192000"/>
              <a:gd name="connsiteY115" fmla="*/ 1660375 h 3378280"/>
              <a:gd name="connsiteX116" fmla="*/ 6333397 w 12192000"/>
              <a:gd name="connsiteY116" fmla="*/ 1658763 h 3378280"/>
              <a:gd name="connsiteX117" fmla="*/ 6357266 w 12192000"/>
              <a:gd name="connsiteY117" fmla="*/ 1659543 h 3378280"/>
              <a:gd name="connsiteX118" fmla="*/ 6418740 w 12192000"/>
              <a:gd name="connsiteY118" fmla="*/ 1648944 h 3378280"/>
              <a:gd name="connsiteX119" fmla="*/ 6458877 w 12192000"/>
              <a:gd name="connsiteY119" fmla="*/ 1662117 h 3378280"/>
              <a:gd name="connsiteX120" fmla="*/ 6467254 w 12192000"/>
              <a:gd name="connsiteY120" fmla="*/ 1664227 h 3378280"/>
              <a:gd name="connsiteX121" fmla="*/ 6467545 w 12192000"/>
              <a:gd name="connsiteY121" fmla="*/ 1664046 h 3378280"/>
              <a:gd name="connsiteX122" fmla="*/ 6476635 w 12192000"/>
              <a:gd name="connsiteY122" fmla="*/ 1665826 h 3378280"/>
              <a:gd name="connsiteX123" fmla="*/ 6482535 w 12192000"/>
              <a:gd name="connsiteY123" fmla="*/ 1668074 h 3378280"/>
              <a:gd name="connsiteX124" fmla="*/ 6498791 w 12192000"/>
              <a:gd name="connsiteY124" fmla="*/ 1672167 h 3378280"/>
              <a:gd name="connsiteX125" fmla="*/ 6505220 w 12192000"/>
              <a:gd name="connsiteY125" fmla="*/ 1672092 h 3378280"/>
              <a:gd name="connsiteX126" fmla="*/ 6508969 w 12192000"/>
              <a:gd name="connsiteY126" fmla="*/ 1669922 h 3378280"/>
              <a:gd name="connsiteX127" fmla="*/ 6544886 w 12192000"/>
              <a:gd name="connsiteY127" fmla="*/ 1670695 h 3378280"/>
              <a:gd name="connsiteX128" fmla="*/ 6617859 w 12192000"/>
              <a:gd name="connsiteY128" fmla="*/ 1679453 h 3378280"/>
              <a:gd name="connsiteX129" fmla="*/ 6657726 w 12192000"/>
              <a:gd name="connsiteY129" fmla="*/ 1687906 h 3378280"/>
              <a:gd name="connsiteX130" fmla="*/ 6769041 w 12192000"/>
              <a:gd name="connsiteY130" fmla="*/ 1707304 h 3378280"/>
              <a:gd name="connsiteX131" fmla="*/ 6882368 w 12192000"/>
              <a:gd name="connsiteY131" fmla="*/ 1723914 h 3378280"/>
              <a:gd name="connsiteX132" fmla="*/ 6968822 w 12192000"/>
              <a:gd name="connsiteY132" fmla="*/ 1723334 h 3378280"/>
              <a:gd name="connsiteX133" fmla="*/ 6973672 w 12192000"/>
              <a:gd name="connsiteY133" fmla="*/ 1726298 h 3378280"/>
              <a:gd name="connsiteX134" fmla="*/ 6981961 w 12192000"/>
              <a:gd name="connsiteY134" fmla="*/ 1729324 h 3378280"/>
              <a:gd name="connsiteX135" fmla="*/ 6982342 w 12192000"/>
              <a:gd name="connsiteY135" fmla="*/ 1729201 h 3378280"/>
              <a:gd name="connsiteX136" fmla="*/ 6989757 w 12192000"/>
              <a:gd name="connsiteY136" fmla="*/ 1732420 h 3378280"/>
              <a:gd name="connsiteX137" fmla="*/ 7023794 w 12192000"/>
              <a:gd name="connsiteY137" fmla="*/ 1750660 h 3378280"/>
              <a:gd name="connsiteX138" fmla="*/ 7090828 w 12192000"/>
              <a:gd name="connsiteY138" fmla="*/ 1750287 h 3378280"/>
              <a:gd name="connsiteX139" fmla="*/ 7114479 w 12192000"/>
              <a:gd name="connsiteY139" fmla="*/ 1754649 h 3378280"/>
              <a:gd name="connsiteX140" fmla="*/ 7162053 w 12192000"/>
              <a:gd name="connsiteY140" fmla="*/ 1772908 h 3378280"/>
              <a:gd name="connsiteX141" fmla="*/ 7167808 w 12192000"/>
              <a:gd name="connsiteY141" fmla="*/ 1773656 h 3378280"/>
              <a:gd name="connsiteX142" fmla="*/ 7187185 w 12192000"/>
              <a:gd name="connsiteY142" fmla="*/ 1787148 h 3378280"/>
              <a:gd name="connsiteX143" fmla="*/ 7216505 w 12192000"/>
              <a:gd name="connsiteY143" fmla="*/ 1804489 h 3378280"/>
              <a:gd name="connsiteX144" fmla="*/ 7219246 w 12192000"/>
              <a:gd name="connsiteY144" fmla="*/ 1804514 h 3378280"/>
              <a:gd name="connsiteX145" fmla="*/ 7230639 w 12192000"/>
              <a:gd name="connsiteY145" fmla="*/ 1813879 h 3378280"/>
              <a:gd name="connsiteX146" fmla="*/ 7236776 w 12192000"/>
              <a:gd name="connsiteY146" fmla="*/ 1825514 h 3378280"/>
              <a:gd name="connsiteX147" fmla="*/ 7394082 w 12192000"/>
              <a:gd name="connsiteY147" fmla="*/ 1877925 h 3378280"/>
              <a:gd name="connsiteX148" fmla="*/ 7505820 w 12192000"/>
              <a:gd name="connsiteY148" fmla="*/ 1933859 h 3378280"/>
              <a:gd name="connsiteX149" fmla="*/ 7572147 w 12192000"/>
              <a:gd name="connsiteY149" fmla="*/ 2003817 h 3378280"/>
              <a:gd name="connsiteX150" fmla="*/ 7828975 w 12192000"/>
              <a:gd name="connsiteY150" fmla="*/ 2061508 h 3378280"/>
              <a:gd name="connsiteX151" fmla="*/ 7886804 w 12192000"/>
              <a:gd name="connsiteY151" fmla="*/ 2075509 h 3378280"/>
              <a:gd name="connsiteX152" fmla="*/ 7923558 w 12192000"/>
              <a:gd name="connsiteY152" fmla="*/ 2103529 h 3378280"/>
              <a:gd name="connsiteX153" fmla="*/ 7947954 w 12192000"/>
              <a:gd name="connsiteY153" fmla="*/ 2104996 h 3378280"/>
              <a:gd name="connsiteX154" fmla="*/ 7952318 w 12192000"/>
              <a:gd name="connsiteY154" fmla="*/ 2105077 h 3378280"/>
              <a:gd name="connsiteX155" fmla="*/ 7966398 w 12192000"/>
              <a:gd name="connsiteY155" fmla="*/ 2109147 h 3378280"/>
              <a:gd name="connsiteX156" fmla="*/ 7974591 w 12192000"/>
              <a:gd name="connsiteY156" fmla="*/ 2105612 h 3378280"/>
              <a:gd name="connsiteX157" fmla="*/ 7998806 w 12192000"/>
              <a:gd name="connsiteY157" fmla="*/ 2108382 h 3378280"/>
              <a:gd name="connsiteX158" fmla="*/ 8023544 w 12192000"/>
              <a:gd name="connsiteY158" fmla="*/ 2117183 h 3378280"/>
              <a:gd name="connsiteX159" fmla="*/ 8136247 w 12192000"/>
              <a:gd name="connsiteY159" fmla="*/ 2164190 h 3378280"/>
              <a:gd name="connsiteX160" fmla="*/ 8206445 w 12192000"/>
              <a:gd name="connsiteY160" fmla="*/ 2189356 h 3378280"/>
              <a:gd name="connsiteX161" fmla="*/ 8237464 w 12192000"/>
              <a:gd name="connsiteY161" fmla="*/ 2194272 h 3378280"/>
              <a:gd name="connsiteX162" fmla="*/ 8277853 w 12192000"/>
              <a:gd name="connsiteY162" fmla="*/ 2204259 h 3378280"/>
              <a:gd name="connsiteX163" fmla="*/ 8352501 w 12192000"/>
              <a:gd name="connsiteY163" fmla="*/ 2218290 h 3378280"/>
              <a:gd name="connsiteX164" fmla="*/ 8446938 w 12192000"/>
              <a:gd name="connsiteY164" fmla="*/ 2243393 h 3378280"/>
              <a:gd name="connsiteX165" fmla="*/ 8497138 w 12192000"/>
              <a:gd name="connsiteY165" fmla="*/ 2281506 h 3378280"/>
              <a:gd name="connsiteX166" fmla="*/ 8506096 w 12192000"/>
              <a:gd name="connsiteY166" fmla="*/ 2280042 h 3378280"/>
              <a:gd name="connsiteX167" fmla="*/ 8549806 w 12192000"/>
              <a:gd name="connsiteY167" fmla="*/ 2296675 h 3378280"/>
              <a:gd name="connsiteX168" fmla="*/ 8680256 w 12192000"/>
              <a:gd name="connsiteY168" fmla="*/ 2378758 h 3378280"/>
              <a:gd name="connsiteX169" fmla="*/ 8766301 w 12192000"/>
              <a:gd name="connsiteY169" fmla="*/ 2410605 h 3378280"/>
              <a:gd name="connsiteX170" fmla="*/ 8800492 w 12192000"/>
              <a:gd name="connsiteY170" fmla="*/ 2418067 h 3378280"/>
              <a:gd name="connsiteX171" fmla="*/ 8857555 w 12192000"/>
              <a:gd name="connsiteY171" fmla="*/ 2430810 h 3378280"/>
              <a:gd name="connsiteX172" fmla="*/ 8951967 w 12192000"/>
              <a:gd name="connsiteY172" fmla="*/ 2460856 h 3378280"/>
              <a:gd name="connsiteX173" fmla="*/ 9002970 w 12192000"/>
              <a:gd name="connsiteY173" fmla="*/ 2472291 h 3378280"/>
              <a:gd name="connsiteX174" fmla="*/ 9081613 w 12192000"/>
              <a:gd name="connsiteY174" fmla="*/ 2488296 h 3378280"/>
              <a:gd name="connsiteX175" fmla="*/ 9091561 w 12192000"/>
              <a:gd name="connsiteY175" fmla="*/ 2494386 h 3378280"/>
              <a:gd name="connsiteX176" fmla="*/ 9140625 w 12192000"/>
              <a:gd name="connsiteY176" fmla="*/ 2486779 h 3378280"/>
              <a:gd name="connsiteX177" fmla="*/ 9271105 w 12192000"/>
              <a:gd name="connsiteY177" fmla="*/ 2511730 h 3378280"/>
              <a:gd name="connsiteX178" fmla="*/ 9295023 w 12192000"/>
              <a:gd name="connsiteY178" fmla="*/ 2512830 h 3378280"/>
              <a:gd name="connsiteX179" fmla="*/ 9321673 w 12192000"/>
              <a:gd name="connsiteY179" fmla="*/ 2524119 h 3378280"/>
              <a:gd name="connsiteX180" fmla="*/ 9378975 w 12192000"/>
              <a:gd name="connsiteY180" fmla="*/ 2543803 h 3378280"/>
              <a:gd name="connsiteX181" fmla="*/ 9414193 w 12192000"/>
              <a:gd name="connsiteY181" fmla="*/ 2562927 h 3378280"/>
              <a:gd name="connsiteX182" fmla="*/ 9426009 w 12192000"/>
              <a:gd name="connsiteY182" fmla="*/ 2558847 h 3378280"/>
              <a:gd name="connsiteX183" fmla="*/ 9450634 w 12192000"/>
              <a:gd name="connsiteY183" fmla="*/ 2560685 h 3378280"/>
              <a:gd name="connsiteX184" fmla="*/ 9549097 w 12192000"/>
              <a:gd name="connsiteY184" fmla="*/ 2585168 h 3378280"/>
              <a:gd name="connsiteX185" fmla="*/ 9567633 w 12192000"/>
              <a:gd name="connsiteY185" fmla="*/ 2587105 h 3378280"/>
              <a:gd name="connsiteX186" fmla="*/ 9586878 w 12192000"/>
              <a:gd name="connsiteY186" fmla="*/ 2596659 h 3378280"/>
              <a:gd name="connsiteX187" fmla="*/ 9589974 w 12192000"/>
              <a:gd name="connsiteY187" fmla="*/ 2598235 h 3378280"/>
              <a:gd name="connsiteX188" fmla="*/ 9590570 w 12192000"/>
              <a:gd name="connsiteY188" fmla="*/ 2598249 h 3378280"/>
              <a:gd name="connsiteX189" fmla="*/ 9591896 w 12192000"/>
              <a:gd name="connsiteY189" fmla="*/ 2599214 h 3378280"/>
              <a:gd name="connsiteX190" fmla="*/ 9604535 w 12192000"/>
              <a:gd name="connsiteY190" fmla="*/ 2605654 h 3378280"/>
              <a:gd name="connsiteX191" fmla="*/ 9610554 w 12192000"/>
              <a:gd name="connsiteY191" fmla="*/ 2606189 h 3378280"/>
              <a:gd name="connsiteX192" fmla="*/ 9690072 w 12192000"/>
              <a:gd name="connsiteY192" fmla="*/ 2638745 h 3378280"/>
              <a:gd name="connsiteX193" fmla="*/ 9726964 w 12192000"/>
              <a:gd name="connsiteY193" fmla="*/ 2653728 h 3378280"/>
              <a:gd name="connsiteX194" fmla="*/ 9738036 w 12192000"/>
              <a:gd name="connsiteY194" fmla="*/ 2654794 h 3378280"/>
              <a:gd name="connsiteX195" fmla="*/ 9774202 w 12192000"/>
              <a:gd name="connsiteY195" fmla="*/ 2671509 h 3378280"/>
              <a:gd name="connsiteX196" fmla="*/ 9793246 w 12192000"/>
              <a:gd name="connsiteY196" fmla="*/ 2675245 h 3378280"/>
              <a:gd name="connsiteX197" fmla="*/ 9890301 w 12192000"/>
              <a:gd name="connsiteY197" fmla="*/ 2700274 h 3378280"/>
              <a:gd name="connsiteX198" fmla="*/ 9915070 w 12192000"/>
              <a:gd name="connsiteY198" fmla="*/ 2699250 h 3378280"/>
              <a:gd name="connsiteX199" fmla="*/ 9976517 w 12192000"/>
              <a:gd name="connsiteY199" fmla="*/ 2732899 h 3378280"/>
              <a:gd name="connsiteX200" fmla="*/ 9990168 w 12192000"/>
              <a:gd name="connsiteY200" fmla="*/ 2737877 h 3378280"/>
              <a:gd name="connsiteX201" fmla="*/ 9995041 w 12192000"/>
              <a:gd name="connsiteY201" fmla="*/ 2741223 h 3378280"/>
              <a:gd name="connsiteX202" fmla="*/ 10012636 w 12192000"/>
              <a:gd name="connsiteY202" fmla="*/ 2729876 h 3378280"/>
              <a:gd name="connsiteX203" fmla="*/ 10044280 w 12192000"/>
              <a:gd name="connsiteY203" fmla="*/ 2726966 h 3378280"/>
              <a:gd name="connsiteX204" fmla="*/ 10057934 w 12192000"/>
              <a:gd name="connsiteY204" fmla="*/ 2735671 h 3378280"/>
              <a:gd name="connsiteX205" fmla="*/ 10148373 w 12192000"/>
              <a:gd name="connsiteY205" fmla="*/ 2778987 h 3378280"/>
              <a:gd name="connsiteX206" fmla="*/ 10176601 w 12192000"/>
              <a:gd name="connsiteY206" fmla="*/ 2791940 h 3378280"/>
              <a:gd name="connsiteX207" fmla="*/ 10235082 w 12192000"/>
              <a:gd name="connsiteY207" fmla="*/ 2816761 h 3378280"/>
              <a:gd name="connsiteX208" fmla="*/ 10421684 w 12192000"/>
              <a:gd name="connsiteY208" fmla="*/ 2833871 h 3378280"/>
              <a:gd name="connsiteX209" fmla="*/ 10507376 w 12192000"/>
              <a:gd name="connsiteY209" fmla="*/ 2822262 h 3378280"/>
              <a:gd name="connsiteX210" fmla="*/ 10738376 w 12192000"/>
              <a:gd name="connsiteY210" fmla="*/ 2833353 h 3378280"/>
              <a:gd name="connsiteX211" fmla="*/ 11043443 w 12192000"/>
              <a:gd name="connsiteY211" fmla="*/ 2803954 h 3378280"/>
              <a:gd name="connsiteX212" fmla="*/ 11115269 w 12192000"/>
              <a:gd name="connsiteY212" fmla="*/ 2823367 h 3378280"/>
              <a:gd name="connsiteX213" fmla="*/ 11147582 w 12192000"/>
              <a:gd name="connsiteY213" fmla="*/ 2822547 h 3378280"/>
              <a:gd name="connsiteX214" fmla="*/ 11201205 w 12192000"/>
              <a:gd name="connsiteY214" fmla="*/ 2818210 h 3378280"/>
              <a:gd name="connsiteX215" fmla="*/ 11391726 w 12192000"/>
              <a:gd name="connsiteY215" fmla="*/ 2826386 h 3378280"/>
              <a:gd name="connsiteX216" fmla="*/ 11507640 w 12192000"/>
              <a:gd name="connsiteY216" fmla="*/ 2824866 h 3378280"/>
              <a:gd name="connsiteX217" fmla="*/ 11718056 w 12192000"/>
              <a:gd name="connsiteY217" fmla="*/ 2821969 h 3378280"/>
              <a:gd name="connsiteX218" fmla="*/ 11937926 w 12192000"/>
              <a:gd name="connsiteY218" fmla="*/ 2817058 h 3378280"/>
              <a:gd name="connsiteX219" fmla="*/ 12035355 w 12192000"/>
              <a:gd name="connsiteY219" fmla="*/ 2813340 h 3378280"/>
              <a:gd name="connsiteX220" fmla="*/ 12179047 w 12192000"/>
              <a:gd name="connsiteY220" fmla="*/ 2788508 h 3378280"/>
              <a:gd name="connsiteX221" fmla="*/ 12192000 w 12192000"/>
              <a:gd name="connsiteY221" fmla="*/ 2788486 h 3378280"/>
              <a:gd name="connsiteX222" fmla="*/ 12192000 w 12192000"/>
              <a:gd name="connsiteY222" fmla="*/ 3378280 h 3378280"/>
              <a:gd name="connsiteX223" fmla="*/ 0 w 12192000"/>
              <a:gd name="connsiteY223" fmla="*/ 3378280 h 3378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</a:cxnLst>
            <a:rect l="l" t="t" r="r" b="b"/>
            <a:pathLst>
              <a:path w="12192000" h="3378280">
                <a:moveTo>
                  <a:pt x="0" y="0"/>
                </a:moveTo>
                <a:lnTo>
                  <a:pt x="13973" y="3431"/>
                </a:lnTo>
                <a:cubicBezTo>
                  <a:pt x="48258" y="17773"/>
                  <a:pt x="68757" y="59402"/>
                  <a:pt x="86774" y="43536"/>
                </a:cubicBezTo>
                <a:cubicBezTo>
                  <a:pt x="86532" y="72023"/>
                  <a:pt x="217976" y="120568"/>
                  <a:pt x="229780" y="145557"/>
                </a:cubicBezTo>
                <a:lnTo>
                  <a:pt x="302639" y="203425"/>
                </a:lnTo>
                <a:cubicBezTo>
                  <a:pt x="312906" y="207200"/>
                  <a:pt x="342855" y="184923"/>
                  <a:pt x="348081" y="187174"/>
                </a:cubicBezTo>
                <a:lnTo>
                  <a:pt x="436950" y="184066"/>
                </a:lnTo>
                <a:lnTo>
                  <a:pt x="501693" y="233225"/>
                </a:lnTo>
                <a:lnTo>
                  <a:pt x="557201" y="312390"/>
                </a:lnTo>
                <a:cubicBezTo>
                  <a:pt x="579844" y="353675"/>
                  <a:pt x="602207" y="315301"/>
                  <a:pt x="617648" y="333897"/>
                </a:cubicBezTo>
                <a:lnTo>
                  <a:pt x="692332" y="386327"/>
                </a:lnTo>
                <a:cubicBezTo>
                  <a:pt x="715261" y="398377"/>
                  <a:pt x="770477" y="414831"/>
                  <a:pt x="802009" y="419027"/>
                </a:cubicBezTo>
                <a:cubicBezTo>
                  <a:pt x="838953" y="433876"/>
                  <a:pt x="886385" y="473956"/>
                  <a:pt x="914003" y="475419"/>
                </a:cubicBezTo>
                <a:cubicBezTo>
                  <a:pt x="923483" y="477324"/>
                  <a:pt x="931440" y="475817"/>
                  <a:pt x="938561" y="472887"/>
                </a:cubicBezTo>
                <a:lnTo>
                  <a:pt x="1035683" y="486697"/>
                </a:lnTo>
                <a:cubicBezTo>
                  <a:pt x="1035708" y="486708"/>
                  <a:pt x="1035733" y="486720"/>
                  <a:pt x="1035757" y="486731"/>
                </a:cubicBezTo>
                <a:cubicBezTo>
                  <a:pt x="1046500" y="494574"/>
                  <a:pt x="1038533" y="500311"/>
                  <a:pt x="1074336" y="494465"/>
                </a:cubicBezTo>
                <a:cubicBezTo>
                  <a:pt x="1137289" y="530436"/>
                  <a:pt x="1235340" y="545106"/>
                  <a:pt x="1285084" y="589112"/>
                </a:cubicBezTo>
                <a:cubicBezTo>
                  <a:pt x="1341251" y="608873"/>
                  <a:pt x="1367674" y="637988"/>
                  <a:pt x="1409116" y="656332"/>
                </a:cubicBezTo>
                <a:cubicBezTo>
                  <a:pt x="1471208" y="682449"/>
                  <a:pt x="1492207" y="692779"/>
                  <a:pt x="1533725" y="699179"/>
                </a:cubicBezTo>
                <a:cubicBezTo>
                  <a:pt x="1592391" y="718911"/>
                  <a:pt x="1575207" y="737633"/>
                  <a:pt x="1636242" y="741533"/>
                </a:cubicBezTo>
                <a:cubicBezTo>
                  <a:pt x="1638264" y="746130"/>
                  <a:pt x="1700806" y="766849"/>
                  <a:pt x="1704848" y="770749"/>
                </a:cubicBezTo>
                <a:lnTo>
                  <a:pt x="1718292" y="781051"/>
                </a:lnTo>
                <a:lnTo>
                  <a:pt x="1720835" y="781117"/>
                </a:lnTo>
                <a:lnTo>
                  <a:pt x="1753341" y="800301"/>
                </a:lnTo>
                <a:lnTo>
                  <a:pt x="1775454" y="815182"/>
                </a:lnTo>
                <a:lnTo>
                  <a:pt x="1781011" y="816068"/>
                </a:lnTo>
                <a:lnTo>
                  <a:pt x="1817738" y="834926"/>
                </a:lnTo>
                <a:cubicBezTo>
                  <a:pt x="1821156" y="833953"/>
                  <a:pt x="1825209" y="834074"/>
                  <a:pt x="1830702" y="836485"/>
                </a:cubicBezTo>
                <a:cubicBezTo>
                  <a:pt x="1832151" y="819591"/>
                  <a:pt x="1837883" y="832919"/>
                  <a:pt x="1853950" y="841519"/>
                </a:cubicBezTo>
                <a:cubicBezTo>
                  <a:pt x="1859780" y="817198"/>
                  <a:pt x="1899456" y="849599"/>
                  <a:pt x="1915890" y="841983"/>
                </a:cubicBezTo>
                <a:lnTo>
                  <a:pt x="1960900" y="865789"/>
                </a:lnTo>
                <a:lnTo>
                  <a:pt x="1961217" y="865662"/>
                </a:lnTo>
                <a:cubicBezTo>
                  <a:pt x="1963265" y="866017"/>
                  <a:pt x="1965977" y="867037"/>
                  <a:pt x="1969825" y="869049"/>
                </a:cubicBezTo>
                <a:lnTo>
                  <a:pt x="1975234" y="872329"/>
                </a:lnTo>
                <a:lnTo>
                  <a:pt x="1990485" y="879288"/>
                </a:lnTo>
                <a:lnTo>
                  <a:pt x="1996793" y="880361"/>
                </a:lnTo>
                <a:cubicBezTo>
                  <a:pt x="2020465" y="879540"/>
                  <a:pt x="2023446" y="845377"/>
                  <a:pt x="2055091" y="872818"/>
                </a:cubicBezTo>
                <a:cubicBezTo>
                  <a:pt x="2098055" y="882341"/>
                  <a:pt x="2125216" y="870433"/>
                  <a:pt x="2165143" y="892293"/>
                </a:cubicBezTo>
                <a:cubicBezTo>
                  <a:pt x="2205365" y="901134"/>
                  <a:pt x="2239987" y="901455"/>
                  <a:pt x="2274196" y="914768"/>
                </a:cubicBezTo>
                <a:cubicBezTo>
                  <a:pt x="2310666" y="921868"/>
                  <a:pt x="2360104" y="931320"/>
                  <a:pt x="2383986" y="934891"/>
                </a:cubicBezTo>
                <a:lnTo>
                  <a:pt x="2420278" y="933890"/>
                </a:lnTo>
                <a:lnTo>
                  <a:pt x="2426203" y="933891"/>
                </a:lnTo>
                <a:lnTo>
                  <a:pt x="2448674" y="941056"/>
                </a:lnTo>
                <a:cubicBezTo>
                  <a:pt x="2452907" y="942503"/>
                  <a:pt x="2455711" y="943098"/>
                  <a:pt x="2457640" y="943105"/>
                </a:cubicBezTo>
                <a:lnTo>
                  <a:pt x="2457852" y="942912"/>
                </a:lnTo>
                <a:lnTo>
                  <a:pt x="2466265" y="945310"/>
                </a:lnTo>
                <a:cubicBezTo>
                  <a:pt x="2480470" y="949908"/>
                  <a:pt x="2494307" y="954915"/>
                  <a:pt x="2507496" y="960111"/>
                </a:cubicBezTo>
                <a:cubicBezTo>
                  <a:pt x="2518208" y="949036"/>
                  <a:pt x="2567155" y="976345"/>
                  <a:pt x="2561127" y="949411"/>
                </a:cubicBezTo>
                <a:cubicBezTo>
                  <a:pt x="2578896" y="955660"/>
                  <a:pt x="2589900" y="968806"/>
                  <a:pt x="2583467" y="950570"/>
                </a:cubicBezTo>
                <a:cubicBezTo>
                  <a:pt x="2589300" y="952141"/>
                  <a:pt x="2592850" y="951536"/>
                  <a:pt x="2595361" y="949884"/>
                </a:cubicBezTo>
                <a:lnTo>
                  <a:pt x="2596075" y="949000"/>
                </a:lnTo>
                <a:lnTo>
                  <a:pt x="2666638" y="975095"/>
                </a:lnTo>
                <a:lnTo>
                  <a:pt x="2703393" y="989635"/>
                </a:lnTo>
                <a:lnTo>
                  <a:pt x="2705616" y="989244"/>
                </a:lnTo>
                <a:lnTo>
                  <a:pt x="2721898" y="997777"/>
                </a:lnTo>
                <a:cubicBezTo>
                  <a:pt x="2727157" y="1001198"/>
                  <a:pt x="2731840" y="1005088"/>
                  <a:pt x="2735669" y="1009612"/>
                </a:cubicBezTo>
                <a:cubicBezTo>
                  <a:pt x="2790086" y="1002732"/>
                  <a:pt x="2797958" y="1020231"/>
                  <a:pt x="2857526" y="1030627"/>
                </a:cubicBezTo>
                <a:cubicBezTo>
                  <a:pt x="2897602" y="1063034"/>
                  <a:pt x="2965720" y="1083366"/>
                  <a:pt x="3021918" y="1088093"/>
                </a:cubicBezTo>
                <a:cubicBezTo>
                  <a:pt x="3054425" y="1110664"/>
                  <a:pt x="3109014" y="1101433"/>
                  <a:pt x="3155458" y="1121618"/>
                </a:cubicBezTo>
                <a:cubicBezTo>
                  <a:pt x="3217017" y="1136576"/>
                  <a:pt x="3270135" y="1143600"/>
                  <a:pt x="3328229" y="1155903"/>
                </a:cubicBezTo>
                <a:cubicBezTo>
                  <a:pt x="3365862" y="1138978"/>
                  <a:pt x="3408797" y="1179981"/>
                  <a:pt x="3448440" y="1184343"/>
                </a:cubicBezTo>
                <a:cubicBezTo>
                  <a:pt x="3438226" y="1205566"/>
                  <a:pt x="3496361" y="1182183"/>
                  <a:pt x="3499287" y="1209472"/>
                </a:cubicBezTo>
                <a:cubicBezTo>
                  <a:pt x="3506411" y="1209402"/>
                  <a:pt x="3513215" y="1208473"/>
                  <a:pt x="3520027" y="1207338"/>
                </a:cubicBezTo>
                <a:lnTo>
                  <a:pt x="3523594" y="1206755"/>
                </a:lnTo>
                <a:lnTo>
                  <a:pt x="3538013" y="1209066"/>
                </a:lnTo>
                <a:lnTo>
                  <a:pt x="3541918" y="1203922"/>
                </a:lnTo>
                <a:cubicBezTo>
                  <a:pt x="3550592" y="1203930"/>
                  <a:pt x="3560995" y="1202529"/>
                  <a:pt x="3590082" y="1209115"/>
                </a:cubicBezTo>
                <a:cubicBezTo>
                  <a:pt x="3622244" y="1230604"/>
                  <a:pt x="3676827" y="1215544"/>
                  <a:pt x="3716445" y="1243431"/>
                </a:cubicBezTo>
                <a:cubicBezTo>
                  <a:pt x="3731486" y="1251699"/>
                  <a:pt x="3780926" y="1265146"/>
                  <a:pt x="3792028" y="1260288"/>
                </a:cubicBezTo>
                <a:cubicBezTo>
                  <a:pt x="3802696" y="1261567"/>
                  <a:pt x="3814066" y="1267606"/>
                  <a:pt x="3820707" y="1260924"/>
                </a:cubicBezTo>
                <a:cubicBezTo>
                  <a:pt x="3830836" y="1253486"/>
                  <a:pt x="3863215" y="1278527"/>
                  <a:pt x="3860784" y="1265692"/>
                </a:cubicBezTo>
                <a:lnTo>
                  <a:pt x="3997310" y="1281176"/>
                </a:lnTo>
                <a:lnTo>
                  <a:pt x="4040665" y="1291934"/>
                </a:lnTo>
                <a:lnTo>
                  <a:pt x="4046831" y="1293910"/>
                </a:lnTo>
                <a:lnTo>
                  <a:pt x="4095847" y="1316851"/>
                </a:lnTo>
                <a:cubicBezTo>
                  <a:pt x="4097518" y="1315619"/>
                  <a:pt x="4099569" y="1314612"/>
                  <a:pt x="4101945" y="1313869"/>
                </a:cubicBezTo>
                <a:lnTo>
                  <a:pt x="4119420" y="1313965"/>
                </a:lnTo>
                <a:lnTo>
                  <a:pt x="4131728" y="1322978"/>
                </a:lnTo>
                <a:lnTo>
                  <a:pt x="4193827" y="1350222"/>
                </a:lnTo>
                <a:lnTo>
                  <a:pt x="4286157" y="1385101"/>
                </a:lnTo>
                <a:lnTo>
                  <a:pt x="4298907" y="1394396"/>
                </a:lnTo>
                <a:lnTo>
                  <a:pt x="4323224" y="1403133"/>
                </a:lnTo>
                <a:lnTo>
                  <a:pt x="4404439" y="1417252"/>
                </a:lnTo>
                <a:cubicBezTo>
                  <a:pt x="4411321" y="1415560"/>
                  <a:pt x="4417679" y="1413105"/>
                  <a:pt x="4423989" y="1410448"/>
                </a:cubicBezTo>
                <a:lnTo>
                  <a:pt x="4427300" y="1409068"/>
                </a:lnTo>
                <a:lnTo>
                  <a:pt x="4441847" y="1408029"/>
                </a:lnTo>
                <a:lnTo>
                  <a:pt x="4444331" y="1402133"/>
                </a:lnTo>
                <a:cubicBezTo>
                  <a:pt x="4452739" y="1400163"/>
                  <a:pt x="4462460" y="1396428"/>
                  <a:pt x="4492293" y="1396205"/>
                </a:cubicBezTo>
                <a:cubicBezTo>
                  <a:pt x="4528861" y="1409788"/>
                  <a:pt x="4577933" y="1382688"/>
                  <a:pt x="4623335" y="1400793"/>
                </a:cubicBezTo>
                <a:cubicBezTo>
                  <a:pt x="4639986" y="1405413"/>
                  <a:pt x="4691262" y="1407228"/>
                  <a:pt x="4700790" y="1399970"/>
                </a:cubicBezTo>
                <a:cubicBezTo>
                  <a:pt x="4711447" y="1398782"/>
                  <a:pt x="4723982" y="1402066"/>
                  <a:pt x="4728732" y="1394050"/>
                </a:cubicBezTo>
                <a:cubicBezTo>
                  <a:pt x="4736666" y="1384502"/>
                  <a:pt x="4774338" y="1401491"/>
                  <a:pt x="4768749" y="1389553"/>
                </a:cubicBezTo>
                <a:cubicBezTo>
                  <a:pt x="4795495" y="1401233"/>
                  <a:pt x="4816075" y="1381410"/>
                  <a:pt x="4838227" y="1377273"/>
                </a:cubicBezTo>
                <a:lnTo>
                  <a:pt x="4904889" y="1373499"/>
                </a:lnTo>
                <a:lnTo>
                  <a:pt x="4949597" y="1374085"/>
                </a:lnTo>
                <a:lnTo>
                  <a:pt x="4956064" y="1374603"/>
                </a:lnTo>
                <a:lnTo>
                  <a:pt x="5009322" y="1385751"/>
                </a:lnTo>
                <a:cubicBezTo>
                  <a:pt x="5010629" y="1384171"/>
                  <a:pt x="5012363" y="1382724"/>
                  <a:pt x="5014476" y="1381460"/>
                </a:cubicBezTo>
                <a:lnTo>
                  <a:pt x="5031428" y="1377570"/>
                </a:lnTo>
                <a:lnTo>
                  <a:pt x="5045619" y="1383532"/>
                </a:lnTo>
                <a:lnTo>
                  <a:pt x="5112635" y="1395891"/>
                </a:lnTo>
                <a:lnTo>
                  <a:pt x="5210851" y="1408784"/>
                </a:lnTo>
                <a:lnTo>
                  <a:pt x="5225543" y="1414923"/>
                </a:lnTo>
                <a:cubicBezTo>
                  <a:pt x="5259311" y="1422389"/>
                  <a:pt x="5300520" y="1417803"/>
                  <a:pt x="5321696" y="1432414"/>
                </a:cubicBezTo>
                <a:lnTo>
                  <a:pt x="5372327" y="1436597"/>
                </a:lnTo>
                <a:lnTo>
                  <a:pt x="5378149" y="1431785"/>
                </a:lnTo>
                <a:lnTo>
                  <a:pt x="5393069" y="1433737"/>
                </a:lnTo>
                <a:lnTo>
                  <a:pt x="5527621" y="1458786"/>
                </a:lnTo>
                <a:cubicBezTo>
                  <a:pt x="5595913" y="1482782"/>
                  <a:pt x="5624062" y="1464011"/>
                  <a:pt x="5680585" y="1498233"/>
                </a:cubicBezTo>
                <a:cubicBezTo>
                  <a:pt x="5671953" y="1485766"/>
                  <a:pt x="5763880" y="1493019"/>
                  <a:pt x="5783795" y="1499932"/>
                </a:cubicBezTo>
                <a:cubicBezTo>
                  <a:pt x="5806935" y="1511749"/>
                  <a:pt x="5950173" y="1559636"/>
                  <a:pt x="6016525" y="1577292"/>
                </a:cubicBezTo>
                <a:cubicBezTo>
                  <a:pt x="6077908" y="1586145"/>
                  <a:pt x="6125458" y="1613138"/>
                  <a:pt x="6186598" y="1606065"/>
                </a:cubicBezTo>
                <a:cubicBezTo>
                  <a:pt x="6189351" y="1610205"/>
                  <a:pt x="6193226" y="1613745"/>
                  <a:pt x="6197872" y="1616845"/>
                </a:cubicBezTo>
                <a:lnTo>
                  <a:pt x="6212885" y="1624535"/>
                </a:lnTo>
                <a:lnTo>
                  <a:pt x="6319240" y="1660375"/>
                </a:lnTo>
                <a:lnTo>
                  <a:pt x="6333397" y="1658763"/>
                </a:lnTo>
                <a:cubicBezTo>
                  <a:pt x="6332062" y="1641958"/>
                  <a:pt x="6339931" y="1653989"/>
                  <a:pt x="6357266" y="1659543"/>
                </a:cubicBezTo>
                <a:cubicBezTo>
                  <a:pt x="6359058" y="1634684"/>
                  <a:pt x="6403697" y="1659337"/>
                  <a:pt x="6418740" y="1648944"/>
                </a:cubicBezTo>
                <a:cubicBezTo>
                  <a:pt x="6431434" y="1653585"/>
                  <a:pt x="6444892" y="1658041"/>
                  <a:pt x="6458877" y="1662117"/>
                </a:cubicBezTo>
                <a:lnTo>
                  <a:pt x="6467254" y="1664227"/>
                </a:lnTo>
                <a:lnTo>
                  <a:pt x="6467545" y="1664046"/>
                </a:lnTo>
                <a:cubicBezTo>
                  <a:pt x="6469635" y="1664026"/>
                  <a:pt x="6472488" y="1664540"/>
                  <a:pt x="6476635" y="1665826"/>
                </a:cubicBezTo>
                <a:lnTo>
                  <a:pt x="6482535" y="1668074"/>
                </a:lnTo>
                <a:lnTo>
                  <a:pt x="6498791" y="1672167"/>
                </a:lnTo>
                <a:lnTo>
                  <a:pt x="6505220" y="1672092"/>
                </a:lnTo>
                <a:lnTo>
                  <a:pt x="6508969" y="1669922"/>
                </a:lnTo>
                <a:lnTo>
                  <a:pt x="6544886" y="1670695"/>
                </a:lnTo>
                <a:cubicBezTo>
                  <a:pt x="6566195" y="1684748"/>
                  <a:pt x="6578985" y="1674687"/>
                  <a:pt x="6617859" y="1679453"/>
                </a:cubicBezTo>
                <a:cubicBezTo>
                  <a:pt x="6628154" y="1690316"/>
                  <a:pt x="6642041" y="1690691"/>
                  <a:pt x="6657726" y="1687906"/>
                </a:cubicBezTo>
                <a:cubicBezTo>
                  <a:pt x="6690709" y="1699790"/>
                  <a:pt x="6728158" y="1699639"/>
                  <a:pt x="6769041" y="1707304"/>
                </a:cubicBezTo>
                <a:cubicBezTo>
                  <a:pt x="6805580" y="1727028"/>
                  <a:pt x="6838723" y="1715650"/>
                  <a:pt x="6882368" y="1723914"/>
                </a:cubicBezTo>
                <a:lnTo>
                  <a:pt x="6968822" y="1723334"/>
                </a:lnTo>
                <a:lnTo>
                  <a:pt x="6973672" y="1726298"/>
                </a:lnTo>
                <a:cubicBezTo>
                  <a:pt x="6977223" y="1728111"/>
                  <a:pt x="6979851" y="1729020"/>
                  <a:pt x="6981961" y="1729324"/>
                </a:cubicBezTo>
                <a:lnTo>
                  <a:pt x="6982342" y="1729201"/>
                </a:lnTo>
                <a:lnTo>
                  <a:pt x="6989757" y="1732420"/>
                </a:lnTo>
                <a:cubicBezTo>
                  <a:pt x="7001869" y="1738303"/>
                  <a:pt x="7013262" y="1744453"/>
                  <a:pt x="7023794" y="1750660"/>
                </a:cubicBezTo>
                <a:cubicBezTo>
                  <a:pt x="7043973" y="1743394"/>
                  <a:pt x="7076983" y="1772878"/>
                  <a:pt x="7090828" y="1750287"/>
                </a:cubicBezTo>
                <a:cubicBezTo>
                  <a:pt x="7105590" y="1758041"/>
                  <a:pt x="7107688" y="1770308"/>
                  <a:pt x="7114479" y="1754649"/>
                </a:cubicBezTo>
                <a:cubicBezTo>
                  <a:pt x="7126350" y="1758420"/>
                  <a:pt x="7153167" y="1769741"/>
                  <a:pt x="7162053" y="1772908"/>
                </a:cubicBezTo>
                <a:lnTo>
                  <a:pt x="7167808" y="1773656"/>
                </a:lnTo>
                <a:lnTo>
                  <a:pt x="7187185" y="1787148"/>
                </a:lnTo>
                <a:lnTo>
                  <a:pt x="7216505" y="1804489"/>
                </a:lnTo>
                <a:lnTo>
                  <a:pt x="7219246" y="1804514"/>
                </a:lnTo>
                <a:lnTo>
                  <a:pt x="7230639" y="1813879"/>
                </a:lnTo>
                <a:cubicBezTo>
                  <a:pt x="7233815" y="1817438"/>
                  <a:pt x="7236006" y="1821285"/>
                  <a:pt x="7236776" y="1825514"/>
                </a:cubicBezTo>
                <a:cubicBezTo>
                  <a:pt x="7301762" y="1828337"/>
                  <a:pt x="7336564" y="1860417"/>
                  <a:pt x="7394082" y="1877925"/>
                </a:cubicBezTo>
                <a:cubicBezTo>
                  <a:pt x="7452342" y="1904287"/>
                  <a:pt x="7466551" y="1917411"/>
                  <a:pt x="7505820" y="1933859"/>
                </a:cubicBezTo>
                <a:cubicBezTo>
                  <a:pt x="7522528" y="1943253"/>
                  <a:pt x="7574803" y="2016599"/>
                  <a:pt x="7572147" y="2003817"/>
                </a:cubicBezTo>
                <a:cubicBezTo>
                  <a:pt x="7612486" y="2043915"/>
                  <a:pt x="7771831" y="2029022"/>
                  <a:pt x="7828975" y="2061508"/>
                </a:cubicBezTo>
                <a:lnTo>
                  <a:pt x="7886804" y="2075509"/>
                </a:lnTo>
                <a:cubicBezTo>
                  <a:pt x="7859463" y="2091010"/>
                  <a:pt x="7941076" y="2081130"/>
                  <a:pt x="7923558" y="2103529"/>
                </a:cubicBezTo>
                <a:lnTo>
                  <a:pt x="7947954" y="2104996"/>
                </a:lnTo>
                <a:lnTo>
                  <a:pt x="7952318" y="2105077"/>
                </a:lnTo>
                <a:lnTo>
                  <a:pt x="7966398" y="2109147"/>
                </a:lnTo>
                <a:lnTo>
                  <a:pt x="7974591" y="2105612"/>
                </a:lnTo>
                <a:lnTo>
                  <a:pt x="7998806" y="2108382"/>
                </a:lnTo>
                <a:cubicBezTo>
                  <a:pt x="8007224" y="2110145"/>
                  <a:pt x="8015519" y="2112885"/>
                  <a:pt x="8023544" y="2117183"/>
                </a:cubicBezTo>
                <a:cubicBezTo>
                  <a:pt x="8042536" y="2139405"/>
                  <a:pt x="8113922" y="2135674"/>
                  <a:pt x="8136247" y="2164190"/>
                </a:cubicBezTo>
                <a:cubicBezTo>
                  <a:pt x="8146485" y="2173150"/>
                  <a:pt x="8190564" y="2191557"/>
                  <a:pt x="8206445" y="2189356"/>
                </a:cubicBezTo>
                <a:cubicBezTo>
                  <a:pt x="8217189" y="2192022"/>
                  <a:pt x="8225092" y="2198625"/>
                  <a:pt x="8237464" y="2194272"/>
                </a:cubicBezTo>
                <a:cubicBezTo>
                  <a:pt x="8254235" y="2189840"/>
                  <a:pt x="8270768" y="2214957"/>
                  <a:pt x="8277853" y="2204259"/>
                </a:cubicBezTo>
                <a:cubicBezTo>
                  <a:pt x="8289971" y="2221808"/>
                  <a:pt x="8328475" y="2213978"/>
                  <a:pt x="8352501" y="2218290"/>
                </a:cubicBezTo>
                <a:cubicBezTo>
                  <a:pt x="8359916" y="2233716"/>
                  <a:pt x="8403014" y="2227555"/>
                  <a:pt x="8446938" y="2243393"/>
                </a:cubicBezTo>
                <a:cubicBezTo>
                  <a:pt x="8454511" y="2260801"/>
                  <a:pt x="8476684" y="2253935"/>
                  <a:pt x="8497138" y="2281506"/>
                </a:cubicBezTo>
                <a:cubicBezTo>
                  <a:pt x="8499906" y="2280770"/>
                  <a:pt x="8502925" y="2280276"/>
                  <a:pt x="8506096" y="2280042"/>
                </a:cubicBezTo>
                <a:cubicBezTo>
                  <a:pt x="8524529" y="2278674"/>
                  <a:pt x="8544098" y="2286123"/>
                  <a:pt x="8549806" y="2296675"/>
                </a:cubicBezTo>
                <a:cubicBezTo>
                  <a:pt x="8586026" y="2337107"/>
                  <a:pt x="8636988" y="2356250"/>
                  <a:pt x="8680256" y="2378758"/>
                </a:cubicBezTo>
                <a:cubicBezTo>
                  <a:pt x="8731302" y="2402123"/>
                  <a:pt x="8717522" y="2366494"/>
                  <a:pt x="8766301" y="2410605"/>
                </a:cubicBezTo>
                <a:cubicBezTo>
                  <a:pt x="8780965" y="2405907"/>
                  <a:pt x="8789790" y="2408871"/>
                  <a:pt x="8800492" y="2418067"/>
                </a:cubicBezTo>
                <a:cubicBezTo>
                  <a:pt x="8825856" y="2428860"/>
                  <a:pt x="8842594" y="2409144"/>
                  <a:pt x="8857555" y="2430810"/>
                </a:cubicBezTo>
                <a:cubicBezTo>
                  <a:pt x="8882799" y="2437942"/>
                  <a:pt x="8927730" y="2453942"/>
                  <a:pt x="8951967" y="2460856"/>
                </a:cubicBezTo>
                <a:cubicBezTo>
                  <a:pt x="8978331" y="2469875"/>
                  <a:pt x="8959838" y="2488515"/>
                  <a:pt x="9002970" y="2472291"/>
                </a:cubicBezTo>
                <a:cubicBezTo>
                  <a:pt x="9023997" y="2488383"/>
                  <a:pt x="9039735" y="2479669"/>
                  <a:pt x="9081613" y="2488296"/>
                </a:cubicBezTo>
                <a:lnTo>
                  <a:pt x="9091561" y="2494386"/>
                </a:lnTo>
                <a:lnTo>
                  <a:pt x="9140625" y="2486779"/>
                </a:lnTo>
                <a:cubicBezTo>
                  <a:pt x="9207053" y="2531245"/>
                  <a:pt x="9151264" y="2467994"/>
                  <a:pt x="9271105" y="2511730"/>
                </a:cubicBezTo>
                <a:cubicBezTo>
                  <a:pt x="9275764" y="2517275"/>
                  <a:pt x="9293352" y="2518083"/>
                  <a:pt x="9295023" y="2512830"/>
                </a:cubicBezTo>
                <a:cubicBezTo>
                  <a:pt x="9301933" y="2516606"/>
                  <a:pt x="9314623" y="2531276"/>
                  <a:pt x="9321673" y="2524119"/>
                </a:cubicBezTo>
                <a:cubicBezTo>
                  <a:pt x="9341881" y="2529408"/>
                  <a:pt x="9361130" y="2536033"/>
                  <a:pt x="9378975" y="2543803"/>
                </a:cubicBezTo>
                <a:lnTo>
                  <a:pt x="9414193" y="2562927"/>
                </a:lnTo>
                <a:lnTo>
                  <a:pt x="9426009" y="2558847"/>
                </a:lnTo>
                <a:cubicBezTo>
                  <a:pt x="9433598" y="2557225"/>
                  <a:pt x="9441714" y="2557145"/>
                  <a:pt x="9450634" y="2560685"/>
                </a:cubicBezTo>
                <a:cubicBezTo>
                  <a:pt x="9496298" y="2596479"/>
                  <a:pt x="9461586" y="2547391"/>
                  <a:pt x="9549097" y="2585168"/>
                </a:cubicBezTo>
                <a:cubicBezTo>
                  <a:pt x="9551956" y="2589460"/>
                  <a:pt x="9565592" y="2590888"/>
                  <a:pt x="9567633" y="2587105"/>
                </a:cubicBezTo>
                <a:cubicBezTo>
                  <a:pt x="9572507" y="2590206"/>
                  <a:pt x="9580361" y="2601581"/>
                  <a:pt x="9586878" y="2596659"/>
                </a:cubicBezTo>
                <a:lnTo>
                  <a:pt x="9589974" y="2598235"/>
                </a:lnTo>
                <a:lnTo>
                  <a:pt x="9590570" y="2598249"/>
                </a:lnTo>
                <a:lnTo>
                  <a:pt x="9591896" y="2599214"/>
                </a:lnTo>
                <a:lnTo>
                  <a:pt x="9604535" y="2605654"/>
                </a:lnTo>
                <a:lnTo>
                  <a:pt x="9610554" y="2606189"/>
                </a:lnTo>
                <a:cubicBezTo>
                  <a:pt x="9641361" y="2613359"/>
                  <a:pt x="9668752" y="2624572"/>
                  <a:pt x="9690072" y="2638745"/>
                </a:cubicBezTo>
                <a:cubicBezTo>
                  <a:pt x="9723195" y="2641319"/>
                  <a:pt x="9726446" y="2647335"/>
                  <a:pt x="9726964" y="2653728"/>
                </a:cubicBezTo>
                <a:cubicBezTo>
                  <a:pt x="9734958" y="2656403"/>
                  <a:pt x="9731670" y="2653170"/>
                  <a:pt x="9738036" y="2654794"/>
                </a:cubicBezTo>
                <a:cubicBezTo>
                  <a:pt x="9745908" y="2657757"/>
                  <a:pt x="9765000" y="2668100"/>
                  <a:pt x="9774202" y="2671509"/>
                </a:cubicBezTo>
                <a:lnTo>
                  <a:pt x="9793246" y="2675245"/>
                </a:lnTo>
                <a:cubicBezTo>
                  <a:pt x="9812596" y="2680039"/>
                  <a:pt x="9869995" y="2696274"/>
                  <a:pt x="9890301" y="2700274"/>
                </a:cubicBezTo>
                <a:cubicBezTo>
                  <a:pt x="9900631" y="2696314"/>
                  <a:pt x="9908572" y="2696560"/>
                  <a:pt x="9915070" y="2699250"/>
                </a:cubicBezTo>
                <a:lnTo>
                  <a:pt x="9976517" y="2732899"/>
                </a:lnTo>
                <a:cubicBezTo>
                  <a:pt x="9981869" y="2727000"/>
                  <a:pt x="9984699" y="2731165"/>
                  <a:pt x="9990168" y="2737877"/>
                </a:cubicBezTo>
                <a:lnTo>
                  <a:pt x="9995041" y="2741223"/>
                </a:lnTo>
                <a:lnTo>
                  <a:pt x="10012636" y="2729876"/>
                </a:lnTo>
                <a:lnTo>
                  <a:pt x="10044280" y="2726966"/>
                </a:lnTo>
                <a:lnTo>
                  <a:pt x="10057934" y="2735671"/>
                </a:lnTo>
                <a:cubicBezTo>
                  <a:pt x="10075281" y="2744341"/>
                  <a:pt x="10128594" y="2769607"/>
                  <a:pt x="10148373" y="2778987"/>
                </a:cubicBezTo>
                <a:lnTo>
                  <a:pt x="10176601" y="2791940"/>
                </a:lnTo>
                <a:cubicBezTo>
                  <a:pt x="10185319" y="2817937"/>
                  <a:pt x="10238746" y="2788423"/>
                  <a:pt x="10235082" y="2816761"/>
                </a:cubicBezTo>
                <a:cubicBezTo>
                  <a:pt x="10261478" y="2797979"/>
                  <a:pt x="10382486" y="2835579"/>
                  <a:pt x="10421684" y="2833871"/>
                </a:cubicBezTo>
                <a:cubicBezTo>
                  <a:pt x="10427369" y="2846480"/>
                  <a:pt x="10490893" y="2829473"/>
                  <a:pt x="10507376" y="2822262"/>
                </a:cubicBezTo>
                <a:cubicBezTo>
                  <a:pt x="10633551" y="2812985"/>
                  <a:pt x="10703974" y="2842678"/>
                  <a:pt x="10738376" y="2833353"/>
                </a:cubicBezTo>
                <a:cubicBezTo>
                  <a:pt x="10827719" y="2830304"/>
                  <a:pt x="10976757" y="2802522"/>
                  <a:pt x="11043443" y="2803954"/>
                </a:cubicBezTo>
                <a:cubicBezTo>
                  <a:pt x="11049567" y="2823106"/>
                  <a:pt x="11121061" y="2794142"/>
                  <a:pt x="11115269" y="2823367"/>
                </a:cubicBezTo>
                <a:cubicBezTo>
                  <a:pt x="11122168" y="2835110"/>
                  <a:pt x="11139334" y="2833959"/>
                  <a:pt x="11147582" y="2822547"/>
                </a:cubicBezTo>
                <a:cubicBezTo>
                  <a:pt x="11168093" y="2823815"/>
                  <a:pt x="11180424" y="2837446"/>
                  <a:pt x="11201205" y="2818210"/>
                </a:cubicBezTo>
                <a:cubicBezTo>
                  <a:pt x="11229430" y="2819282"/>
                  <a:pt x="11368539" y="2855696"/>
                  <a:pt x="11391726" y="2826386"/>
                </a:cubicBezTo>
                <a:cubicBezTo>
                  <a:pt x="11480791" y="2839198"/>
                  <a:pt x="11451058" y="2820936"/>
                  <a:pt x="11507640" y="2824866"/>
                </a:cubicBezTo>
                <a:cubicBezTo>
                  <a:pt x="11607733" y="2861658"/>
                  <a:pt x="11671908" y="2815146"/>
                  <a:pt x="11718056" y="2821969"/>
                </a:cubicBezTo>
                <a:cubicBezTo>
                  <a:pt x="11816707" y="2792061"/>
                  <a:pt x="11860087" y="2819031"/>
                  <a:pt x="11937926" y="2817058"/>
                </a:cubicBezTo>
                <a:cubicBezTo>
                  <a:pt x="11973607" y="2824139"/>
                  <a:pt x="11989529" y="2794506"/>
                  <a:pt x="12035355" y="2813340"/>
                </a:cubicBezTo>
                <a:cubicBezTo>
                  <a:pt x="12062147" y="2782988"/>
                  <a:pt x="12154841" y="2795794"/>
                  <a:pt x="12179047" y="2788508"/>
                </a:cubicBezTo>
                <a:lnTo>
                  <a:pt x="12192000" y="2788486"/>
                </a:lnTo>
                <a:lnTo>
                  <a:pt x="12192000" y="3378280"/>
                </a:lnTo>
                <a:lnTo>
                  <a:pt x="0" y="337828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7B4C5C-147A-88F3-ED14-9A881FF28A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627" y="2039254"/>
            <a:ext cx="10493531" cy="2206171"/>
          </a:xfrm>
        </p:spPr>
        <p:txBody>
          <a:bodyPr anchor="ctr">
            <a:normAutofit/>
          </a:bodyPr>
          <a:lstStyle/>
          <a:p>
            <a:r>
              <a:rPr lang="fr-FR" sz="4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Enjeu Métier et Proposition de Valeur</a:t>
            </a:r>
            <a:endParaRPr lang="en-US" sz="4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F6FCD9-B529-D4BA-69CF-1335A3775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2628" y="5158522"/>
            <a:ext cx="5689601" cy="1087477"/>
          </a:xfrm>
        </p:spPr>
        <p:txBody>
          <a:bodyPr anchor="ctr">
            <a:normAutofit/>
          </a:bodyPr>
          <a:lstStyle/>
          <a:p>
            <a:pPr algn="l"/>
            <a:r>
              <a:rPr lang="fr-FR" sz="1800">
                <a:solidFill>
                  <a:schemeClr val="tx1">
                    <a:lumMod val="85000"/>
                    <a:lumOff val="15000"/>
                  </a:schemeClr>
                </a:solidFill>
              </a:rPr>
              <a:t>Efficacité Opérationnelle et Fiabilité</a:t>
            </a:r>
            <a:endParaRPr lang="en-US" sz="1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EFD2FD1-B3A5-4E1D-BCC8-7684A5440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90051" y="0"/>
            <a:ext cx="7301949" cy="91834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102" fmla="*/ 9517856 w 9517857"/>
              <a:gd name="connsiteY102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551625 w 9517857"/>
              <a:gd name="connsiteY93" fmla="*/ 16151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102" fmla="*/ 9517856 w 9517857"/>
              <a:gd name="connsiteY102" fmla="*/ 0 h 918356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660110 w 9517857"/>
              <a:gd name="connsiteY48" fmla="*/ 348714 h 918344"/>
              <a:gd name="connsiteX49" fmla="*/ 3750023 w 9517857"/>
              <a:gd name="connsiteY49" fmla="*/ 370666 h 918344"/>
              <a:gd name="connsiteX50" fmla="*/ 3844133 w 9517857"/>
              <a:gd name="connsiteY50" fmla="*/ 360636 h 918344"/>
              <a:gd name="connsiteX51" fmla="*/ 3913545 w 9517857"/>
              <a:gd name="connsiteY51" fmla="*/ 344223 h 918344"/>
              <a:gd name="connsiteX52" fmla="*/ 4266740 w 9517857"/>
              <a:gd name="connsiteY52" fmla="*/ 361442 h 918344"/>
              <a:gd name="connsiteX53" fmla="*/ 4430770 w 9517857"/>
              <a:gd name="connsiteY53" fmla="*/ 342631 h 918344"/>
              <a:gd name="connsiteX54" fmla="*/ 4512664 w 9517857"/>
              <a:gd name="connsiteY54" fmla="*/ 319936 h 918344"/>
              <a:gd name="connsiteX55" fmla="*/ 4616423 w 9517857"/>
              <a:gd name="connsiteY55" fmla="*/ 290902 h 918344"/>
              <a:gd name="connsiteX56" fmla="*/ 4691675 w 9517857"/>
              <a:gd name="connsiteY56" fmla="*/ 253999 h 918344"/>
              <a:gd name="connsiteX57" fmla="*/ 4689051 w 9517857"/>
              <a:gd name="connsiteY57" fmla="*/ 250956 h 918344"/>
              <a:gd name="connsiteX58" fmla="*/ 4719994 w 9517857"/>
              <a:gd name="connsiteY58" fmla="*/ 245295 h 918344"/>
              <a:gd name="connsiteX59" fmla="*/ 4752894 w 9517857"/>
              <a:gd name="connsiteY59" fmla="*/ 239863 h 918344"/>
              <a:gd name="connsiteX60" fmla="*/ 4769329 w 9517857"/>
              <a:gd name="connsiteY60" fmla="*/ 233573 h 918344"/>
              <a:gd name="connsiteX61" fmla="*/ 4775634 w 9517857"/>
              <a:gd name="connsiteY61" fmla="*/ 234051 h 918344"/>
              <a:gd name="connsiteX62" fmla="*/ 4790452 w 9517857"/>
              <a:gd name="connsiteY62" fmla="*/ 233560 h 918344"/>
              <a:gd name="connsiteX63" fmla="*/ 4789062 w 9517857"/>
              <a:gd name="connsiteY63" fmla="*/ 241912 h 918344"/>
              <a:gd name="connsiteX64" fmla="*/ 4827826 w 9517857"/>
              <a:gd name="connsiteY64" fmla="*/ 246965 h 918344"/>
              <a:gd name="connsiteX65" fmla="*/ 4892569 w 9517857"/>
              <a:gd name="connsiteY65" fmla="*/ 249921 h 918344"/>
              <a:gd name="connsiteX66" fmla="*/ 4896611 w 9517857"/>
              <a:gd name="connsiteY66" fmla="*/ 240436 h 918344"/>
              <a:gd name="connsiteX67" fmla="*/ 4917286 w 9517857"/>
              <a:gd name="connsiteY67" fmla="*/ 243647 h 918344"/>
              <a:gd name="connsiteX68" fmla="*/ 4981173 w 9517857"/>
              <a:gd name="connsiteY68" fmla="*/ 247091 h 918344"/>
              <a:gd name="connsiteX69" fmla="*/ 5060397 w 9517857"/>
              <a:gd name="connsiteY69" fmla="*/ 263676 h 918344"/>
              <a:gd name="connsiteX70" fmla="*/ 5252996 w 9517857"/>
              <a:gd name="connsiteY70" fmla="*/ 270643 h 918344"/>
              <a:gd name="connsiteX71" fmla="*/ 5358056 w 9517857"/>
              <a:gd name="connsiteY71" fmla="*/ 247236 h 918344"/>
              <a:gd name="connsiteX72" fmla="*/ 5426496 w 9517857"/>
              <a:gd name="connsiteY72" fmla="*/ 235130 h 918344"/>
              <a:gd name="connsiteX73" fmla="*/ 5497161 w 9517857"/>
              <a:gd name="connsiteY73" fmla="*/ 228796 h 918344"/>
              <a:gd name="connsiteX74" fmla="*/ 5826043 w 9517857"/>
              <a:gd name="connsiteY74" fmla="*/ 148061 h 918344"/>
              <a:gd name="connsiteX75" fmla="*/ 6013415 w 9517857"/>
              <a:gd name="connsiteY75" fmla="*/ 137304 h 918344"/>
              <a:gd name="connsiteX76" fmla="*/ 6080994 w 9517857"/>
              <a:gd name="connsiteY76" fmla="*/ 142926 h 918344"/>
              <a:gd name="connsiteX77" fmla="*/ 6194152 w 9517857"/>
              <a:gd name="connsiteY77" fmla="*/ 151760 h 918344"/>
              <a:gd name="connsiteX78" fmla="*/ 6281379 w 9517857"/>
              <a:gd name="connsiteY78" fmla="*/ 181614 h 918344"/>
              <a:gd name="connsiteX79" fmla="*/ 6374947 w 9517857"/>
              <a:gd name="connsiteY79" fmla="*/ 179787 h 918344"/>
              <a:gd name="connsiteX80" fmla="*/ 6448518 w 9517857"/>
              <a:gd name="connsiteY80" fmla="*/ 164366 h 918344"/>
              <a:gd name="connsiteX81" fmla="*/ 6544700 w 9517857"/>
              <a:gd name="connsiteY81" fmla="*/ 167149 h 918344"/>
              <a:gd name="connsiteX82" fmla="*/ 6648353 w 9517857"/>
              <a:gd name="connsiteY82" fmla="*/ 172238 h 918344"/>
              <a:gd name="connsiteX83" fmla="*/ 6736227 w 9517857"/>
              <a:gd name="connsiteY83" fmla="*/ 173204 h 918344"/>
              <a:gd name="connsiteX84" fmla="*/ 6977218 w 9517857"/>
              <a:gd name="connsiteY84" fmla="*/ 184277 h 918344"/>
              <a:gd name="connsiteX85" fmla="*/ 7065221 w 9517857"/>
              <a:gd name="connsiteY85" fmla="*/ 227519 h 918344"/>
              <a:gd name="connsiteX86" fmla="*/ 7565449 w 9517857"/>
              <a:gd name="connsiteY86" fmla="*/ 258938 h 918344"/>
              <a:gd name="connsiteX87" fmla="*/ 7599285 w 9517857"/>
              <a:gd name="connsiteY87" fmla="*/ 266009 h 918344"/>
              <a:gd name="connsiteX88" fmla="*/ 7644411 w 9517857"/>
              <a:gd name="connsiteY88" fmla="*/ 258974 h 918344"/>
              <a:gd name="connsiteX89" fmla="*/ 7825110 w 9517857"/>
              <a:gd name="connsiteY89" fmla="*/ 229097 h 918344"/>
              <a:gd name="connsiteX90" fmla="*/ 7965804 w 9517857"/>
              <a:gd name="connsiteY90" fmla="*/ 190533 h 918344"/>
              <a:gd name="connsiteX91" fmla="*/ 8147401 w 9517857"/>
              <a:gd name="connsiteY91" fmla="*/ 205605 h 918344"/>
              <a:gd name="connsiteX92" fmla="*/ 8256033 w 9517857"/>
              <a:gd name="connsiteY92" fmla="*/ 193701 h 918344"/>
              <a:gd name="connsiteX93" fmla="*/ 8551625 w 9517857"/>
              <a:gd name="connsiteY93" fmla="*/ 161505 h 918344"/>
              <a:gd name="connsiteX94" fmla="*/ 8715976 w 9517857"/>
              <a:gd name="connsiteY94" fmla="*/ 178362 h 918344"/>
              <a:gd name="connsiteX95" fmla="*/ 8778827 w 9517857"/>
              <a:gd name="connsiteY95" fmla="*/ 172924 h 918344"/>
              <a:gd name="connsiteX96" fmla="*/ 8840778 w 9517857"/>
              <a:gd name="connsiteY96" fmla="*/ 143137 h 918344"/>
              <a:gd name="connsiteX97" fmla="*/ 9010380 w 9517857"/>
              <a:gd name="connsiteY97" fmla="*/ 91879 h 918344"/>
              <a:gd name="connsiteX98" fmla="*/ 9110856 w 9517857"/>
              <a:gd name="connsiteY98" fmla="*/ 70985 h 918344"/>
              <a:gd name="connsiteX99" fmla="*/ 9268817 w 9517857"/>
              <a:gd name="connsiteY99" fmla="*/ 53070 h 918344"/>
              <a:gd name="connsiteX100" fmla="*/ 9316667 w 9517857"/>
              <a:gd name="connsiteY100" fmla="*/ 45035 h 918344"/>
              <a:gd name="connsiteX101" fmla="*/ 9428209 w 9517857"/>
              <a:gd name="connsiteY101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660110 w 9517857"/>
              <a:gd name="connsiteY48" fmla="*/ 348714 h 918344"/>
              <a:gd name="connsiteX49" fmla="*/ 3750023 w 9517857"/>
              <a:gd name="connsiteY49" fmla="*/ 370666 h 918344"/>
              <a:gd name="connsiteX50" fmla="*/ 3844133 w 9517857"/>
              <a:gd name="connsiteY50" fmla="*/ 360636 h 918344"/>
              <a:gd name="connsiteX51" fmla="*/ 3913545 w 9517857"/>
              <a:gd name="connsiteY51" fmla="*/ 344223 h 918344"/>
              <a:gd name="connsiteX52" fmla="*/ 4266740 w 9517857"/>
              <a:gd name="connsiteY52" fmla="*/ 361442 h 918344"/>
              <a:gd name="connsiteX53" fmla="*/ 4430770 w 9517857"/>
              <a:gd name="connsiteY53" fmla="*/ 342631 h 918344"/>
              <a:gd name="connsiteX54" fmla="*/ 4512664 w 9517857"/>
              <a:gd name="connsiteY54" fmla="*/ 319936 h 918344"/>
              <a:gd name="connsiteX55" fmla="*/ 4616423 w 9517857"/>
              <a:gd name="connsiteY55" fmla="*/ 290902 h 918344"/>
              <a:gd name="connsiteX56" fmla="*/ 4691675 w 9517857"/>
              <a:gd name="connsiteY56" fmla="*/ 253999 h 918344"/>
              <a:gd name="connsiteX57" fmla="*/ 4689051 w 9517857"/>
              <a:gd name="connsiteY57" fmla="*/ 250956 h 918344"/>
              <a:gd name="connsiteX58" fmla="*/ 4719994 w 9517857"/>
              <a:gd name="connsiteY58" fmla="*/ 245295 h 918344"/>
              <a:gd name="connsiteX59" fmla="*/ 4752894 w 9517857"/>
              <a:gd name="connsiteY59" fmla="*/ 239863 h 918344"/>
              <a:gd name="connsiteX60" fmla="*/ 4769329 w 9517857"/>
              <a:gd name="connsiteY60" fmla="*/ 233573 h 918344"/>
              <a:gd name="connsiteX61" fmla="*/ 4775634 w 9517857"/>
              <a:gd name="connsiteY61" fmla="*/ 234051 h 918344"/>
              <a:gd name="connsiteX62" fmla="*/ 4790452 w 9517857"/>
              <a:gd name="connsiteY62" fmla="*/ 233560 h 918344"/>
              <a:gd name="connsiteX63" fmla="*/ 4789062 w 9517857"/>
              <a:gd name="connsiteY63" fmla="*/ 241912 h 918344"/>
              <a:gd name="connsiteX64" fmla="*/ 4827826 w 9517857"/>
              <a:gd name="connsiteY64" fmla="*/ 246965 h 918344"/>
              <a:gd name="connsiteX65" fmla="*/ 4892569 w 9517857"/>
              <a:gd name="connsiteY65" fmla="*/ 249921 h 918344"/>
              <a:gd name="connsiteX66" fmla="*/ 4896611 w 9517857"/>
              <a:gd name="connsiteY66" fmla="*/ 240436 h 918344"/>
              <a:gd name="connsiteX67" fmla="*/ 4917286 w 9517857"/>
              <a:gd name="connsiteY67" fmla="*/ 243647 h 918344"/>
              <a:gd name="connsiteX68" fmla="*/ 5060397 w 9517857"/>
              <a:gd name="connsiteY68" fmla="*/ 263676 h 918344"/>
              <a:gd name="connsiteX69" fmla="*/ 5252996 w 9517857"/>
              <a:gd name="connsiteY69" fmla="*/ 270643 h 918344"/>
              <a:gd name="connsiteX70" fmla="*/ 5358056 w 9517857"/>
              <a:gd name="connsiteY70" fmla="*/ 247236 h 918344"/>
              <a:gd name="connsiteX71" fmla="*/ 5426496 w 9517857"/>
              <a:gd name="connsiteY71" fmla="*/ 235130 h 918344"/>
              <a:gd name="connsiteX72" fmla="*/ 5497161 w 9517857"/>
              <a:gd name="connsiteY72" fmla="*/ 228796 h 918344"/>
              <a:gd name="connsiteX73" fmla="*/ 5826043 w 9517857"/>
              <a:gd name="connsiteY73" fmla="*/ 148061 h 918344"/>
              <a:gd name="connsiteX74" fmla="*/ 6013415 w 9517857"/>
              <a:gd name="connsiteY74" fmla="*/ 137304 h 918344"/>
              <a:gd name="connsiteX75" fmla="*/ 6080994 w 9517857"/>
              <a:gd name="connsiteY75" fmla="*/ 142926 h 918344"/>
              <a:gd name="connsiteX76" fmla="*/ 6194152 w 9517857"/>
              <a:gd name="connsiteY76" fmla="*/ 151760 h 918344"/>
              <a:gd name="connsiteX77" fmla="*/ 6281379 w 9517857"/>
              <a:gd name="connsiteY77" fmla="*/ 181614 h 918344"/>
              <a:gd name="connsiteX78" fmla="*/ 6374947 w 9517857"/>
              <a:gd name="connsiteY78" fmla="*/ 179787 h 918344"/>
              <a:gd name="connsiteX79" fmla="*/ 6448518 w 9517857"/>
              <a:gd name="connsiteY79" fmla="*/ 164366 h 918344"/>
              <a:gd name="connsiteX80" fmla="*/ 6544700 w 9517857"/>
              <a:gd name="connsiteY80" fmla="*/ 167149 h 918344"/>
              <a:gd name="connsiteX81" fmla="*/ 6648353 w 9517857"/>
              <a:gd name="connsiteY81" fmla="*/ 172238 h 918344"/>
              <a:gd name="connsiteX82" fmla="*/ 6736227 w 9517857"/>
              <a:gd name="connsiteY82" fmla="*/ 173204 h 918344"/>
              <a:gd name="connsiteX83" fmla="*/ 6977218 w 9517857"/>
              <a:gd name="connsiteY83" fmla="*/ 184277 h 918344"/>
              <a:gd name="connsiteX84" fmla="*/ 7065221 w 9517857"/>
              <a:gd name="connsiteY84" fmla="*/ 227519 h 918344"/>
              <a:gd name="connsiteX85" fmla="*/ 7565449 w 9517857"/>
              <a:gd name="connsiteY85" fmla="*/ 258938 h 918344"/>
              <a:gd name="connsiteX86" fmla="*/ 7599285 w 9517857"/>
              <a:gd name="connsiteY86" fmla="*/ 266009 h 918344"/>
              <a:gd name="connsiteX87" fmla="*/ 7644411 w 9517857"/>
              <a:gd name="connsiteY87" fmla="*/ 258974 h 918344"/>
              <a:gd name="connsiteX88" fmla="*/ 7825110 w 9517857"/>
              <a:gd name="connsiteY88" fmla="*/ 229097 h 918344"/>
              <a:gd name="connsiteX89" fmla="*/ 7965804 w 9517857"/>
              <a:gd name="connsiteY89" fmla="*/ 190533 h 918344"/>
              <a:gd name="connsiteX90" fmla="*/ 8147401 w 9517857"/>
              <a:gd name="connsiteY90" fmla="*/ 205605 h 918344"/>
              <a:gd name="connsiteX91" fmla="*/ 8256033 w 9517857"/>
              <a:gd name="connsiteY91" fmla="*/ 193701 h 918344"/>
              <a:gd name="connsiteX92" fmla="*/ 8551625 w 9517857"/>
              <a:gd name="connsiteY92" fmla="*/ 161505 h 918344"/>
              <a:gd name="connsiteX93" fmla="*/ 8715976 w 9517857"/>
              <a:gd name="connsiteY93" fmla="*/ 178362 h 918344"/>
              <a:gd name="connsiteX94" fmla="*/ 8778827 w 9517857"/>
              <a:gd name="connsiteY94" fmla="*/ 172924 h 918344"/>
              <a:gd name="connsiteX95" fmla="*/ 8840778 w 9517857"/>
              <a:gd name="connsiteY95" fmla="*/ 143137 h 918344"/>
              <a:gd name="connsiteX96" fmla="*/ 9010380 w 9517857"/>
              <a:gd name="connsiteY96" fmla="*/ 91879 h 918344"/>
              <a:gd name="connsiteX97" fmla="*/ 9110856 w 9517857"/>
              <a:gd name="connsiteY97" fmla="*/ 70985 h 918344"/>
              <a:gd name="connsiteX98" fmla="*/ 9268817 w 9517857"/>
              <a:gd name="connsiteY98" fmla="*/ 53070 h 918344"/>
              <a:gd name="connsiteX99" fmla="*/ 9316667 w 9517857"/>
              <a:gd name="connsiteY99" fmla="*/ 45035 h 918344"/>
              <a:gd name="connsiteX100" fmla="*/ 9428209 w 9517857"/>
              <a:gd name="connsiteY100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26043 w 9517857"/>
              <a:gd name="connsiteY72" fmla="*/ 148061 h 918344"/>
              <a:gd name="connsiteX73" fmla="*/ 6013415 w 9517857"/>
              <a:gd name="connsiteY73" fmla="*/ 137304 h 918344"/>
              <a:gd name="connsiteX74" fmla="*/ 6080994 w 9517857"/>
              <a:gd name="connsiteY74" fmla="*/ 142926 h 918344"/>
              <a:gd name="connsiteX75" fmla="*/ 6194152 w 9517857"/>
              <a:gd name="connsiteY75" fmla="*/ 151760 h 918344"/>
              <a:gd name="connsiteX76" fmla="*/ 6281379 w 9517857"/>
              <a:gd name="connsiteY76" fmla="*/ 181614 h 918344"/>
              <a:gd name="connsiteX77" fmla="*/ 6374947 w 9517857"/>
              <a:gd name="connsiteY77" fmla="*/ 179787 h 918344"/>
              <a:gd name="connsiteX78" fmla="*/ 6448518 w 9517857"/>
              <a:gd name="connsiteY78" fmla="*/ 164366 h 918344"/>
              <a:gd name="connsiteX79" fmla="*/ 6544700 w 9517857"/>
              <a:gd name="connsiteY79" fmla="*/ 167149 h 918344"/>
              <a:gd name="connsiteX80" fmla="*/ 6648353 w 9517857"/>
              <a:gd name="connsiteY80" fmla="*/ 172238 h 918344"/>
              <a:gd name="connsiteX81" fmla="*/ 6736227 w 9517857"/>
              <a:gd name="connsiteY81" fmla="*/ 173204 h 918344"/>
              <a:gd name="connsiteX82" fmla="*/ 6977218 w 9517857"/>
              <a:gd name="connsiteY82" fmla="*/ 184277 h 918344"/>
              <a:gd name="connsiteX83" fmla="*/ 7065221 w 9517857"/>
              <a:gd name="connsiteY83" fmla="*/ 227519 h 918344"/>
              <a:gd name="connsiteX84" fmla="*/ 7565449 w 9517857"/>
              <a:gd name="connsiteY84" fmla="*/ 258938 h 918344"/>
              <a:gd name="connsiteX85" fmla="*/ 7599285 w 9517857"/>
              <a:gd name="connsiteY85" fmla="*/ 266009 h 918344"/>
              <a:gd name="connsiteX86" fmla="*/ 7644411 w 9517857"/>
              <a:gd name="connsiteY86" fmla="*/ 258974 h 918344"/>
              <a:gd name="connsiteX87" fmla="*/ 7825110 w 9517857"/>
              <a:gd name="connsiteY87" fmla="*/ 229097 h 918344"/>
              <a:gd name="connsiteX88" fmla="*/ 7965804 w 9517857"/>
              <a:gd name="connsiteY88" fmla="*/ 190533 h 918344"/>
              <a:gd name="connsiteX89" fmla="*/ 8147401 w 9517857"/>
              <a:gd name="connsiteY89" fmla="*/ 205605 h 918344"/>
              <a:gd name="connsiteX90" fmla="*/ 8256033 w 9517857"/>
              <a:gd name="connsiteY90" fmla="*/ 193701 h 918344"/>
              <a:gd name="connsiteX91" fmla="*/ 8551625 w 9517857"/>
              <a:gd name="connsiteY91" fmla="*/ 161505 h 918344"/>
              <a:gd name="connsiteX92" fmla="*/ 8715976 w 9517857"/>
              <a:gd name="connsiteY92" fmla="*/ 178362 h 918344"/>
              <a:gd name="connsiteX93" fmla="*/ 8778827 w 9517857"/>
              <a:gd name="connsiteY93" fmla="*/ 172924 h 918344"/>
              <a:gd name="connsiteX94" fmla="*/ 8840778 w 9517857"/>
              <a:gd name="connsiteY94" fmla="*/ 143137 h 918344"/>
              <a:gd name="connsiteX95" fmla="*/ 9010380 w 9517857"/>
              <a:gd name="connsiteY95" fmla="*/ 91879 h 918344"/>
              <a:gd name="connsiteX96" fmla="*/ 9110856 w 9517857"/>
              <a:gd name="connsiteY96" fmla="*/ 70985 h 918344"/>
              <a:gd name="connsiteX97" fmla="*/ 9268817 w 9517857"/>
              <a:gd name="connsiteY97" fmla="*/ 53070 h 918344"/>
              <a:gd name="connsiteX98" fmla="*/ 9316667 w 9517857"/>
              <a:gd name="connsiteY98" fmla="*/ 45035 h 918344"/>
              <a:gd name="connsiteX99" fmla="*/ 9428209 w 9517857"/>
              <a:gd name="connsiteY99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6013415 w 9517857"/>
              <a:gd name="connsiteY72" fmla="*/ 137304 h 918344"/>
              <a:gd name="connsiteX73" fmla="*/ 6080994 w 9517857"/>
              <a:gd name="connsiteY73" fmla="*/ 1429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80994 w 9517857"/>
              <a:gd name="connsiteY73" fmla="*/ 1429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350974 w 9517857"/>
              <a:gd name="connsiteY84" fmla="*/ 3803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366801 w 9517857"/>
              <a:gd name="connsiteY83" fmla="*/ 258938 h 918344"/>
              <a:gd name="connsiteX84" fmla="*/ 7350974 w 9517857"/>
              <a:gd name="connsiteY84" fmla="*/ 3803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366801 w 9517857"/>
              <a:gd name="connsiteY83" fmla="*/ 258938 h 918344"/>
              <a:gd name="connsiteX84" fmla="*/ 7433745 w 9517857"/>
              <a:gd name="connsiteY84" fmla="*/ 24695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547829 w 9517857"/>
              <a:gd name="connsiteY34" fmla="*/ 5661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13545 w 9517857"/>
              <a:gd name="connsiteY49" fmla="*/ 34422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13545 w 9517857"/>
              <a:gd name="connsiteY49" fmla="*/ 34422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8147401 w 9517857"/>
              <a:gd name="connsiteY86" fmla="*/ 205605 h 918344"/>
              <a:gd name="connsiteX87" fmla="*/ 8256033 w 9517857"/>
              <a:gd name="connsiteY87" fmla="*/ 193701 h 918344"/>
              <a:gd name="connsiteX88" fmla="*/ 8551625 w 9517857"/>
              <a:gd name="connsiteY88" fmla="*/ 161505 h 918344"/>
              <a:gd name="connsiteX89" fmla="*/ 8715976 w 9517857"/>
              <a:gd name="connsiteY89" fmla="*/ 178362 h 918344"/>
              <a:gd name="connsiteX90" fmla="*/ 8778827 w 9517857"/>
              <a:gd name="connsiteY90" fmla="*/ 172924 h 918344"/>
              <a:gd name="connsiteX91" fmla="*/ 8840778 w 9517857"/>
              <a:gd name="connsiteY91" fmla="*/ 143137 h 918344"/>
              <a:gd name="connsiteX92" fmla="*/ 9010380 w 9517857"/>
              <a:gd name="connsiteY92" fmla="*/ 91879 h 918344"/>
              <a:gd name="connsiteX93" fmla="*/ 9110856 w 9517857"/>
              <a:gd name="connsiteY93" fmla="*/ 70985 h 918344"/>
              <a:gd name="connsiteX94" fmla="*/ 9268817 w 9517857"/>
              <a:gd name="connsiteY94" fmla="*/ 53070 h 918344"/>
              <a:gd name="connsiteX95" fmla="*/ 9316667 w 9517857"/>
              <a:gd name="connsiteY95" fmla="*/ 45035 h 918344"/>
              <a:gd name="connsiteX96" fmla="*/ 9428209 w 9517857"/>
              <a:gd name="connsiteY96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8106016 w 9517857"/>
              <a:gd name="connsiteY86" fmla="*/ 231005 h 918344"/>
              <a:gd name="connsiteX87" fmla="*/ 8256033 w 9517857"/>
              <a:gd name="connsiteY87" fmla="*/ 193701 h 918344"/>
              <a:gd name="connsiteX88" fmla="*/ 8551625 w 9517857"/>
              <a:gd name="connsiteY88" fmla="*/ 161505 h 918344"/>
              <a:gd name="connsiteX89" fmla="*/ 8715976 w 9517857"/>
              <a:gd name="connsiteY89" fmla="*/ 178362 h 918344"/>
              <a:gd name="connsiteX90" fmla="*/ 8778827 w 9517857"/>
              <a:gd name="connsiteY90" fmla="*/ 172924 h 918344"/>
              <a:gd name="connsiteX91" fmla="*/ 8840778 w 9517857"/>
              <a:gd name="connsiteY91" fmla="*/ 143137 h 918344"/>
              <a:gd name="connsiteX92" fmla="*/ 9010380 w 9517857"/>
              <a:gd name="connsiteY92" fmla="*/ 91879 h 918344"/>
              <a:gd name="connsiteX93" fmla="*/ 9110856 w 9517857"/>
              <a:gd name="connsiteY93" fmla="*/ 70985 h 918344"/>
              <a:gd name="connsiteX94" fmla="*/ 9268817 w 9517857"/>
              <a:gd name="connsiteY94" fmla="*/ 53070 h 918344"/>
              <a:gd name="connsiteX95" fmla="*/ 9316667 w 9517857"/>
              <a:gd name="connsiteY95" fmla="*/ 45035 h 918344"/>
              <a:gd name="connsiteX96" fmla="*/ 9428209 w 9517857"/>
              <a:gd name="connsiteY96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6014778 w 9517857"/>
              <a:gd name="connsiteY71" fmla="*/ 16832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840778 w 9517857"/>
              <a:gd name="connsiteY89" fmla="*/ 143137 h 918344"/>
              <a:gd name="connsiteX90" fmla="*/ 9010380 w 9517857"/>
              <a:gd name="connsiteY90" fmla="*/ 91879 h 918344"/>
              <a:gd name="connsiteX91" fmla="*/ 9110856 w 9517857"/>
              <a:gd name="connsiteY91" fmla="*/ 70985 h 918344"/>
              <a:gd name="connsiteX92" fmla="*/ 9268817 w 9517857"/>
              <a:gd name="connsiteY92" fmla="*/ 53070 h 918344"/>
              <a:gd name="connsiteX93" fmla="*/ 9316667 w 9517857"/>
              <a:gd name="connsiteY93" fmla="*/ 45035 h 918344"/>
              <a:gd name="connsiteX94" fmla="*/ 9428209 w 9517857"/>
              <a:gd name="connsiteY94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840778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683515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63955 w 9517857"/>
              <a:gd name="connsiteY85" fmla="*/ 2056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683515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9517857" h="918344">
                <a:moveTo>
                  <a:pt x="4686423" y="247907"/>
                </a:moveTo>
                <a:lnTo>
                  <a:pt x="4689051" y="250956"/>
                </a:lnTo>
                <a:lnTo>
                  <a:pt x="4687244" y="251286"/>
                </a:lnTo>
                <a:lnTo>
                  <a:pt x="4686423" y="247907"/>
                </a:lnTo>
                <a:close/>
                <a:moveTo>
                  <a:pt x="4685225" y="246518"/>
                </a:moveTo>
                <a:cubicBezTo>
                  <a:pt x="4688837" y="243186"/>
                  <a:pt x="4687468" y="244586"/>
                  <a:pt x="4686133" y="246715"/>
                </a:cubicBezTo>
                <a:cubicBezTo>
                  <a:pt x="4686230" y="247112"/>
                  <a:pt x="4686326" y="247510"/>
                  <a:pt x="4686423" y="247907"/>
                </a:cubicBezTo>
                <a:lnTo>
                  <a:pt x="4685225" y="246518"/>
                </a:lnTo>
                <a:close/>
                <a:moveTo>
                  <a:pt x="9428209" y="29911"/>
                </a:moveTo>
                <a:lnTo>
                  <a:pt x="9517857" y="0"/>
                </a:lnTo>
                <a:lnTo>
                  <a:pt x="9517857" y="918344"/>
                </a:lnTo>
                <a:lnTo>
                  <a:pt x="14604" y="918344"/>
                </a:lnTo>
                <a:lnTo>
                  <a:pt x="12841" y="917751"/>
                </a:lnTo>
                <a:cubicBezTo>
                  <a:pt x="4532" y="914852"/>
                  <a:pt x="-773" y="912795"/>
                  <a:pt x="93" y="912459"/>
                </a:cubicBezTo>
                <a:cubicBezTo>
                  <a:pt x="172" y="912286"/>
                  <a:pt x="58594" y="890483"/>
                  <a:pt x="58674" y="890310"/>
                </a:cubicBezTo>
                <a:cubicBezTo>
                  <a:pt x="127436" y="929602"/>
                  <a:pt x="206243" y="828214"/>
                  <a:pt x="275005" y="807217"/>
                </a:cubicBezTo>
                <a:cubicBezTo>
                  <a:pt x="303983" y="806075"/>
                  <a:pt x="504960" y="777363"/>
                  <a:pt x="587824" y="798183"/>
                </a:cubicBezTo>
                <a:cubicBezTo>
                  <a:pt x="598733" y="769336"/>
                  <a:pt x="682904" y="785912"/>
                  <a:pt x="651826" y="738326"/>
                </a:cubicBezTo>
                <a:cubicBezTo>
                  <a:pt x="688440" y="737850"/>
                  <a:pt x="753255" y="750384"/>
                  <a:pt x="727985" y="719814"/>
                </a:cubicBezTo>
                <a:cubicBezTo>
                  <a:pt x="739648" y="718737"/>
                  <a:pt x="775717" y="715075"/>
                  <a:pt x="778982" y="710130"/>
                </a:cubicBezTo>
                <a:cubicBezTo>
                  <a:pt x="779189" y="709395"/>
                  <a:pt x="849736" y="718709"/>
                  <a:pt x="849944" y="717975"/>
                </a:cubicBezTo>
                <a:lnTo>
                  <a:pt x="921659" y="712683"/>
                </a:lnTo>
                <a:lnTo>
                  <a:pt x="930946" y="734034"/>
                </a:lnTo>
                <a:lnTo>
                  <a:pt x="986250" y="713518"/>
                </a:lnTo>
                <a:lnTo>
                  <a:pt x="1013752" y="713349"/>
                </a:lnTo>
                <a:lnTo>
                  <a:pt x="1023734" y="718559"/>
                </a:lnTo>
                <a:cubicBezTo>
                  <a:pt x="1033291" y="721264"/>
                  <a:pt x="1045398" y="721382"/>
                  <a:pt x="1063207" y="715639"/>
                </a:cubicBezTo>
                <a:lnTo>
                  <a:pt x="1081980" y="738443"/>
                </a:lnTo>
                <a:lnTo>
                  <a:pt x="1218120" y="713268"/>
                </a:lnTo>
                <a:cubicBezTo>
                  <a:pt x="1230137" y="716150"/>
                  <a:pt x="1387179" y="685167"/>
                  <a:pt x="1397459" y="691178"/>
                </a:cubicBezTo>
                <a:cubicBezTo>
                  <a:pt x="1490025" y="704972"/>
                  <a:pt x="1465878" y="715592"/>
                  <a:pt x="1580688" y="693685"/>
                </a:cubicBezTo>
                <a:cubicBezTo>
                  <a:pt x="1607067" y="704367"/>
                  <a:pt x="1719477" y="658227"/>
                  <a:pt x="1772334" y="710628"/>
                </a:cubicBezTo>
                <a:cubicBezTo>
                  <a:pt x="1745536" y="644812"/>
                  <a:pt x="1976078" y="716424"/>
                  <a:pt x="2002561" y="659905"/>
                </a:cubicBezTo>
                <a:cubicBezTo>
                  <a:pt x="2045346" y="660345"/>
                  <a:pt x="2166676" y="654379"/>
                  <a:pt x="2135144" y="636489"/>
                </a:cubicBezTo>
                <a:cubicBezTo>
                  <a:pt x="2226022" y="620861"/>
                  <a:pt x="2361353" y="588467"/>
                  <a:pt x="2448505" y="578838"/>
                </a:cubicBezTo>
                <a:cubicBezTo>
                  <a:pt x="2446114" y="626857"/>
                  <a:pt x="2632278" y="528268"/>
                  <a:pt x="2658055" y="578715"/>
                </a:cubicBezTo>
                <a:cubicBezTo>
                  <a:pt x="2670795" y="573569"/>
                  <a:pt x="2682322" y="566993"/>
                  <a:pt x="2693698" y="560017"/>
                </a:cubicBezTo>
                <a:lnTo>
                  <a:pt x="2699673" y="556388"/>
                </a:lnTo>
                <a:lnTo>
                  <a:pt x="2727306" y="550686"/>
                </a:lnTo>
                <a:lnTo>
                  <a:pt x="2730451" y="538046"/>
                </a:lnTo>
                <a:lnTo>
                  <a:pt x="2768713" y="521563"/>
                </a:lnTo>
                <a:cubicBezTo>
                  <a:pt x="2783756" y="517092"/>
                  <a:pt x="2800788" y="514279"/>
                  <a:pt x="2820868" y="514148"/>
                </a:cubicBezTo>
                <a:cubicBezTo>
                  <a:pt x="2894791" y="532873"/>
                  <a:pt x="2981506" y="465495"/>
                  <a:pt x="3073635" y="491282"/>
                </a:cubicBezTo>
                <a:cubicBezTo>
                  <a:pt x="3106872" y="496612"/>
                  <a:pt x="3205785" y="487706"/>
                  <a:pt x="3222071" y="470547"/>
                </a:cubicBezTo>
                <a:cubicBezTo>
                  <a:pt x="3242193" y="465502"/>
                  <a:pt x="3267163" y="469124"/>
                  <a:pt x="3274069" y="451593"/>
                </a:cubicBezTo>
                <a:cubicBezTo>
                  <a:pt x="3286659" y="430153"/>
                  <a:pt x="3363648" y="455559"/>
                  <a:pt x="3349632" y="432571"/>
                </a:cubicBezTo>
                <a:lnTo>
                  <a:pt x="3479593" y="390425"/>
                </a:lnTo>
                <a:cubicBezTo>
                  <a:pt x="3546325" y="380108"/>
                  <a:pt x="3689266" y="375631"/>
                  <a:pt x="3750023" y="370666"/>
                </a:cubicBezTo>
                <a:cubicBezTo>
                  <a:pt x="3810780" y="365701"/>
                  <a:pt x="3796187" y="363985"/>
                  <a:pt x="3844133" y="360636"/>
                </a:cubicBezTo>
                <a:cubicBezTo>
                  <a:pt x="3892079" y="357287"/>
                  <a:pt x="4007004" y="338828"/>
                  <a:pt x="4037701" y="350573"/>
                </a:cubicBezTo>
                <a:cubicBezTo>
                  <a:pt x="4133026" y="338752"/>
                  <a:pt x="4159924" y="363178"/>
                  <a:pt x="4266740" y="361442"/>
                </a:cubicBezTo>
                <a:cubicBezTo>
                  <a:pt x="4385770" y="354362"/>
                  <a:pt x="4314535" y="340131"/>
                  <a:pt x="4430770" y="342631"/>
                </a:cubicBezTo>
                <a:cubicBezTo>
                  <a:pt x="4439969" y="322582"/>
                  <a:pt x="4478290" y="314633"/>
                  <a:pt x="4512664" y="319936"/>
                </a:cubicBezTo>
                <a:cubicBezTo>
                  <a:pt x="4570011" y="315126"/>
                  <a:pt x="4549085" y="269587"/>
                  <a:pt x="4616423" y="290902"/>
                </a:cubicBezTo>
                <a:cubicBezTo>
                  <a:pt x="4599641" y="270265"/>
                  <a:pt x="4692085" y="269204"/>
                  <a:pt x="4691675" y="253999"/>
                </a:cubicBezTo>
                <a:lnTo>
                  <a:pt x="4689051" y="250956"/>
                </a:lnTo>
                <a:lnTo>
                  <a:pt x="4719994" y="245295"/>
                </a:lnTo>
                <a:cubicBezTo>
                  <a:pt x="4732635" y="242763"/>
                  <a:pt x="4745300" y="240323"/>
                  <a:pt x="4752894" y="239863"/>
                </a:cubicBezTo>
                <a:lnTo>
                  <a:pt x="4769329" y="233573"/>
                </a:lnTo>
                <a:lnTo>
                  <a:pt x="4775634" y="234051"/>
                </a:lnTo>
                <a:lnTo>
                  <a:pt x="4790452" y="233560"/>
                </a:lnTo>
                <a:lnTo>
                  <a:pt x="4789062" y="241912"/>
                </a:lnTo>
                <a:cubicBezTo>
                  <a:pt x="4786342" y="249920"/>
                  <a:pt x="4804560" y="248619"/>
                  <a:pt x="4827826" y="246965"/>
                </a:cubicBezTo>
                <a:cubicBezTo>
                  <a:pt x="4875782" y="239557"/>
                  <a:pt x="4874112" y="283401"/>
                  <a:pt x="4892569" y="249921"/>
                </a:cubicBezTo>
                <a:lnTo>
                  <a:pt x="4896611" y="240436"/>
                </a:lnTo>
                <a:lnTo>
                  <a:pt x="4917286" y="243647"/>
                </a:lnTo>
                <a:cubicBezTo>
                  <a:pt x="4944584" y="247520"/>
                  <a:pt x="5004445" y="259177"/>
                  <a:pt x="5060397" y="263676"/>
                </a:cubicBezTo>
                <a:cubicBezTo>
                  <a:pt x="5093356" y="238577"/>
                  <a:pt x="5149615" y="249939"/>
                  <a:pt x="5244719" y="245243"/>
                </a:cubicBezTo>
                <a:cubicBezTo>
                  <a:pt x="5280563" y="216460"/>
                  <a:pt x="5287005" y="287909"/>
                  <a:pt x="5358056" y="247236"/>
                </a:cubicBezTo>
                <a:cubicBezTo>
                  <a:pt x="5361752" y="250245"/>
                  <a:pt x="5403312" y="238203"/>
                  <a:pt x="5426496" y="235130"/>
                </a:cubicBezTo>
                <a:cubicBezTo>
                  <a:pt x="5449679" y="232057"/>
                  <a:pt x="5473549" y="245599"/>
                  <a:pt x="5497161" y="228796"/>
                </a:cubicBezTo>
                <a:cubicBezTo>
                  <a:pt x="5639351" y="214989"/>
                  <a:pt x="5707050" y="169433"/>
                  <a:pt x="5923732" y="187376"/>
                </a:cubicBezTo>
                <a:cubicBezTo>
                  <a:pt x="5980821" y="181528"/>
                  <a:pt x="6140195" y="184371"/>
                  <a:pt x="6194152" y="151760"/>
                </a:cubicBezTo>
                <a:cubicBezTo>
                  <a:pt x="6187280" y="177771"/>
                  <a:pt x="6304222" y="153398"/>
                  <a:pt x="6281379" y="181614"/>
                </a:cubicBezTo>
                <a:cubicBezTo>
                  <a:pt x="6321899" y="201807"/>
                  <a:pt x="6335111" y="162578"/>
                  <a:pt x="6374947" y="179787"/>
                </a:cubicBezTo>
                <a:cubicBezTo>
                  <a:pt x="6417404" y="181324"/>
                  <a:pt x="6402484" y="169682"/>
                  <a:pt x="6448518" y="164366"/>
                </a:cubicBezTo>
                <a:cubicBezTo>
                  <a:pt x="6504958" y="162476"/>
                  <a:pt x="6493438" y="111191"/>
                  <a:pt x="6544700" y="167149"/>
                </a:cubicBezTo>
                <a:cubicBezTo>
                  <a:pt x="6601507" y="148685"/>
                  <a:pt x="6566269" y="164374"/>
                  <a:pt x="6648353" y="172238"/>
                </a:cubicBezTo>
                <a:cubicBezTo>
                  <a:pt x="6680008" y="155211"/>
                  <a:pt x="6707960" y="160661"/>
                  <a:pt x="6736227" y="173204"/>
                </a:cubicBezTo>
                <a:cubicBezTo>
                  <a:pt x="6813963" y="164272"/>
                  <a:pt x="6888143" y="181284"/>
                  <a:pt x="6977218" y="184277"/>
                </a:cubicBezTo>
                <a:cubicBezTo>
                  <a:pt x="7040424" y="188306"/>
                  <a:pt x="7000291" y="215076"/>
                  <a:pt x="7065221" y="227519"/>
                </a:cubicBezTo>
                <a:cubicBezTo>
                  <a:pt x="7130151" y="239962"/>
                  <a:pt x="7277790" y="252523"/>
                  <a:pt x="7366801" y="258938"/>
                </a:cubicBezTo>
                <a:cubicBezTo>
                  <a:pt x="7377311" y="252420"/>
                  <a:pt x="7435314" y="238566"/>
                  <a:pt x="7433745" y="246959"/>
                </a:cubicBezTo>
                <a:cubicBezTo>
                  <a:pt x="7446076" y="243878"/>
                  <a:pt x="7639946" y="245807"/>
                  <a:pt x="7644411" y="258974"/>
                </a:cubicBezTo>
                <a:cubicBezTo>
                  <a:pt x="7708015" y="258000"/>
                  <a:pt x="7770249" y="247712"/>
                  <a:pt x="7825110" y="229097"/>
                </a:cubicBezTo>
                <a:cubicBezTo>
                  <a:pt x="7908941" y="220202"/>
                  <a:pt x="8092134" y="211504"/>
                  <a:pt x="8163955" y="205605"/>
                </a:cubicBezTo>
                <a:cubicBezTo>
                  <a:pt x="8183007" y="196598"/>
                  <a:pt x="8225048" y="207087"/>
                  <a:pt x="8256033" y="193701"/>
                </a:cubicBezTo>
                <a:cubicBezTo>
                  <a:pt x="8334440" y="185293"/>
                  <a:pt x="8474968" y="164062"/>
                  <a:pt x="8551625" y="161505"/>
                </a:cubicBezTo>
                <a:cubicBezTo>
                  <a:pt x="8649083" y="153078"/>
                  <a:pt x="8607056" y="154741"/>
                  <a:pt x="8683515" y="143137"/>
                </a:cubicBezTo>
                <a:cubicBezTo>
                  <a:pt x="8746256" y="121084"/>
                  <a:pt x="8897706" y="99547"/>
                  <a:pt x="9002103" y="85529"/>
                </a:cubicBezTo>
                <a:cubicBezTo>
                  <a:pt x="9018826" y="50490"/>
                  <a:pt x="9112524" y="108345"/>
                  <a:pt x="9110856" y="70985"/>
                </a:cubicBezTo>
                <a:cubicBezTo>
                  <a:pt x="9148189" y="94238"/>
                  <a:pt x="9209809" y="53273"/>
                  <a:pt x="9268817" y="53070"/>
                </a:cubicBezTo>
                <a:cubicBezTo>
                  <a:pt x="9279135" y="35985"/>
                  <a:pt x="9292736" y="36508"/>
                  <a:pt x="9316667" y="45035"/>
                </a:cubicBezTo>
                <a:cubicBezTo>
                  <a:pt x="9352186" y="45850"/>
                  <a:pt x="9390008" y="39787"/>
                  <a:pt x="9428209" y="29911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43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EE3F49-F8DD-B6DF-5140-45B40F9C8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62B5EB-B5DE-45FC-222A-869AA9F55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270152" cy="4680583"/>
          </a:xfrm>
        </p:spPr>
        <p:txBody>
          <a:bodyPr anchor="ctr">
            <a:normAutofit/>
          </a:bodyPr>
          <a:lstStyle/>
          <a:p>
            <a:pPr algn="ctr"/>
            <a:r>
              <a:rPr lang="fr-FR" sz="4800" b="1" dirty="0"/>
              <a:t>Efficacité Opérationnelle et Fiabilité</a:t>
            </a:r>
            <a:endParaRPr lang="en-US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0BC90-0E90-AE18-52CB-32D932182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923" y="1239927"/>
            <a:ext cx="4971824" cy="4680583"/>
          </a:xfrm>
        </p:spPr>
        <p:txBody>
          <a:bodyPr anchor="ctr">
            <a:normAutofit/>
          </a:bodyPr>
          <a:lstStyle/>
          <a:p>
            <a:r>
              <a:rPr lang="fr-FR" sz="2000" b="1" dirty="0"/>
              <a:t>Problématique :</a:t>
            </a:r>
            <a:r>
              <a:rPr lang="fr-FR" sz="2000" dirty="0"/>
              <a:t> Désengorgement des services de santé dû au volume élevé de requêtes routinières.</a:t>
            </a:r>
          </a:p>
          <a:p>
            <a:r>
              <a:rPr lang="fr-FR" sz="2000" b="1" dirty="0"/>
              <a:t>Solution Ciblée :</a:t>
            </a:r>
            <a:r>
              <a:rPr lang="fr-FR" sz="2000" dirty="0"/>
              <a:t> Implémenter un système de </a:t>
            </a:r>
            <a:r>
              <a:rPr lang="fr-FR" sz="2000" b="1" dirty="0"/>
              <a:t>NLU (Natural </a:t>
            </a:r>
            <a:r>
              <a:rPr lang="fr-FR" sz="2000" b="1" dirty="0" err="1"/>
              <a:t>Language</a:t>
            </a:r>
            <a:r>
              <a:rPr lang="fr-FR" sz="2000" b="1" dirty="0"/>
              <a:t> </a:t>
            </a:r>
            <a:r>
              <a:rPr lang="fr-FR" sz="2000" b="1" dirty="0" err="1"/>
              <a:t>Understanding</a:t>
            </a:r>
            <a:r>
              <a:rPr lang="fr-FR" sz="2000" b="1" dirty="0"/>
              <a:t>)</a:t>
            </a:r>
            <a:r>
              <a:rPr lang="fr-FR" sz="2000" dirty="0"/>
              <a:t> pour la catégorisation en temps réel.</a:t>
            </a:r>
          </a:p>
          <a:p>
            <a:r>
              <a:rPr lang="fr-FR" sz="2000" b="1" dirty="0"/>
              <a:t>Proposition de Valeur :</a:t>
            </a:r>
            <a:r>
              <a:rPr lang="fr-FR" sz="2000" dirty="0"/>
              <a:t> Réponse instantanée et fiabilité de la classification des intentions.</a:t>
            </a:r>
          </a:p>
          <a:p>
            <a:r>
              <a:rPr lang="fr-FR" sz="2000" b="1" dirty="0"/>
              <a:t>KPI Clé :</a:t>
            </a:r>
            <a:r>
              <a:rPr lang="fr-FR" sz="2000" dirty="0"/>
              <a:t> Précision de Classification d'Intention &gt;60% | Taux d'automatisation des réponses initiales.</a:t>
            </a:r>
          </a:p>
        </p:txBody>
      </p:sp>
    </p:spTree>
    <p:extLst>
      <p:ext uri="{BB962C8B-B14F-4D97-AF65-F5344CB8AC3E}">
        <p14:creationId xmlns:p14="http://schemas.microsoft.com/office/powerpoint/2010/main" val="949037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EC0E1A-D911-A557-6816-724531AE0D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E9351-02DD-6C5F-E36B-40ECA0B0B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4683"/>
            <a:ext cx="9144000" cy="2551829"/>
          </a:xfrm>
        </p:spPr>
        <p:txBody>
          <a:bodyPr anchor="ctr">
            <a:normAutofit/>
          </a:bodyPr>
          <a:lstStyle/>
          <a:p>
            <a:r>
              <a:rPr lang="en-US" b="1" dirty="0"/>
              <a:t>Architecture </a:t>
            </a:r>
            <a:r>
              <a:rPr lang="en-US" b="1" dirty="0" err="1"/>
              <a:t>Modulaire</a:t>
            </a:r>
            <a:r>
              <a:rPr lang="en-US" b="1" dirty="0"/>
              <a:t> du Pipeline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F6A740-9263-0B52-4F58-3018DC463B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60469"/>
            <a:ext cx="9144000" cy="1182135"/>
          </a:xfrm>
        </p:spPr>
        <p:txBody>
          <a:bodyPr anchor="ctr">
            <a:normAutofit/>
          </a:bodyPr>
          <a:lstStyle/>
          <a:p>
            <a:r>
              <a:rPr lang="fr-FR" sz="2800" dirty="0"/>
              <a:t>Architecture Modulaire du Pipeline Data-Centrique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08839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D5A586-E7C0-D65B-0310-BD13A2A48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6FCCCC-8EE1-3764-F3C2-FEC59F8EB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0" y="404948"/>
            <a:ext cx="10143667" cy="1188950"/>
          </a:xfrm>
        </p:spPr>
        <p:txBody>
          <a:bodyPr anchor="b">
            <a:normAutofit/>
          </a:bodyPr>
          <a:lstStyle/>
          <a:p>
            <a:pPr algn="ctr"/>
            <a:r>
              <a:rPr lang="fr-FR" sz="3600" b="1" dirty="0"/>
              <a:t>Architecture Modulaire du Pipeline Data-Centrique</a:t>
            </a:r>
            <a:endParaRPr lang="en-US" sz="3600" b="1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8C875-57FE-85CE-1C36-3F33B6639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fr-FR" sz="2400" b="1"/>
              <a:t>Diagramme de Flux :</a:t>
            </a:r>
            <a:r>
              <a:rPr lang="fr-FR" sz="2400"/>
              <a:t> INPUT (Texte) </a:t>
            </a:r>
            <a:r>
              <a:rPr lang="fr-FR" sz="2400" b="1">
                <a:sym typeface="Wingdings" panose="05000000000000000000" pitchFamily="2" charset="2"/>
              </a:rPr>
              <a:t></a:t>
            </a:r>
            <a:r>
              <a:rPr lang="en-US" sz="2400"/>
              <a:t>NLP Pipeline</a:t>
            </a:r>
            <a:r>
              <a:rPr lang="en-US" sz="2400">
                <a:sym typeface="Wingdings" panose="05000000000000000000" pitchFamily="2" charset="2"/>
              </a:rPr>
              <a:t></a:t>
            </a:r>
            <a:r>
              <a:rPr lang="en-US" sz="2400"/>
              <a:t>Modèle PyTorch </a:t>
            </a:r>
            <a:r>
              <a:rPr lang="en-US" sz="2400">
                <a:sym typeface="Wingdings" panose="05000000000000000000" pitchFamily="2" charset="2"/>
              </a:rPr>
              <a:t></a:t>
            </a:r>
            <a:r>
              <a:rPr lang="en-US" sz="2400"/>
              <a:t>OUTPUT (Réponse).</a:t>
            </a:r>
          </a:p>
          <a:p>
            <a:r>
              <a:rPr lang="fr-FR" sz="2400" b="1"/>
              <a:t>Étapes Clés du Pré-traitement :</a:t>
            </a:r>
            <a:endParaRPr lang="fr-FR" sz="2400"/>
          </a:p>
          <a:p>
            <a:pPr marL="514350" indent="-514350">
              <a:buFont typeface="+mj-lt"/>
              <a:buAutoNum type="arabicPeriod"/>
            </a:pPr>
            <a:r>
              <a:rPr lang="fr-FR" sz="2400"/>
              <a:t>Acquisition de données structurées (healthcare_intents.json).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400"/>
              <a:t>Tokenization et Suppression des Stop Words.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400"/>
              <a:t>Normalisation par </a:t>
            </a:r>
            <a:r>
              <a:rPr lang="fr-FR" sz="2400" b="1"/>
              <a:t>Lemmatisation (NLTK)</a:t>
            </a:r>
            <a:r>
              <a:rPr lang="fr-FR" sz="2400"/>
              <a:t> pour minimiser la variance lexicale.</a:t>
            </a:r>
          </a:p>
          <a:p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454118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B98C3A-F93D-E435-526E-45BF523DCB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638BE9-9C22-DB50-F73B-66D7E06B7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r>
              <a:rPr lang="fr-FR" sz="8100" b="1" dirty="0"/>
              <a:t>Pré-traitement et </a:t>
            </a:r>
            <a:r>
              <a:rPr lang="fr-FR" sz="8100" b="1" dirty="0" err="1"/>
              <a:t>Feature</a:t>
            </a:r>
            <a:r>
              <a:rPr lang="fr-FR" sz="8100" b="1" dirty="0"/>
              <a:t> Engineering (NLP)</a:t>
            </a:r>
            <a:endParaRPr lang="en-US" sz="81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6717DF-2F35-F128-E93F-89DB89C8E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fr-FR" dirty="0"/>
              <a:t>Représentation Sémantique par TF-IDF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781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787402-3AA3-423E-2209-F7AFB40760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AE1BFC-B637-8FB1-43FD-6FD06E5AF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fr-FR" b="1" dirty="0"/>
              <a:t>Représentation Sémantique par TF-IDF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BA6AC-8AC7-2097-2AC9-992708C24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fr-FR" sz="2400" b="1"/>
              <a:t>Méthode :</a:t>
            </a:r>
            <a:r>
              <a:rPr lang="fr-FR" sz="2400"/>
              <a:t> Utilisation du </a:t>
            </a:r>
            <a:r>
              <a:rPr lang="fr-FR" sz="2400" b="1"/>
              <a:t>TF-IDF</a:t>
            </a:r>
            <a:r>
              <a:rPr lang="fr-FR" sz="2400"/>
              <a:t> (Term Frequency-Inverse Document Frequency) pour la vectorisation</a:t>
            </a:r>
          </a:p>
          <a:p>
            <a:r>
              <a:rPr lang="fr-FR" sz="2400" b="1"/>
              <a:t>Raisonnement :</a:t>
            </a:r>
            <a:r>
              <a:rPr lang="fr-FR" sz="2400"/>
              <a:t> Crée une </a:t>
            </a:r>
            <a:r>
              <a:rPr lang="fr-FR" sz="2400" b="1"/>
              <a:t>représentation vectorielle discriminante</a:t>
            </a:r>
            <a:r>
              <a:rPr lang="fr-FR" sz="2400"/>
              <a:t> en pondérant l'importance des termes rares du vocabulaire.</a:t>
            </a:r>
          </a:p>
          <a:p>
            <a:r>
              <a:rPr lang="en-US" sz="2400" b="1"/>
              <a:t>Sortie :</a:t>
            </a:r>
            <a:r>
              <a:rPr lang="en-US" sz="2400"/>
              <a:t> Matrice d'entrée X appartient a l’emsemble R pour le réseau.</a:t>
            </a:r>
          </a:p>
          <a:p>
            <a:r>
              <a:rPr lang="fr-FR" sz="2400" b="1"/>
              <a:t>Artefact :</a:t>
            </a:r>
            <a:r>
              <a:rPr lang="fr-FR" sz="2400"/>
              <a:t> L'instance du vectoriseur est sauvegardée dans le fichier </a:t>
            </a:r>
            <a:r>
              <a:rPr lang="fr-FR" sz="2400" b="1"/>
              <a:t>.pkl</a:t>
            </a:r>
            <a:r>
              <a:rPr lang="fr-FR" sz="2400"/>
              <a:t> (meta_tfidf.pkl).</a:t>
            </a:r>
          </a:p>
          <a:p>
            <a:endParaRPr lang="fr-FR" sz="24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294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428632-6005-F14A-C7F2-8A7E9366D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FACCAF-EC97-633C-1D61-4F73337E3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0863" y="4267832"/>
            <a:ext cx="5235795" cy="1297115"/>
          </a:xfrm>
        </p:spPr>
        <p:txBody>
          <a:bodyPr anchor="t">
            <a:normAutofit/>
          </a:bodyPr>
          <a:lstStyle/>
          <a:p>
            <a:pPr algn="l"/>
            <a:r>
              <a:rPr lang="fr-FR" sz="4000" b="1" dirty="0">
                <a:solidFill>
                  <a:schemeClr val="tx2"/>
                </a:solidFill>
              </a:rPr>
              <a:t>Architecture du Modèle de Deep Learning</a:t>
            </a:r>
            <a:endParaRPr lang="en-US" sz="4000" b="1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EB4CC1-1678-B695-ADF4-13F43F5BEE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2000">
                <a:solidFill>
                  <a:schemeClr val="tx2"/>
                </a:solidFill>
              </a:rPr>
              <a:t>Architecture du </a:t>
            </a:r>
            <a:r>
              <a:rPr lang="en-US" sz="2000" b="1">
                <a:solidFill>
                  <a:schemeClr val="tx2"/>
                </a:solidFill>
              </a:rPr>
              <a:t>ChatbotModel</a:t>
            </a:r>
            <a:r>
              <a:rPr lang="en-US" sz="2000">
                <a:solidFill>
                  <a:schemeClr val="tx2"/>
                </a:solidFill>
              </a:rPr>
              <a:t> (PyTorch)</a:t>
            </a:r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392724FB-8AB7-0128-AECC-ACE3EE6B7A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97394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</TotalTime>
  <Words>949</Words>
  <Application>Microsoft Office PowerPoint</Application>
  <PresentationFormat>Widescreen</PresentationFormat>
  <Paragraphs>99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Google Sans Text</vt:lpstr>
      <vt:lpstr>Aptos</vt:lpstr>
      <vt:lpstr>Aptos Display</vt:lpstr>
      <vt:lpstr>Arial</vt:lpstr>
      <vt:lpstr>Wingdings</vt:lpstr>
      <vt:lpstr>Office Theme</vt:lpstr>
      <vt:lpstr>Titre et Synthèse Exécutive </vt:lpstr>
      <vt:lpstr>MedBot : Système de Classification d'Intention pour la Santé</vt:lpstr>
      <vt:lpstr>Enjeu Métier et Proposition de Valeur</vt:lpstr>
      <vt:lpstr>Efficacité Opérationnelle et Fiabilité</vt:lpstr>
      <vt:lpstr>Architecture Modulaire du Pipeline</vt:lpstr>
      <vt:lpstr>Architecture Modulaire du Pipeline Data-Centrique</vt:lpstr>
      <vt:lpstr>Pré-traitement et Feature Engineering (NLP)</vt:lpstr>
      <vt:lpstr>Représentation Sémantique par TF-IDF</vt:lpstr>
      <vt:lpstr>Architecture du Modèle de Deep Learning</vt:lpstr>
      <vt:lpstr>Architecture du ChatbotModel (PyTorch)</vt:lpstr>
      <vt:lpstr>Stratégie d'Entraînement et Validation</vt:lpstr>
      <vt:lpstr>Stratégie d'Entraînement et Validation Rigoureuse</vt:lpstr>
      <vt:lpstr>Performances et Métriques </vt:lpstr>
      <vt:lpstr>Résultats et Métriques de Performance (Test Set)</vt:lpstr>
      <vt:lpstr>Graphique de la Courbe de Perte</vt:lpstr>
      <vt:lpstr>Logique de Décision et Résilience</vt:lpstr>
      <vt:lpstr>Résilience et Logique de Décision (MLOps)</vt:lpstr>
      <vt:lpstr>Déploiement et Expérience Utilisateur</vt:lpstr>
      <vt:lpstr>L'Interface Utilisateur (UX)</vt:lpstr>
      <vt:lpstr>L'Interface Utilisateur (UX)</vt:lpstr>
      <vt:lpstr>Conclusion et Feuille de Route (Roadmap)</vt:lpstr>
      <vt:lpstr>Conclusion et Feuille de Route Stratégique</vt:lpstr>
      <vt:lpstr>Limite de notre ChatBot</vt:lpstr>
      <vt:lpstr>Possibilité d’amélioration</vt:lpstr>
      <vt:lpstr>Webographie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antonine pelicier</dc:creator>
  <cp:lastModifiedBy>Steve Calixte</cp:lastModifiedBy>
  <cp:revision>6</cp:revision>
  <dcterms:created xsi:type="dcterms:W3CDTF">2025-10-25T20:09:12Z</dcterms:created>
  <dcterms:modified xsi:type="dcterms:W3CDTF">2025-10-26T15:32:34Z</dcterms:modified>
</cp:coreProperties>
</file>