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68" r:id="rId7"/>
    <p:sldId id="259" r:id="rId8"/>
    <p:sldId id="269" r:id="rId9"/>
    <p:sldId id="261" r:id="rId10"/>
    <p:sldId id="270" r:id="rId11"/>
    <p:sldId id="262" r:id="rId12"/>
    <p:sldId id="271" r:id="rId13"/>
    <p:sldId id="263" r:id="rId14"/>
    <p:sldId id="272" r:id="rId15"/>
    <p:sldId id="282" r:id="rId16"/>
    <p:sldId id="264" r:id="rId17"/>
    <p:sldId id="273" r:id="rId18"/>
    <p:sldId id="277" r:id="rId19"/>
    <p:sldId id="278" r:id="rId20"/>
    <p:sldId id="279" r:id="rId21"/>
    <p:sldId id="265" r:id="rId22"/>
    <p:sldId id="274" r:id="rId23"/>
    <p:sldId id="280" r:id="rId24"/>
    <p:sldId id="260" r:id="rId25"/>
    <p:sldId id="275" r:id="rId26"/>
    <p:sldId id="281" r:id="rId27"/>
    <p:sldId id="283" r:id="rId28"/>
    <p:sldId id="284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1" d="100"/>
          <a:sy n="61" d="100"/>
        </p:scale>
        <p:origin x="147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loeber/pytorch-chatbot" TargetMode="External"/><Relationship Id="rId2" Type="http://schemas.openxmlformats.org/officeDocument/2006/relationships/hyperlink" Target="https://youtu.be/a040VmmO-AY?si=9IJ82qXV6B5TRzzv" TargetMode="External"/><Relationship Id="rId1" Type="http://schemas.openxmlformats.org/officeDocument/2006/relationships/hyperlink" Target="https://chatbotsmagazine.com/contextual-chat-bots-with-tensorflow-4391749d0077" TargetMode="External"/><Relationship Id="rId4" Type="http://schemas.openxmlformats.org/officeDocument/2006/relationships/hyperlink" Target="https://youtu.be/RpWeNzfSUHw?si=KF1174rAoIEus9nb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loeber/pytorch-chatbot" TargetMode="External"/><Relationship Id="rId2" Type="http://schemas.openxmlformats.org/officeDocument/2006/relationships/hyperlink" Target="https://youtu.be/a040VmmO-AY?si=9IJ82qXV6B5TRzzv" TargetMode="External"/><Relationship Id="rId1" Type="http://schemas.openxmlformats.org/officeDocument/2006/relationships/hyperlink" Target="https://chatbotsmagazine.com/contextual-chat-bots-with-tensorflow-4391749d0077" TargetMode="External"/><Relationship Id="rId4" Type="http://schemas.openxmlformats.org/officeDocument/2006/relationships/hyperlink" Target="https://youtu.be/RpWeNzfSUHw?si=KF1174rAoIEus9n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A5973-D1D3-4153-BC1D-0CFA1D094114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26B189-3F8A-4D84-B783-62EAD4BDACBC}">
      <dgm:prSet/>
      <dgm:spPr/>
      <dgm:t>
        <a:bodyPr/>
        <a:lstStyle/>
        <a:p>
          <a:r>
            <a:rPr lang="fr-FR" b="1"/>
            <a:t>Cadre :</a:t>
          </a:r>
          <a:r>
            <a:rPr lang="fr-FR"/>
            <a:t> </a:t>
          </a:r>
          <a:r>
            <a:rPr lang="fr-FR" b="1"/>
            <a:t>MLP (Multi-Layer Perceptron)</a:t>
          </a:r>
          <a:r>
            <a:rPr lang="fr-FR"/>
            <a:t> implémenté via nn.Module</a:t>
          </a:r>
          <a:endParaRPr lang="en-US"/>
        </a:p>
      </dgm:t>
    </dgm:pt>
    <dgm:pt modelId="{C2E47C98-F231-48E8-B5D6-55608D79CA4A}" type="parTrans" cxnId="{B3CB2E27-F2E6-4E02-9100-C60402A7FB9A}">
      <dgm:prSet/>
      <dgm:spPr/>
      <dgm:t>
        <a:bodyPr/>
        <a:lstStyle/>
        <a:p>
          <a:endParaRPr lang="en-US"/>
        </a:p>
      </dgm:t>
    </dgm:pt>
    <dgm:pt modelId="{0197ED68-9309-4DC8-843D-B77B5C04C88E}" type="sibTrans" cxnId="{B3CB2E27-F2E6-4E02-9100-C60402A7FB9A}">
      <dgm:prSet/>
      <dgm:spPr/>
      <dgm:t>
        <a:bodyPr/>
        <a:lstStyle/>
        <a:p>
          <a:endParaRPr lang="en-US"/>
        </a:p>
      </dgm:t>
    </dgm:pt>
    <dgm:pt modelId="{97D04331-6BF0-4777-9F2F-6DF6AA1880A7}">
      <dgm:prSet/>
      <dgm:spPr/>
      <dgm:t>
        <a:bodyPr/>
        <a:lstStyle/>
        <a:p>
          <a:r>
            <a:rPr lang="fr-FR" b="1"/>
            <a:t>Topologie :</a:t>
          </a:r>
          <a:r>
            <a:rPr lang="fr-FR"/>
            <a:t> Réduction progressive des couches :</a:t>
          </a:r>
          <a:endParaRPr lang="en-US"/>
        </a:p>
      </dgm:t>
    </dgm:pt>
    <dgm:pt modelId="{23875636-DE76-4B61-8639-76D256B29F48}" type="parTrans" cxnId="{31A99DBA-3F66-4B2F-B700-DF19B3F01A1C}">
      <dgm:prSet/>
      <dgm:spPr/>
      <dgm:t>
        <a:bodyPr/>
        <a:lstStyle/>
        <a:p>
          <a:endParaRPr lang="en-US"/>
        </a:p>
      </dgm:t>
    </dgm:pt>
    <dgm:pt modelId="{CBE0C6D3-9AA8-4E95-A7E7-ED0E2A61EA30}" type="sibTrans" cxnId="{31A99DBA-3F66-4B2F-B700-DF19B3F01A1C}">
      <dgm:prSet/>
      <dgm:spPr/>
      <dgm:t>
        <a:bodyPr/>
        <a:lstStyle/>
        <a:p>
          <a:endParaRPr lang="en-US"/>
        </a:p>
      </dgm:t>
    </dgm:pt>
    <dgm:pt modelId="{86DF071A-1D62-4ACF-849C-3002552C084D}">
      <dgm:prSet/>
      <dgm:spPr/>
      <dgm:t>
        <a:bodyPr/>
        <a:lstStyle/>
        <a:p>
          <a:r>
            <a:rPr lang="fr-FR"/>
            <a:t>Input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512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256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128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64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Output</a:t>
          </a:r>
          <a:endParaRPr lang="en-US"/>
        </a:p>
      </dgm:t>
    </dgm:pt>
    <dgm:pt modelId="{3F097740-2D3C-40B1-B6DA-F7911CAD285A}" type="parTrans" cxnId="{7A9342E0-3E85-4D2E-ABBC-CD437EACC6ED}">
      <dgm:prSet/>
      <dgm:spPr/>
      <dgm:t>
        <a:bodyPr/>
        <a:lstStyle/>
        <a:p>
          <a:endParaRPr lang="en-US"/>
        </a:p>
      </dgm:t>
    </dgm:pt>
    <dgm:pt modelId="{5007EB35-1DF9-4DAA-8316-7039775B36CB}" type="sibTrans" cxnId="{7A9342E0-3E85-4D2E-ABBC-CD437EACC6ED}">
      <dgm:prSet/>
      <dgm:spPr/>
      <dgm:t>
        <a:bodyPr/>
        <a:lstStyle/>
        <a:p>
          <a:endParaRPr lang="en-US"/>
        </a:p>
      </dgm:t>
    </dgm:pt>
    <dgm:pt modelId="{20413A78-5797-40F8-AEB2-7D333FCA710E}">
      <dgm:prSet/>
      <dgm:spPr/>
      <dgm:t>
        <a:bodyPr/>
        <a:lstStyle/>
        <a:p>
          <a:r>
            <a:rPr lang="en-US" b="1"/>
            <a:t>Optimisation &amp; Régularisation :</a:t>
          </a:r>
          <a:endParaRPr lang="en-US"/>
        </a:p>
      </dgm:t>
    </dgm:pt>
    <dgm:pt modelId="{A2E205E5-ADCF-4055-BA4E-04F9EB2CEB64}" type="parTrans" cxnId="{3D20DF27-87B6-4971-95A3-2E30994220B7}">
      <dgm:prSet/>
      <dgm:spPr/>
      <dgm:t>
        <a:bodyPr/>
        <a:lstStyle/>
        <a:p>
          <a:endParaRPr lang="en-US"/>
        </a:p>
      </dgm:t>
    </dgm:pt>
    <dgm:pt modelId="{1E99CECE-B95E-455A-95F4-FB4FEE38A230}" type="sibTrans" cxnId="{3D20DF27-87B6-4971-95A3-2E30994220B7}">
      <dgm:prSet/>
      <dgm:spPr/>
      <dgm:t>
        <a:bodyPr/>
        <a:lstStyle/>
        <a:p>
          <a:endParaRPr lang="en-US"/>
        </a:p>
      </dgm:t>
    </dgm:pt>
    <dgm:pt modelId="{D1A6B88D-C713-4E8C-8C68-BD5B62FD28F9}">
      <dgm:prSet/>
      <dgm:spPr/>
      <dgm:t>
        <a:bodyPr/>
        <a:lstStyle/>
        <a:p>
          <a:r>
            <a:rPr lang="en-US" b="1"/>
            <a:t>Batch Normalization </a:t>
          </a:r>
          <a:r>
            <a:rPr lang="fr-FR"/>
            <a:t>pour la stabilité et la vitesse.</a:t>
          </a:r>
          <a:endParaRPr lang="en-US"/>
        </a:p>
      </dgm:t>
    </dgm:pt>
    <dgm:pt modelId="{AE03F0B6-EDE9-467D-8056-633C52E7EC2A}" type="parTrans" cxnId="{217ED77D-558F-4DBC-BC40-E11B0C5B2667}">
      <dgm:prSet/>
      <dgm:spPr/>
      <dgm:t>
        <a:bodyPr/>
        <a:lstStyle/>
        <a:p>
          <a:endParaRPr lang="en-US"/>
        </a:p>
      </dgm:t>
    </dgm:pt>
    <dgm:pt modelId="{FA519B5F-FC54-42B8-8681-38E03E8F1205}" type="sibTrans" cxnId="{217ED77D-558F-4DBC-BC40-E11B0C5B2667}">
      <dgm:prSet/>
      <dgm:spPr/>
      <dgm:t>
        <a:bodyPr/>
        <a:lstStyle/>
        <a:p>
          <a:endParaRPr lang="en-US"/>
        </a:p>
      </dgm:t>
    </dgm:pt>
    <dgm:pt modelId="{64D8E15D-3738-4CBB-BF1E-3340905C17AE}">
      <dgm:prSet/>
      <dgm:spPr/>
      <dgm:t>
        <a:bodyPr/>
        <a:lstStyle/>
        <a:p>
          <a:r>
            <a:rPr lang="en-US" b="1"/>
            <a:t>Dropout </a:t>
          </a:r>
          <a:r>
            <a:rPr lang="en-US"/>
            <a:t>(0.4) pour prévenir le surapprentissage.</a:t>
          </a:r>
        </a:p>
      </dgm:t>
    </dgm:pt>
    <dgm:pt modelId="{CC294B86-17A0-450C-A93D-2C31B98A7BAC}" type="parTrans" cxnId="{0B14E7AF-264A-4CA7-9ADB-E67047390085}">
      <dgm:prSet/>
      <dgm:spPr/>
      <dgm:t>
        <a:bodyPr/>
        <a:lstStyle/>
        <a:p>
          <a:endParaRPr lang="en-US"/>
        </a:p>
      </dgm:t>
    </dgm:pt>
    <dgm:pt modelId="{3B360086-AC5A-4303-9124-148E643CBA2D}" type="sibTrans" cxnId="{0B14E7AF-264A-4CA7-9ADB-E67047390085}">
      <dgm:prSet/>
      <dgm:spPr/>
      <dgm:t>
        <a:bodyPr/>
        <a:lstStyle/>
        <a:p>
          <a:endParaRPr lang="en-US"/>
        </a:p>
      </dgm:t>
    </dgm:pt>
    <dgm:pt modelId="{0BBBFF2E-3688-46AD-982B-9FCDCA277EA5}" type="pres">
      <dgm:prSet presAssocID="{AA4A5973-D1D3-4153-BC1D-0CFA1D094114}" presName="Name0" presStyleCnt="0">
        <dgm:presLayoutVars>
          <dgm:dir/>
          <dgm:animLvl val="lvl"/>
          <dgm:resizeHandles val="exact"/>
        </dgm:presLayoutVars>
      </dgm:prSet>
      <dgm:spPr/>
    </dgm:pt>
    <dgm:pt modelId="{FABBCD1A-8ED6-4128-B086-175C0BAFDEAC}" type="pres">
      <dgm:prSet presAssocID="{C226B189-3F8A-4D84-B783-62EAD4BDACBC}" presName="linNode" presStyleCnt="0"/>
      <dgm:spPr/>
    </dgm:pt>
    <dgm:pt modelId="{5AB7715B-48E1-4F46-9937-2BC26C8654C6}" type="pres">
      <dgm:prSet presAssocID="{C226B189-3F8A-4D84-B783-62EAD4BDACB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B0AFA5E-3D83-49B3-AA42-0D9492092ADF}" type="pres">
      <dgm:prSet presAssocID="{0197ED68-9309-4DC8-843D-B77B5C04C88E}" presName="sp" presStyleCnt="0"/>
      <dgm:spPr/>
    </dgm:pt>
    <dgm:pt modelId="{A3F11B42-EF2A-4E7E-8918-F794E0950B51}" type="pres">
      <dgm:prSet presAssocID="{97D04331-6BF0-4777-9F2F-6DF6AA1880A7}" presName="linNode" presStyleCnt="0"/>
      <dgm:spPr/>
    </dgm:pt>
    <dgm:pt modelId="{50706202-3930-4E38-9C0B-FCE818599FC7}" type="pres">
      <dgm:prSet presAssocID="{97D04331-6BF0-4777-9F2F-6DF6AA1880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7CE60F0-7D25-4B65-8C8B-73C6C9A719D2}" type="pres">
      <dgm:prSet presAssocID="{97D04331-6BF0-4777-9F2F-6DF6AA1880A7}" presName="descendantText" presStyleLbl="alignAccFollowNode1" presStyleIdx="0" presStyleCnt="2">
        <dgm:presLayoutVars>
          <dgm:bulletEnabled val="1"/>
        </dgm:presLayoutVars>
      </dgm:prSet>
      <dgm:spPr/>
    </dgm:pt>
    <dgm:pt modelId="{5BF984C9-A030-4D60-9084-AB296C74FCB3}" type="pres">
      <dgm:prSet presAssocID="{CBE0C6D3-9AA8-4E95-A7E7-ED0E2A61EA30}" presName="sp" presStyleCnt="0"/>
      <dgm:spPr/>
    </dgm:pt>
    <dgm:pt modelId="{63C44FDD-BD2D-4FC7-97EF-C6B9D32ADE6D}" type="pres">
      <dgm:prSet presAssocID="{20413A78-5797-40F8-AEB2-7D333FCA710E}" presName="linNode" presStyleCnt="0"/>
      <dgm:spPr/>
    </dgm:pt>
    <dgm:pt modelId="{B26C4177-1C2E-43EB-A76B-DB65755859BB}" type="pres">
      <dgm:prSet presAssocID="{20413A78-5797-40F8-AEB2-7D333FCA71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FF4D2ED-C545-4BB9-AFEF-FDB5FAA7EBDA}" type="pres">
      <dgm:prSet presAssocID="{20413A78-5797-40F8-AEB2-7D333FCA710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5CDC0B-EFDD-4C5E-A71B-6ED769BE1B38}" type="presOf" srcId="{86DF071A-1D62-4ACF-849C-3002552C084D}" destId="{87CE60F0-7D25-4B65-8C8B-73C6C9A719D2}" srcOrd="0" destOrd="0" presId="urn:microsoft.com/office/officeart/2005/8/layout/vList5"/>
    <dgm:cxn modelId="{489C0313-5CFD-422E-8594-9692716B652E}" type="presOf" srcId="{AA4A5973-D1D3-4153-BC1D-0CFA1D094114}" destId="{0BBBFF2E-3688-46AD-982B-9FCDCA277EA5}" srcOrd="0" destOrd="0" presId="urn:microsoft.com/office/officeart/2005/8/layout/vList5"/>
    <dgm:cxn modelId="{B3CB2E27-F2E6-4E02-9100-C60402A7FB9A}" srcId="{AA4A5973-D1D3-4153-BC1D-0CFA1D094114}" destId="{C226B189-3F8A-4D84-B783-62EAD4BDACBC}" srcOrd="0" destOrd="0" parTransId="{C2E47C98-F231-48E8-B5D6-55608D79CA4A}" sibTransId="{0197ED68-9309-4DC8-843D-B77B5C04C88E}"/>
    <dgm:cxn modelId="{3D20DF27-87B6-4971-95A3-2E30994220B7}" srcId="{AA4A5973-D1D3-4153-BC1D-0CFA1D094114}" destId="{20413A78-5797-40F8-AEB2-7D333FCA710E}" srcOrd="2" destOrd="0" parTransId="{A2E205E5-ADCF-4055-BA4E-04F9EB2CEB64}" sibTransId="{1E99CECE-B95E-455A-95F4-FB4FEE38A230}"/>
    <dgm:cxn modelId="{217ED77D-558F-4DBC-BC40-E11B0C5B2667}" srcId="{20413A78-5797-40F8-AEB2-7D333FCA710E}" destId="{D1A6B88D-C713-4E8C-8C68-BD5B62FD28F9}" srcOrd="0" destOrd="0" parTransId="{AE03F0B6-EDE9-467D-8056-633C52E7EC2A}" sibTransId="{FA519B5F-FC54-42B8-8681-38E03E8F1205}"/>
    <dgm:cxn modelId="{3C4B0F82-364F-4FBC-A0AA-1DA3478C1552}" type="presOf" srcId="{97D04331-6BF0-4777-9F2F-6DF6AA1880A7}" destId="{50706202-3930-4E38-9C0B-FCE818599FC7}" srcOrd="0" destOrd="0" presId="urn:microsoft.com/office/officeart/2005/8/layout/vList5"/>
    <dgm:cxn modelId="{355DBB97-C357-465B-847E-2F8698F8F540}" type="presOf" srcId="{D1A6B88D-C713-4E8C-8C68-BD5B62FD28F9}" destId="{2FF4D2ED-C545-4BB9-AFEF-FDB5FAA7EBDA}" srcOrd="0" destOrd="0" presId="urn:microsoft.com/office/officeart/2005/8/layout/vList5"/>
    <dgm:cxn modelId="{86AD139D-4D69-43FB-9BC8-9F0393CE826F}" type="presOf" srcId="{64D8E15D-3738-4CBB-BF1E-3340905C17AE}" destId="{2FF4D2ED-C545-4BB9-AFEF-FDB5FAA7EBDA}" srcOrd="0" destOrd="1" presId="urn:microsoft.com/office/officeart/2005/8/layout/vList5"/>
    <dgm:cxn modelId="{82A2F09D-6198-42D9-BF35-2D79F0CAC727}" type="presOf" srcId="{C226B189-3F8A-4D84-B783-62EAD4BDACBC}" destId="{5AB7715B-48E1-4F46-9937-2BC26C8654C6}" srcOrd="0" destOrd="0" presId="urn:microsoft.com/office/officeart/2005/8/layout/vList5"/>
    <dgm:cxn modelId="{0B14E7AF-264A-4CA7-9ADB-E67047390085}" srcId="{20413A78-5797-40F8-AEB2-7D333FCA710E}" destId="{64D8E15D-3738-4CBB-BF1E-3340905C17AE}" srcOrd="1" destOrd="0" parTransId="{CC294B86-17A0-450C-A93D-2C31B98A7BAC}" sibTransId="{3B360086-AC5A-4303-9124-148E643CBA2D}"/>
    <dgm:cxn modelId="{31A99DBA-3F66-4B2F-B700-DF19B3F01A1C}" srcId="{AA4A5973-D1D3-4153-BC1D-0CFA1D094114}" destId="{97D04331-6BF0-4777-9F2F-6DF6AA1880A7}" srcOrd="1" destOrd="0" parTransId="{23875636-DE76-4B61-8639-76D256B29F48}" sibTransId="{CBE0C6D3-9AA8-4E95-A7E7-ED0E2A61EA30}"/>
    <dgm:cxn modelId="{7C34DCD8-EF89-4589-8AE2-BE10460B4553}" type="presOf" srcId="{20413A78-5797-40F8-AEB2-7D333FCA710E}" destId="{B26C4177-1C2E-43EB-A76B-DB65755859BB}" srcOrd="0" destOrd="0" presId="urn:microsoft.com/office/officeart/2005/8/layout/vList5"/>
    <dgm:cxn modelId="{7A9342E0-3E85-4D2E-ABBC-CD437EACC6ED}" srcId="{97D04331-6BF0-4777-9F2F-6DF6AA1880A7}" destId="{86DF071A-1D62-4ACF-849C-3002552C084D}" srcOrd="0" destOrd="0" parTransId="{3F097740-2D3C-40B1-B6DA-F7911CAD285A}" sibTransId="{5007EB35-1DF9-4DAA-8316-7039775B36CB}"/>
    <dgm:cxn modelId="{1DCABAAF-19FC-4A22-BD5D-93D29D5BE741}" type="presParOf" srcId="{0BBBFF2E-3688-46AD-982B-9FCDCA277EA5}" destId="{FABBCD1A-8ED6-4128-B086-175C0BAFDEAC}" srcOrd="0" destOrd="0" presId="urn:microsoft.com/office/officeart/2005/8/layout/vList5"/>
    <dgm:cxn modelId="{162D223D-FC91-4B77-96E8-03D2DE0F9A00}" type="presParOf" srcId="{FABBCD1A-8ED6-4128-B086-175C0BAFDEAC}" destId="{5AB7715B-48E1-4F46-9937-2BC26C8654C6}" srcOrd="0" destOrd="0" presId="urn:microsoft.com/office/officeart/2005/8/layout/vList5"/>
    <dgm:cxn modelId="{6B4592FC-A564-492B-A625-E861CAEA61F0}" type="presParOf" srcId="{0BBBFF2E-3688-46AD-982B-9FCDCA277EA5}" destId="{BB0AFA5E-3D83-49B3-AA42-0D9492092ADF}" srcOrd="1" destOrd="0" presId="urn:microsoft.com/office/officeart/2005/8/layout/vList5"/>
    <dgm:cxn modelId="{FA4F61C8-D737-4883-A3A8-75AE6FCEA8FB}" type="presParOf" srcId="{0BBBFF2E-3688-46AD-982B-9FCDCA277EA5}" destId="{A3F11B42-EF2A-4E7E-8918-F794E0950B51}" srcOrd="2" destOrd="0" presId="urn:microsoft.com/office/officeart/2005/8/layout/vList5"/>
    <dgm:cxn modelId="{EFB62548-52DA-4D4C-9D52-81B2D3445AAD}" type="presParOf" srcId="{A3F11B42-EF2A-4E7E-8918-F794E0950B51}" destId="{50706202-3930-4E38-9C0B-FCE818599FC7}" srcOrd="0" destOrd="0" presId="urn:microsoft.com/office/officeart/2005/8/layout/vList5"/>
    <dgm:cxn modelId="{CCD3FFB4-F4C1-4CA6-A566-D345C16A100F}" type="presParOf" srcId="{A3F11B42-EF2A-4E7E-8918-F794E0950B51}" destId="{87CE60F0-7D25-4B65-8C8B-73C6C9A719D2}" srcOrd="1" destOrd="0" presId="urn:microsoft.com/office/officeart/2005/8/layout/vList5"/>
    <dgm:cxn modelId="{E884EDC6-6A91-45A1-B91D-7C4BEE921525}" type="presParOf" srcId="{0BBBFF2E-3688-46AD-982B-9FCDCA277EA5}" destId="{5BF984C9-A030-4D60-9084-AB296C74FCB3}" srcOrd="3" destOrd="0" presId="urn:microsoft.com/office/officeart/2005/8/layout/vList5"/>
    <dgm:cxn modelId="{80F12050-8EF3-4095-8777-7AFF8612B2F0}" type="presParOf" srcId="{0BBBFF2E-3688-46AD-982B-9FCDCA277EA5}" destId="{63C44FDD-BD2D-4FC7-97EF-C6B9D32ADE6D}" srcOrd="4" destOrd="0" presId="urn:microsoft.com/office/officeart/2005/8/layout/vList5"/>
    <dgm:cxn modelId="{DFDE0BF9-C27A-41BC-83D7-1F11331103A3}" type="presParOf" srcId="{63C44FDD-BD2D-4FC7-97EF-C6B9D32ADE6D}" destId="{B26C4177-1C2E-43EB-A76B-DB65755859BB}" srcOrd="0" destOrd="0" presId="urn:microsoft.com/office/officeart/2005/8/layout/vList5"/>
    <dgm:cxn modelId="{9BA33DDE-E2F1-4D0D-BA9D-FD3AC98C8D90}" type="presParOf" srcId="{63C44FDD-BD2D-4FC7-97EF-C6B9D32ADE6D}" destId="{2FF4D2ED-C545-4BB9-AFEF-FDB5FAA7EB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D6119-B694-4DB7-82D3-6C373E70DEEC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50CFCC-1B3B-4384-A295-05C29BEC6A01}">
      <dgm:prSet/>
      <dgm:spPr/>
      <dgm:t>
        <a:bodyPr/>
        <a:lstStyle/>
        <a:p>
          <a:r>
            <a:rPr lang="fr-FR" b="1"/>
            <a:t>Convergence :</a:t>
          </a:r>
          <a:r>
            <a:rPr lang="fr-FR"/>
            <a:t> Graphique de la Courbe de Perte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Convergence rapide et stable sur </a:t>
          </a:r>
          <a:r>
            <a:rPr lang="fr-FR" b="1"/>
            <a:t>50 époques</a:t>
          </a:r>
          <a:r>
            <a:rPr lang="fr-FR"/>
            <a:t>.</a:t>
          </a:r>
          <a:endParaRPr lang="en-US"/>
        </a:p>
      </dgm:t>
    </dgm:pt>
    <dgm:pt modelId="{3C4A991F-8526-40AF-8FDC-867E887E6298}" type="parTrans" cxnId="{4A69ED05-77F6-4309-920A-1A1CDC55CBB7}">
      <dgm:prSet/>
      <dgm:spPr/>
      <dgm:t>
        <a:bodyPr/>
        <a:lstStyle/>
        <a:p>
          <a:endParaRPr lang="en-US"/>
        </a:p>
      </dgm:t>
    </dgm:pt>
    <dgm:pt modelId="{D259D809-67A6-47A1-B41C-15BCE9BFB7AF}" type="sibTrans" cxnId="{4A69ED05-77F6-4309-920A-1A1CDC55CBB7}">
      <dgm:prSet/>
      <dgm:spPr/>
      <dgm:t>
        <a:bodyPr/>
        <a:lstStyle/>
        <a:p>
          <a:endParaRPr lang="en-US"/>
        </a:p>
      </dgm:t>
    </dgm:pt>
    <dgm:pt modelId="{D24CC046-2826-4A6E-A405-E636C0E03DCA}">
      <dgm:prSet/>
      <dgm:spPr/>
      <dgm:t>
        <a:bodyPr/>
        <a:lstStyle/>
        <a:p>
          <a:r>
            <a:rPr lang="fr-FR" b="1"/>
            <a:t>Précision Globale :</a:t>
          </a:r>
          <a:r>
            <a:rPr lang="fr-FR"/>
            <a:t> </a:t>
          </a:r>
          <a:r>
            <a:rPr lang="fr-FR" b="1"/>
            <a:t>Accuracy sur l'Ensemble de Test</a:t>
          </a:r>
          <a:endParaRPr lang="en-US"/>
        </a:p>
      </dgm:t>
    </dgm:pt>
    <dgm:pt modelId="{DE0BE07C-2F55-4D9A-A894-79ADBF19A06F}" type="parTrans" cxnId="{773C5152-529E-4350-9D1E-6673703EA02A}">
      <dgm:prSet/>
      <dgm:spPr/>
      <dgm:t>
        <a:bodyPr/>
        <a:lstStyle/>
        <a:p>
          <a:endParaRPr lang="en-US"/>
        </a:p>
      </dgm:t>
    </dgm:pt>
    <dgm:pt modelId="{3F0AE426-B35C-4B04-882A-FF74F1388166}" type="sibTrans" cxnId="{773C5152-529E-4350-9D1E-6673703EA02A}">
      <dgm:prSet/>
      <dgm:spPr/>
      <dgm:t>
        <a:bodyPr/>
        <a:lstStyle/>
        <a:p>
          <a:endParaRPr lang="en-US"/>
        </a:p>
      </dgm:t>
    </dgm:pt>
    <dgm:pt modelId="{82D788B7-B6C8-42B7-95A7-697F26029387}">
      <dgm:prSet/>
      <dgm:spPr/>
      <dgm:t>
        <a:bodyPr/>
        <a:lstStyle/>
        <a:p>
          <a:r>
            <a:rPr lang="fr-FR" b="1"/>
            <a:t>Analyse Détaillée :</a:t>
          </a:r>
          <a:r>
            <a:rPr lang="fr-FR"/>
            <a:t> Rapport de Classification (F1-Score, Précision, Rappel) élevé sur l'ensemble des intentions, validant la robustesse.</a:t>
          </a:r>
          <a:endParaRPr lang="en-US"/>
        </a:p>
      </dgm:t>
    </dgm:pt>
    <dgm:pt modelId="{4AA218AB-FEE2-42CF-8AE7-16C9EC1B4864}" type="parTrans" cxnId="{58B19192-E7CF-408D-A0F4-73D1A89B55BF}">
      <dgm:prSet/>
      <dgm:spPr/>
      <dgm:t>
        <a:bodyPr/>
        <a:lstStyle/>
        <a:p>
          <a:endParaRPr lang="en-US"/>
        </a:p>
      </dgm:t>
    </dgm:pt>
    <dgm:pt modelId="{531F92A5-A25B-445F-8FD7-E103B390C4EE}" type="sibTrans" cxnId="{58B19192-E7CF-408D-A0F4-73D1A89B55BF}">
      <dgm:prSet/>
      <dgm:spPr/>
      <dgm:t>
        <a:bodyPr/>
        <a:lstStyle/>
        <a:p>
          <a:endParaRPr lang="en-US"/>
        </a:p>
      </dgm:t>
    </dgm:pt>
    <dgm:pt modelId="{78EBF5BE-93B4-41AE-B578-5CE4CADC8695}">
      <dgm:prSet/>
      <dgm:spPr/>
      <dgm:t>
        <a:bodyPr/>
        <a:lstStyle/>
        <a:p>
          <a:r>
            <a:rPr lang="fr-FR" b="1"/>
            <a:t>Artefact :</a:t>
          </a:r>
          <a:r>
            <a:rPr lang="fr-FR"/>
            <a:t> Poids entraînés sauvegardés dans le fichier </a:t>
          </a:r>
          <a:r>
            <a:rPr lang="fr-FR" b="1"/>
            <a:t>.pth</a:t>
          </a:r>
          <a:r>
            <a:rPr lang="fr-FR"/>
            <a:t> (chat_model_tfidf.pth).</a:t>
          </a:r>
          <a:endParaRPr lang="en-US"/>
        </a:p>
      </dgm:t>
    </dgm:pt>
    <dgm:pt modelId="{D829FF4B-F17D-4886-BE09-B1B065593583}" type="parTrans" cxnId="{9FBC2C85-4232-4FD9-A8B4-480202A1810F}">
      <dgm:prSet/>
      <dgm:spPr/>
      <dgm:t>
        <a:bodyPr/>
        <a:lstStyle/>
        <a:p>
          <a:endParaRPr lang="en-US"/>
        </a:p>
      </dgm:t>
    </dgm:pt>
    <dgm:pt modelId="{4F40739A-66D7-4A64-ACAE-80EB78F5036F}" type="sibTrans" cxnId="{9FBC2C85-4232-4FD9-A8B4-480202A1810F}">
      <dgm:prSet/>
      <dgm:spPr/>
      <dgm:t>
        <a:bodyPr/>
        <a:lstStyle/>
        <a:p>
          <a:endParaRPr lang="en-US"/>
        </a:p>
      </dgm:t>
    </dgm:pt>
    <dgm:pt modelId="{C83AF9A5-7411-4995-82CB-1B5C433D5635}" type="pres">
      <dgm:prSet presAssocID="{36AD6119-B694-4DB7-82D3-6C373E70DEEC}" presName="vert0" presStyleCnt="0">
        <dgm:presLayoutVars>
          <dgm:dir/>
          <dgm:animOne val="branch"/>
          <dgm:animLvl val="lvl"/>
        </dgm:presLayoutVars>
      </dgm:prSet>
      <dgm:spPr/>
    </dgm:pt>
    <dgm:pt modelId="{51235A17-B5AB-4436-9B4C-94B12926F527}" type="pres">
      <dgm:prSet presAssocID="{4550CFCC-1B3B-4384-A295-05C29BEC6A01}" presName="thickLine" presStyleLbl="alignNode1" presStyleIdx="0" presStyleCnt="4"/>
      <dgm:spPr/>
    </dgm:pt>
    <dgm:pt modelId="{4A3823DE-83AF-4799-BF87-9B6EB7901EE0}" type="pres">
      <dgm:prSet presAssocID="{4550CFCC-1B3B-4384-A295-05C29BEC6A01}" presName="horz1" presStyleCnt="0"/>
      <dgm:spPr/>
    </dgm:pt>
    <dgm:pt modelId="{2421250C-2E1F-4BAF-AC75-3076DC0356C8}" type="pres">
      <dgm:prSet presAssocID="{4550CFCC-1B3B-4384-A295-05C29BEC6A01}" presName="tx1" presStyleLbl="revTx" presStyleIdx="0" presStyleCnt="4"/>
      <dgm:spPr/>
    </dgm:pt>
    <dgm:pt modelId="{57B80394-1805-470E-ABE2-C5C35098A9A4}" type="pres">
      <dgm:prSet presAssocID="{4550CFCC-1B3B-4384-A295-05C29BEC6A01}" presName="vert1" presStyleCnt="0"/>
      <dgm:spPr/>
    </dgm:pt>
    <dgm:pt modelId="{874D5186-B700-4A23-B5ED-662F77771FE0}" type="pres">
      <dgm:prSet presAssocID="{D24CC046-2826-4A6E-A405-E636C0E03DCA}" presName="thickLine" presStyleLbl="alignNode1" presStyleIdx="1" presStyleCnt="4"/>
      <dgm:spPr/>
    </dgm:pt>
    <dgm:pt modelId="{7A900E4F-1A19-474C-9038-B95C702E50E8}" type="pres">
      <dgm:prSet presAssocID="{D24CC046-2826-4A6E-A405-E636C0E03DCA}" presName="horz1" presStyleCnt="0"/>
      <dgm:spPr/>
    </dgm:pt>
    <dgm:pt modelId="{07FA5452-3506-4F71-8B1D-FF975658BF2E}" type="pres">
      <dgm:prSet presAssocID="{D24CC046-2826-4A6E-A405-E636C0E03DCA}" presName="tx1" presStyleLbl="revTx" presStyleIdx="1" presStyleCnt="4"/>
      <dgm:spPr/>
    </dgm:pt>
    <dgm:pt modelId="{606FB0EB-3F49-4C9F-BBA8-5B989D052D21}" type="pres">
      <dgm:prSet presAssocID="{D24CC046-2826-4A6E-A405-E636C0E03DCA}" presName="vert1" presStyleCnt="0"/>
      <dgm:spPr/>
    </dgm:pt>
    <dgm:pt modelId="{E3FC1673-16E1-468F-A2DD-E9D483E9FF7B}" type="pres">
      <dgm:prSet presAssocID="{82D788B7-B6C8-42B7-95A7-697F26029387}" presName="thickLine" presStyleLbl="alignNode1" presStyleIdx="2" presStyleCnt="4"/>
      <dgm:spPr/>
    </dgm:pt>
    <dgm:pt modelId="{FB25D881-78FE-4CF8-9A59-EB3C8BF13318}" type="pres">
      <dgm:prSet presAssocID="{82D788B7-B6C8-42B7-95A7-697F26029387}" presName="horz1" presStyleCnt="0"/>
      <dgm:spPr/>
    </dgm:pt>
    <dgm:pt modelId="{DABA823B-8BAC-41B7-AA3C-979EB2C1FB1B}" type="pres">
      <dgm:prSet presAssocID="{82D788B7-B6C8-42B7-95A7-697F26029387}" presName="tx1" presStyleLbl="revTx" presStyleIdx="2" presStyleCnt="4"/>
      <dgm:spPr/>
    </dgm:pt>
    <dgm:pt modelId="{BDD3E515-580C-4A64-8D66-56E427F00F77}" type="pres">
      <dgm:prSet presAssocID="{82D788B7-B6C8-42B7-95A7-697F26029387}" presName="vert1" presStyleCnt="0"/>
      <dgm:spPr/>
    </dgm:pt>
    <dgm:pt modelId="{B491FB33-8D31-4AC6-A2A1-C8DB309E4F99}" type="pres">
      <dgm:prSet presAssocID="{78EBF5BE-93B4-41AE-B578-5CE4CADC8695}" presName="thickLine" presStyleLbl="alignNode1" presStyleIdx="3" presStyleCnt="4"/>
      <dgm:spPr/>
    </dgm:pt>
    <dgm:pt modelId="{38ED500A-9DA4-4B7C-AE63-68D9787C0935}" type="pres">
      <dgm:prSet presAssocID="{78EBF5BE-93B4-41AE-B578-5CE4CADC8695}" presName="horz1" presStyleCnt="0"/>
      <dgm:spPr/>
    </dgm:pt>
    <dgm:pt modelId="{BDF4DCA1-AC2A-408F-AF6D-621B8B57B937}" type="pres">
      <dgm:prSet presAssocID="{78EBF5BE-93B4-41AE-B578-5CE4CADC8695}" presName="tx1" presStyleLbl="revTx" presStyleIdx="3" presStyleCnt="4"/>
      <dgm:spPr/>
    </dgm:pt>
    <dgm:pt modelId="{D2922117-B1B1-4156-8EEE-1EE069B0BD18}" type="pres">
      <dgm:prSet presAssocID="{78EBF5BE-93B4-41AE-B578-5CE4CADC8695}" presName="vert1" presStyleCnt="0"/>
      <dgm:spPr/>
    </dgm:pt>
  </dgm:ptLst>
  <dgm:cxnLst>
    <dgm:cxn modelId="{4A69ED05-77F6-4309-920A-1A1CDC55CBB7}" srcId="{36AD6119-B694-4DB7-82D3-6C373E70DEEC}" destId="{4550CFCC-1B3B-4384-A295-05C29BEC6A01}" srcOrd="0" destOrd="0" parTransId="{3C4A991F-8526-40AF-8FDC-867E887E6298}" sibTransId="{D259D809-67A6-47A1-B41C-15BCE9BFB7AF}"/>
    <dgm:cxn modelId="{01F94C13-95C7-4FA5-AD99-CA5CE650DB66}" type="presOf" srcId="{78EBF5BE-93B4-41AE-B578-5CE4CADC8695}" destId="{BDF4DCA1-AC2A-408F-AF6D-621B8B57B937}" srcOrd="0" destOrd="0" presId="urn:microsoft.com/office/officeart/2008/layout/LinedList"/>
    <dgm:cxn modelId="{773C5152-529E-4350-9D1E-6673703EA02A}" srcId="{36AD6119-B694-4DB7-82D3-6C373E70DEEC}" destId="{D24CC046-2826-4A6E-A405-E636C0E03DCA}" srcOrd="1" destOrd="0" parTransId="{DE0BE07C-2F55-4D9A-A894-79ADBF19A06F}" sibTransId="{3F0AE426-B35C-4B04-882A-FF74F1388166}"/>
    <dgm:cxn modelId="{37CA8976-4052-46CB-8D2B-37335212783F}" type="presOf" srcId="{82D788B7-B6C8-42B7-95A7-697F26029387}" destId="{DABA823B-8BAC-41B7-AA3C-979EB2C1FB1B}" srcOrd="0" destOrd="0" presId="urn:microsoft.com/office/officeart/2008/layout/LinedList"/>
    <dgm:cxn modelId="{9FBC2C85-4232-4FD9-A8B4-480202A1810F}" srcId="{36AD6119-B694-4DB7-82D3-6C373E70DEEC}" destId="{78EBF5BE-93B4-41AE-B578-5CE4CADC8695}" srcOrd="3" destOrd="0" parTransId="{D829FF4B-F17D-4886-BE09-B1B065593583}" sibTransId="{4F40739A-66D7-4A64-ACAE-80EB78F5036F}"/>
    <dgm:cxn modelId="{58B19192-E7CF-408D-A0F4-73D1A89B55BF}" srcId="{36AD6119-B694-4DB7-82D3-6C373E70DEEC}" destId="{82D788B7-B6C8-42B7-95A7-697F26029387}" srcOrd="2" destOrd="0" parTransId="{4AA218AB-FEE2-42CF-8AE7-16C9EC1B4864}" sibTransId="{531F92A5-A25B-445F-8FD7-E103B390C4EE}"/>
    <dgm:cxn modelId="{170DDB94-3699-41F1-8DF4-75A4362A6A37}" type="presOf" srcId="{D24CC046-2826-4A6E-A405-E636C0E03DCA}" destId="{07FA5452-3506-4F71-8B1D-FF975658BF2E}" srcOrd="0" destOrd="0" presId="urn:microsoft.com/office/officeart/2008/layout/LinedList"/>
    <dgm:cxn modelId="{7E5241A8-12FF-4603-AB7B-99927E5D6A8E}" type="presOf" srcId="{36AD6119-B694-4DB7-82D3-6C373E70DEEC}" destId="{C83AF9A5-7411-4995-82CB-1B5C433D5635}" srcOrd="0" destOrd="0" presId="urn:microsoft.com/office/officeart/2008/layout/LinedList"/>
    <dgm:cxn modelId="{299CC9E3-265B-4E4F-8ABB-ED0D2F98C5E4}" type="presOf" srcId="{4550CFCC-1B3B-4384-A295-05C29BEC6A01}" destId="{2421250C-2E1F-4BAF-AC75-3076DC0356C8}" srcOrd="0" destOrd="0" presId="urn:microsoft.com/office/officeart/2008/layout/LinedList"/>
    <dgm:cxn modelId="{BB7D2FA3-E705-4D22-B8D7-591B32E1D901}" type="presParOf" srcId="{C83AF9A5-7411-4995-82CB-1B5C433D5635}" destId="{51235A17-B5AB-4436-9B4C-94B12926F527}" srcOrd="0" destOrd="0" presId="urn:microsoft.com/office/officeart/2008/layout/LinedList"/>
    <dgm:cxn modelId="{1337E820-9E6D-4F74-945A-41441C75A2AB}" type="presParOf" srcId="{C83AF9A5-7411-4995-82CB-1B5C433D5635}" destId="{4A3823DE-83AF-4799-BF87-9B6EB7901EE0}" srcOrd="1" destOrd="0" presId="urn:microsoft.com/office/officeart/2008/layout/LinedList"/>
    <dgm:cxn modelId="{FE6BB023-4658-4F64-BA4D-056857F15C67}" type="presParOf" srcId="{4A3823DE-83AF-4799-BF87-9B6EB7901EE0}" destId="{2421250C-2E1F-4BAF-AC75-3076DC0356C8}" srcOrd="0" destOrd="0" presId="urn:microsoft.com/office/officeart/2008/layout/LinedList"/>
    <dgm:cxn modelId="{D7A42EF1-9384-44CB-88B3-A6F68EE62897}" type="presParOf" srcId="{4A3823DE-83AF-4799-BF87-9B6EB7901EE0}" destId="{57B80394-1805-470E-ABE2-C5C35098A9A4}" srcOrd="1" destOrd="0" presId="urn:microsoft.com/office/officeart/2008/layout/LinedList"/>
    <dgm:cxn modelId="{A9EACD5A-8542-443B-B821-B7DC95A30058}" type="presParOf" srcId="{C83AF9A5-7411-4995-82CB-1B5C433D5635}" destId="{874D5186-B700-4A23-B5ED-662F77771FE0}" srcOrd="2" destOrd="0" presId="urn:microsoft.com/office/officeart/2008/layout/LinedList"/>
    <dgm:cxn modelId="{86F9604B-0FFD-4208-8909-35A6A31ED726}" type="presParOf" srcId="{C83AF9A5-7411-4995-82CB-1B5C433D5635}" destId="{7A900E4F-1A19-474C-9038-B95C702E50E8}" srcOrd="3" destOrd="0" presId="urn:microsoft.com/office/officeart/2008/layout/LinedList"/>
    <dgm:cxn modelId="{FCC09D23-579E-423B-934B-D17B0A624101}" type="presParOf" srcId="{7A900E4F-1A19-474C-9038-B95C702E50E8}" destId="{07FA5452-3506-4F71-8B1D-FF975658BF2E}" srcOrd="0" destOrd="0" presId="urn:microsoft.com/office/officeart/2008/layout/LinedList"/>
    <dgm:cxn modelId="{ECCAD7DD-DAFC-4065-BD9F-CE872A06092C}" type="presParOf" srcId="{7A900E4F-1A19-474C-9038-B95C702E50E8}" destId="{606FB0EB-3F49-4C9F-BBA8-5B989D052D21}" srcOrd="1" destOrd="0" presId="urn:microsoft.com/office/officeart/2008/layout/LinedList"/>
    <dgm:cxn modelId="{E01756A6-6C5D-459C-8B7B-17A881E03F91}" type="presParOf" srcId="{C83AF9A5-7411-4995-82CB-1B5C433D5635}" destId="{E3FC1673-16E1-468F-A2DD-E9D483E9FF7B}" srcOrd="4" destOrd="0" presId="urn:microsoft.com/office/officeart/2008/layout/LinedList"/>
    <dgm:cxn modelId="{9CDFB6ED-11D0-411A-B0E2-590891654F26}" type="presParOf" srcId="{C83AF9A5-7411-4995-82CB-1B5C433D5635}" destId="{FB25D881-78FE-4CF8-9A59-EB3C8BF13318}" srcOrd="5" destOrd="0" presId="urn:microsoft.com/office/officeart/2008/layout/LinedList"/>
    <dgm:cxn modelId="{279AF264-8CEC-434C-84B1-7076DA811ED8}" type="presParOf" srcId="{FB25D881-78FE-4CF8-9A59-EB3C8BF13318}" destId="{DABA823B-8BAC-41B7-AA3C-979EB2C1FB1B}" srcOrd="0" destOrd="0" presId="urn:microsoft.com/office/officeart/2008/layout/LinedList"/>
    <dgm:cxn modelId="{25DB6BD2-99AA-444B-95A1-1A0256E367A4}" type="presParOf" srcId="{FB25D881-78FE-4CF8-9A59-EB3C8BF13318}" destId="{BDD3E515-580C-4A64-8D66-56E427F00F77}" srcOrd="1" destOrd="0" presId="urn:microsoft.com/office/officeart/2008/layout/LinedList"/>
    <dgm:cxn modelId="{F0DE6C44-BB44-4659-B031-8654702B0ECD}" type="presParOf" srcId="{C83AF9A5-7411-4995-82CB-1B5C433D5635}" destId="{B491FB33-8D31-4AC6-A2A1-C8DB309E4F99}" srcOrd="6" destOrd="0" presId="urn:microsoft.com/office/officeart/2008/layout/LinedList"/>
    <dgm:cxn modelId="{22E75E9E-B603-4B4B-8829-E3FC496C62F3}" type="presParOf" srcId="{C83AF9A5-7411-4995-82CB-1B5C433D5635}" destId="{38ED500A-9DA4-4B7C-AE63-68D9787C0935}" srcOrd="7" destOrd="0" presId="urn:microsoft.com/office/officeart/2008/layout/LinedList"/>
    <dgm:cxn modelId="{67255ED5-D340-480D-82C7-DF07721CE400}" type="presParOf" srcId="{38ED500A-9DA4-4B7C-AE63-68D9787C0935}" destId="{BDF4DCA1-AC2A-408F-AF6D-621B8B57B937}" srcOrd="0" destOrd="0" presId="urn:microsoft.com/office/officeart/2008/layout/LinedList"/>
    <dgm:cxn modelId="{DECFFB3E-10E2-43F8-9A27-C96C7B54F0E0}" type="presParOf" srcId="{38ED500A-9DA4-4B7C-AE63-68D9787C0935}" destId="{D2922117-B1B1-4156-8EEE-1EE069B0BD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7F461-2C48-4D83-9258-CF389257C7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46F11D-F4E9-4389-93FD-1DD9FC3CFC29}">
      <dgm:prSet/>
      <dgm:spPr/>
      <dgm:t>
        <a:bodyPr/>
        <a:lstStyle/>
        <a:p>
          <a:r>
            <a:rPr lang="en-US" b="1"/>
            <a:t>Interface :</a:t>
          </a:r>
          <a:r>
            <a:rPr lang="en-US"/>
            <a:t> Application cliente </a:t>
          </a:r>
          <a:r>
            <a:rPr lang="en-US" b="1"/>
            <a:t>ModernChatApp</a:t>
          </a:r>
          <a:r>
            <a:rPr lang="en-US"/>
            <a:t> développée en </a:t>
          </a:r>
          <a:r>
            <a:rPr lang="en-US" b="1"/>
            <a:t>Tkinter</a:t>
          </a:r>
          <a:r>
            <a:rPr lang="en-US"/>
            <a:t> (</a:t>
          </a:r>
          <a:r>
            <a:rPr lang="en-US" i="1"/>
            <a:t>stand-alone</a:t>
          </a:r>
          <a:r>
            <a:rPr lang="en-US"/>
            <a:t>).</a:t>
          </a:r>
        </a:p>
      </dgm:t>
    </dgm:pt>
    <dgm:pt modelId="{08017F51-3C88-4E2C-B652-9B885B1AA40E}" type="parTrans" cxnId="{9FC149F6-1C95-4DEF-B690-9ADB37C731CB}">
      <dgm:prSet/>
      <dgm:spPr/>
      <dgm:t>
        <a:bodyPr/>
        <a:lstStyle/>
        <a:p>
          <a:endParaRPr lang="en-US"/>
        </a:p>
      </dgm:t>
    </dgm:pt>
    <dgm:pt modelId="{C7BF2A17-323B-4652-B297-5866CF6091E4}" type="sibTrans" cxnId="{9FC149F6-1C95-4DEF-B690-9ADB37C731CB}">
      <dgm:prSet/>
      <dgm:spPr/>
      <dgm:t>
        <a:bodyPr/>
        <a:lstStyle/>
        <a:p>
          <a:endParaRPr lang="en-US"/>
        </a:p>
      </dgm:t>
    </dgm:pt>
    <dgm:pt modelId="{C58104DA-68B5-4A39-978C-B0DCCC07F414}">
      <dgm:prSet/>
      <dgm:spPr/>
      <dgm:t>
        <a:bodyPr/>
        <a:lstStyle/>
        <a:p>
          <a:r>
            <a:rPr lang="fr-FR" b="1"/>
            <a:t>Performance Asynchrone :</a:t>
          </a:r>
          <a:r>
            <a:rPr lang="fr-FR"/>
            <a:t> Utilisation du </a:t>
          </a:r>
          <a:r>
            <a:rPr lang="fr-FR" b="1"/>
            <a:t>Threading Python</a:t>
          </a:r>
          <a:r>
            <a:rPr lang="fr-FR"/>
            <a:t> pour l'exécution non-bloquante de la prédiction du modèle.</a:t>
          </a:r>
          <a:endParaRPr lang="en-US"/>
        </a:p>
      </dgm:t>
    </dgm:pt>
    <dgm:pt modelId="{80EDE70A-1FA0-47C7-9457-4A4D2953A581}" type="parTrans" cxnId="{220B5EA6-EB8F-4C45-92C4-5A7D38AAFF88}">
      <dgm:prSet/>
      <dgm:spPr/>
      <dgm:t>
        <a:bodyPr/>
        <a:lstStyle/>
        <a:p>
          <a:endParaRPr lang="en-US"/>
        </a:p>
      </dgm:t>
    </dgm:pt>
    <dgm:pt modelId="{6F83ACA5-E64C-44CE-BE23-23C9FBE4C8C7}" type="sibTrans" cxnId="{220B5EA6-EB8F-4C45-92C4-5A7D38AAFF88}">
      <dgm:prSet/>
      <dgm:spPr/>
      <dgm:t>
        <a:bodyPr/>
        <a:lstStyle/>
        <a:p>
          <a:endParaRPr lang="en-US"/>
        </a:p>
      </dgm:t>
    </dgm:pt>
    <dgm:pt modelId="{D905A9F9-404F-4DEC-B2B5-979A99C689A9}">
      <dgm:prSet/>
      <dgm:spPr/>
      <dgm:t>
        <a:bodyPr/>
        <a:lstStyle/>
        <a:p>
          <a:r>
            <a:rPr lang="fr-FR" b="1"/>
            <a:t>Avantage UX :</a:t>
          </a:r>
          <a:r>
            <a:rPr lang="fr-FR"/>
            <a:t> Le GUI reste réactif (affichage "typing...") pendant que la prédiction s'exécute en arrière-plan.</a:t>
          </a:r>
          <a:endParaRPr lang="en-US"/>
        </a:p>
      </dgm:t>
    </dgm:pt>
    <dgm:pt modelId="{AA7092FD-7FCB-44F6-BD44-1D363557DC89}" type="parTrans" cxnId="{06006E35-9E3D-4CD9-B66E-992DD16D6153}">
      <dgm:prSet/>
      <dgm:spPr/>
      <dgm:t>
        <a:bodyPr/>
        <a:lstStyle/>
        <a:p>
          <a:endParaRPr lang="en-US"/>
        </a:p>
      </dgm:t>
    </dgm:pt>
    <dgm:pt modelId="{AE936228-8D03-4F43-8046-878561BF8D4D}" type="sibTrans" cxnId="{06006E35-9E3D-4CD9-B66E-992DD16D6153}">
      <dgm:prSet/>
      <dgm:spPr/>
      <dgm:t>
        <a:bodyPr/>
        <a:lstStyle/>
        <a:p>
          <a:endParaRPr lang="en-US"/>
        </a:p>
      </dgm:t>
    </dgm:pt>
    <dgm:pt modelId="{A0A55A5C-2B87-4969-9CE4-EE73E8FFAC62}" type="pres">
      <dgm:prSet presAssocID="{E797F461-2C48-4D83-9258-CF389257C7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39957D-2F9D-446D-88BA-02BFE86367FD}" type="pres">
      <dgm:prSet presAssocID="{A946F11D-F4E9-4389-93FD-1DD9FC3CFC29}" presName="hierRoot1" presStyleCnt="0"/>
      <dgm:spPr/>
    </dgm:pt>
    <dgm:pt modelId="{DBBD13CA-365F-49D6-AEF0-A69832E22761}" type="pres">
      <dgm:prSet presAssocID="{A946F11D-F4E9-4389-93FD-1DD9FC3CFC29}" presName="composite" presStyleCnt="0"/>
      <dgm:spPr/>
    </dgm:pt>
    <dgm:pt modelId="{DDB940BB-394A-4F28-9A76-884EF9720A89}" type="pres">
      <dgm:prSet presAssocID="{A946F11D-F4E9-4389-93FD-1DD9FC3CFC29}" presName="background" presStyleLbl="node0" presStyleIdx="0" presStyleCnt="3"/>
      <dgm:spPr/>
    </dgm:pt>
    <dgm:pt modelId="{215677FC-A4FE-4CDB-B9B1-7E65B2228C05}" type="pres">
      <dgm:prSet presAssocID="{A946F11D-F4E9-4389-93FD-1DD9FC3CFC29}" presName="text" presStyleLbl="fgAcc0" presStyleIdx="0" presStyleCnt="3">
        <dgm:presLayoutVars>
          <dgm:chPref val="3"/>
        </dgm:presLayoutVars>
      </dgm:prSet>
      <dgm:spPr/>
    </dgm:pt>
    <dgm:pt modelId="{7F7825A4-738B-4224-8FDA-6059D5A1B102}" type="pres">
      <dgm:prSet presAssocID="{A946F11D-F4E9-4389-93FD-1DD9FC3CFC29}" presName="hierChild2" presStyleCnt="0"/>
      <dgm:spPr/>
    </dgm:pt>
    <dgm:pt modelId="{AF59116B-5E31-4818-B36C-0783270111D5}" type="pres">
      <dgm:prSet presAssocID="{C58104DA-68B5-4A39-978C-B0DCCC07F414}" presName="hierRoot1" presStyleCnt="0"/>
      <dgm:spPr/>
    </dgm:pt>
    <dgm:pt modelId="{15F8DB98-034C-4533-AC61-95F7E1295412}" type="pres">
      <dgm:prSet presAssocID="{C58104DA-68B5-4A39-978C-B0DCCC07F414}" presName="composite" presStyleCnt="0"/>
      <dgm:spPr/>
    </dgm:pt>
    <dgm:pt modelId="{44D374B3-A280-4D2A-A70E-CB78D0791265}" type="pres">
      <dgm:prSet presAssocID="{C58104DA-68B5-4A39-978C-B0DCCC07F414}" presName="background" presStyleLbl="node0" presStyleIdx="1" presStyleCnt="3"/>
      <dgm:spPr/>
    </dgm:pt>
    <dgm:pt modelId="{21F75FEB-9113-42ED-AF7D-9738393736E7}" type="pres">
      <dgm:prSet presAssocID="{C58104DA-68B5-4A39-978C-B0DCCC07F414}" presName="text" presStyleLbl="fgAcc0" presStyleIdx="1" presStyleCnt="3">
        <dgm:presLayoutVars>
          <dgm:chPref val="3"/>
        </dgm:presLayoutVars>
      </dgm:prSet>
      <dgm:spPr/>
    </dgm:pt>
    <dgm:pt modelId="{5C692B54-E3FB-48DB-97D6-2ECACAF817C1}" type="pres">
      <dgm:prSet presAssocID="{C58104DA-68B5-4A39-978C-B0DCCC07F414}" presName="hierChild2" presStyleCnt="0"/>
      <dgm:spPr/>
    </dgm:pt>
    <dgm:pt modelId="{7CDF7A07-BE25-43A1-B1C0-3767564E5708}" type="pres">
      <dgm:prSet presAssocID="{D905A9F9-404F-4DEC-B2B5-979A99C689A9}" presName="hierRoot1" presStyleCnt="0"/>
      <dgm:spPr/>
    </dgm:pt>
    <dgm:pt modelId="{07CD4713-8422-4C6F-8F3C-AA48F535542F}" type="pres">
      <dgm:prSet presAssocID="{D905A9F9-404F-4DEC-B2B5-979A99C689A9}" presName="composite" presStyleCnt="0"/>
      <dgm:spPr/>
    </dgm:pt>
    <dgm:pt modelId="{8D1E0B45-5FD0-4EF0-9E22-78F5106BD88A}" type="pres">
      <dgm:prSet presAssocID="{D905A9F9-404F-4DEC-B2B5-979A99C689A9}" presName="background" presStyleLbl="node0" presStyleIdx="2" presStyleCnt="3"/>
      <dgm:spPr/>
    </dgm:pt>
    <dgm:pt modelId="{91AE751F-E716-46FD-B601-1DA7D8C4F78E}" type="pres">
      <dgm:prSet presAssocID="{D905A9F9-404F-4DEC-B2B5-979A99C689A9}" presName="text" presStyleLbl="fgAcc0" presStyleIdx="2" presStyleCnt="3">
        <dgm:presLayoutVars>
          <dgm:chPref val="3"/>
        </dgm:presLayoutVars>
      </dgm:prSet>
      <dgm:spPr/>
    </dgm:pt>
    <dgm:pt modelId="{4D6AE5E1-534F-472D-88FD-02BA7070312C}" type="pres">
      <dgm:prSet presAssocID="{D905A9F9-404F-4DEC-B2B5-979A99C689A9}" presName="hierChild2" presStyleCnt="0"/>
      <dgm:spPr/>
    </dgm:pt>
  </dgm:ptLst>
  <dgm:cxnLst>
    <dgm:cxn modelId="{06006E35-9E3D-4CD9-B66E-992DD16D6153}" srcId="{E797F461-2C48-4D83-9258-CF389257C7B5}" destId="{D905A9F9-404F-4DEC-B2B5-979A99C689A9}" srcOrd="2" destOrd="0" parTransId="{AA7092FD-7FCB-44F6-BD44-1D363557DC89}" sibTransId="{AE936228-8D03-4F43-8046-878561BF8D4D}"/>
    <dgm:cxn modelId="{220B5EA6-EB8F-4C45-92C4-5A7D38AAFF88}" srcId="{E797F461-2C48-4D83-9258-CF389257C7B5}" destId="{C58104DA-68B5-4A39-978C-B0DCCC07F414}" srcOrd="1" destOrd="0" parTransId="{80EDE70A-1FA0-47C7-9457-4A4D2953A581}" sibTransId="{6F83ACA5-E64C-44CE-BE23-23C9FBE4C8C7}"/>
    <dgm:cxn modelId="{7A5470B7-7BC6-4CBB-9BFC-72BEFC1D58FA}" type="presOf" srcId="{D905A9F9-404F-4DEC-B2B5-979A99C689A9}" destId="{91AE751F-E716-46FD-B601-1DA7D8C4F78E}" srcOrd="0" destOrd="0" presId="urn:microsoft.com/office/officeart/2005/8/layout/hierarchy1"/>
    <dgm:cxn modelId="{25FB45BF-3E96-4B4A-B57F-54D3E50F0A63}" type="presOf" srcId="{E797F461-2C48-4D83-9258-CF389257C7B5}" destId="{A0A55A5C-2B87-4969-9CE4-EE73E8FFAC62}" srcOrd="0" destOrd="0" presId="urn:microsoft.com/office/officeart/2005/8/layout/hierarchy1"/>
    <dgm:cxn modelId="{1443C1E7-0266-4C06-A1B4-C45DE8D5E3DC}" type="presOf" srcId="{C58104DA-68B5-4A39-978C-B0DCCC07F414}" destId="{21F75FEB-9113-42ED-AF7D-9738393736E7}" srcOrd="0" destOrd="0" presId="urn:microsoft.com/office/officeart/2005/8/layout/hierarchy1"/>
    <dgm:cxn modelId="{094EC1F2-6ECB-4756-AEA0-3ADAFBB3214C}" type="presOf" srcId="{A946F11D-F4E9-4389-93FD-1DD9FC3CFC29}" destId="{215677FC-A4FE-4CDB-B9B1-7E65B2228C05}" srcOrd="0" destOrd="0" presId="urn:microsoft.com/office/officeart/2005/8/layout/hierarchy1"/>
    <dgm:cxn modelId="{9FC149F6-1C95-4DEF-B690-9ADB37C731CB}" srcId="{E797F461-2C48-4D83-9258-CF389257C7B5}" destId="{A946F11D-F4E9-4389-93FD-1DD9FC3CFC29}" srcOrd="0" destOrd="0" parTransId="{08017F51-3C88-4E2C-B652-9B885B1AA40E}" sibTransId="{C7BF2A17-323B-4652-B297-5866CF6091E4}"/>
    <dgm:cxn modelId="{77DCE53E-F231-45B8-9ACF-8F8DD73E7F4D}" type="presParOf" srcId="{A0A55A5C-2B87-4969-9CE4-EE73E8FFAC62}" destId="{7339957D-2F9D-446D-88BA-02BFE86367FD}" srcOrd="0" destOrd="0" presId="urn:microsoft.com/office/officeart/2005/8/layout/hierarchy1"/>
    <dgm:cxn modelId="{C49F9D48-FD14-492E-BD05-9052DC455E2F}" type="presParOf" srcId="{7339957D-2F9D-446D-88BA-02BFE86367FD}" destId="{DBBD13CA-365F-49D6-AEF0-A69832E22761}" srcOrd="0" destOrd="0" presId="urn:microsoft.com/office/officeart/2005/8/layout/hierarchy1"/>
    <dgm:cxn modelId="{A989CCDA-FF54-4205-B31B-40A46650B4D0}" type="presParOf" srcId="{DBBD13CA-365F-49D6-AEF0-A69832E22761}" destId="{DDB940BB-394A-4F28-9A76-884EF9720A89}" srcOrd="0" destOrd="0" presId="urn:microsoft.com/office/officeart/2005/8/layout/hierarchy1"/>
    <dgm:cxn modelId="{A3BC5B46-7446-4C8E-ABF0-B173CC4DE56D}" type="presParOf" srcId="{DBBD13CA-365F-49D6-AEF0-A69832E22761}" destId="{215677FC-A4FE-4CDB-B9B1-7E65B2228C05}" srcOrd="1" destOrd="0" presId="urn:microsoft.com/office/officeart/2005/8/layout/hierarchy1"/>
    <dgm:cxn modelId="{23E7BB62-34A3-4681-A1F5-0FC7DF943B21}" type="presParOf" srcId="{7339957D-2F9D-446D-88BA-02BFE86367FD}" destId="{7F7825A4-738B-4224-8FDA-6059D5A1B102}" srcOrd="1" destOrd="0" presId="urn:microsoft.com/office/officeart/2005/8/layout/hierarchy1"/>
    <dgm:cxn modelId="{C4EB4A2A-8857-43E8-BE05-DE3403273B3D}" type="presParOf" srcId="{A0A55A5C-2B87-4969-9CE4-EE73E8FFAC62}" destId="{AF59116B-5E31-4818-B36C-0783270111D5}" srcOrd="1" destOrd="0" presId="urn:microsoft.com/office/officeart/2005/8/layout/hierarchy1"/>
    <dgm:cxn modelId="{9E0240EB-0D79-4E11-AAF0-B54A64234343}" type="presParOf" srcId="{AF59116B-5E31-4818-B36C-0783270111D5}" destId="{15F8DB98-034C-4533-AC61-95F7E1295412}" srcOrd="0" destOrd="0" presId="urn:microsoft.com/office/officeart/2005/8/layout/hierarchy1"/>
    <dgm:cxn modelId="{0B7600F3-03D7-4C56-BC7F-AE0C26D86EF3}" type="presParOf" srcId="{15F8DB98-034C-4533-AC61-95F7E1295412}" destId="{44D374B3-A280-4D2A-A70E-CB78D0791265}" srcOrd="0" destOrd="0" presId="urn:microsoft.com/office/officeart/2005/8/layout/hierarchy1"/>
    <dgm:cxn modelId="{CAAB317A-83A9-45E7-A062-46D62AB3A9B3}" type="presParOf" srcId="{15F8DB98-034C-4533-AC61-95F7E1295412}" destId="{21F75FEB-9113-42ED-AF7D-9738393736E7}" srcOrd="1" destOrd="0" presId="urn:microsoft.com/office/officeart/2005/8/layout/hierarchy1"/>
    <dgm:cxn modelId="{E4C1B497-40CB-45C7-9FE1-6E8C6E7C715C}" type="presParOf" srcId="{AF59116B-5E31-4818-B36C-0783270111D5}" destId="{5C692B54-E3FB-48DB-97D6-2ECACAF817C1}" srcOrd="1" destOrd="0" presId="urn:microsoft.com/office/officeart/2005/8/layout/hierarchy1"/>
    <dgm:cxn modelId="{0F6FD331-3EAE-4758-ABD9-3DBC7E78FF73}" type="presParOf" srcId="{A0A55A5C-2B87-4969-9CE4-EE73E8FFAC62}" destId="{7CDF7A07-BE25-43A1-B1C0-3767564E5708}" srcOrd="2" destOrd="0" presId="urn:microsoft.com/office/officeart/2005/8/layout/hierarchy1"/>
    <dgm:cxn modelId="{9C7C454D-F80E-4935-92BF-CE188426D01D}" type="presParOf" srcId="{7CDF7A07-BE25-43A1-B1C0-3767564E5708}" destId="{07CD4713-8422-4C6F-8F3C-AA48F535542F}" srcOrd="0" destOrd="0" presId="urn:microsoft.com/office/officeart/2005/8/layout/hierarchy1"/>
    <dgm:cxn modelId="{ECC2798B-8253-4CEB-89D1-F1651002909B}" type="presParOf" srcId="{07CD4713-8422-4C6F-8F3C-AA48F535542F}" destId="{8D1E0B45-5FD0-4EF0-9E22-78F5106BD88A}" srcOrd="0" destOrd="0" presId="urn:microsoft.com/office/officeart/2005/8/layout/hierarchy1"/>
    <dgm:cxn modelId="{01EB3DDA-6322-4898-83D8-A02054872BEA}" type="presParOf" srcId="{07CD4713-8422-4C6F-8F3C-AA48F535542F}" destId="{91AE751F-E716-46FD-B601-1DA7D8C4F78E}" srcOrd="1" destOrd="0" presId="urn:microsoft.com/office/officeart/2005/8/layout/hierarchy1"/>
    <dgm:cxn modelId="{1366131E-C412-435D-B91D-F0B5004455B5}" type="presParOf" srcId="{7CDF7A07-BE25-43A1-B1C0-3767564E5708}" destId="{4D6AE5E1-534F-472D-88FD-02BA707031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A2C373-DC29-43DB-AA9E-F9A1019D0F6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9C8853-5B50-44B6-87B2-D1FFDEBB6CCD}">
      <dgm:prSet/>
      <dgm:spPr/>
      <dgm:t>
        <a:bodyPr/>
        <a:lstStyle/>
        <a:p>
          <a:r>
            <a:rPr lang="fr-FR" b="1">
              <a:hlinkClick xmlns:r="http://schemas.openxmlformats.org/officeDocument/2006/relationships" r:id="rId1"/>
            </a:rPr>
            <a:t>https://chatbotsmagazine.com/contextual-chat-bots-with-tensorflow-4391749d0077</a:t>
          </a:r>
          <a:endParaRPr lang="en-US"/>
        </a:p>
      </dgm:t>
    </dgm:pt>
    <dgm:pt modelId="{FE189743-7BA2-4658-8F30-F5EC03AE45F4}" type="parTrans" cxnId="{BD1B5A56-E7C8-4B00-8B26-51A57253CE37}">
      <dgm:prSet/>
      <dgm:spPr/>
      <dgm:t>
        <a:bodyPr/>
        <a:lstStyle/>
        <a:p>
          <a:endParaRPr lang="en-US"/>
        </a:p>
      </dgm:t>
    </dgm:pt>
    <dgm:pt modelId="{EE178A84-A496-4C89-AE28-58333CBBB77B}" type="sibTrans" cxnId="{BD1B5A56-E7C8-4B00-8B26-51A57253CE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2BF4B85-47F4-49C9-B086-EB7B56D317BD}">
      <dgm:prSet/>
      <dgm:spPr/>
      <dgm:t>
        <a:bodyPr/>
        <a:lstStyle/>
        <a:p>
          <a:r>
            <a:rPr lang="fr-FR">
              <a:hlinkClick xmlns:r="http://schemas.openxmlformats.org/officeDocument/2006/relationships" r:id="rId2"/>
            </a:rPr>
            <a:t>https://youtu.be/a040VmmO-AY?si=9IJ82qXV6B5TRzzv</a:t>
          </a:r>
          <a:endParaRPr lang="en-US"/>
        </a:p>
      </dgm:t>
    </dgm:pt>
    <dgm:pt modelId="{A98546F5-AC48-4F0E-B7F6-49DB175EDCBB}" type="parTrans" cxnId="{3B77E7A5-7C41-40A4-8012-0E5E48641093}">
      <dgm:prSet/>
      <dgm:spPr/>
      <dgm:t>
        <a:bodyPr/>
        <a:lstStyle/>
        <a:p>
          <a:endParaRPr lang="en-US"/>
        </a:p>
      </dgm:t>
    </dgm:pt>
    <dgm:pt modelId="{8118C016-567C-4F33-84B4-C6088BE597F7}" type="sibTrans" cxnId="{3B77E7A5-7C41-40A4-8012-0E5E486410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E37287-CEDD-4B27-9BE8-84368DEC2CA6}">
      <dgm:prSet/>
      <dgm:spPr/>
      <dgm:t>
        <a:bodyPr/>
        <a:lstStyle/>
        <a:p>
          <a:r>
            <a:rPr lang="fr-FR">
              <a:hlinkClick xmlns:r="http://schemas.openxmlformats.org/officeDocument/2006/relationships" r:id="rId3"/>
            </a:rPr>
            <a:t>https://github.com/patrickloeber/pytorch-chatbot</a:t>
          </a:r>
          <a:endParaRPr lang="en-US"/>
        </a:p>
      </dgm:t>
    </dgm:pt>
    <dgm:pt modelId="{1F00D663-740F-4BF7-A872-FF2237F071C9}" type="parTrans" cxnId="{382F3576-616B-4CF2-B342-6E0355974D1C}">
      <dgm:prSet/>
      <dgm:spPr/>
      <dgm:t>
        <a:bodyPr/>
        <a:lstStyle/>
        <a:p>
          <a:endParaRPr lang="en-US"/>
        </a:p>
      </dgm:t>
    </dgm:pt>
    <dgm:pt modelId="{1630F831-80C0-4B81-8CD3-0AF35EDBC16A}" type="sibTrans" cxnId="{382F3576-616B-4CF2-B342-6E0355974D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F265F2-9865-41B5-AC8A-98D5B160FEA1}">
      <dgm:prSet/>
      <dgm:spPr/>
      <dgm:t>
        <a:bodyPr/>
        <a:lstStyle/>
        <a:p>
          <a:r>
            <a:rPr lang="fr-FR">
              <a:hlinkClick xmlns:r="http://schemas.openxmlformats.org/officeDocument/2006/relationships" r:id="rId4"/>
            </a:rPr>
            <a:t>https://youtu.be/RpWeNzfSUHw?si=KF1174rAoIEus9nb</a:t>
          </a:r>
          <a:endParaRPr lang="en-US"/>
        </a:p>
      </dgm:t>
    </dgm:pt>
    <dgm:pt modelId="{CEA9AEDD-982A-4882-8CE6-F22CC6A9E0D3}" type="parTrans" cxnId="{B3CEE4B1-F48F-4FD0-90FE-AF74FBB0971A}">
      <dgm:prSet/>
      <dgm:spPr/>
      <dgm:t>
        <a:bodyPr/>
        <a:lstStyle/>
        <a:p>
          <a:endParaRPr lang="en-US"/>
        </a:p>
      </dgm:t>
    </dgm:pt>
    <dgm:pt modelId="{24F09826-A4B8-47C6-A8FD-38F728C09BEB}" type="sibTrans" cxnId="{B3CEE4B1-F48F-4FD0-90FE-AF74FBB0971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4BEA1F2-10C5-4193-8E8F-25E0FBE994D5}" type="pres">
      <dgm:prSet presAssocID="{03A2C373-DC29-43DB-AA9E-F9A1019D0F68}" presName="Name0" presStyleCnt="0">
        <dgm:presLayoutVars>
          <dgm:animLvl val="lvl"/>
          <dgm:resizeHandles val="exact"/>
        </dgm:presLayoutVars>
      </dgm:prSet>
      <dgm:spPr/>
    </dgm:pt>
    <dgm:pt modelId="{7DA8E88F-F0B0-4E30-8A4F-2200AAF81AEB}" type="pres">
      <dgm:prSet presAssocID="{959C8853-5B50-44B6-87B2-D1FFDEBB6CCD}" presName="compositeNode" presStyleCnt="0">
        <dgm:presLayoutVars>
          <dgm:bulletEnabled val="1"/>
        </dgm:presLayoutVars>
      </dgm:prSet>
      <dgm:spPr/>
    </dgm:pt>
    <dgm:pt modelId="{DF4B888F-FEBC-4730-8199-E5B7825D241E}" type="pres">
      <dgm:prSet presAssocID="{959C8853-5B50-44B6-87B2-D1FFDEBB6CCD}" presName="bgRect" presStyleLbl="bgAccFollowNode1" presStyleIdx="0" presStyleCnt="4"/>
      <dgm:spPr/>
    </dgm:pt>
    <dgm:pt modelId="{2A86F1D6-0FDB-4457-832C-06F50548106E}" type="pres">
      <dgm:prSet presAssocID="{EE178A84-A496-4C89-AE28-58333CBBB77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277C1FF-199E-4111-9B74-23EDB8663890}" type="pres">
      <dgm:prSet presAssocID="{959C8853-5B50-44B6-87B2-D1FFDEBB6CCD}" presName="bottomLine" presStyleLbl="alignNode1" presStyleIdx="1" presStyleCnt="8">
        <dgm:presLayoutVars/>
      </dgm:prSet>
      <dgm:spPr/>
    </dgm:pt>
    <dgm:pt modelId="{8544D1BC-D1DE-4B12-AB25-B949249CE59F}" type="pres">
      <dgm:prSet presAssocID="{959C8853-5B50-44B6-87B2-D1FFDEBB6CCD}" presName="nodeText" presStyleLbl="bgAccFollowNode1" presStyleIdx="0" presStyleCnt="4">
        <dgm:presLayoutVars>
          <dgm:bulletEnabled val="1"/>
        </dgm:presLayoutVars>
      </dgm:prSet>
      <dgm:spPr/>
    </dgm:pt>
    <dgm:pt modelId="{2A4C6848-F516-420A-BB8E-C85200EF88DE}" type="pres">
      <dgm:prSet presAssocID="{EE178A84-A496-4C89-AE28-58333CBBB77B}" presName="sibTrans" presStyleCnt="0"/>
      <dgm:spPr/>
    </dgm:pt>
    <dgm:pt modelId="{D5DA2B47-7F51-4BED-8E61-D3AD1CE0E5B5}" type="pres">
      <dgm:prSet presAssocID="{B2BF4B85-47F4-49C9-B086-EB7B56D317BD}" presName="compositeNode" presStyleCnt="0">
        <dgm:presLayoutVars>
          <dgm:bulletEnabled val="1"/>
        </dgm:presLayoutVars>
      </dgm:prSet>
      <dgm:spPr/>
    </dgm:pt>
    <dgm:pt modelId="{09B99CF1-C366-4FD9-83C4-A884EA3D2ECB}" type="pres">
      <dgm:prSet presAssocID="{B2BF4B85-47F4-49C9-B086-EB7B56D317BD}" presName="bgRect" presStyleLbl="bgAccFollowNode1" presStyleIdx="1" presStyleCnt="4"/>
      <dgm:spPr/>
    </dgm:pt>
    <dgm:pt modelId="{324D1E02-F699-4A68-BEF9-258DE8EF3267}" type="pres">
      <dgm:prSet presAssocID="{8118C016-567C-4F33-84B4-C6088BE597F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ED07D0F-8848-4119-9EC3-3F56F7447324}" type="pres">
      <dgm:prSet presAssocID="{B2BF4B85-47F4-49C9-B086-EB7B56D317BD}" presName="bottomLine" presStyleLbl="alignNode1" presStyleIdx="3" presStyleCnt="8">
        <dgm:presLayoutVars/>
      </dgm:prSet>
      <dgm:spPr/>
    </dgm:pt>
    <dgm:pt modelId="{642875EF-1379-42DA-9627-BDDD78DAC686}" type="pres">
      <dgm:prSet presAssocID="{B2BF4B85-47F4-49C9-B086-EB7B56D317BD}" presName="nodeText" presStyleLbl="bgAccFollowNode1" presStyleIdx="1" presStyleCnt="4">
        <dgm:presLayoutVars>
          <dgm:bulletEnabled val="1"/>
        </dgm:presLayoutVars>
      </dgm:prSet>
      <dgm:spPr/>
    </dgm:pt>
    <dgm:pt modelId="{E7513F1B-FE11-4EAA-B3DB-BFADF93FD141}" type="pres">
      <dgm:prSet presAssocID="{8118C016-567C-4F33-84B4-C6088BE597F7}" presName="sibTrans" presStyleCnt="0"/>
      <dgm:spPr/>
    </dgm:pt>
    <dgm:pt modelId="{8B8285DA-F108-485A-B5D2-D7B87A13325B}" type="pres">
      <dgm:prSet presAssocID="{DAE37287-CEDD-4B27-9BE8-84368DEC2CA6}" presName="compositeNode" presStyleCnt="0">
        <dgm:presLayoutVars>
          <dgm:bulletEnabled val="1"/>
        </dgm:presLayoutVars>
      </dgm:prSet>
      <dgm:spPr/>
    </dgm:pt>
    <dgm:pt modelId="{4C6516CC-63B8-4CD1-B175-4F7542239C6A}" type="pres">
      <dgm:prSet presAssocID="{DAE37287-CEDD-4B27-9BE8-84368DEC2CA6}" presName="bgRect" presStyleLbl="bgAccFollowNode1" presStyleIdx="2" presStyleCnt="4"/>
      <dgm:spPr/>
    </dgm:pt>
    <dgm:pt modelId="{E7971092-5970-4EB7-84E3-27D8D1EE9060}" type="pres">
      <dgm:prSet presAssocID="{1630F831-80C0-4B81-8CD3-0AF35EDBC16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6077D63-0219-4987-8090-3555A4F6C9EF}" type="pres">
      <dgm:prSet presAssocID="{DAE37287-CEDD-4B27-9BE8-84368DEC2CA6}" presName="bottomLine" presStyleLbl="alignNode1" presStyleIdx="5" presStyleCnt="8">
        <dgm:presLayoutVars/>
      </dgm:prSet>
      <dgm:spPr/>
    </dgm:pt>
    <dgm:pt modelId="{8F30757D-9466-4259-A096-449C7330365D}" type="pres">
      <dgm:prSet presAssocID="{DAE37287-CEDD-4B27-9BE8-84368DEC2CA6}" presName="nodeText" presStyleLbl="bgAccFollowNode1" presStyleIdx="2" presStyleCnt="4">
        <dgm:presLayoutVars>
          <dgm:bulletEnabled val="1"/>
        </dgm:presLayoutVars>
      </dgm:prSet>
      <dgm:spPr/>
    </dgm:pt>
    <dgm:pt modelId="{AAC875BF-E1FF-462E-8AE6-F663BF3C274A}" type="pres">
      <dgm:prSet presAssocID="{1630F831-80C0-4B81-8CD3-0AF35EDBC16A}" presName="sibTrans" presStyleCnt="0"/>
      <dgm:spPr/>
    </dgm:pt>
    <dgm:pt modelId="{3BC1FA4C-5D21-4F9B-A0F9-C546E8F9BAE4}" type="pres">
      <dgm:prSet presAssocID="{B7F265F2-9865-41B5-AC8A-98D5B160FEA1}" presName="compositeNode" presStyleCnt="0">
        <dgm:presLayoutVars>
          <dgm:bulletEnabled val="1"/>
        </dgm:presLayoutVars>
      </dgm:prSet>
      <dgm:spPr/>
    </dgm:pt>
    <dgm:pt modelId="{C50028C7-B585-4D85-B892-2A70802413D9}" type="pres">
      <dgm:prSet presAssocID="{B7F265F2-9865-41B5-AC8A-98D5B160FEA1}" presName="bgRect" presStyleLbl="bgAccFollowNode1" presStyleIdx="3" presStyleCnt="4"/>
      <dgm:spPr/>
    </dgm:pt>
    <dgm:pt modelId="{EE763572-0F42-4568-A18F-FFB11DAE224E}" type="pres">
      <dgm:prSet presAssocID="{24F09826-A4B8-47C6-A8FD-38F728C09BE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A042C70-52D8-45BA-9D06-10D590B7ABA6}" type="pres">
      <dgm:prSet presAssocID="{B7F265F2-9865-41B5-AC8A-98D5B160FEA1}" presName="bottomLine" presStyleLbl="alignNode1" presStyleIdx="7" presStyleCnt="8">
        <dgm:presLayoutVars/>
      </dgm:prSet>
      <dgm:spPr/>
    </dgm:pt>
    <dgm:pt modelId="{F2E45F00-6BEC-4626-A5D6-C7FD675C4316}" type="pres">
      <dgm:prSet presAssocID="{B7F265F2-9865-41B5-AC8A-98D5B160FEA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39D3802-8A80-4A40-B4B9-C93B619538D7}" type="presOf" srcId="{B2BF4B85-47F4-49C9-B086-EB7B56D317BD}" destId="{642875EF-1379-42DA-9627-BDDD78DAC686}" srcOrd="1" destOrd="0" presId="urn:microsoft.com/office/officeart/2016/7/layout/BasicLinearProcessNumbered"/>
    <dgm:cxn modelId="{F250BC0D-5ADA-4A05-A196-AE451480AA43}" type="presOf" srcId="{1630F831-80C0-4B81-8CD3-0AF35EDBC16A}" destId="{E7971092-5970-4EB7-84E3-27D8D1EE9060}" srcOrd="0" destOrd="0" presId="urn:microsoft.com/office/officeart/2016/7/layout/BasicLinearProcessNumbered"/>
    <dgm:cxn modelId="{F8926D0F-B3B4-4B67-A520-DCEEAC93C0BB}" type="presOf" srcId="{B7F265F2-9865-41B5-AC8A-98D5B160FEA1}" destId="{F2E45F00-6BEC-4626-A5D6-C7FD675C4316}" srcOrd="1" destOrd="0" presId="urn:microsoft.com/office/officeart/2016/7/layout/BasicLinearProcessNumbered"/>
    <dgm:cxn modelId="{3551201A-2833-48AD-B657-574A8C2CE24A}" type="presOf" srcId="{DAE37287-CEDD-4B27-9BE8-84368DEC2CA6}" destId="{4C6516CC-63B8-4CD1-B175-4F7542239C6A}" srcOrd="0" destOrd="0" presId="urn:microsoft.com/office/officeart/2016/7/layout/BasicLinearProcessNumbered"/>
    <dgm:cxn modelId="{3904642F-1ADD-451C-ADD2-83E87CEB7E0B}" type="presOf" srcId="{DAE37287-CEDD-4B27-9BE8-84368DEC2CA6}" destId="{8F30757D-9466-4259-A096-449C7330365D}" srcOrd="1" destOrd="0" presId="urn:microsoft.com/office/officeart/2016/7/layout/BasicLinearProcessNumbered"/>
    <dgm:cxn modelId="{9EDA6044-8D74-4CAE-B68F-509A1F3A4FCA}" type="presOf" srcId="{959C8853-5B50-44B6-87B2-D1FFDEBB6CCD}" destId="{DF4B888F-FEBC-4730-8199-E5B7825D241E}" srcOrd="0" destOrd="0" presId="urn:microsoft.com/office/officeart/2016/7/layout/BasicLinearProcessNumbered"/>
    <dgm:cxn modelId="{1CB6F16F-FB29-450A-A372-ACD9E876A75C}" type="presOf" srcId="{959C8853-5B50-44B6-87B2-D1FFDEBB6CCD}" destId="{8544D1BC-D1DE-4B12-AB25-B949249CE59F}" srcOrd="1" destOrd="0" presId="urn:microsoft.com/office/officeart/2016/7/layout/BasicLinearProcessNumbered"/>
    <dgm:cxn modelId="{382F3576-616B-4CF2-B342-6E0355974D1C}" srcId="{03A2C373-DC29-43DB-AA9E-F9A1019D0F68}" destId="{DAE37287-CEDD-4B27-9BE8-84368DEC2CA6}" srcOrd="2" destOrd="0" parTransId="{1F00D663-740F-4BF7-A872-FF2237F071C9}" sibTransId="{1630F831-80C0-4B81-8CD3-0AF35EDBC16A}"/>
    <dgm:cxn modelId="{BD1B5A56-E7C8-4B00-8B26-51A57253CE37}" srcId="{03A2C373-DC29-43DB-AA9E-F9A1019D0F68}" destId="{959C8853-5B50-44B6-87B2-D1FFDEBB6CCD}" srcOrd="0" destOrd="0" parTransId="{FE189743-7BA2-4658-8F30-F5EC03AE45F4}" sibTransId="{EE178A84-A496-4C89-AE28-58333CBBB77B}"/>
    <dgm:cxn modelId="{8FA41257-615A-4FE7-A2EB-5F1360140155}" type="presOf" srcId="{EE178A84-A496-4C89-AE28-58333CBBB77B}" destId="{2A86F1D6-0FDB-4457-832C-06F50548106E}" srcOrd="0" destOrd="0" presId="urn:microsoft.com/office/officeart/2016/7/layout/BasicLinearProcessNumbered"/>
    <dgm:cxn modelId="{300ABC77-34ED-4F35-8E73-51EEB50177F0}" type="presOf" srcId="{03A2C373-DC29-43DB-AA9E-F9A1019D0F68}" destId="{84BEA1F2-10C5-4193-8E8F-25E0FBE994D5}" srcOrd="0" destOrd="0" presId="urn:microsoft.com/office/officeart/2016/7/layout/BasicLinearProcessNumbered"/>
    <dgm:cxn modelId="{09FED0A3-31BF-4590-AD01-0E22AE98D175}" type="presOf" srcId="{8118C016-567C-4F33-84B4-C6088BE597F7}" destId="{324D1E02-F699-4A68-BEF9-258DE8EF3267}" srcOrd="0" destOrd="0" presId="urn:microsoft.com/office/officeart/2016/7/layout/BasicLinearProcessNumbered"/>
    <dgm:cxn modelId="{3B77E7A5-7C41-40A4-8012-0E5E48641093}" srcId="{03A2C373-DC29-43DB-AA9E-F9A1019D0F68}" destId="{B2BF4B85-47F4-49C9-B086-EB7B56D317BD}" srcOrd="1" destOrd="0" parTransId="{A98546F5-AC48-4F0E-B7F6-49DB175EDCBB}" sibTransId="{8118C016-567C-4F33-84B4-C6088BE597F7}"/>
    <dgm:cxn modelId="{B3CEE4B1-F48F-4FD0-90FE-AF74FBB0971A}" srcId="{03A2C373-DC29-43DB-AA9E-F9A1019D0F68}" destId="{B7F265F2-9865-41B5-AC8A-98D5B160FEA1}" srcOrd="3" destOrd="0" parTransId="{CEA9AEDD-982A-4882-8CE6-F22CC6A9E0D3}" sibTransId="{24F09826-A4B8-47C6-A8FD-38F728C09BEB}"/>
    <dgm:cxn modelId="{17D083C0-7AD5-4EB4-BC66-8465D1018FB3}" type="presOf" srcId="{B7F265F2-9865-41B5-AC8A-98D5B160FEA1}" destId="{C50028C7-B585-4D85-B892-2A70802413D9}" srcOrd="0" destOrd="0" presId="urn:microsoft.com/office/officeart/2016/7/layout/BasicLinearProcessNumbered"/>
    <dgm:cxn modelId="{D048BFD0-01FF-4371-AED5-DCB2D299E8EB}" type="presOf" srcId="{B2BF4B85-47F4-49C9-B086-EB7B56D317BD}" destId="{09B99CF1-C366-4FD9-83C4-A884EA3D2ECB}" srcOrd="0" destOrd="0" presId="urn:microsoft.com/office/officeart/2016/7/layout/BasicLinearProcessNumbered"/>
    <dgm:cxn modelId="{DE45CAF1-9B52-4129-8726-73683D390B11}" type="presOf" srcId="{24F09826-A4B8-47C6-A8FD-38F728C09BEB}" destId="{EE763572-0F42-4568-A18F-FFB11DAE224E}" srcOrd="0" destOrd="0" presId="urn:microsoft.com/office/officeart/2016/7/layout/BasicLinearProcessNumbered"/>
    <dgm:cxn modelId="{F2A10F4B-125F-4EF8-88F8-8353F9A2D81B}" type="presParOf" srcId="{84BEA1F2-10C5-4193-8E8F-25E0FBE994D5}" destId="{7DA8E88F-F0B0-4E30-8A4F-2200AAF81AEB}" srcOrd="0" destOrd="0" presId="urn:microsoft.com/office/officeart/2016/7/layout/BasicLinearProcessNumbered"/>
    <dgm:cxn modelId="{5DB27CF8-9F4B-444C-8314-C8D16E9D6A12}" type="presParOf" srcId="{7DA8E88F-F0B0-4E30-8A4F-2200AAF81AEB}" destId="{DF4B888F-FEBC-4730-8199-E5B7825D241E}" srcOrd="0" destOrd="0" presId="urn:microsoft.com/office/officeart/2016/7/layout/BasicLinearProcessNumbered"/>
    <dgm:cxn modelId="{E2BBFCDD-C20F-41AD-8468-03FED962067C}" type="presParOf" srcId="{7DA8E88F-F0B0-4E30-8A4F-2200AAF81AEB}" destId="{2A86F1D6-0FDB-4457-832C-06F50548106E}" srcOrd="1" destOrd="0" presId="urn:microsoft.com/office/officeart/2016/7/layout/BasicLinearProcessNumbered"/>
    <dgm:cxn modelId="{BE7E1BD5-55B6-433B-95F4-4F71257DC766}" type="presParOf" srcId="{7DA8E88F-F0B0-4E30-8A4F-2200AAF81AEB}" destId="{2277C1FF-199E-4111-9B74-23EDB8663890}" srcOrd="2" destOrd="0" presId="urn:microsoft.com/office/officeart/2016/7/layout/BasicLinearProcessNumbered"/>
    <dgm:cxn modelId="{CBB78ABD-A3E4-4018-B4B2-81A3B740AEE4}" type="presParOf" srcId="{7DA8E88F-F0B0-4E30-8A4F-2200AAF81AEB}" destId="{8544D1BC-D1DE-4B12-AB25-B949249CE59F}" srcOrd="3" destOrd="0" presId="urn:microsoft.com/office/officeart/2016/7/layout/BasicLinearProcessNumbered"/>
    <dgm:cxn modelId="{EA6D68DD-A3F7-415C-9FBD-BD127944D740}" type="presParOf" srcId="{84BEA1F2-10C5-4193-8E8F-25E0FBE994D5}" destId="{2A4C6848-F516-420A-BB8E-C85200EF88DE}" srcOrd="1" destOrd="0" presId="urn:microsoft.com/office/officeart/2016/7/layout/BasicLinearProcessNumbered"/>
    <dgm:cxn modelId="{9BDE818B-3196-4C06-945E-F78016CF7CE5}" type="presParOf" srcId="{84BEA1F2-10C5-4193-8E8F-25E0FBE994D5}" destId="{D5DA2B47-7F51-4BED-8E61-D3AD1CE0E5B5}" srcOrd="2" destOrd="0" presId="urn:microsoft.com/office/officeart/2016/7/layout/BasicLinearProcessNumbered"/>
    <dgm:cxn modelId="{32CBD23F-1F62-4506-BAFC-E7C6142EEFBC}" type="presParOf" srcId="{D5DA2B47-7F51-4BED-8E61-D3AD1CE0E5B5}" destId="{09B99CF1-C366-4FD9-83C4-A884EA3D2ECB}" srcOrd="0" destOrd="0" presId="urn:microsoft.com/office/officeart/2016/7/layout/BasicLinearProcessNumbered"/>
    <dgm:cxn modelId="{D004FA6B-39BA-490F-A240-D95CEEBB7F79}" type="presParOf" srcId="{D5DA2B47-7F51-4BED-8E61-D3AD1CE0E5B5}" destId="{324D1E02-F699-4A68-BEF9-258DE8EF3267}" srcOrd="1" destOrd="0" presId="urn:microsoft.com/office/officeart/2016/7/layout/BasicLinearProcessNumbered"/>
    <dgm:cxn modelId="{B36D21E1-4715-4737-9CEF-E300D19D9855}" type="presParOf" srcId="{D5DA2B47-7F51-4BED-8E61-D3AD1CE0E5B5}" destId="{9ED07D0F-8848-4119-9EC3-3F56F7447324}" srcOrd="2" destOrd="0" presId="urn:microsoft.com/office/officeart/2016/7/layout/BasicLinearProcessNumbered"/>
    <dgm:cxn modelId="{5FC82695-A63A-4D12-A9A7-176CE315BFE6}" type="presParOf" srcId="{D5DA2B47-7F51-4BED-8E61-D3AD1CE0E5B5}" destId="{642875EF-1379-42DA-9627-BDDD78DAC686}" srcOrd="3" destOrd="0" presId="urn:microsoft.com/office/officeart/2016/7/layout/BasicLinearProcessNumbered"/>
    <dgm:cxn modelId="{60FFD7FB-705C-4DFB-80C6-1CBBB5634829}" type="presParOf" srcId="{84BEA1F2-10C5-4193-8E8F-25E0FBE994D5}" destId="{E7513F1B-FE11-4EAA-B3DB-BFADF93FD141}" srcOrd="3" destOrd="0" presId="urn:microsoft.com/office/officeart/2016/7/layout/BasicLinearProcessNumbered"/>
    <dgm:cxn modelId="{BD4CAD50-7719-48C0-812E-F4290472315A}" type="presParOf" srcId="{84BEA1F2-10C5-4193-8E8F-25E0FBE994D5}" destId="{8B8285DA-F108-485A-B5D2-D7B87A13325B}" srcOrd="4" destOrd="0" presId="urn:microsoft.com/office/officeart/2016/7/layout/BasicLinearProcessNumbered"/>
    <dgm:cxn modelId="{869D0605-E69A-45CA-BAFF-5A78A64BE67A}" type="presParOf" srcId="{8B8285DA-F108-485A-B5D2-D7B87A13325B}" destId="{4C6516CC-63B8-4CD1-B175-4F7542239C6A}" srcOrd="0" destOrd="0" presId="urn:microsoft.com/office/officeart/2016/7/layout/BasicLinearProcessNumbered"/>
    <dgm:cxn modelId="{AA529D66-82AE-4E2C-81AF-F42EB6EE6E39}" type="presParOf" srcId="{8B8285DA-F108-485A-B5D2-D7B87A13325B}" destId="{E7971092-5970-4EB7-84E3-27D8D1EE9060}" srcOrd="1" destOrd="0" presId="urn:microsoft.com/office/officeart/2016/7/layout/BasicLinearProcessNumbered"/>
    <dgm:cxn modelId="{353026FE-F2B7-4504-B98E-4ACD14BCC550}" type="presParOf" srcId="{8B8285DA-F108-485A-B5D2-D7B87A13325B}" destId="{36077D63-0219-4987-8090-3555A4F6C9EF}" srcOrd="2" destOrd="0" presId="urn:microsoft.com/office/officeart/2016/7/layout/BasicLinearProcessNumbered"/>
    <dgm:cxn modelId="{68473A81-E63F-4B9E-BAF4-EB6F022DAA3F}" type="presParOf" srcId="{8B8285DA-F108-485A-B5D2-D7B87A13325B}" destId="{8F30757D-9466-4259-A096-449C7330365D}" srcOrd="3" destOrd="0" presId="urn:microsoft.com/office/officeart/2016/7/layout/BasicLinearProcessNumbered"/>
    <dgm:cxn modelId="{440A66D0-81BC-4BAD-A746-8230F5E1AE9A}" type="presParOf" srcId="{84BEA1F2-10C5-4193-8E8F-25E0FBE994D5}" destId="{AAC875BF-E1FF-462E-8AE6-F663BF3C274A}" srcOrd="5" destOrd="0" presId="urn:microsoft.com/office/officeart/2016/7/layout/BasicLinearProcessNumbered"/>
    <dgm:cxn modelId="{39505BAC-DBA4-4B61-B7AA-C0A65D53705A}" type="presParOf" srcId="{84BEA1F2-10C5-4193-8E8F-25E0FBE994D5}" destId="{3BC1FA4C-5D21-4F9B-A0F9-C546E8F9BAE4}" srcOrd="6" destOrd="0" presId="urn:microsoft.com/office/officeart/2016/7/layout/BasicLinearProcessNumbered"/>
    <dgm:cxn modelId="{64336496-76B2-45C3-A364-96A7A4A246C6}" type="presParOf" srcId="{3BC1FA4C-5D21-4F9B-A0F9-C546E8F9BAE4}" destId="{C50028C7-B585-4D85-B892-2A70802413D9}" srcOrd="0" destOrd="0" presId="urn:microsoft.com/office/officeart/2016/7/layout/BasicLinearProcessNumbered"/>
    <dgm:cxn modelId="{C061E206-D333-42D6-8411-984BDC60E2D2}" type="presParOf" srcId="{3BC1FA4C-5D21-4F9B-A0F9-C546E8F9BAE4}" destId="{EE763572-0F42-4568-A18F-FFB11DAE224E}" srcOrd="1" destOrd="0" presId="urn:microsoft.com/office/officeart/2016/7/layout/BasicLinearProcessNumbered"/>
    <dgm:cxn modelId="{1521FA3B-BC48-4B9F-AAC8-542593127AF1}" type="presParOf" srcId="{3BC1FA4C-5D21-4F9B-A0F9-C546E8F9BAE4}" destId="{DA042C70-52D8-45BA-9D06-10D590B7ABA6}" srcOrd="2" destOrd="0" presId="urn:microsoft.com/office/officeart/2016/7/layout/BasicLinearProcessNumbered"/>
    <dgm:cxn modelId="{534A37DD-42FC-4D92-819D-CF7A37375AB9}" type="presParOf" srcId="{3BC1FA4C-5D21-4F9B-A0F9-C546E8F9BAE4}" destId="{F2E45F00-6BEC-4626-A5D6-C7FD675C43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7715B-48E1-4F46-9937-2BC26C8654C6}">
      <dsp:nvSpPr>
        <dsp:cNvPr id="0" name=""/>
        <dsp:cNvSpPr/>
      </dsp:nvSpPr>
      <dsp:spPr>
        <a:xfrm>
          <a:off x="0" y="2101"/>
          <a:ext cx="2417307" cy="13868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Cadre :</a:t>
          </a:r>
          <a:r>
            <a:rPr lang="fr-FR" sz="1900" kern="1200"/>
            <a:t> </a:t>
          </a:r>
          <a:r>
            <a:rPr lang="fr-FR" sz="1900" b="1" kern="1200"/>
            <a:t>MLP (Multi-Layer Perceptron)</a:t>
          </a:r>
          <a:r>
            <a:rPr lang="fr-FR" sz="1900" kern="1200"/>
            <a:t> implémenté via nn.Module</a:t>
          </a:r>
          <a:endParaRPr lang="en-US" sz="1900" kern="1200"/>
        </a:p>
      </dsp:txBody>
      <dsp:txXfrm>
        <a:off x="67701" y="69802"/>
        <a:ext cx="2281905" cy="1251456"/>
      </dsp:txXfrm>
    </dsp:sp>
    <dsp:sp modelId="{87CE60F0-7D25-4B65-8C8B-73C6C9A719D2}">
      <dsp:nvSpPr>
        <dsp:cNvPr id="0" name=""/>
        <dsp:cNvSpPr/>
      </dsp:nvSpPr>
      <dsp:spPr>
        <a:xfrm rot="5400000">
          <a:off x="4011282" y="3014"/>
          <a:ext cx="1109487" cy="42974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Input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512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256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128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64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Output</a:t>
          </a:r>
          <a:endParaRPr lang="en-US" sz="1600" kern="1200"/>
        </a:p>
      </dsp:txBody>
      <dsp:txXfrm rot="-5400000">
        <a:off x="2417308" y="1651150"/>
        <a:ext cx="4243275" cy="1001165"/>
      </dsp:txXfrm>
    </dsp:sp>
    <dsp:sp modelId="{50706202-3930-4E38-9C0B-FCE818599FC7}">
      <dsp:nvSpPr>
        <dsp:cNvPr id="0" name=""/>
        <dsp:cNvSpPr/>
      </dsp:nvSpPr>
      <dsp:spPr>
        <a:xfrm>
          <a:off x="0" y="1458303"/>
          <a:ext cx="2417307" cy="13868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Topologie :</a:t>
          </a:r>
          <a:r>
            <a:rPr lang="fr-FR" sz="1900" kern="1200"/>
            <a:t> Réduction progressive des couches :</a:t>
          </a:r>
          <a:endParaRPr lang="en-US" sz="1900" kern="1200"/>
        </a:p>
      </dsp:txBody>
      <dsp:txXfrm>
        <a:off x="67701" y="1526004"/>
        <a:ext cx="2281905" cy="1251456"/>
      </dsp:txXfrm>
    </dsp:sp>
    <dsp:sp modelId="{2FF4D2ED-C545-4BB9-AFEF-FDB5FAA7EBDA}">
      <dsp:nvSpPr>
        <dsp:cNvPr id="0" name=""/>
        <dsp:cNvSpPr/>
      </dsp:nvSpPr>
      <dsp:spPr>
        <a:xfrm rot="5400000">
          <a:off x="4011282" y="1459216"/>
          <a:ext cx="1109487" cy="42974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Batch Normalization </a:t>
          </a:r>
          <a:r>
            <a:rPr lang="fr-FR" sz="1600" kern="1200"/>
            <a:t>pour la stabilité et la vitesse.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Dropout </a:t>
          </a:r>
          <a:r>
            <a:rPr lang="en-US" sz="1600" kern="1200"/>
            <a:t>(0.4) pour prévenir le surapprentissage.</a:t>
          </a:r>
        </a:p>
      </dsp:txBody>
      <dsp:txXfrm rot="-5400000">
        <a:off x="2417308" y="3107352"/>
        <a:ext cx="4243275" cy="1001165"/>
      </dsp:txXfrm>
    </dsp:sp>
    <dsp:sp modelId="{B26C4177-1C2E-43EB-A76B-DB65755859BB}">
      <dsp:nvSpPr>
        <dsp:cNvPr id="0" name=""/>
        <dsp:cNvSpPr/>
      </dsp:nvSpPr>
      <dsp:spPr>
        <a:xfrm>
          <a:off x="0" y="2914504"/>
          <a:ext cx="2417307" cy="13868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Optimisation &amp; Régularisation :</a:t>
          </a:r>
          <a:endParaRPr lang="en-US" sz="1900" kern="1200"/>
        </a:p>
      </dsp:txBody>
      <dsp:txXfrm>
        <a:off x="67701" y="2982205"/>
        <a:ext cx="2281905" cy="1251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35A17-B5AB-4436-9B4C-94B12926F527}">
      <dsp:nvSpPr>
        <dsp:cNvPr id="0" name=""/>
        <dsp:cNvSpPr/>
      </dsp:nvSpPr>
      <dsp:spPr>
        <a:xfrm>
          <a:off x="0" y="0"/>
          <a:ext cx="6714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21250C-2E1F-4BAF-AC75-3076DC0356C8}">
      <dsp:nvSpPr>
        <dsp:cNvPr id="0" name=""/>
        <dsp:cNvSpPr/>
      </dsp:nvSpPr>
      <dsp:spPr>
        <a:xfrm>
          <a:off x="0" y="0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Convergence :</a:t>
          </a:r>
          <a:r>
            <a:rPr lang="fr-FR" sz="2100" kern="1200"/>
            <a:t> Graphique de la Courbe de Perte </a:t>
          </a:r>
          <a:r>
            <a:rPr lang="fr-FR" sz="2100" kern="1200">
              <a:sym typeface="Wingdings" panose="05000000000000000000" pitchFamily="2" charset="2"/>
            </a:rPr>
            <a:t></a:t>
          </a:r>
          <a:r>
            <a:rPr lang="fr-FR" sz="2100" kern="1200"/>
            <a:t>Convergence rapide et stable sur </a:t>
          </a:r>
          <a:r>
            <a:rPr lang="fr-FR" sz="2100" b="1" kern="1200"/>
            <a:t>50 époques</a:t>
          </a:r>
          <a:r>
            <a:rPr lang="fr-FR" sz="2100" kern="1200"/>
            <a:t>.</a:t>
          </a:r>
          <a:endParaRPr lang="en-US" sz="2100" kern="1200"/>
        </a:p>
      </dsp:txBody>
      <dsp:txXfrm>
        <a:off x="0" y="0"/>
        <a:ext cx="6714744" cy="1075866"/>
      </dsp:txXfrm>
    </dsp:sp>
    <dsp:sp modelId="{874D5186-B700-4A23-B5ED-662F77771FE0}">
      <dsp:nvSpPr>
        <dsp:cNvPr id="0" name=""/>
        <dsp:cNvSpPr/>
      </dsp:nvSpPr>
      <dsp:spPr>
        <a:xfrm>
          <a:off x="0" y="1075866"/>
          <a:ext cx="6714744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FA5452-3506-4F71-8B1D-FF975658BF2E}">
      <dsp:nvSpPr>
        <dsp:cNvPr id="0" name=""/>
        <dsp:cNvSpPr/>
      </dsp:nvSpPr>
      <dsp:spPr>
        <a:xfrm>
          <a:off x="0" y="1075866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Précision Globale :</a:t>
          </a:r>
          <a:r>
            <a:rPr lang="fr-FR" sz="2100" kern="1200"/>
            <a:t> </a:t>
          </a:r>
          <a:r>
            <a:rPr lang="fr-FR" sz="2100" b="1" kern="1200"/>
            <a:t>Accuracy sur l'Ensemble de Test</a:t>
          </a:r>
          <a:endParaRPr lang="en-US" sz="2100" kern="1200"/>
        </a:p>
      </dsp:txBody>
      <dsp:txXfrm>
        <a:off x="0" y="1075866"/>
        <a:ext cx="6714744" cy="1075866"/>
      </dsp:txXfrm>
    </dsp:sp>
    <dsp:sp modelId="{E3FC1673-16E1-468F-A2DD-E9D483E9FF7B}">
      <dsp:nvSpPr>
        <dsp:cNvPr id="0" name=""/>
        <dsp:cNvSpPr/>
      </dsp:nvSpPr>
      <dsp:spPr>
        <a:xfrm>
          <a:off x="0" y="2151732"/>
          <a:ext cx="6714744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BA823B-8BAC-41B7-AA3C-979EB2C1FB1B}">
      <dsp:nvSpPr>
        <dsp:cNvPr id="0" name=""/>
        <dsp:cNvSpPr/>
      </dsp:nvSpPr>
      <dsp:spPr>
        <a:xfrm>
          <a:off x="0" y="2151732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Analyse Détaillée :</a:t>
          </a:r>
          <a:r>
            <a:rPr lang="fr-FR" sz="2100" kern="1200"/>
            <a:t> Rapport de Classification (F1-Score, Précision, Rappel) élevé sur l'ensemble des intentions, validant la robustesse.</a:t>
          </a:r>
          <a:endParaRPr lang="en-US" sz="2100" kern="1200"/>
        </a:p>
      </dsp:txBody>
      <dsp:txXfrm>
        <a:off x="0" y="2151732"/>
        <a:ext cx="6714744" cy="1075866"/>
      </dsp:txXfrm>
    </dsp:sp>
    <dsp:sp modelId="{B491FB33-8D31-4AC6-A2A1-C8DB309E4F99}">
      <dsp:nvSpPr>
        <dsp:cNvPr id="0" name=""/>
        <dsp:cNvSpPr/>
      </dsp:nvSpPr>
      <dsp:spPr>
        <a:xfrm>
          <a:off x="0" y="3227598"/>
          <a:ext cx="671474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F4DCA1-AC2A-408F-AF6D-621B8B57B937}">
      <dsp:nvSpPr>
        <dsp:cNvPr id="0" name=""/>
        <dsp:cNvSpPr/>
      </dsp:nvSpPr>
      <dsp:spPr>
        <a:xfrm>
          <a:off x="0" y="3227598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Artefact :</a:t>
          </a:r>
          <a:r>
            <a:rPr lang="fr-FR" sz="2100" kern="1200"/>
            <a:t> Poids entraînés sauvegardés dans le fichier </a:t>
          </a:r>
          <a:r>
            <a:rPr lang="fr-FR" sz="2100" b="1" kern="1200"/>
            <a:t>.pth</a:t>
          </a:r>
          <a:r>
            <a:rPr lang="fr-FR" sz="2100" kern="1200"/>
            <a:t> (chat_model_tfidf.pth).</a:t>
          </a:r>
          <a:endParaRPr lang="en-US" sz="2100" kern="1200"/>
        </a:p>
      </dsp:txBody>
      <dsp:txXfrm>
        <a:off x="0" y="3227598"/>
        <a:ext cx="6714744" cy="1075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940BB-394A-4F28-9A76-884EF9720A8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677FC-A4FE-4CDB-B9B1-7E65B2228C0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Interface :</a:t>
          </a:r>
          <a:r>
            <a:rPr lang="en-US" sz="2000" kern="1200"/>
            <a:t> Application cliente </a:t>
          </a:r>
          <a:r>
            <a:rPr lang="en-US" sz="2000" b="1" kern="1200"/>
            <a:t>ModernChatApp</a:t>
          </a:r>
          <a:r>
            <a:rPr lang="en-US" sz="2000" kern="1200"/>
            <a:t> développée en </a:t>
          </a:r>
          <a:r>
            <a:rPr lang="en-US" sz="2000" b="1" kern="1200"/>
            <a:t>Tkinter</a:t>
          </a:r>
          <a:r>
            <a:rPr lang="en-US" sz="2000" kern="1200"/>
            <a:t> (</a:t>
          </a:r>
          <a:r>
            <a:rPr lang="en-US" sz="2000" i="1" kern="1200"/>
            <a:t>stand-alone</a:t>
          </a:r>
          <a:r>
            <a:rPr lang="en-US" sz="2000" kern="1200"/>
            <a:t>).</a:t>
          </a:r>
        </a:p>
      </dsp:txBody>
      <dsp:txXfrm>
        <a:off x="398656" y="1088253"/>
        <a:ext cx="2959127" cy="1837317"/>
      </dsp:txXfrm>
    </dsp:sp>
    <dsp:sp modelId="{44D374B3-A280-4D2A-A70E-CB78D079126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75FEB-9113-42ED-AF7D-9738393736E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Performance Asynchrone :</a:t>
          </a:r>
          <a:r>
            <a:rPr lang="fr-FR" sz="2000" kern="1200"/>
            <a:t> Utilisation du </a:t>
          </a:r>
          <a:r>
            <a:rPr lang="fr-FR" sz="2000" b="1" kern="1200"/>
            <a:t>Threading Python</a:t>
          </a:r>
          <a:r>
            <a:rPr lang="fr-FR" sz="2000" kern="1200"/>
            <a:t> pour l'exécution non-bloquante de la prédiction du modèle.</a:t>
          </a:r>
          <a:endParaRPr lang="en-US" sz="2000" kern="1200"/>
        </a:p>
      </dsp:txBody>
      <dsp:txXfrm>
        <a:off x="4155097" y="1088253"/>
        <a:ext cx="2959127" cy="1837317"/>
      </dsp:txXfrm>
    </dsp:sp>
    <dsp:sp modelId="{8D1E0B45-5FD0-4EF0-9E22-78F5106BD88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E751F-E716-46FD-B601-1DA7D8C4F78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Avantage UX :</a:t>
          </a:r>
          <a:r>
            <a:rPr lang="fr-FR" sz="2000" kern="1200"/>
            <a:t> Le GUI reste réactif (affichage "typing...") pendant que la prédiction s'exécute en arrière-plan.</a:t>
          </a:r>
          <a:endParaRPr lang="en-US" sz="2000" kern="1200"/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888F-FEBC-4730-8199-E5B7825D241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>
              <a:hlinkClick xmlns:r="http://schemas.openxmlformats.org/officeDocument/2006/relationships" r:id="rId1"/>
            </a:rPr>
            <a:t>https://chatbotsmagazine.com/contextual-chat-bots-with-tensorflow-4391749d0077</a:t>
          </a:r>
          <a:endParaRPr lang="en-US" sz="1100" kern="1200"/>
        </a:p>
      </dsp:txBody>
      <dsp:txXfrm>
        <a:off x="3080" y="1765067"/>
        <a:ext cx="2444055" cy="2053006"/>
      </dsp:txXfrm>
    </dsp:sp>
    <dsp:sp modelId="{2A86F1D6-0FDB-4457-832C-06F50548106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2277C1FF-199E-4111-9B74-23EDB8663890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99CF1-C366-4FD9-83C4-A884EA3D2ECB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hlinkClick xmlns:r="http://schemas.openxmlformats.org/officeDocument/2006/relationships" r:id="rId2"/>
            </a:rPr>
            <a:t>https://youtu.be/a040VmmO-AY?si=9IJ82qXV6B5TRzzv</a:t>
          </a:r>
          <a:endParaRPr lang="en-US" sz="1100" kern="1200"/>
        </a:p>
      </dsp:txBody>
      <dsp:txXfrm>
        <a:off x="2691541" y="1765067"/>
        <a:ext cx="2444055" cy="2053006"/>
      </dsp:txXfrm>
    </dsp:sp>
    <dsp:sp modelId="{324D1E02-F699-4A68-BEF9-258DE8EF3267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9ED07D0F-8848-4119-9EC3-3F56F7447324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516CC-63B8-4CD1-B175-4F7542239C6A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hlinkClick xmlns:r="http://schemas.openxmlformats.org/officeDocument/2006/relationships" r:id="rId3"/>
            </a:rPr>
            <a:t>https://github.com/patrickloeber/pytorch-chatbot</a:t>
          </a:r>
          <a:endParaRPr lang="en-US" sz="1100" kern="1200"/>
        </a:p>
      </dsp:txBody>
      <dsp:txXfrm>
        <a:off x="5380002" y="1765067"/>
        <a:ext cx="2444055" cy="2053006"/>
      </dsp:txXfrm>
    </dsp:sp>
    <dsp:sp modelId="{E7971092-5970-4EB7-84E3-27D8D1EE9060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36077D63-0219-4987-8090-3555A4F6C9EF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28C7-B585-4D85-B892-2A70802413D9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hlinkClick xmlns:r="http://schemas.openxmlformats.org/officeDocument/2006/relationships" r:id="rId4"/>
            </a:rPr>
            <a:t>https://youtu.be/RpWeNzfSUHw?si=KF1174rAoIEus9nb</a:t>
          </a:r>
          <a:endParaRPr lang="en-US" sz="1100" kern="1200"/>
        </a:p>
      </dsp:txBody>
      <dsp:txXfrm>
        <a:off x="8068463" y="1765067"/>
        <a:ext cx="2444055" cy="2053006"/>
      </dsp:txXfrm>
    </dsp:sp>
    <dsp:sp modelId="{EE763572-0F42-4568-A18F-FFB11DAE224E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DA042C70-52D8-45BA-9D06-10D590B7ABA6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31FB-9690-99A6-2375-D5F219041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B1BE-40CF-2FCF-5BD9-2CAD60A0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1289-4EA4-3828-42BD-AFE9773F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59FC-DAEE-7401-CCC4-AD4EE55E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11C5-FB3B-B295-7355-ADB6D00A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1FC4-4889-D6A5-E895-666EF013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32C-9B50-27E4-70FA-E96F0AA6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A0D4-D733-828F-EC0B-C9E97F90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2549-0843-434C-244D-14775BD7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E4D3-8368-6FCF-FBC9-98BF08E2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C493F-90BC-E5EE-C004-004C64C37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314E4-B90F-7D4A-E650-3A129F03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132B-00B0-34F9-D9B0-7817BCE6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69E0-769A-4D07-67BC-91FB84F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522F-45BB-57E7-6532-605AD883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645-D1D2-03F9-A615-8B7FEE60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2B11-7047-285A-FE80-60EDACFF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4F9B-D69E-BE29-7D21-25E18129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BFA0-3620-35B4-D962-1367016C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B159-5711-50B3-9412-152652EF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EBA0-AF92-04AC-16C3-AB3D0CD2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2BFB-003D-CD53-FC06-D04F0F9D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05D1-C508-DACB-80F2-AD2EA1D5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BA7F-7E91-E398-81E7-8963B9E0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277F-3F0A-80D4-BFE6-AFB2D569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083-BB4B-D1D8-5A50-A42D31B7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2EFE-BC9C-9A63-ABA6-9699FA9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7E08-B11C-FCD1-743C-6351E66D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848E-646B-9A0B-FF48-71BBB958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8033C-399A-4BF3-197F-20287D41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79F4-B663-91B0-C017-E7792327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5733-D4C2-1F70-621E-47A63932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7D92F-9E8A-75D6-E616-64296FE5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3B6BA-4D3C-12F1-3B3C-451499E0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67FD7-043C-5CB4-E759-775F769F7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07DBA-CF24-91DB-D944-E2416851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BB3E7-313F-1BB4-2002-6A17FEDE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A4202-5FA2-43FF-7892-DD8EF6D2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62542-24A6-1AC3-296A-7B3716B2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419B-8D67-F984-4E87-9B2CED27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019B2-103A-6087-61C3-EF3E1866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F2ED4-8D20-264A-6AEE-EA01EE05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0DAFA-6324-4224-4433-8D02EDB7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90773-05B6-8582-BBE4-66396934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A6A9-A355-F68D-D8E3-ECA338C6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7764-9158-9A30-42B1-1818112A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1D58-5311-C950-D6F3-AB274EF4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FA7-CFA0-FE3F-4712-A909D8EA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D30F-85A6-D310-6E1B-E216D6710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CD71-69B7-CAFD-9EFB-8D81DC6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C4B1-2085-5DB4-592D-A48D4B07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4735D-881A-31D3-4459-BF9943F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7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2429-CC55-1252-0EE1-45F59C01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E445C-7E82-2F4E-7EEA-CF82C97F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1FA7-319E-4FF2-B239-6188E657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6A707-C1C1-A251-48E5-2B141A93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8AEF7-48D2-38E6-0D22-E607E46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82E9-6DD9-F0A3-1F39-DB74BE00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EAD9E-8016-A4E5-061A-03D11907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B9577-53F6-21FE-2178-A6577A50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ECCF-2C13-A6FD-1979-4BFC1A1F6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C1B26-9EEF-4DC6-88B5-16800F885DC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08E7-8F50-03D2-B07B-AAD8F5E31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27C0-407A-F7EF-FE25-1401F6DF1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incare008" TargetMode="External"/><Relationship Id="rId2" Type="http://schemas.openxmlformats.org/officeDocument/2006/relationships/hyperlink" Target="https://github.com/apelic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ntonine-pelicier-8965b518b?utm_source=share&amp;utm_campaign=share_via&amp;utm_content=profile&amp;utm_medium=android_ap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CC4-916D-5078-921C-5CAFB099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610085"/>
            <a:ext cx="9014348" cy="2402006"/>
          </a:xfrm>
        </p:spPr>
        <p:txBody>
          <a:bodyPr anchor="b">
            <a:normAutofit/>
          </a:bodyPr>
          <a:lstStyle/>
          <a:p>
            <a:r>
              <a:rPr lang="fr-FR" b="1" dirty="0"/>
              <a:t>Titre et Synthèse Exécutive</a:t>
            </a:r>
            <a:br>
              <a:rPr lang="fr-FR" b="1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E3FF2-15BA-96F6-130B-E84EAE0C1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71" y="4892722"/>
            <a:ext cx="10346498" cy="1078173"/>
          </a:xfrm>
        </p:spPr>
        <p:txBody>
          <a:bodyPr anchor="ctr">
            <a:normAutofit/>
          </a:bodyPr>
          <a:lstStyle/>
          <a:p>
            <a:pPr algn="l"/>
            <a:r>
              <a:rPr lang="fr-FR" sz="2800" b="1" dirty="0" err="1">
                <a:solidFill>
                  <a:srgbClr val="FFFFFF"/>
                </a:solidFill>
              </a:rPr>
              <a:t>MedBot</a:t>
            </a:r>
            <a:r>
              <a:rPr lang="fr-FR" sz="2800" b="1" dirty="0">
                <a:solidFill>
                  <a:srgbClr val="FFFFFF"/>
                </a:solidFill>
              </a:rPr>
              <a:t> : Système de Classification d'Intention pour la Santé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1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07DAB-BB02-0456-D8F7-35804CD59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58B1B-F363-450A-9BE6-ED58ECF6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Architecture du </a:t>
            </a:r>
            <a:r>
              <a:rPr lang="en-US" b="1" dirty="0" err="1"/>
              <a:t>ChatbotModel</a:t>
            </a:r>
            <a:r>
              <a:rPr lang="en-US" b="1" dirty="0"/>
              <a:t> (</a:t>
            </a:r>
            <a:r>
              <a:rPr lang="en-US" b="1" dirty="0" err="1"/>
              <a:t>PyTorch</a:t>
            </a:r>
            <a:r>
              <a:rPr lang="en-US" b="1" dirty="0"/>
              <a:t>)</a:t>
            </a:r>
          </a:p>
        </p:txBody>
      </p:sp>
      <p:pic>
        <p:nvPicPr>
          <p:cNvPr id="8" name="Picture 7" descr="A close-up of a blue and green striped surface&#10;&#10;AI-generated content may be incorrect.">
            <a:extLst>
              <a:ext uri="{FF2B5EF4-FFF2-40B4-BE49-F238E27FC236}">
                <a16:creationId xmlns:a16="http://schemas.microsoft.com/office/drawing/2014/main" id="{7EFB63E6-8E52-A571-0ABD-02D669D5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08" r="19008" b="-2"/>
          <a:stretch>
            <a:fillRect/>
          </a:stretch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D1A777D-52A1-4ECD-8163-F9F06FE5A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71938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64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ED6D7-1D5A-9A10-48BB-4243C7D0E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0F27-61CB-11C9-B0CE-C014508D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450" y="1402041"/>
            <a:ext cx="11210794" cy="2387918"/>
          </a:xfrm>
        </p:spPr>
        <p:txBody>
          <a:bodyPr anchor="b">
            <a:normAutofit/>
          </a:bodyPr>
          <a:lstStyle/>
          <a:p>
            <a:r>
              <a:rPr lang="en-US" sz="5400" b="1" dirty="0" err="1">
                <a:solidFill>
                  <a:schemeClr val="tx2"/>
                </a:solidFill>
              </a:rPr>
              <a:t>Stratégie</a:t>
            </a:r>
            <a:r>
              <a:rPr lang="en-US" sz="5400" b="1" dirty="0">
                <a:solidFill>
                  <a:schemeClr val="tx2"/>
                </a:solidFill>
              </a:rPr>
              <a:t> </a:t>
            </a:r>
            <a:r>
              <a:rPr lang="en-US" sz="5400" b="1" dirty="0" err="1">
                <a:solidFill>
                  <a:schemeClr val="tx2"/>
                </a:solidFill>
              </a:rPr>
              <a:t>d'Entraînement</a:t>
            </a:r>
            <a:r>
              <a:rPr lang="en-US" sz="5400" b="1" dirty="0">
                <a:solidFill>
                  <a:schemeClr val="tx2"/>
                </a:solidFill>
              </a:rPr>
              <a:t> et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8314-AC01-A633-A20C-CB0961BA7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2"/>
                </a:solidFill>
              </a:rPr>
              <a:t>Stratégie d'Entraînement et de Validation Rigoureuse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14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72812-2A92-C4AD-09E3-B25D16C2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5C6CC-0A32-FFEE-F368-1C96EB6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Stratégie d'Entraînement et Validation Rigoureuse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C745-01D2-5355-5666-1AD7606F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Google Sans Text"/>
              </a:rPr>
              <a:t>Hyperparamètres Clés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Google Sans Text"/>
              </a:rPr>
              <a:t>Loss :</a:t>
            </a:r>
            <a:r>
              <a:rPr lang="en-US" altLang="en-US" dirty="0">
                <a:latin typeface="Google Sans Text"/>
              </a:rPr>
              <a:t> </a:t>
            </a:r>
            <a:r>
              <a:rPr lang="en-US" altLang="en-US">
                <a:latin typeface="Google Sans Text"/>
              </a:rPr>
              <a:t>nn.CrossEntropyLoss</a:t>
            </a:r>
            <a:r>
              <a:rPr lang="en-US" altLang="en-US" dirty="0">
                <a:latin typeface="Google Sans Text"/>
              </a:rPr>
              <a:t>.</a:t>
            </a:r>
            <a:endParaRPr lang="en-US" altLang="en-US">
              <a:latin typeface="Google Sans Tex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latin typeface="Google Sans Text"/>
              </a:rPr>
              <a:t>Optimiseur</a:t>
            </a:r>
            <a:r>
              <a:rPr lang="en-US" altLang="en-US" b="1" dirty="0">
                <a:latin typeface="Google Sans Text"/>
              </a:rPr>
              <a:t> :</a:t>
            </a:r>
            <a:r>
              <a:rPr lang="en-US" altLang="en-US" dirty="0">
                <a:latin typeface="Google Sans Text"/>
              </a:rPr>
              <a:t> </a:t>
            </a:r>
            <a:r>
              <a:rPr lang="en-US" altLang="en-US">
                <a:latin typeface="Google Sans Text"/>
              </a:rPr>
              <a:t>optim.Adam</a:t>
            </a:r>
            <a:r>
              <a:rPr lang="en-US" altLang="en-US" dirty="0">
                <a:latin typeface="Google Sans Text"/>
              </a:rPr>
              <a:t>.</a:t>
            </a:r>
            <a:endParaRPr lang="en-US" altLang="en-US">
              <a:latin typeface="Google Sans Tex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Google Sans Text"/>
              </a:rPr>
              <a:t>Gestion du Learning Rate :</a:t>
            </a:r>
            <a:r>
              <a:rPr lang="en-US" altLang="en-US" dirty="0">
                <a:latin typeface="Google Sans Text"/>
              </a:rPr>
              <a:t> </a:t>
            </a:r>
            <a:r>
              <a:rPr lang="en-US" altLang="en-US">
                <a:latin typeface="Google Sans Text"/>
              </a:rPr>
              <a:t>StepLR</a:t>
            </a:r>
            <a:r>
              <a:rPr lang="en-US" altLang="en-US" dirty="0">
                <a:latin typeface="Google Sans Text"/>
              </a:rPr>
              <a:t> Scheduler.</a:t>
            </a:r>
            <a:endParaRPr lang="en-US" altLang="en-US">
              <a:latin typeface="Google Sans Text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latin typeface="Google Sans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Google Sans Text"/>
              </a:rPr>
              <a:t>Validation :</a:t>
            </a:r>
            <a:r>
              <a:rPr lang="en-US" altLang="en-US" sz="2400">
                <a:latin typeface="Google Sans Text"/>
              </a:rPr>
              <a:t> Partitionnement Train/Test (80/20) avec </a:t>
            </a:r>
            <a:r>
              <a:rPr lang="en-US" altLang="en-US" sz="2400" b="1">
                <a:latin typeface="Google Sans Text"/>
              </a:rPr>
              <a:t>Stratification </a:t>
            </a:r>
            <a:r>
              <a:rPr lang="en-US" altLang="en-US" sz="2400">
                <a:latin typeface="Google Sans Text"/>
              </a:rPr>
              <a:t>pour garantir une distribution équilibrée des classes.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Google Sans Text"/>
              </a:rPr>
              <a:t>Référence Code :</a:t>
            </a:r>
            <a:r>
              <a:rPr lang="en-US" altLang="en-US" sz="2400">
                <a:latin typeface="Google Sans Text"/>
              </a:rPr>
              <a:t> Logique d'entraînement dans le fichier 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effectLst/>
                <a:latin typeface="Google Sans Text"/>
              </a:rPr>
              <a:t>Chatbot.ipynb</a:t>
            </a:r>
            <a:endParaRPr lang="en-US" altLang="en-US" sz="2400" i="1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1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E33A4-CA09-CC1E-FF91-E7189A5F7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2DB3F-1F8A-E492-A6D7-49D3D7BE8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304" y="1741337"/>
            <a:ext cx="7665929" cy="238791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Performances et </a:t>
            </a:r>
            <a:r>
              <a:rPr lang="en-US" sz="4800" b="1" dirty="0" err="1">
                <a:solidFill>
                  <a:schemeClr val="tx2"/>
                </a:solidFill>
              </a:rPr>
              <a:t>Métriques</a:t>
            </a:r>
            <a:br>
              <a:rPr lang="en-US" sz="4800" b="1" dirty="0">
                <a:solidFill>
                  <a:schemeClr val="tx2"/>
                </a:solidFill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4168-57AD-C580-FCD2-D8A1D8D5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2"/>
                </a:solidFill>
              </a:rPr>
              <a:t>Résultats et Métriques de Performance (Test Set)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074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5C41C-0270-B4AB-E340-EF6FD1FCC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02921-D165-8366-4572-913624A4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Résultats et Métriques de Performance (Test Set)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EAE28-F497-61F8-0CC3-1278731B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91" r="29924" b="-2"/>
          <a:stretch>
            <a:fillRect/>
          </a:stretch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7325E-DC5A-DCD8-0112-F0B77F27E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98466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098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9C2FA-81C4-D0D3-C8D2-6878F74F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FF4FF-E1EC-1FB7-5A6C-08E37FED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19" y="190195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Graphique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Courbe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Perte</a:t>
            </a:r>
          </a:p>
        </p:txBody>
      </p:sp>
      <p:pic>
        <p:nvPicPr>
          <p:cNvPr id="5" name="Content Placeholder 4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E20FF673-D6AE-AC8D-A7EA-F8F23559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9E513-A962-21C8-10C6-D1FC71773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0B235-BE47-4CBC-9BF6-A6126562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b="1" dirty="0"/>
              <a:t>Logique de Décision et Résilience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54C3-422A-B8CC-1C01-17C690351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 dirty="0"/>
              <a:t>Résilience et Logique de Décision (</a:t>
            </a:r>
            <a:r>
              <a:rPr lang="fr-FR" dirty="0" err="1"/>
              <a:t>MLOps</a:t>
            </a:r>
            <a:r>
              <a:rPr lang="fr-FR" dirty="0"/>
              <a:t>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9F417-09C9-8264-8BC7-90BDDBED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F018E-B9BC-520A-6D9E-63C86CD0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386930"/>
            <a:ext cx="10143668" cy="118895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b="1" dirty="0"/>
              <a:t>Résilience et Logique de Décision (</a:t>
            </a:r>
            <a:r>
              <a:rPr lang="fr-FR" b="1" dirty="0" err="1"/>
              <a:t>MLOps</a:t>
            </a:r>
            <a:r>
              <a:rPr lang="fr-FR" b="1" dirty="0"/>
              <a:t>)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0DD7-712E-2579-835D-3BDCC216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400" b="1"/>
              <a:t>Mécanisme :</a:t>
            </a:r>
            <a:r>
              <a:rPr lang="fr-FR" sz="2400"/>
              <a:t> Probabilités calculées par </a:t>
            </a:r>
            <a:r>
              <a:rPr lang="fr-FR" sz="2400" b="1"/>
              <a:t>Softmax </a:t>
            </a:r>
            <a:r>
              <a:rPr lang="fr-FR" sz="2400" b="1">
                <a:sym typeface="Wingdings" panose="05000000000000000000" pitchFamily="2" charset="2"/>
              </a:rPr>
              <a:t> </a:t>
            </a:r>
            <a:r>
              <a:rPr lang="fr-FR" sz="2400"/>
              <a:t>Classification basée sur la Confiance Maximale.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400" b="1"/>
              <a:t>Seuil de Confiance :</a:t>
            </a:r>
            <a:r>
              <a:rPr lang="fr-FR" sz="2400"/>
              <a:t> Implémentation d'un </a:t>
            </a:r>
            <a:r>
              <a:rPr lang="fr-FR" sz="2400" b="1"/>
              <a:t>Seuil de 0.65 </a:t>
            </a:r>
            <a:r>
              <a:rPr lang="en-US" sz="2400"/>
              <a:t>pour garantir la fiabilité.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400" b="1"/>
              <a:t>ournalisation de l'Incertitude :</a:t>
            </a:r>
            <a:r>
              <a:rPr lang="fr-FR" sz="2400"/>
              <a:t> Requêtes sous le seuil stockées dans uncertain_inputs.log pour la </a:t>
            </a:r>
            <a:r>
              <a:rPr lang="fr-FR" sz="2400" b="1"/>
              <a:t>supervision humaine et le ré-entraînement (MLOps)</a:t>
            </a:r>
            <a:r>
              <a:rPr lang="fr-F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5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24774-C561-3E1D-09A9-60E8A800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ED0CD-8314-BD00-A929-0560FB27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fr-FR" sz="5400" b="1" dirty="0"/>
              <a:t>Choix du meilleur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11AA-7C9D-D297-2C0A-4454B127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dirty="0"/>
              <a:t>Après avoir comparé plusieurs modèles sur la base de leur taux de précision (</a:t>
            </a:r>
            <a:r>
              <a:rPr lang="fr-FR" sz="2200" dirty="0" err="1"/>
              <a:t>Accuracy</a:t>
            </a:r>
            <a:r>
              <a:rPr lang="fr-FR" sz="2200" dirty="0"/>
              <a:t>), nous avons décidé d’entraîner nos données à l’aide de deux modèles : un réseau de neurones (Neural Network) et une machine à vecteurs de support (SVM).</a:t>
            </a:r>
          </a:p>
          <a:p>
            <a:pPr marL="0" indent="0">
              <a:buNone/>
            </a:pPr>
            <a:endParaRPr lang="fr-FR" sz="2200" dirty="0"/>
          </a:p>
          <a:p>
            <a:pPr lvl="1"/>
            <a:r>
              <a:rPr lang="fr-FR" sz="2200" dirty="0"/>
              <a:t>Le SVM a été retenu car il a obtenu la meilleure précision globale parmi les modèles testés.</a:t>
            </a:r>
          </a:p>
          <a:p>
            <a:pPr lvl="1"/>
            <a:r>
              <a:rPr lang="fr-FR" sz="2200" dirty="0"/>
              <a:t>Le Neural Network a été conservé (performances proches du SVM, modèle initialement prévu dans la conception de notre </a:t>
            </a:r>
            <a:r>
              <a:rPr lang="fr-FR" sz="2200" dirty="0" err="1"/>
              <a:t>chatbot</a:t>
            </a:r>
            <a:r>
              <a:rPr lang="fr-FR" sz="2200" dirty="0"/>
              <a:t>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7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4A491-48D7-D2A7-CF01-FF35D3F21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E5B-4F17-0545-732B-C558767D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Choix du meilleur modèle</a:t>
            </a:r>
          </a:p>
        </p:txBody>
      </p:sp>
      <p:pic>
        <p:nvPicPr>
          <p:cNvPr id="5" name="Content Placeholder 4" descr="A graph with blue rectangular bars&#10;&#10;AI-generated content may be incorrect.">
            <a:extLst>
              <a:ext uri="{FF2B5EF4-FFF2-40B4-BE49-F238E27FC236}">
                <a16:creationId xmlns:a16="http://schemas.microsoft.com/office/drawing/2014/main" id="{A9B44212-5999-7F2F-DE4A-939433FE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88" y="1329070"/>
            <a:ext cx="8289188" cy="4847893"/>
          </a:xfrm>
        </p:spPr>
      </p:pic>
    </p:spTree>
    <p:extLst>
      <p:ext uri="{BB962C8B-B14F-4D97-AF65-F5344CB8AC3E}">
        <p14:creationId xmlns:p14="http://schemas.microsoft.com/office/powerpoint/2010/main" val="250789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A9DF5-755E-EF8A-F04D-68E5BB72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fr-FR" sz="4800" b="1" dirty="0" err="1"/>
              <a:t>MedBot</a:t>
            </a:r>
            <a:r>
              <a:rPr lang="fr-FR" sz="4800" dirty="0"/>
              <a:t> : Système de Classification d'Intention pour la Santé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1C2C-C1B4-E400-6E1E-BEB9DCB9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99997"/>
            <a:ext cx="9941319" cy="3581858"/>
          </a:xfrm>
        </p:spPr>
        <p:txBody>
          <a:bodyPr anchor="ctr">
            <a:normAutofit/>
          </a:bodyPr>
          <a:lstStyle/>
          <a:p>
            <a:r>
              <a:rPr lang="fr-FR" sz="1700" dirty="0"/>
              <a:t>Application d'un </a:t>
            </a:r>
            <a:r>
              <a:rPr lang="fr-FR" sz="1700" b="1" dirty="0"/>
              <a:t>Réseau Neuronal Dense (</a:t>
            </a:r>
            <a:r>
              <a:rPr lang="fr-FR" sz="1700" b="1" dirty="0" err="1"/>
              <a:t>PyTorch</a:t>
            </a:r>
            <a:r>
              <a:rPr lang="fr-FR" sz="1700" b="1" dirty="0"/>
              <a:t>)</a:t>
            </a:r>
            <a:r>
              <a:rPr lang="fr-FR" sz="1700" dirty="0"/>
              <a:t> sur </a:t>
            </a:r>
            <a:r>
              <a:rPr lang="fr-FR" sz="1700" dirty="0" err="1"/>
              <a:t>Features</a:t>
            </a:r>
            <a:r>
              <a:rPr lang="fr-FR" sz="1700" dirty="0"/>
              <a:t> </a:t>
            </a:r>
            <a:r>
              <a:rPr lang="fr-FR" sz="1700" b="1" dirty="0"/>
              <a:t>TF-IDF</a:t>
            </a:r>
            <a:r>
              <a:rPr lang="fr-FR" sz="1700" dirty="0"/>
              <a:t>.</a:t>
            </a:r>
          </a:p>
          <a:p>
            <a:pPr marL="0" indent="0">
              <a:buNone/>
            </a:pPr>
            <a:endParaRPr lang="fr-FR" sz="1700" dirty="0"/>
          </a:p>
          <a:p>
            <a:r>
              <a:rPr lang="fr-FR" sz="1700" dirty="0"/>
              <a:t>Automatisation de l'assistance de premier niveau garantissant une classification rapide et fiable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en-US" sz="1700" b="1" dirty="0"/>
              <a:t>Auteur :</a:t>
            </a:r>
            <a:r>
              <a:rPr lang="en-US" sz="1700" dirty="0"/>
              <a:t> Antonine Pelicier   //   Steve Calixte</a:t>
            </a:r>
          </a:p>
          <a:p>
            <a:pPr marL="0" indent="0">
              <a:buNone/>
            </a:pPr>
            <a:r>
              <a:rPr lang="en-US" sz="1700" b="1" dirty="0" err="1"/>
              <a:t>Github</a:t>
            </a:r>
            <a:r>
              <a:rPr lang="en-US" sz="1700" b="1" dirty="0"/>
              <a:t> : </a:t>
            </a:r>
            <a:r>
              <a:rPr lang="en-US" sz="1700" dirty="0">
                <a:hlinkClick r:id="rId2"/>
              </a:rPr>
              <a:t>https://github.com/apelicier</a:t>
            </a:r>
            <a:r>
              <a:rPr lang="en-US" sz="1700" dirty="0"/>
              <a:t>   // </a:t>
            </a:r>
            <a:r>
              <a:rPr lang="en-US" sz="1700" dirty="0">
                <a:hlinkClick r:id="rId3"/>
              </a:rPr>
              <a:t>https://github.com/Poincare008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b="1" dirty="0"/>
              <a:t>LinkedIn </a:t>
            </a:r>
            <a:r>
              <a:rPr lang="en-US" sz="1700" dirty="0"/>
              <a:t>: </a:t>
            </a:r>
            <a:r>
              <a:rPr lang="en-US" sz="1700" dirty="0">
                <a:hlinkClick r:id="rId4"/>
              </a:rPr>
              <a:t>https://www.linkedin.com/in/antonine-pelicier</a:t>
            </a:r>
            <a:r>
              <a:rPr lang="en-US" sz="1700" b="1" dirty="0"/>
              <a:t>  // </a:t>
            </a:r>
          </a:p>
          <a:p>
            <a:pPr marL="0" indent="0">
              <a:buNone/>
            </a:pPr>
            <a:r>
              <a:rPr lang="en-US" sz="1700" b="1" dirty="0" err="1"/>
              <a:t>Rôle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en-US" sz="1700" dirty="0" err="1"/>
              <a:t>Développeur</a:t>
            </a:r>
            <a:r>
              <a:rPr lang="en-US" sz="1700" dirty="0"/>
              <a:t> AI and Data scientist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3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1E50-EE32-AAD8-1F26-BF6751A2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5D12-786D-E470-E1CC-9150E727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Choix du meilleur modèle</a:t>
            </a:r>
          </a:p>
        </p:txBody>
      </p:sp>
      <p:pic>
        <p:nvPicPr>
          <p:cNvPr id="7" name="Content Placeholder 6" descr="A black and white text with numbers&#10;&#10;AI-generated content may be incorrect.">
            <a:extLst>
              <a:ext uri="{FF2B5EF4-FFF2-40B4-BE49-F238E27FC236}">
                <a16:creationId xmlns:a16="http://schemas.microsoft.com/office/drawing/2014/main" id="{271419A2-29F5-5016-3E8F-3599730AF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54" y="1690688"/>
            <a:ext cx="8436491" cy="4283644"/>
          </a:xfrm>
        </p:spPr>
      </p:pic>
    </p:spTree>
    <p:extLst>
      <p:ext uri="{BB962C8B-B14F-4D97-AF65-F5344CB8AC3E}">
        <p14:creationId xmlns:p14="http://schemas.microsoft.com/office/powerpoint/2010/main" val="92285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C934B-5706-1CED-2A0C-DE25F464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0D1D0-A912-468A-C805-58643BD3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4800" b="1" dirty="0" err="1">
                <a:solidFill>
                  <a:schemeClr val="tx2"/>
                </a:solidFill>
              </a:rPr>
              <a:t>Déploiement</a:t>
            </a:r>
            <a:r>
              <a:rPr lang="en-US" sz="4800" b="1" dirty="0">
                <a:solidFill>
                  <a:schemeClr val="tx2"/>
                </a:solidFill>
              </a:rPr>
              <a:t> et </a:t>
            </a:r>
            <a:r>
              <a:rPr lang="en-US" sz="4800" b="1" dirty="0" err="1">
                <a:solidFill>
                  <a:schemeClr val="tx2"/>
                </a:solidFill>
              </a:rPr>
              <a:t>Expérience</a:t>
            </a:r>
            <a:r>
              <a:rPr lang="en-US" sz="4800" b="1" dirty="0">
                <a:solidFill>
                  <a:schemeClr val="tx2"/>
                </a:solidFill>
              </a:rPr>
              <a:t> </a:t>
            </a:r>
            <a:r>
              <a:rPr lang="en-US" sz="4800" b="1" dirty="0" err="1">
                <a:solidFill>
                  <a:schemeClr val="tx2"/>
                </a:solidFill>
              </a:rPr>
              <a:t>Utilisateur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24DE-F2DA-DC96-75DC-2E0B9147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Déploiement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l'Interface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Utilisateur</a:t>
            </a:r>
            <a:r>
              <a:rPr lang="en-US" dirty="0">
                <a:solidFill>
                  <a:schemeClr val="tx2"/>
                </a:solidFill>
              </a:rPr>
              <a:t> (UX)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7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A2AE2-A7A2-0445-2E42-5C6B0237E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1A3FD-8EBE-DDC9-8CF6-4AD1474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FFFFFF"/>
                </a:solidFill>
              </a:rPr>
              <a:t>L'Interface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Utilisateur</a:t>
            </a:r>
            <a:r>
              <a:rPr lang="en-US" sz="5400" b="1" dirty="0">
                <a:solidFill>
                  <a:srgbClr val="FFFFFF"/>
                </a:solidFill>
              </a:rPr>
              <a:t> (UX)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614B4E0-F978-8B97-6DE6-24520F117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392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25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82582-E2AE-478B-F12E-0AFC1B13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8A806-B9D1-23C7-47FC-340FBAA8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27680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L'Interface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Utilisateur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(UX)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363713-815D-BDEB-1098-DC41C55F8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18" y="467208"/>
            <a:ext cx="63523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1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6AB28-20A9-0424-B8C0-6B4A7ACD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28930-43C3-A8D3-E573-A4F3F10D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fr-FR" sz="5200" b="1" dirty="0"/>
              <a:t>Conclusion et Feuille de Route (Roadmap)</a:t>
            </a:r>
            <a:endParaRPr lang="en-US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7C55F-CBBD-1F13-E441-A6824A4B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4635611"/>
            <a:ext cx="8623553" cy="1086200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Conclusion et Feuille de Route Stratégique</a:t>
            </a:r>
            <a:endParaRPr lang="en-US" sz="28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5DBDCC3-6531-8CEE-BC4A-0BB9B8299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0CFC43CF-62A0-46D0-9CE3-1D0C458EE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5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49930-0F99-EA88-8DED-4E143DA2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C8BF8-A3BB-2EC4-50B9-D91B9B2D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26771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4000" b="1" dirty="0">
                <a:solidFill>
                  <a:schemeClr val="tx2"/>
                </a:solidFill>
              </a:rPr>
              <a:t>Conclusion et Feuille de Route Stratégique</a:t>
            </a:r>
            <a:endParaRPr lang="en-US" sz="40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BA64-F190-20C2-77F2-A515A679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852" y="2983012"/>
            <a:ext cx="10073990" cy="2978713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tx2"/>
                </a:solidFill>
              </a:rPr>
              <a:t>Synthèse :</a:t>
            </a:r>
            <a:r>
              <a:rPr lang="fr-FR" sz="2000" dirty="0">
                <a:solidFill>
                  <a:schemeClr val="tx2"/>
                </a:solidFill>
              </a:rPr>
              <a:t> Validation du système de classification d'intention Deep Learning haute performance.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tx2"/>
                </a:solidFill>
              </a:rPr>
              <a:t>Roadmap Technique :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b="1" dirty="0">
                <a:solidFill>
                  <a:schemeClr val="tx2"/>
                </a:solidFill>
              </a:rPr>
              <a:t>Migration vers des Word </a:t>
            </a:r>
            <a:r>
              <a:rPr lang="fr-FR" sz="2000" b="1" dirty="0" err="1">
                <a:solidFill>
                  <a:schemeClr val="tx2"/>
                </a:solidFill>
              </a:rPr>
              <a:t>Embeddings</a:t>
            </a:r>
            <a:r>
              <a:rPr lang="fr-FR" sz="2000" b="1" dirty="0">
                <a:solidFill>
                  <a:schemeClr val="tx2"/>
                </a:solidFill>
              </a:rPr>
              <a:t> (Word2Vec, </a:t>
            </a:r>
            <a:r>
              <a:rPr lang="fr-FR" sz="2000" b="1" dirty="0" err="1">
                <a:solidFill>
                  <a:schemeClr val="tx2"/>
                </a:solidFill>
              </a:rPr>
              <a:t>FastText</a:t>
            </a:r>
            <a:r>
              <a:rPr lang="fr-FR" sz="2000" b="1" dirty="0">
                <a:solidFill>
                  <a:schemeClr val="tx2"/>
                </a:solidFill>
              </a:rPr>
              <a:t>) pour une capture sémantiqu</a:t>
            </a:r>
            <a:r>
              <a:rPr lang="fr-FR" sz="2000" dirty="0">
                <a:solidFill>
                  <a:schemeClr val="tx2"/>
                </a:solidFill>
              </a:rPr>
              <a:t>e plus riche (remplacement de TF-IDF).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tx2"/>
                </a:solidFill>
              </a:rPr>
              <a:t>Roadmap Produit :</a:t>
            </a:r>
            <a:r>
              <a:rPr lang="fr-FR" sz="2000" dirty="0">
                <a:solidFill>
                  <a:schemeClr val="tx2"/>
                </a:solidFill>
              </a:rPr>
              <a:t> Déploiement en </a:t>
            </a:r>
            <a:r>
              <a:rPr lang="fr-FR" sz="2000" b="1" dirty="0">
                <a:solidFill>
                  <a:schemeClr val="tx2"/>
                </a:solidFill>
              </a:rPr>
              <a:t>Micro-service</a:t>
            </a:r>
            <a:r>
              <a:rPr lang="fr-FR" sz="2000" dirty="0">
                <a:solidFill>
                  <a:schemeClr val="tx2"/>
                </a:solidFill>
              </a:rPr>
              <a:t> (Flask/</a:t>
            </a:r>
            <a:r>
              <a:rPr lang="fr-FR" sz="2000" dirty="0" err="1">
                <a:solidFill>
                  <a:schemeClr val="tx2"/>
                </a:solidFill>
              </a:rPr>
              <a:t>Streamlit</a:t>
            </a:r>
            <a:r>
              <a:rPr lang="fr-FR" sz="2000" dirty="0">
                <a:solidFill>
                  <a:schemeClr val="tx2"/>
                </a:solidFill>
              </a:rPr>
              <a:t>) et intégration de la logique de </a:t>
            </a:r>
            <a:r>
              <a:rPr lang="fr-FR" sz="2000" i="1" dirty="0">
                <a:solidFill>
                  <a:schemeClr val="tx2"/>
                </a:solidFill>
              </a:rPr>
              <a:t>Tool-Use</a:t>
            </a:r>
            <a:r>
              <a:rPr lang="fr-FR" sz="2000" dirty="0">
                <a:solidFill>
                  <a:schemeClr val="tx2"/>
                </a:solidFill>
              </a:rPr>
              <a:t> (appel d'API pour actions concrètes).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321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E67E4-6CF6-9A61-1C4B-A4E7F4F0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429D8-597C-4B46-F0AB-A8EFF1B5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922919"/>
            <a:ext cx="9849751" cy="1349671"/>
          </a:xfrm>
        </p:spPr>
        <p:txBody>
          <a:bodyPr anchor="b">
            <a:normAutofit/>
          </a:bodyPr>
          <a:lstStyle/>
          <a:p>
            <a:pPr algn="ctr"/>
            <a:r>
              <a:rPr lang="fr-FR" sz="6000" b="1" dirty="0"/>
              <a:t>Limite de notre </a:t>
            </a:r>
            <a:r>
              <a:rPr lang="fr-FR" sz="6000" b="1" dirty="0" err="1"/>
              <a:t>ChatBot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CE92-E700-E8D5-F74A-DE3594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2" y="2389346"/>
            <a:ext cx="9849751" cy="3032168"/>
          </a:xfrm>
        </p:spPr>
        <p:txBody>
          <a:bodyPr anchor="ctr"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fr-FR" sz="1900" b="1" dirty="0" err="1"/>
              <a:t>Dataset</a:t>
            </a:r>
            <a:endParaRPr lang="fr-FR" sz="1900" b="1" dirty="0"/>
          </a:p>
          <a:p>
            <a:r>
              <a:rPr lang="fr-FR" sz="1900" b="1" dirty="0"/>
              <a:t>Limites dans le Traitement du Langage Naturel (NLP): </a:t>
            </a:r>
            <a:r>
              <a:rPr lang="fr-FR" sz="1900" dirty="0"/>
              <a:t>C'est la limitation la plus significative, car elle est inhérente à la méthode TF-IDF.</a:t>
            </a:r>
          </a:p>
          <a:p>
            <a:r>
              <a:rPr lang="fr-FR" sz="1900" b="1" dirty="0"/>
              <a:t>Limites du Modèle (Architecture MLP): </a:t>
            </a:r>
            <a:r>
              <a:rPr lang="fr-FR" sz="1900" dirty="0"/>
              <a:t>Bien que le MLP soit efficace, il a des contraintes par rapport aux architectures séquence-à-séquence.</a:t>
            </a:r>
          </a:p>
          <a:p>
            <a:r>
              <a:rPr lang="en-US" sz="1900" b="1" dirty="0" err="1"/>
              <a:t>Limites</a:t>
            </a:r>
            <a:r>
              <a:rPr lang="en-US" sz="1900" b="1" dirty="0"/>
              <a:t> </a:t>
            </a:r>
            <a:r>
              <a:rPr lang="en-US" sz="1900" b="1" dirty="0" err="1"/>
              <a:t>Opérationnelles</a:t>
            </a:r>
            <a:r>
              <a:rPr lang="en-US" sz="1900" b="1" dirty="0"/>
              <a:t> et </a:t>
            </a:r>
            <a:r>
              <a:rPr lang="en-US" sz="1900" b="1" dirty="0" err="1"/>
              <a:t>Évolutives</a:t>
            </a:r>
            <a:endParaRPr lang="en-US" sz="1900" b="1" dirty="0"/>
          </a:p>
          <a:p>
            <a:r>
              <a:rPr lang="fr-FR" sz="1900" b="1" dirty="0"/>
              <a:t>Limites du Modèle</a:t>
            </a:r>
            <a:r>
              <a:rPr lang="fr-FR" sz="1900" dirty="0"/>
              <a:t> </a:t>
            </a:r>
            <a:r>
              <a:rPr lang="fr-FR" sz="1900" b="1" dirty="0"/>
              <a:t>SVM: </a:t>
            </a:r>
            <a:r>
              <a:rPr lang="fr-FR" sz="1900" dirty="0"/>
              <a:t> C’est un modèle de Machine Learning classique et puissant. Ses limites sont principalement liées à sa </a:t>
            </a:r>
            <a:r>
              <a:rPr lang="fr-FR" sz="1900" b="1" dirty="0"/>
              <a:t>nature non-Deep Learning</a:t>
            </a:r>
            <a:r>
              <a:rPr lang="fr-FR" sz="1900" dirty="0"/>
              <a:t> et à sa performance face à des problèmes complexes ou des jeux de données très volumineux.</a:t>
            </a:r>
            <a:endParaRPr lang="fr-FR" sz="1900" b="1" dirty="0"/>
          </a:p>
        </p:txBody>
      </p:sp>
    </p:spTree>
    <p:extLst>
      <p:ext uri="{BB962C8B-B14F-4D97-AF65-F5344CB8AC3E}">
        <p14:creationId xmlns:p14="http://schemas.microsoft.com/office/powerpoint/2010/main" val="294101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D0E352-0EEB-C90D-7791-890FAB9BF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7158A-B3C6-7F6F-78D0-81FEED2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pPr algn="ctr"/>
            <a:r>
              <a:rPr lang="fr-FR" sz="6000" b="1" dirty="0"/>
              <a:t>Possibilité d’amélioration</a:t>
            </a:r>
            <a:endParaRPr lang="en-US" sz="6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F63B-C71A-E9B9-8C17-AD8A14B9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/>
              <a:t>Disponible dans au moins 3 langues(Créole/Français/Anglais)</a:t>
            </a:r>
            <a:endParaRPr lang="fr-FR" sz="2400" dirty="0"/>
          </a:p>
          <a:p>
            <a:r>
              <a:rPr lang="fr-FR" sz="2400" b="1" dirty="0"/>
              <a:t>Amélioration du Traitement du Langage Naturel (NLP): </a:t>
            </a:r>
            <a:r>
              <a:rPr lang="fr-FR" sz="2400" dirty="0"/>
              <a:t>Le point de blocage actuel est le </a:t>
            </a:r>
            <a:r>
              <a:rPr lang="fr-FR" sz="2400" b="1" dirty="0"/>
              <a:t>TF-IDF (Bag-of-</a:t>
            </a:r>
            <a:r>
              <a:rPr lang="fr-FR" sz="2400" b="1" dirty="0" err="1"/>
              <a:t>Words</a:t>
            </a:r>
            <a:r>
              <a:rPr lang="fr-FR" sz="2400" b="1" dirty="0"/>
              <a:t>)</a:t>
            </a:r>
            <a:r>
              <a:rPr lang="fr-FR" sz="2400" dirty="0"/>
              <a:t>. La première amélioration est de remplacer cette technique par une méthode qui capture la sémantique et le contexte.</a:t>
            </a:r>
          </a:p>
          <a:p>
            <a:r>
              <a:rPr lang="fr-FR" sz="2400" b="1" dirty="0"/>
              <a:t>Migration</a:t>
            </a:r>
            <a:r>
              <a:rPr lang="fr-FR" sz="2400" dirty="0"/>
              <a:t> vers des </a:t>
            </a:r>
            <a:r>
              <a:rPr lang="fr-FR" sz="2400" b="1" dirty="0"/>
              <a:t>Word </a:t>
            </a:r>
            <a:r>
              <a:rPr lang="fr-FR" sz="2400" b="1" dirty="0" err="1"/>
              <a:t>Embeddings</a:t>
            </a:r>
            <a:r>
              <a:rPr lang="fr-FR" sz="2400" dirty="0"/>
              <a:t> afin d'enrichir la représentation des données pour le modèle </a:t>
            </a:r>
            <a:r>
              <a:rPr lang="fr-FR" sz="2400" dirty="0" err="1"/>
              <a:t>PyTorch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78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FED4E-66CD-DBF9-E2BC-D89F5A128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F6BB-3A21-E489-3C29-49B2838F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Source d’inspiration</a:t>
            </a:r>
            <a:endParaRPr lang="en-US" sz="6000" b="1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8B1FC2F-EB5F-4C0D-EA8C-827001407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77611"/>
              </p:ext>
            </p:extLst>
          </p:nvPr>
        </p:nvGraphicFramePr>
        <p:xfrm>
          <a:off x="838200" y="185000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11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CE00-1D6C-1232-7025-8AFE015D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44" y="2848015"/>
            <a:ext cx="5453058" cy="11908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8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FAC71AE-C387-99B2-C687-6E66231D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5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B4C5C-147A-88F3-ED14-9A881FF2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7" y="2039254"/>
            <a:ext cx="10493531" cy="2206171"/>
          </a:xfrm>
        </p:spPr>
        <p:txBody>
          <a:bodyPr anchor="ctr">
            <a:normAutofit/>
          </a:bodyPr>
          <a:lstStyle/>
          <a:p>
            <a:r>
              <a:rPr lang="fr-FR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Enjeu Métier et Proposition de Valeur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CD9-B529-D4BA-69CF-1335A37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fr-FR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Efficacité Opérationnelle et Fiabilité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E3F49-F8DD-B6DF-5140-45B40F9C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2B5EB-B5DE-45FC-222A-869AA9F5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270152" cy="4680583"/>
          </a:xfrm>
        </p:spPr>
        <p:txBody>
          <a:bodyPr anchor="ctr">
            <a:normAutofit/>
          </a:bodyPr>
          <a:lstStyle/>
          <a:p>
            <a:pPr algn="ctr"/>
            <a:r>
              <a:rPr lang="fr-FR" sz="4800" b="1" dirty="0"/>
              <a:t>Efficacité Opérationnelle et Fiabilité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BC90-0E90-AE18-52CB-32D93218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fr-FR" sz="2000" b="1"/>
              <a:t>Problématique :</a:t>
            </a:r>
            <a:r>
              <a:rPr lang="fr-FR" sz="2000"/>
              <a:t> Désengorgement des services de santé dû au volume élevé de requêtes routinières.</a:t>
            </a:r>
          </a:p>
          <a:p>
            <a:r>
              <a:rPr lang="fr-FR" sz="2000" b="1"/>
              <a:t>Solution Ciblée :</a:t>
            </a:r>
            <a:r>
              <a:rPr lang="fr-FR" sz="2000"/>
              <a:t> Implémenter un système de </a:t>
            </a:r>
            <a:r>
              <a:rPr lang="fr-FR" sz="2000" b="1"/>
              <a:t>NLU (Natural Language Understanding)</a:t>
            </a:r>
            <a:r>
              <a:rPr lang="fr-FR" sz="2000"/>
              <a:t> pour la catégorisation en temps réel.</a:t>
            </a:r>
          </a:p>
          <a:p>
            <a:r>
              <a:rPr lang="fr-FR" sz="2000" b="1"/>
              <a:t>Proposition de Valeur :</a:t>
            </a:r>
            <a:r>
              <a:rPr lang="fr-FR" sz="2000"/>
              <a:t> Réponse instantanée et fiabilité de la classification des intentions.</a:t>
            </a:r>
          </a:p>
          <a:p>
            <a:r>
              <a:rPr lang="fr-FR" sz="2000" b="1"/>
              <a:t>KPI Clé :</a:t>
            </a:r>
            <a:r>
              <a:rPr lang="fr-FR" sz="2000"/>
              <a:t> Précision de Classification d'Intention &gt;90% | Taux d'automatisation des réponses initiales.</a:t>
            </a:r>
          </a:p>
        </p:txBody>
      </p:sp>
    </p:spTree>
    <p:extLst>
      <p:ext uri="{BB962C8B-B14F-4D97-AF65-F5344CB8AC3E}">
        <p14:creationId xmlns:p14="http://schemas.microsoft.com/office/powerpoint/2010/main" val="94903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C0E1A-D911-A557-6816-724531AE0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E9351-02DD-6C5F-E36B-40ECA0B0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b="1" dirty="0"/>
              <a:t>Architecture </a:t>
            </a:r>
            <a:r>
              <a:rPr lang="en-US" b="1" dirty="0" err="1"/>
              <a:t>Modulaire</a:t>
            </a:r>
            <a:r>
              <a:rPr lang="en-US" b="1" dirty="0"/>
              <a:t> du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A740-9263-0B52-4F58-3018DC46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r>
              <a:rPr lang="fr-FR" sz="2800" dirty="0"/>
              <a:t>Architecture Modulaire du Pipeline Data-Centrique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83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5A586-E7C0-D65B-0310-BD13A2A4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FCCCC-8EE1-3764-F3C2-FEC59F8E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404948"/>
            <a:ext cx="10143667" cy="1188950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 dirty="0"/>
              <a:t>Architecture Modulaire du Pipeline Data-Centrique</a:t>
            </a:r>
            <a:endParaRPr lang="en-US" sz="36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C875-57FE-85CE-1C36-3F33B663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fr-FR" sz="2400" b="1"/>
              <a:t>Diagramme de Flux :</a:t>
            </a:r>
            <a:r>
              <a:rPr lang="fr-FR" sz="2400"/>
              <a:t> INPUT (Texte) </a:t>
            </a:r>
            <a:r>
              <a:rPr lang="fr-FR" sz="2400" b="1">
                <a:sym typeface="Wingdings" panose="05000000000000000000" pitchFamily="2" charset="2"/>
              </a:rPr>
              <a:t></a:t>
            </a:r>
            <a:r>
              <a:rPr lang="en-US" sz="2400"/>
              <a:t>NLP Pipeline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Modèle PyTorch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OUTPUT (Réponse).</a:t>
            </a:r>
          </a:p>
          <a:p>
            <a:r>
              <a:rPr lang="fr-FR" sz="2400" b="1"/>
              <a:t>Étapes Clés du Pré-traitement :</a:t>
            </a:r>
            <a:endParaRPr lang="fr-FR" sz="2400"/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Acquisition de données structurées (healthcare_intents.json).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Tokenization et Suppression des Stop Words.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Normalisation par </a:t>
            </a:r>
            <a:r>
              <a:rPr lang="fr-FR" sz="2400" b="1"/>
              <a:t>Lemmatisation (NLTK)</a:t>
            </a:r>
            <a:r>
              <a:rPr lang="fr-FR" sz="2400"/>
              <a:t> pour minimiser la variance lexicale.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5411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98C3A-F93D-E435-526E-45BF523DC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38BE9-9C22-DB50-F73B-66D7E06B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r>
              <a:rPr lang="fr-FR" sz="8100" b="1" dirty="0"/>
              <a:t>Pré-traitement et </a:t>
            </a:r>
            <a:r>
              <a:rPr lang="fr-FR" sz="8100" b="1" dirty="0" err="1"/>
              <a:t>Feature</a:t>
            </a:r>
            <a:r>
              <a:rPr lang="fr-FR" sz="8100" b="1" dirty="0"/>
              <a:t> Engineering (NLP)</a:t>
            </a:r>
            <a:endParaRPr lang="en-US" sz="8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17DF-2F35-F128-E93F-89DB89C8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FR" dirty="0"/>
              <a:t>Représentation Sémantique par TF-IDF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87402-3AA3-423E-2209-F7AFB4076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E1BFC-B637-8FB1-43FD-6FD06E5A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b="1" dirty="0"/>
              <a:t>Représentation Sémantique par TF-IDF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A6AC-8AC7-2097-2AC9-992708C2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b="1"/>
              <a:t>Méthode :</a:t>
            </a:r>
            <a:r>
              <a:rPr lang="fr-FR" sz="2400"/>
              <a:t> Utilisation du </a:t>
            </a:r>
            <a:r>
              <a:rPr lang="fr-FR" sz="2400" b="1"/>
              <a:t>TF-IDF</a:t>
            </a:r>
            <a:r>
              <a:rPr lang="fr-FR" sz="2400"/>
              <a:t> (Term Frequency-Inverse Document Frequency) pour la vectorisation</a:t>
            </a:r>
          </a:p>
          <a:p>
            <a:r>
              <a:rPr lang="fr-FR" sz="2400" b="1"/>
              <a:t>Raisonnement :</a:t>
            </a:r>
            <a:r>
              <a:rPr lang="fr-FR" sz="2400"/>
              <a:t> Crée une </a:t>
            </a:r>
            <a:r>
              <a:rPr lang="fr-FR" sz="2400" b="1"/>
              <a:t>représentation vectorielle discriminante</a:t>
            </a:r>
            <a:r>
              <a:rPr lang="fr-FR" sz="2400"/>
              <a:t> en pondérant l'importance des termes rares du vocabulaire.</a:t>
            </a:r>
          </a:p>
          <a:p>
            <a:r>
              <a:rPr lang="en-US" sz="2400" b="1"/>
              <a:t>Sortie :</a:t>
            </a:r>
            <a:r>
              <a:rPr lang="en-US" sz="2400"/>
              <a:t> Matrice d'entrée X appartient a l’emsemble R pour le réseau.</a:t>
            </a:r>
          </a:p>
          <a:p>
            <a:r>
              <a:rPr lang="fr-FR" sz="2400" b="1"/>
              <a:t>Artefact :</a:t>
            </a:r>
            <a:r>
              <a:rPr lang="fr-FR" sz="2400"/>
              <a:t> L'instance du vectoriseur est sauvegardée dans le fichier </a:t>
            </a:r>
            <a:r>
              <a:rPr lang="fr-FR" sz="2400" b="1"/>
              <a:t>.pkl</a:t>
            </a:r>
            <a:r>
              <a:rPr lang="fr-FR" sz="2400"/>
              <a:t> (meta_tfidf.pkl).</a:t>
            </a:r>
          </a:p>
          <a:p>
            <a:endParaRPr lang="fr-FR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9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28632-6005-F14A-C7F2-8A7E9366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ACCAF-EC97-633C-1D61-4F73337E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863" y="4267832"/>
            <a:ext cx="5235795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b="1" dirty="0">
                <a:solidFill>
                  <a:schemeClr val="tx2"/>
                </a:solidFill>
              </a:rPr>
              <a:t>Architecture du Modèle de Deep Learning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B4CC1-1678-B695-ADF4-13F43F5BE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Architecture du </a:t>
            </a:r>
            <a:r>
              <a:rPr lang="en-US" sz="2000" b="1">
                <a:solidFill>
                  <a:schemeClr val="tx2"/>
                </a:solidFill>
              </a:rPr>
              <a:t>ChatbotModel</a:t>
            </a:r>
            <a:r>
              <a:rPr lang="en-US" sz="2000">
                <a:solidFill>
                  <a:schemeClr val="tx2"/>
                </a:solidFill>
              </a:rPr>
              <a:t> (PyTorch)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2724FB-8AB7-0128-AECC-ACE3EE6B7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73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1089</Words>
  <Application>Microsoft Office PowerPoint</Application>
  <PresentationFormat>Widescreen</PresentationFormat>
  <Paragraphs>107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Google Sans Text</vt:lpstr>
      <vt:lpstr>Wingdings</vt:lpstr>
      <vt:lpstr>Office Theme</vt:lpstr>
      <vt:lpstr>Titre et Synthèse Exécutive </vt:lpstr>
      <vt:lpstr>MedBot : Système de Classification d'Intention pour la Santé</vt:lpstr>
      <vt:lpstr>Enjeu Métier et Proposition de Valeur</vt:lpstr>
      <vt:lpstr>Efficacité Opérationnelle et Fiabilité</vt:lpstr>
      <vt:lpstr>Architecture Modulaire du Pipeline</vt:lpstr>
      <vt:lpstr>Architecture Modulaire du Pipeline Data-Centrique</vt:lpstr>
      <vt:lpstr>Pré-traitement et Feature Engineering (NLP)</vt:lpstr>
      <vt:lpstr>Représentation Sémantique par TF-IDF</vt:lpstr>
      <vt:lpstr>Architecture du Modèle de Deep Learning</vt:lpstr>
      <vt:lpstr>Architecture du ChatbotModel (PyTorch)</vt:lpstr>
      <vt:lpstr>Stratégie d'Entraînement et Validation</vt:lpstr>
      <vt:lpstr>Stratégie d'Entraînement et Validation Rigoureuse</vt:lpstr>
      <vt:lpstr>Performances et Métriques </vt:lpstr>
      <vt:lpstr>Résultats et Métriques de Performance (Test Set)</vt:lpstr>
      <vt:lpstr>Graphique de la Courbe de Perte</vt:lpstr>
      <vt:lpstr>Logique de Décision et Résilience</vt:lpstr>
      <vt:lpstr>Résilience et Logique de Décision (MLOps)</vt:lpstr>
      <vt:lpstr>Choix du meilleur modèle</vt:lpstr>
      <vt:lpstr>Choix du meilleur modèle</vt:lpstr>
      <vt:lpstr>Choix du meilleur modèle</vt:lpstr>
      <vt:lpstr>Déploiement et Expérience Utilisateur</vt:lpstr>
      <vt:lpstr>L'Interface Utilisateur (UX)</vt:lpstr>
      <vt:lpstr>L'Interface Utilisateur (UX)</vt:lpstr>
      <vt:lpstr>Conclusion et Feuille de Route (Roadmap)</vt:lpstr>
      <vt:lpstr>Conclusion et Feuille de Route Stratégique</vt:lpstr>
      <vt:lpstr>Limite de notre ChatBot</vt:lpstr>
      <vt:lpstr>Possibilité d’amélioration</vt:lpstr>
      <vt:lpstr>Source d’inspiration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antonine pelicier</dc:creator>
  <cp:lastModifiedBy>antonine pelicier</cp:lastModifiedBy>
  <cp:revision>3</cp:revision>
  <dcterms:created xsi:type="dcterms:W3CDTF">2025-10-25T20:09:12Z</dcterms:created>
  <dcterms:modified xsi:type="dcterms:W3CDTF">2025-10-26T05:36:19Z</dcterms:modified>
</cp:coreProperties>
</file>