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6"/>
  </p:notesMasterIdLst>
  <p:handoutMasterIdLst>
    <p:handoutMasterId r:id="rId17"/>
  </p:handoutMasterIdLst>
  <p:sldIdLst>
    <p:sldId id="281" r:id="rId5"/>
    <p:sldId id="284" r:id="rId6"/>
    <p:sldId id="278" r:id="rId7"/>
    <p:sldId id="273" r:id="rId8"/>
    <p:sldId id="261" r:id="rId9"/>
    <p:sldId id="289" r:id="rId10"/>
    <p:sldId id="265" r:id="rId11"/>
    <p:sldId id="290" r:id="rId12"/>
    <p:sldId id="291" r:id="rId13"/>
    <p:sldId id="288" r:id="rId14"/>
    <p:sldId id="2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879" autoAdjust="0"/>
  </p:normalViewPr>
  <p:slideViewPr>
    <p:cSldViewPr snapToGrid="0">
      <p:cViewPr varScale="1">
        <p:scale>
          <a:sx n="60" d="100"/>
          <a:sy n="60" d="100"/>
        </p:scale>
        <p:origin x="232" y="4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52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D3EAA-2F96-4E36-88F1-5EC7E2C0E956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C89564-4F50-4738-9EC7-BF6130A02546}">
      <dgm:prSet/>
      <dgm:spPr/>
      <dgm:t>
        <a:bodyPr/>
        <a:lstStyle/>
        <a:p>
          <a:r>
            <a:rPr lang="en-US"/>
            <a:t>Biznis Pwoblem</a:t>
          </a:r>
        </a:p>
      </dgm:t>
    </dgm:pt>
    <dgm:pt modelId="{D5F5D82F-4BE0-4BE3-B789-FD55DE31073A}" type="parTrans" cxnId="{74E91B59-71FC-42DB-842F-BD7612DFEE43}">
      <dgm:prSet/>
      <dgm:spPr/>
      <dgm:t>
        <a:bodyPr/>
        <a:lstStyle/>
        <a:p>
          <a:endParaRPr lang="en-US"/>
        </a:p>
      </dgm:t>
    </dgm:pt>
    <dgm:pt modelId="{2E78FC8C-FF53-4CFE-98D8-88BD39C9ACC3}" type="sibTrans" cxnId="{74E91B59-71FC-42DB-842F-BD7612DFEE43}">
      <dgm:prSet/>
      <dgm:spPr/>
      <dgm:t>
        <a:bodyPr/>
        <a:lstStyle/>
        <a:p>
          <a:endParaRPr lang="en-US"/>
        </a:p>
      </dgm:t>
    </dgm:pt>
    <dgm:pt modelId="{2048168F-7BA0-4DF5-83EC-396B8105E85B}">
      <dgm:prSet/>
      <dgm:spPr/>
      <dgm:t>
        <a:bodyPr/>
        <a:lstStyle/>
        <a:p>
          <a:r>
            <a:rPr lang="en-US"/>
            <a:t>Data ak Metod</a:t>
          </a:r>
        </a:p>
      </dgm:t>
    </dgm:pt>
    <dgm:pt modelId="{804EBA3E-88F5-4EE8-AEE4-92E00ADEC2F5}" type="parTrans" cxnId="{B36D5207-AFFA-464B-BAE1-1CB99F697AA6}">
      <dgm:prSet/>
      <dgm:spPr/>
      <dgm:t>
        <a:bodyPr/>
        <a:lstStyle/>
        <a:p>
          <a:endParaRPr lang="en-US"/>
        </a:p>
      </dgm:t>
    </dgm:pt>
    <dgm:pt modelId="{52F65CA8-13EA-4822-AF4D-DD0BFDFC5C24}" type="sibTrans" cxnId="{B36D5207-AFFA-464B-BAE1-1CB99F697AA6}">
      <dgm:prSet/>
      <dgm:spPr/>
      <dgm:t>
        <a:bodyPr/>
        <a:lstStyle/>
        <a:p>
          <a:endParaRPr lang="en-US"/>
        </a:p>
      </dgm:t>
    </dgm:pt>
    <dgm:pt modelId="{65AE66C2-BF63-41D6-931E-369F56AC8D32}">
      <dgm:prSet/>
      <dgm:spPr/>
      <dgm:t>
        <a:bodyPr/>
        <a:lstStyle/>
        <a:p>
          <a:r>
            <a:rPr lang="en-US"/>
            <a:t>Rezilta</a:t>
          </a:r>
        </a:p>
      </dgm:t>
    </dgm:pt>
    <dgm:pt modelId="{67BD5152-E558-4207-9383-7EBADA0571A3}" type="parTrans" cxnId="{B8D90E26-F1C9-47F1-B1DB-2CCFFDB54A26}">
      <dgm:prSet/>
      <dgm:spPr/>
      <dgm:t>
        <a:bodyPr/>
        <a:lstStyle/>
        <a:p>
          <a:endParaRPr lang="en-US"/>
        </a:p>
      </dgm:t>
    </dgm:pt>
    <dgm:pt modelId="{B82E8B64-EF6C-4F4C-9141-BFB1FA0232C7}" type="sibTrans" cxnId="{B8D90E26-F1C9-47F1-B1DB-2CCFFDB54A26}">
      <dgm:prSet/>
      <dgm:spPr/>
      <dgm:t>
        <a:bodyPr/>
        <a:lstStyle/>
        <a:p>
          <a:endParaRPr lang="en-US"/>
        </a:p>
      </dgm:t>
    </dgm:pt>
    <dgm:pt modelId="{F16F698B-CB2B-4E7E-A8D5-54E3711C6ED5}">
      <dgm:prSet/>
      <dgm:spPr/>
      <dgm:t>
        <a:bodyPr/>
        <a:lstStyle/>
        <a:p>
          <a:r>
            <a:rPr lang="en-US"/>
            <a:t>Konklizyon</a:t>
          </a:r>
        </a:p>
      </dgm:t>
    </dgm:pt>
    <dgm:pt modelId="{ABC3A730-5351-4081-A762-950E5E98AE21}" type="parTrans" cxnId="{61BFA31A-6E2C-4D87-9FF4-4FB335E5F8F9}">
      <dgm:prSet/>
      <dgm:spPr/>
      <dgm:t>
        <a:bodyPr/>
        <a:lstStyle/>
        <a:p>
          <a:endParaRPr lang="en-US"/>
        </a:p>
      </dgm:t>
    </dgm:pt>
    <dgm:pt modelId="{6AD0339A-7EE4-4EB3-ADDC-23CB70503C3F}" type="sibTrans" cxnId="{61BFA31A-6E2C-4D87-9FF4-4FB335E5F8F9}">
      <dgm:prSet/>
      <dgm:spPr/>
      <dgm:t>
        <a:bodyPr/>
        <a:lstStyle/>
        <a:p>
          <a:endParaRPr lang="en-US"/>
        </a:p>
      </dgm:t>
    </dgm:pt>
    <dgm:pt modelId="{7175554F-54D0-4BF7-851E-EB299B6A0C70}" type="pres">
      <dgm:prSet presAssocID="{B98D3EAA-2F96-4E36-88F1-5EC7E2C0E956}" presName="diagram" presStyleCnt="0">
        <dgm:presLayoutVars>
          <dgm:dir/>
          <dgm:resizeHandles val="exact"/>
        </dgm:presLayoutVars>
      </dgm:prSet>
      <dgm:spPr/>
    </dgm:pt>
    <dgm:pt modelId="{2AC4BB4F-3FD8-4CE7-85A0-6A24C7D5CC3A}" type="pres">
      <dgm:prSet presAssocID="{C8C89564-4F50-4738-9EC7-BF6130A02546}" presName="node" presStyleLbl="node1" presStyleIdx="0" presStyleCnt="4">
        <dgm:presLayoutVars>
          <dgm:bulletEnabled val="1"/>
        </dgm:presLayoutVars>
      </dgm:prSet>
      <dgm:spPr/>
    </dgm:pt>
    <dgm:pt modelId="{DCE13BF2-0FAD-4A88-A905-D193772F0BB7}" type="pres">
      <dgm:prSet presAssocID="{2E78FC8C-FF53-4CFE-98D8-88BD39C9ACC3}" presName="sibTrans" presStyleLbl="sibTrans2D1" presStyleIdx="0" presStyleCnt="3"/>
      <dgm:spPr/>
    </dgm:pt>
    <dgm:pt modelId="{8D5F79F2-A257-4BE7-BF63-A7A9500A02B5}" type="pres">
      <dgm:prSet presAssocID="{2E78FC8C-FF53-4CFE-98D8-88BD39C9ACC3}" presName="connectorText" presStyleLbl="sibTrans2D1" presStyleIdx="0" presStyleCnt="3"/>
      <dgm:spPr/>
    </dgm:pt>
    <dgm:pt modelId="{B25CA9D6-9C51-40AD-BDCC-922BB47934F6}" type="pres">
      <dgm:prSet presAssocID="{2048168F-7BA0-4DF5-83EC-396B8105E85B}" presName="node" presStyleLbl="node1" presStyleIdx="1" presStyleCnt="4">
        <dgm:presLayoutVars>
          <dgm:bulletEnabled val="1"/>
        </dgm:presLayoutVars>
      </dgm:prSet>
      <dgm:spPr/>
    </dgm:pt>
    <dgm:pt modelId="{2DA1D5AE-0C64-411A-AA28-D5EA6D033840}" type="pres">
      <dgm:prSet presAssocID="{52F65CA8-13EA-4822-AF4D-DD0BFDFC5C24}" presName="sibTrans" presStyleLbl="sibTrans2D1" presStyleIdx="1" presStyleCnt="3"/>
      <dgm:spPr/>
    </dgm:pt>
    <dgm:pt modelId="{C4AAB461-5C45-4698-A458-D3F7C748EF90}" type="pres">
      <dgm:prSet presAssocID="{52F65CA8-13EA-4822-AF4D-DD0BFDFC5C24}" presName="connectorText" presStyleLbl="sibTrans2D1" presStyleIdx="1" presStyleCnt="3"/>
      <dgm:spPr/>
    </dgm:pt>
    <dgm:pt modelId="{178C0C74-FDDE-489D-B6E2-5E788FDDFE3F}" type="pres">
      <dgm:prSet presAssocID="{65AE66C2-BF63-41D6-931E-369F56AC8D32}" presName="node" presStyleLbl="node1" presStyleIdx="2" presStyleCnt="4">
        <dgm:presLayoutVars>
          <dgm:bulletEnabled val="1"/>
        </dgm:presLayoutVars>
      </dgm:prSet>
      <dgm:spPr/>
    </dgm:pt>
    <dgm:pt modelId="{CE78473F-A163-4A38-AB36-89AB6CA0EF0B}" type="pres">
      <dgm:prSet presAssocID="{B82E8B64-EF6C-4F4C-9141-BFB1FA0232C7}" presName="sibTrans" presStyleLbl="sibTrans2D1" presStyleIdx="2" presStyleCnt="3"/>
      <dgm:spPr/>
    </dgm:pt>
    <dgm:pt modelId="{AC74D122-8E6C-40E1-B884-6961004D3CEF}" type="pres">
      <dgm:prSet presAssocID="{B82E8B64-EF6C-4F4C-9141-BFB1FA0232C7}" presName="connectorText" presStyleLbl="sibTrans2D1" presStyleIdx="2" presStyleCnt="3"/>
      <dgm:spPr/>
    </dgm:pt>
    <dgm:pt modelId="{62A87D19-4563-47A2-A629-FE01EDF86166}" type="pres">
      <dgm:prSet presAssocID="{F16F698B-CB2B-4E7E-A8D5-54E3711C6ED5}" presName="node" presStyleLbl="node1" presStyleIdx="3" presStyleCnt="4">
        <dgm:presLayoutVars>
          <dgm:bulletEnabled val="1"/>
        </dgm:presLayoutVars>
      </dgm:prSet>
      <dgm:spPr/>
    </dgm:pt>
  </dgm:ptLst>
  <dgm:cxnLst>
    <dgm:cxn modelId="{B36D5207-AFFA-464B-BAE1-1CB99F697AA6}" srcId="{B98D3EAA-2F96-4E36-88F1-5EC7E2C0E956}" destId="{2048168F-7BA0-4DF5-83EC-396B8105E85B}" srcOrd="1" destOrd="0" parTransId="{804EBA3E-88F5-4EE8-AEE4-92E00ADEC2F5}" sibTransId="{52F65CA8-13EA-4822-AF4D-DD0BFDFC5C24}"/>
    <dgm:cxn modelId="{0739CF09-36CC-4113-AC5E-1B066535E4D6}" type="presOf" srcId="{2048168F-7BA0-4DF5-83EC-396B8105E85B}" destId="{B25CA9D6-9C51-40AD-BDCC-922BB47934F6}" srcOrd="0" destOrd="0" presId="urn:microsoft.com/office/officeart/2005/8/layout/process5"/>
    <dgm:cxn modelId="{4C81D80E-854E-4676-A058-9E1AAB533FD6}" type="presOf" srcId="{65AE66C2-BF63-41D6-931E-369F56AC8D32}" destId="{178C0C74-FDDE-489D-B6E2-5E788FDDFE3F}" srcOrd="0" destOrd="0" presId="urn:microsoft.com/office/officeart/2005/8/layout/process5"/>
    <dgm:cxn modelId="{61BFA31A-6E2C-4D87-9FF4-4FB335E5F8F9}" srcId="{B98D3EAA-2F96-4E36-88F1-5EC7E2C0E956}" destId="{F16F698B-CB2B-4E7E-A8D5-54E3711C6ED5}" srcOrd="3" destOrd="0" parTransId="{ABC3A730-5351-4081-A762-950E5E98AE21}" sibTransId="{6AD0339A-7EE4-4EB3-ADDC-23CB70503C3F}"/>
    <dgm:cxn modelId="{B8D90E26-F1C9-47F1-B1DB-2CCFFDB54A26}" srcId="{B98D3EAA-2F96-4E36-88F1-5EC7E2C0E956}" destId="{65AE66C2-BF63-41D6-931E-369F56AC8D32}" srcOrd="2" destOrd="0" parTransId="{67BD5152-E558-4207-9383-7EBADA0571A3}" sibTransId="{B82E8B64-EF6C-4F4C-9141-BFB1FA0232C7}"/>
    <dgm:cxn modelId="{C41FB02F-FC1A-4EC1-98C2-54B23BADBD39}" type="presOf" srcId="{B98D3EAA-2F96-4E36-88F1-5EC7E2C0E956}" destId="{7175554F-54D0-4BF7-851E-EB299B6A0C70}" srcOrd="0" destOrd="0" presId="urn:microsoft.com/office/officeart/2005/8/layout/process5"/>
    <dgm:cxn modelId="{584E663C-69E9-406E-8E2D-B73F95FD9E18}" type="presOf" srcId="{52F65CA8-13EA-4822-AF4D-DD0BFDFC5C24}" destId="{C4AAB461-5C45-4698-A458-D3F7C748EF90}" srcOrd="1" destOrd="0" presId="urn:microsoft.com/office/officeart/2005/8/layout/process5"/>
    <dgm:cxn modelId="{74E91B59-71FC-42DB-842F-BD7612DFEE43}" srcId="{B98D3EAA-2F96-4E36-88F1-5EC7E2C0E956}" destId="{C8C89564-4F50-4738-9EC7-BF6130A02546}" srcOrd="0" destOrd="0" parTransId="{D5F5D82F-4BE0-4BE3-B789-FD55DE31073A}" sibTransId="{2E78FC8C-FF53-4CFE-98D8-88BD39C9ACC3}"/>
    <dgm:cxn modelId="{7722CE8E-B9C2-42B1-808E-DA96E3B31F10}" type="presOf" srcId="{2E78FC8C-FF53-4CFE-98D8-88BD39C9ACC3}" destId="{DCE13BF2-0FAD-4A88-A905-D193772F0BB7}" srcOrd="0" destOrd="0" presId="urn:microsoft.com/office/officeart/2005/8/layout/process5"/>
    <dgm:cxn modelId="{71E900A3-88B7-4685-9AEE-A4E45D697281}" type="presOf" srcId="{B82E8B64-EF6C-4F4C-9141-BFB1FA0232C7}" destId="{CE78473F-A163-4A38-AB36-89AB6CA0EF0B}" srcOrd="0" destOrd="0" presId="urn:microsoft.com/office/officeart/2005/8/layout/process5"/>
    <dgm:cxn modelId="{A5CA43A8-4AC5-49CF-9C06-6619A0F6839A}" type="presOf" srcId="{C8C89564-4F50-4738-9EC7-BF6130A02546}" destId="{2AC4BB4F-3FD8-4CE7-85A0-6A24C7D5CC3A}" srcOrd="0" destOrd="0" presId="urn:microsoft.com/office/officeart/2005/8/layout/process5"/>
    <dgm:cxn modelId="{9F3C6AA9-DAE4-4C3E-B334-9EE3CB6ED2A3}" type="presOf" srcId="{2E78FC8C-FF53-4CFE-98D8-88BD39C9ACC3}" destId="{8D5F79F2-A257-4BE7-BF63-A7A9500A02B5}" srcOrd="1" destOrd="0" presId="urn:microsoft.com/office/officeart/2005/8/layout/process5"/>
    <dgm:cxn modelId="{C7351CF0-1256-4260-A530-7C5411A6DEB8}" type="presOf" srcId="{B82E8B64-EF6C-4F4C-9141-BFB1FA0232C7}" destId="{AC74D122-8E6C-40E1-B884-6961004D3CEF}" srcOrd="1" destOrd="0" presId="urn:microsoft.com/office/officeart/2005/8/layout/process5"/>
    <dgm:cxn modelId="{0B23E9F1-DD4E-4E91-B7D6-DE568A8AB832}" type="presOf" srcId="{52F65CA8-13EA-4822-AF4D-DD0BFDFC5C24}" destId="{2DA1D5AE-0C64-411A-AA28-D5EA6D033840}" srcOrd="0" destOrd="0" presId="urn:microsoft.com/office/officeart/2005/8/layout/process5"/>
    <dgm:cxn modelId="{AA8E30F8-294F-4C77-BF8F-A62A9FA92986}" type="presOf" srcId="{F16F698B-CB2B-4E7E-A8D5-54E3711C6ED5}" destId="{62A87D19-4563-47A2-A629-FE01EDF86166}" srcOrd="0" destOrd="0" presId="urn:microsoft.com/office/officeart/2005/8/layout/process5"/>
    <dgm:cxn modelId="{B03C9030-8AFE-4677-8449-D54CD34432C3}" type="presParOf" srcId="{7175554F-54D0-4BF7-851E-EB299B6A0C70}" destId="{2AC4BB4F-3FD8-4CE7-85A0-6A24C7D5CC3A}" srcOrd="0" destOrd="0" presId="urn:microsoft.com/office/officeart/2005/8/layout/process5"/>
    <dgm:cxn modelId="{0D51212F-4CA4-4846-B49B-E584342B1F35}" type="presParOf" srcId="{7175554F-54D0-4BF7-851E-EB299B6A0C70}" destId="{DCE13BF2-0FAD-4A88-A905-D193772F0BB7}" srcOrd="1" destOrd="0" presId="urn:microsoft.com/office/officeart/2005/8/layout/process5"/>
    <dgm:cxn modelId="{18D2CD51-132E-4866-AE2A-7CAD7284FC5C}" type="presParOf" srcId="{DCE13BF2-0FAD-4A88-A905-D193772F0BB7}" destId="{8D5F79F2-A257-4BE7-BF63-A7A9500A02B5}" srcOrd="0" destOrd="0" presId="urn:microsoft.com/office/officeart/2005/8/layout/process5"/>
    <dgm:cxn modelId="{16E4FBF1-60B8-4582-8EF1-CE20148EB70F}" type="presParOf" srcId="{7175554F-54D0-4BF7-851E-EB299B6A0C70}" destId="{B25CA9D6-9C51-40AD-BDCC-922BB47934F6}" srcOrd="2" destOrd="0" presId="urn:microsoft.com/office/officeart/2005/8/layout/process5"/>
    <dgm:cxn modelId="{B49D5ED1-16C5-4AE4-80AF-8B00B217DFDF}" type="presParOf" srcId="{7175554F-54D0-4BF7-851E-EB299B6A0C70}" destId="{2DA1D5AE-0C64-411A-AA28-D5EA6D033840}" srcOrd="3" destOrd="0" presId="urn:microsoft.com/office/officeart/2005/8/layout/process5"/>
    <dgm:cxn modelId="{8F4117D9-2362-420A-8A38-1E7DDC04F9E3}" type="presParOf" srcId="{2DA1D5AE-0C64-411A-AA28-D5EA6D033840}" destId="{C4AAB461-5C45-4698-A458-D3F7C748EF90}" srcOrd="0" destOrd="0" presId="urn:microsoft.com/office/officeart/2005/8/layout/process5"/>
    <dgm:cxn modelId="{C34F04BD-E5E9-4953-A1B6-B44C0C1D9956}" type="presParOf" srcId="{7175554F-54D0-4BF7-851E-EB299B6A0C70}" destId="{178C0C74-FDDE-489D-B6E2-5E788FDDFE3F}" srcOrd="4" destOrd="0" presId="urn:microsoft.com/office/officeart/2005/8/layout/process5"/>
    <dgm:cxn modelId="{2BE30F1A-ABA9-491B-9833-9F4E142B1B5C}" type="presParOf" srcId="{7175554F-54D0-4BF7-851E-EB299B6A0C70}" destId="{CE78473F-A163-4A38-AB36-89AB6CA0EF0B}" srcOrd="5" destOrd="0" presId="urn:microsoft.com/office/officeart/2005/8/layout/process5"/>
    <dgm:cxn modelId="{D22377E3-48C5-4316-B95D-72C53CC05111}" type="presParOf" srcId="{CE78473F-A163-4A38-AB36-89AB6CA0EF0B}" destId="{AC74D122-8E6C-40E1-B884-6961004D3CEF}" srcOrd="0" destOrd="0" presId="urn:microsoft.com/office/officeart/2005/8/layout/process5"/>
    <dgm:cxn modelId="{8E6BC611-134A-4A00-A8E2-13BA186E30C4}" type="presParOf" srcId="{7175554F-54D0-4BF7-851E-EB299B6A0C70}" destId="{62A87D19-4563-47A2-A629-FE01EDF86166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E8F91-CAA8-410B-ADC1-7029C3FE610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68E42C-C0DA-4BBB-8A49-1A418062DD8F}">
      <dgm:prSet/>
      <dgm:spPr/>
      <dgm:t>
        <a:bodyPr/>
        <a:lstStyle/>
        <a:p>
          <a:r>
            <a:rPr lang="en-US"/>
            <a:t>De meye yo se Regresyon Lojistik epi Decision Tree avek yon nivo presizyon idantik de 82%</a:t>
          </a:r>
        </a:p>
      </dgm:t>
    </dgm:pt>
    <dgm:pt modelId="{C2770679-4EEC-4E52-815E-CD753BDEDE24}" type="parTrans" cxnId="{6A4CB186-1C56-4214-B584-C8F82B1209D1}">
      <dgm:prSet/>
      <dgm:spPr/>
      <dgm:t>
        <a:bodyPr/>
        <a:lstStyle/>
        <a:p>
          <a:endParaRPr lang="en-US"/>
        </a:p>
      </dgm:t>
    </dgm:pt>
    <dgm:pt modelId="{29530490-0DCE-4311-BD21-2F67C090480B}" type="sibTrans" cxnId="{6A4CB186-1C56-4214-B584-C8F82B1209D1}">
      <dgm:prSet/>
      <dgm:spPr/>
      <dgm:t>
        <a:bodyPr/>
        <a:lstStyle/>
        <a:p>
          <a:endParaRPr lang="en-US"/>
        </a:p>
      </dgm:t>
    </dgm:pt>
    <dgm:pt modelId="{B0DF5A1A-E90B-46B1-86B1-464F063E24E0}">
      <dgm:prSet/>
      <dgm:spPr/>
      <dgm:t>
        <a:bodyPr/>
        <a:lstStyle/>
        <a:p>
          <a:r>
            <a:rPr lang="en-US" dirty="0" err="1"/>
            <a:t>Sepandan</a:t>
          </a:r>
          <a:r>
            <a:rPr lang="en-US" dirty="0"/>
            <a:t> </a:t>
          </a:r>
          <a:r>
            <a:rPr lang="en-US" dirty="0" err="1"/>
            <a:t>Regresyon</a:t>
          </a:r>
          <a:r>
            <a:rPr lang="en-US" dirty="0"/>
            <a:t> </a:t>
          </a:r>
          <a:r>
            <a:rPr lang="en-US" dirty="0" err="1"/>
            <a:t>Lojistik</a:t>
          </a:r>
          <a:r>
            <a:rPr lang="en-US" dirty="0"/>
            <a:t>, se </a:t>
          </a:r>
          <a:r>
            <a:rPr lang="en-US" dirty="0" err="1"/>
            <a:t>souvan</a:t>
          </a:r>
          <a:r>
            <a:rPr lang="en-US" dirty="0"/>
            <a:t> model ki pi </a:t>
          </a:r>
          <a:r>
            <a:rPr lang="en-US" dirty="0" err="1"/>
            <a:t>adapte</a:t>
          </a:r>
          <a:r>
            <a:rPr lang="en-US" dirty="0"/>
            <a:t> </a:t>
          </a:r>
          <a:r>
            <a:rPr lang="en-US" dirty="0" err="1"/>
            <a:t>pouw</a:t>
          </a:r>
          <a:r>
            <a:rPr lang="en-US" dirty="0"/>
            <a:t> determine </a:t>
          </a:r>
          <a:r>
            <a:rPr lang="en-US" dirty="0" err="1"/>
            <a:t>si</a:t>
          </a:r>
          <a:r>
            <a:rPr lang="en-US" dirty="0"/>
            <a:t> yon </a:t>
          </a:r>
          <a:r>
            <a:rPr lang="en-US" dirty="0" err="1"/>
            <a:t>moun</a:t>
          </a:r>
          <a:r>
            <a:rPr lang="en-US" dirty="0"/>
            <a:t> gen </a:t>
          </a:r>
          <a:r>
            <a:rPr lang="en-US" dirty="0" err="1"/>
            <a:t>dwa</a:t>
          </a:r>
          <a:r>
            <a:rPr lang="en-US" dirty="0"/>
            <a:t> a yon pre ou pa. Pou </a:t>
          </a:r>
          <a:r>
            <a:rPr lang="en-US" dirty="0" err="1"/>
            <a:t>tet</a:t>
          </a:r>
          <a:r>
            <a:rPr lang="en-US" dirty="0"/>
            <a:t> li </a:t>
          </a:r>
          <a:r>
            <a:rPr lang="en-US" dirty="0" err="1"/>
            <a:t>senp</a:t>
          </a:r>
          <a:r>
            <a:rPr lang="en-US" dirty="0"/>
            <a:t> epi li pi fasil pou </a:t>
          </a:r>
          <a:r>
            <a:rPr lang="en-US" dirty="0" err="1"/>
            <a:t>antrene</a:t>
          </a:r>
          <a:r>
            <a:rPr lang="en-US" dirty="0"/>
            <a:t>, an menm tan li fasil pou </a:t>
          </a:r>
          <a:r>
            <a:rPr lang="en-US" dirty="0" err="1"/>
            <a:t>enteprete</a:t>
          </a:r>
          <a:r>
            <a:rPr lang="en-US" dirty="0"/>
            <a:t>.</a:t>
          </a:r>
          <a:br>
            <a:rPr lang="en-US" dirty="0"/>
          </a:br>
          <a:br>
            <a:rPr lang="en-US" dirty="0"/>
          </a:br>
          <a:r>
            <a:rPr lang="en-US" dirty="0"/>
            <a:t> Pou </a:t>
          </a:r>
          <a:r>
            <a:rPr lang="en-US" dirty="0" err="1"/>
            <a:t>ansanm</a:t>
          </a:r>
          <a:r>
            <a:rPr lang="en-US" dirty="0"/>
            <a:t> </a:t>
          </a:r>
          <a:r>
            <a:rPr lang="en-US" dirty="0" err="1"/>
            <a:t>rezon</a:t>
          </a:r>
          <a:r>
            <a:rPr lang="en-US" dirty="0"/>
            <a:t> </a:t>
          </a:r>
          <a:r>
            <a:rPr lang="en-US" dirty="0" err="1"/>
            <a:t>sa</a:t>
          </a:r>
          <a:r>
            <a:rPr lang="en-US" dirty="0"/>
            <a:t> </a:t>
          </a:r>
          <a:r>
            <a:rPr lang="en-US" dirty="0" err="1"/>
            <a:t>yo</a:t>
          </a:r>
          <a:r>
            <a:rPr lang="en-US" dirty="0"/>
            <a:t> nou tap </a:t>
          </a:r>
          <a:r>
            <a:rPr lang="en-US" dirty="0" err="1"/>
            <a:t>rekonmande</a:t>
          </a:r>
          <a:r>
            <a:rPr lang="en-US" dirty="0"/>
            <a:t> </a:t>
          </a:r>
          <a:r>
            <a:rPr lang="en-US" dirty="0" err="1"/>
            <a:t>itilize</a:t>
          </a:r>
          <a:r>
            <a:rPr lang="en-US" dirty="0"/>
            <a:t> </a:t>
          </a:r>
          <a:r>
            <a:rPr lang="en-US" dirty="0" err="1"/>
            <a:t>Lojistik</a:t>
          </a:r>
          <a:r>
            <a:rPr lang="en-US" dirty="0"/>
            <a:t> </a:t>
          </a:r>
          <a:r>
            <a:rPr lang="en-US" dirty="0" err="1"/>
            <a:t>Regresyon</a:t>
          </a:r>
          <a:r>
            <a:rPr lang="en-US" dirty="0"/>
            <a:t> pou </a:t>
          </a:r>
          <a:r>
            <a:rPr lang="en-US" dirty="0" err="1"/>
            <a:t>deplwaman</a:t>
          </a:r>
          <a:r>
            <a:rPr lang="en-US" dirty="0"/>
            <a:t> nan </a:t>
          </a:r>
          <a:r>
            <a:rPr lang="en-US" dirty="0" err="1"/>
            <a:t>antrepriz</a:t>
          </a:r>
          <a:r>
            <a:rPr lang="en-US" dirty="0"/>
            <a:t> </a:t>
          </a:r>
          <a:r>
            <a:rPr lang="en-US" dirty="0" err="1"/>
            <a:t>lan</a:t>
          </a:r>
          <a:r>
            <a:rPr lang="en-US" dirty="0"/>
            <a:t>.</a:t>
          </a:r>
        </a:p>
      </dgm:t>
    </dgm:pt>
    <dgm:pt modelId="{BE474739-EBD6-4CD8-ABA4-25EE2B282637}" type="parTrans" cxnId="{5757A137-D3DA-43D8-9160-8F4A152745BE}">
      <dgm:prSet/>
      <dgm:spPr/>
      <dgm:t>
        <a:bodyPr/>
        <a:lstStyle/>
        <a:p>
          <a:endParaRPr lang="en-US"/>
        </a:p>
      </dgm:t>
    </dgm:pt>
    <dgm:pt modelId="{DC194265-70B4-4902-A82A-4C6C74700939}" type="sibTrans" cxnId="{5757A137-D3DA-43D8-9160-8F4A152745BE}">
      <dgm:prSet/>
      <dgm:spPr/>
      <dgm:t>
        <a:bodyPr/>
        <a:lstStyle/>
        <a:p>
          <a:endParaRPr lang="en-US"/>
        </a:p>
      </dgm:t>
    </dgm:pt>
    <dgm:pt modelId="{8DE7C7DD-A858-41E4-8537-BCB5A4B6DC7C}" type="pres">
      <dgm:prSet presAssocID="{E5BE8F91-CAA8-410B-ADC1-7029C3FE610D}" presName="linear" presStyleCnt="0">
        <dgm:presLayoutVars>
          <dgm:animLvl val="lvl"/>
          <dgm:resizeHandles val="exact"/>
        </dgm:presLayoutVars>
      </dgm:prSet>
      <dgm:spPr/>
    </dgm:pt>
    <dgm:pt modelId="{90BEEB54-A677-46A5-9F97-14506DA52F9A}" type="pres">
      <dgm:prSet presAssocID="{1168E42C-C0DA-4BBB-8A49-1A418062DD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9E235B-FE4D-41AA-8285-08B1379F9D03}" type="pres">
      <dgm:prSet presAssocID="{29530490-0DCE-4311-BD21-2F67C090480B}" presName="spacer" presStyleCnt="0"/>
      <dgm:spPr/>
    </dgm:pt>
    <dgm:pt modelId="{E340DD8C-4B7B-4F90-8C18-22FF0B41E484}" type="pres">
      <dgm:prSet presAssocID="{B0DF5A1A-E90B-46B1-86B1-464F063E24E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989A10A-1251-440B-BE62-456E43A67E06}" type="presOf" srcId="{E5BE8F91-CAA8-410B-ADC1-7029C3FE610D}" destId="{8DE7C7DD-A858-41E4-8537-BCB5A4B6DC7C}" srcOrd="0" destOrd="0" presId="urn:microsoft.com/office/officeart/2005/8/layout/vList2"/>
    <dgm:cxn modelId="{5757A137-D3DA-43D8-9160-8F4A152745BE}" srcId="{E5BE8F91-CAA8-410B-ADC1-7029C3FE610D}" destId="{B0DF5A1A-E90B-46B1-86B1-464F063E24E0}" srcOrd="1" destOrd="0" parTransId="{BE474739-EBD6-4CD8-ABA4-25EE2B282637}" sibTransId="{DC194265-70B4-4902-A82A-4C6C74700939}"/>
    <dgm:cxn modelId="{65EEBC59-DEC9-47FD-9899-A16017A09ACD}" type="presOf" srcId="{B0DF5A1A-E90B-46B1-86B1-464F063E24E0}" destId="{E340DD8C-4B7B-4F90-8C18-22FF0B41E484}" srcOrd="0" destOrd="0" presId="urn:microsoft.com/office/officeart/2005/8/layout/vList2"/>
    <dgm:cxn modelId="{6A4CB186-1C56-4214-B584-C8F82B1209D1}" srcId="{E5BE8F91-CAA8-410B-ADC1-7029C3FE610D}" destId="{1168E42C-C0DA-4BBB-8A49-1A418062DD8F}" srcOrd="0" destOrd="0" parTransId="{C2770679-4EEC-4E52-815E-CD753BDEDE24}" sibTransId="{29530490-0DCE-4311-BD21-2F67C090480B}"/>
    <dgm:cxn modelId="{E816C799-764A-4D17-BEC1-05D0AC65B47C}" type="presOf" srcId="{1168E42C-C0DA-4BBB-8A49-1A418062DD8F}" destId="{90BEEB54-A677-46A5-9F97-14506DA52F9A}" srcOrd="0" destOrd="0" presId="urn:microsoft.com/office/officeart/2005/8/layout/vList2"/>
    <dgm:cxn modelId="{7396C345-6B01-4B2F-893F-38390F00F839}" type="presParOf" srcId="{8DE7C7DD-A858-41E4-8537-BCB5A4B6DC7C}" destId="{90BEEB54-A677-46A5-9F97-14506DA52F9A}" srcOrd="0" destOrd="0" presId="urn:microsoft.com/office/officeart/2005/8/layout/vList2"/>
    <dgm:cxn modelId="{EC415768-98B9-479C-9849-14583EA32E25}" type="presParOf" srcId="{8DE7C7DD-A858-41E4-8537-BCB5A4B6DC7C}" destId="{5B9E235B-FE4D-41AA-8285-08B1379F9D03}" srcOrd="1" destOrd="0" presId="urn:microsoft.com/office/officeart/2005/8/layout/vList2"/>
    <dgm:cxn modelId="{ED6BC952-56E6-41DE-B291-39C2698F8B5E}" type="presParOf" srcId="{8DE7C7DD-A858-41E4-8537-BCB5A4B6DC7C}" destId="{E340DD8C-4B7B-4F90-8C18-22FF0B41E48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4BB4F-3FD8-4CE7-85A0-6A24C7D5CC3A}">
      <dsp:nvSpPr>
        <dsp:cNvPr id="0" name=""/>
        <dsp:cNvSpPr/>
      </dsp:nvSpPr>
      <dsp:spPr>
        <a:xfrm>
          <a:off x="749633" y="580"/>
          <a:ext cx="2138451" cy="1283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Biznis Pwoblem</a:t>
          </a:r>
        </a:p>
      </dsp:txBody>
      <dsp:txXfrm>
        <a:off x="787213" y="38160"/>
        <a:ext cx="2063291" cy="1207911"/>
      </dsp:txXfrm>
    </dsp:sp>
    <dsp:sp modelId="{DCE13BF2-0FAD-4A88-A905-D193772F0BB7}">
      <dsp:nvSpPr>
        <dsp:cNvPr id="0" name=""/>
        <dsp:cNvSpPr/>
      </dsp:nvSpPr>
      <dsp:spPr>
        <a:xfrm>
          <a:off x="3076268" y="376947"/>
          <a:ext cx="453351" cy="5303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3076268" y="483014"/>
        <a:ext cx="317346" cy="318202"/>
      </dsp:txXfrm>
    </dsp:sp>
    <dsp:sp modelId="{B25CA9D6-9C51-40AD-BDCC-922BB47934F6}">
      <dsp:nvSpPr>
        <dsp:cNvPr id="0" name=""/>
        <dsp:cNvSpPr/>
      </dsp:nvSpPr>
      <dsp:spPr>
        <a:xfrm>
          <a:off x="3743465" y="580"/>
          <a:ext cx="2138451" cy="1283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ak Metod</a:t>
          </a:r>
        </a:p>
      </dsp:txBody>
      <dsp:txXfrm>
        <a:off x="3781045" y="38160"/>
        <a:ext cx="2063291" cy="1207911"/>
      </dsp:txXfrm>
    </dsp:sp>
    <dsp:sp modelId="{2DA1D5AE-0C64-411A-AA28-D5EA6D033840}">
      <dsp:nvSpPr>
        <dsp:cNvPr id="0" name=""/>
        <dsp:cNvSpPr/>
      </dsp:nvSpPr>
      <dsp:spPr>
        <a:xfrm>
          <a:off x="6070101" y="376947"/>
          <a:ext cx="453351" cy="5303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070101" y="483014"/>
        <a:ext cx="317346" cy="318202"/>
      </dsp:txXfrm>
    </dsp:sp>
    <dsp:sp modelId="{178C0C74-FDDE-489D-B6E2-5E788FDDFE3F}">
      <dsp:nvSpPr>
        <dsp:cNvPr id="0" name=""/>
        <dsp:cNvSpPr/>
      </dsp:nvSpPr>
      <dsp:spPr>
        <a:xfrm>
          <a:off x="6737298" y="580"/>
          <a:ext cx="2138451" cy="1283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Rezilta</a:t>
          </a:r>
        </a:p>
      </dsp:txBody>
      <dsp:txXfrm>
        <a:off x="6774878" y="38160"/>
        <a:ext cx="2063291" cy="1207911"/>
      </dsp:txXfrm>
    </dsp:sp>
    <dsp:sp modelId="{CE78473F-A163-4A38-AB36-89AB6CA0EF0B}">
      <dsp:nvSpPr>
        <dsp:cNvPr id="0" name=""/>
        <dsp:cNvSpPr/>
      </dsp:nvSpPr>
      <dsp:spPr>
        <a:xfrm rot="5400000">
          <a:off x="7579848" y="1433342"/>
          <a:ext cx="453351" cy="5303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-5400000">
        <a:off x="7647423" y="1471835"/>
        <a:ext cx="318202" cy="317346"/>
      </dsp:txXfrm>
    </dsp:sp>
    <dsp:sp modelId="{62A87D19-4563-47A2-A629-FE01EDF86166}">
      <dsp:nvSpPr>
        <dsp:cNvPr id="0" name=""/>
        <dsp:cNvSpPr/>
      </dsp:nvSpPr>
      <dsp:spPr>
        <a:xfrm>
          <a:off x="6737298" y="2139031"/>
          <a:ext cx="2138451" cy="12830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Konklizyon</a:t>
          </a:r>
        </a:p>
      </dsp:txBody>
      <dsp:txXfrm>
        <a:off x="6774878" y="2176611"/>
        <a:ext cx="2063291" cy="12079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EEB54-A677-46A5-9F97-14506DA52F9A}">
      <dsp:nvSpPr>
        <dsp:cNvPr id="0" name=""/>
        <dsp:cNvSpPr/>
      </dsp:nvSpPr>
      <dsp:spPr>
        <a:xfrm>
          <a:off x="0" y="45091"/>
          <a:ext cx="6391275" cy="25508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 meye yo se Regresyon Lojistik epi Decision Tree avek yon nivo presizyon idantik de 82%</a:t>
          </a:r>
        </a:p>
      </dsp:txBody>
      <dsp:txXfrm>
        <a:off x="124524" y="169615"/>
        <a:ext cx="6142227" cy="2301844"/>
      </dsp:txXfrm>
    </dsp:sp>
    <dsp:sp modelId="{E340DD8C-4B7B-4F90-8C18-22FF0B41E484}">
      <dsp:nvSpPr>
        <dsp:cNvPr id="0" name=""/>
        <dsp:cNvSpPr/>
      </dsp:nvSpPr>
      <dsp:spPr>
        <a:xfrm>
          <a:off x="0" y="2650703"/>
          <a:ext cx="6391275" cy="2550892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Sepandan</a:t>
          </a:r>
          <a:r>
            <a:rPr lang="en-US" sz="1900" kern="1200" dirty="0"/>
            <a:t> </a:t>
          </a:r>
          <a:r>
            <a:rPr lang="en-US" sz="1900" kern="1200" dirty="0" err="1"/>
            <a:t>Regresyon</a:t>
          </a:r>
          <a:r>
            <a:rPr lang="en-US" sz="1900" kern="1200" dirty="0"/>
            <a:t> </a:t>
          </a:r>
          <a:r>
            <a:rPr lang="en-US" sz="1900" kern="1200" dirty="0" err="1"/>
            <a:t>Lojistik</a:t>
          </a:r>
          <a:r>
            <a:rPr lang="en-US" sz="1900" kern="1200" dirty="0"/>
            <a:t>, se </a:t>
          </a:r>
          <a:r>
            <a:rPr lang="en-US" sz="1900" kern="1200" dirty="0" err="1"/>
            <a:t>souvan</a:t>
          </a:r>
          <a:r>
            <a:rPr lang="en-US" sz="1900" kern="1200" dirty="0"/>
            <a:t> model ki pi </a:t>
          </a:r>
          <a:r>
            <a:rPr lang="en-US" sz="1900" kern="1200" dirty="0" err="1"/>
            <a:t>adapte</a:t>
          </a:r>
          <a:r>
            <a:rPr lang="en-US" sz="1900" kern="1200" dirty="0"/>
            <a:t> </a:t>
          </a:r>
          <a:r>
            <a:rPr lang="en-US" sz="1900" kern="1200" dirty="0" err="1"/>
            <a:t>pouw</a:t>
          </a:r>
          <a:r>
            <a:rPr lang="en-US" sz="1900" kern="1200" dirty="0"/>
            <a:t> determine </a:t>
          </a:r>
          <a:r>
            <a:rPr lang="en-US" sz="1900" kern="1200" dirty="0" err="1"/>
            <a:t>si</a:t>
          </a:r>
          <a:r>
            <a:rPr lang="en-US" sz="1900" kern="1200" dirty="0"/>
            <a:t> yon </a:t>
          </a:r>
          <a:r>
            <a:rPr lang="en-US" sz="1900" kern="1200" dirty="0" err="1"/>
            <a:t>moun</a:t>
          </a:r>
          <a:r>
            <a:rPr lang="en-US" sz="1900" kern="1200" dirty="0"/>
            <a:t> gen </a:t>
          </a:r>
          <a:r>
            <a:rPr lang="en-US" sz="1900" kern="1200" dirty="0" err="1"/>
            <a:t>dwa</a:t>
          </a:r>
          <a:r>
            <a:rPr lang="en-US" sz="1900" kern="1200" dirty="0"/>
            <a:t> a yon pre ou pa. Pou </a:t>
          </a:r>
          <a:r>
            <a:rPr lang="en-US" sz="1900" kern="1200" dirty="0" err="1"/>
            <a:t>tet</a:t>
          </a:r>
          <a:r>
            <a:rPr lang="en-US" sz="1900" kern="1200" dirty="0"/>
            <a:t> li </a:t>
          </a:r>
          <a:r>
            <a:rPr lang="en-US" sz="1900" kern="1200" dirty="0" err="1"/>
            <a:t>senp</a:t>
          </a:r>
          <a:r>
            <a:rPr lang="en-US" sz="1900" kern="1200" dirty="0"/>
            <a:t> epi li pi fasil pou </a:t>
          </a:r>
          <a:r>
            <a:rPr lang="en-US" sz="1900" kern="1200" dirty="0" err="1"/>
            <a:t>antrene</a:t>
          </a:r>
          <a:r>
            <a:rPr lang="en-US" sz="1900" kern="1200" dirty="0"/>
            <a:t>, an menm tan li fasil pou </a:t>
          </a:r>
          <a:r>
            <a:rPr lang="en-US" sz="1900" kern="1200" dirty="0" err="1"/>
            <a:t>enteprete</a:t>
          </a:r>
          <a:r>
            <a:rPr lang="en-US" sz="1900" kern="1200" dirty="0"/>
            <a:t>.</a:t>
          </a:r>
          <a:br>
            <a:rPr lang="en-US" sz="1900" kern="1200" dirty="0"/>
          </a:br>
          <a:br>
            <a:rPr lang="en-US" sz="1900" kern="1200" dirty="0"/>
          </a:br>
          <a:r>
            <a:rPr lang="en-US" sz="1900" kern="1200" dirty="0"/>
            <a:t> Pou </a:t>
          </a:r>
          <a:r>
            <a:rPr lang="en-US" sz="1900" kern="1200" dirty="0" err="1"/>
            <a:t>ansanm</a:t>
          </a:r>
          <a:r>
            <a:rPr lang="en-US" sz="1900" kern="1200" dirty="0"/>
            <a:t> </a:t>
          </a:r>
          <a:r>
            <a:rPr lang="en-US" sz="1900" kern="1200" dirty="0" err="1"/>
            <a:t>rezon</a:t>
          </a:r>
          <a:r>
            <a:rPr lang="en-US" sz="1900" kern="1200" dirty="0"/>
            <a:t> </a:t>
          </a:r>
          <a:r>
            <a:rPr lang="en-US" sz="1900" kern="1200" dirty="0" err="1"/>
            <a:t>sa</a:t>
          </a:r>
          <a:r>
            <a:rPr lang="en-US" sz="1900" kern="1200" dirty="0"/>
            <a:t> </a:t>
          </a:r>
          <a:r>
            <a:rPr lang="en-US" sz="1900" kern="1200" dirty="0" err="1"/>
            <a:t>yo</a:t>
          </a:r>
          <a:r>
            <a:rPr lang="en-US" sz="1900" kern="1200" dirty="0"/>
            <a:t> nou tap </a:t>
          </a:r>
          <a:r>
            <a:rPr lang="en-US" sz="1900" kern="1200" dirty="0" err="1"/>
            <a:t>rekonmande</a:t>
          </a:r>
          <a:r>
            <a:rPr lang="en-US" sz="1900" kern="1200" dirty="0"/>
            <a:t> </a:t>
          </a:r>
          <a:r>
            <a:rPr lang="en-US" sz="1900" kern="1200" dirty="0" err="1"/>
            <a:t>itilize</a:t>
          </a:r>
          <a:r>
            <a:rPr lang="en-US" sz="1900" kern="1200" dirty="0"/>
            <a:t> </a:t>
          </a:r>
          <a:r>
            <a:rPr lang="en-US" sz="1900" kern="1200" dirty="0" err="1"/>
            <a:t>Lojistik</a:t>
          </a:r>
          <a:r>
            <a:rPr lang="en-US" sz="1900" kern="1200" dirty="0"/>
            <a:t> </a:t>
          </a:r>
          <a:r>
            <a:rPr lang="en-US" sz="1900" kern="1200" dirty="0" err="1"/>
            <a:t>Regresyon</a:t>
          </a:r>
          <a:r>
            <a:rPr lang="en-US" sz="1900" kern="1200" dirty="0"/>
            <a:t> pou </a:t>
          </a:r>
          <a:r>
            <a:rPr lang="en-US" sz="1900" kern="1200" dirty="0" err="1"/>
            <a:t>deplwaman</a:t>
          </a:r>
          <a:r>
            <a:rPr lang="en-US" sz="1900" kern="1200" dirty="0"/>
            <a:t> nan </a:t>
          </a:r>
          <a:r>
            <a:rPr lang="en-US" sz="1900" kern="1200" dirty="0" err="1"/>
            <a:t>antrepriz</a:t>
          </a:r>
          <a:r>
            <a:rPr lang="en-US" sz="1900" kern="1200" dirty="0"/>
            <a:t> </a:t>
          </a:r>
          <a:r>
            <a:rPr lang="en-US" sz="1900" kern="1200" dirty="0" err="1"/>
            <a:t>lan</a:t>
          </a:r>
          <a:r>
            <a:rPr lang="en-US" sz="1900" kern="1200" dirty="0"/>
            <a:t>.</a:t>
          </a:r>
        </a:p>
      </dsp:txBody>
      <dsp:txXfrm>
        <a:off x="124524" y="2775227"/>
        <a:ext cx="6142227" cy="2301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AF7E2-DE9A-E6BE-5FF9-60AAA951E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D36C5-6501-2A73-CF96-55E3D95811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595A8A-5353-4443-3564-F7A5577C6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EBD44-3F01-789B-B376-C8FE5AEC3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4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0658E-9723-DD4A-4DAF-B56C5FD47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B7118-C17B-7D47-EE82-C6D9EF07C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CEF99-BF91-4C07-7617-D1DB590C5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15B7D-CDA5-775A-286A-7263A8D39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5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6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4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3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35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68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98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09596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52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20656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3331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66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20347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6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9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  <p:sldLayoutId id="2147483660" r:id="rId25"/>
    <p:sldLayoutId id="2147483652" r:id="rId26"/>
    <p:sldLayoutId id="2147483666" r:id="rId27"/>
    <p:sldLayoutId id="2147483664" r:id="rId28"/>
    <p:sldLayoutId id="2147483665" r:id="rId29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github.com/Poincare008/Projet_Final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www.kaggle.com/datasets/ninzaami/loan-predication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2"/>
                </a:solidFill>
              </a:rPr>
              <a:t>Analiz sou loan </a:t>
            </a:r>
            <a:r>
              <a:rPr lang="en-US" sz="1200" dirty="0" err="1">
                <a:solidFill>
                  <a:schemeClr val="bg2"/>
                </a:solidFill>
              </a:rPr>
              <a:t>prediksyon</a:t>
            </a:r>
            <a:br>
              <a:rPr lang="en-US" sz="1200" dirty="0">
                <a:solidFill>
                  <a:schemeClr val="bg2"/>
                </a:solidFill>
              </a:rPr>
            </a:br>
            <a:r>
              <a:rPr lang="en-US" sz="1200" cap="none" dirty="0">
                <a:solidFill>
                  <a:schemeClr val="bg2"/>
                </a:solidFill>
              </a:rPr>
              <a:t>Steve Calixte</a:t>
            </a:r>
            <a:br>
              <a:rPr lang="en-US" sz="1200" cap="none" dirty="0">
                <a:solidFill>
                  <a:schemeClr val="bg2"/>
                </a:solidFill>
              </a:rPr>
            </a:br>
            <a:r>
              <a:rPr lang="en-US" sz="1200" dirty="0">
                <a:solidFill>
                  <a:schemeClr val="bg2"/>
                </a:solidFill>
              </a:rPr>
              <a:t>Out</a:t>
            </a:r>
            <a:r>
              <a:rPr lang="en-US" sz="1200" cap="none" dirty="0">
                <a:solidFill>
                  <a:schemeClr val="bg2"/>
                </a:solidFill>
              </a:rPr>
              <a:t>,2025</a:t>
            </a:r>
            <a:endParaRPr lang="en-US" sz="1200" dirty="0">
              <a:solidFill>
                <a:schemeClr val="bg2"/>
              </a:solidFill>
            </a:endParaRPr>
          </a:p>
        </p:txBody>
      </p:sp>
      <p:pic>
        <p:nvPicPr>
          <p:cNvPr id="3" name="Picture 2" descr="A stack of coins with blocks on them&#10;&#10;AI-generated content may be incorrect.">
            <a:extLst>
              <a:ext uri="{FF2B5EF4-FFF2-40B4-BE49-F238E27FC236}">
                <a16:creationId xmlns:a16="http://schemas.microsoft.com/office/drawing/2014/main" id="{BCFB6C69-B162-4426-5A1B-68EE28532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3"/>
          <a:stretch>
            <a:fillRect/>
          </a:stretch>
        </p:blipFill>
        <p:spPr>
          <a:xfrm>
            <a:off x="1154953" y="471949"/>
            <a:ext cx="8825659" cy="4100058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EBDDC5-C6B5-40F8-F809-662114FA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Konklizyon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6" name="Text Placeholder 2">
            <a:extLst>
              <a:ext uri="{FF2B5EF4-FFF2-40B4-BE49-F238E27FC236}">
                <a16:creationId xmlns:a16="http://schemas.microsoft.com/office/drawing/2014/main" id="{55D655C1-89BA-D81F-B467-8E8F5DA3B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53267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750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8299" r="25866" b="4"/>
          <a:stretch>
            <a:fillRect/>
          </a:stretch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5400">
                <a:solidFill>
                  <a:schemeClr val="bg2"/>
                </a:solidFill>
              </a:rPr>
              <a:t>MESI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6B89A-CB5E-CF01-915E-6277F667DF28}"/>
              </a:ext>
            </a:extLst>
          </p:cNvPr>
          <p:cNvSpPr txBox="1"/>
          <p:nvPr/>
        </p:nvSpPr>
        <p:spPr>
          <a:xfrm>
            <a:off x="5695061" y="4591665"/>
            <a:ext cx="5428551" cy="1622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cap="all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Poincare008/Projet_Final3</a:t>
            </a:r>
            <a:endParaRPr lang="en-US" cap="all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l">
              <a:spcAft>
                <a:spcPts val="0"/>
              </a:spcAft>
            </a:pPr>
            <a:r>
              <a:rPr lang="en-US" sz="3600" dirty="0" err="1"/>
              <a:t>Rezime</a:t>
            </a:r>
            <a:endParaRPr lang="en-US" sz="3600" dirty="0">
              <a:effectLst/>
            </a:endParaRPr>
          </a:p>
        </p:txBody>
      </p:sp>
      <p:pic>
        <p:nvPicPr>
          <p:cNvPr id="7" name="Content Placeholder 6" descr="A stack of gold coins">
            <a:extLst>
              <a:ext uri="{FF2B5EF4-FFF2-40B4-BE49-F238E27FC236}">
                <a16:creationId xmlns:a16="http://schemas.microsoft.com/office/drawing/2014/main" id="{76D007A2-727F-61BB-3221-4A971D3A06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" r="16055"/>
          <a:stretch>
            <a:fillRect/>
          </a:stretch>
        </p:blipFill>
        <p:spPr>
          <a:xfrm>
            <a:off x="1151467" y="2775951"/>
            <a:ext cx="4345024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80954" y="2603500"/>
            <a:ext cx="5211979" cy="341630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just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sz="1700" dirty="0"/>
              <a:t>  	</a:t>
            </a:r>
            <a:r>
              <a:rPr lang="en-US" dirty="0" err="1"/>
              <a:t>Travay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vize</a:t>
            </a:r>
            <a:r>
              <a:rPr lang="en-US" dirty="0"/>
              <a:t> </a:t>
            </a:r>
            <a:r>
              <a:rPr lang="en-US" dirty="0" err="1"/>
              <a:t>otomatize</a:t>
            </a:r>
            <a:r>
              <a:rPr lang="en-US" dirty="0"/>
              <a:t> 	</a:t>
            </a:r>
            <a:r>
              <a:rPr lang="en-US" dirty="0" err="1"/>
              <a:t>pwosesis</a:t>
            </a:r>
            <a:r>
              <a:rPr lang="en-US" dirty="0"/>
              <a:t> </a:t>
            </a:r>
            <a:r>
              <a:rPr lang="en-US" dirty="0" err="1"/>
              <a:t>prè</a:t>
            </a:r>
            <a:r>
              <a:rPr lang="en-US" dirty="0"/>
              <a:t> nan 	yon 	</a:t>
            </a:r>
            <a:r>
              <a:rPr lang="en-US" dirty="0" err="1"/>
              <a:t>antrepriz</a:t>
            </a:r>
            <a:r>
              <a:rPr lang="en-US" dirty="0"/>
              <a:t> gras a de </a:t>
            </a:r>
            <a:r>
              <a:rPr lang="en-US" dirty="0" err="1"/>
              <a:t>teknik</a:t>
            </a:r>
            <a:r>
              <a:rPr lang="en-US" dirty="0"/>
              <a:t> 	de Machine 	Learning. </a:t>
            </a:r>
          </a:p>
          <a:p>
            <a:pPr algn="just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endParaRPr lang="en-US" dirty="0"/>
          </a:p>
          <a:p>
            <a:pPr algn="just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dirty="0"/>
              <a:t>  	Pou </a:t>
            </a:r>
            <a:r>
              <a:rPr lang="en-US" dirty="0" err="1"/>
              <a:t>sa</a:t>
            </a:r>
            <a:r>
              <a:rPr lang="en-US" dirty="0"/>
              <a:t> nou teste </a:t>
            </a:r>
            <a:r>
              <a:rPr lang="en-US" dirty="0" err="1"/>
              <a:t>kèk</a:t>
            </a:r>
            <a:r>
              <a:rPr lang="en-US" dirty="0"/>
              <a:t> 	model ML </a:t>
            </a:r>
            <a:r>
              <a:rPr lang="en-US" dirty="0" err="1"/>
              <a:t>tankou</a:t>
            </a:r>
            <a:r>
              <a:rPr lang="en-US" dirty="0"/>
              <a:t> 	</a:t>
            </a:r>
            <a:r>
              <a:rPr lang="en-US" dirty="0" err="1"/>
              <a:t>Lojistik</a:t>
            </a:r>
            <a:r>
              <a:rPr lang="en-US" dirty="0"/>
              <a:t> </a:t>
            </a:r>
            <a:r>
              <a:rPr lang="en-US" dirty="0" err="1"/>
              <a:t>Regresyon</a:t>
            </a:r>
            <a:r>
              <a:rPr lang="en-US" dirty="0"/>
              <a:t>, KNN </a:t>
            </a:r>
            <a:r>
              <a:rPr lang="en-US" dirty="0" err="1"/>
              <a:t>poun</a:t>
            </a:r>
            <a:r>
              <a:rPr lang="en-US" dirty="0"/>
              <a:t> site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	Selman.</a:t>
            </a:r>
          </a:p>
          <a:p>
            <a:pPr algn="just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endParaRPr lang="en-US" dirty="0"/>
          </a:p>
          <a:p>
            <a:pPr algn="just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</a:pPr>
            <a:r>
              <a:rPr lang="en-US" dirty="0"/>
              <a:t> 	Pou </a:t>
            </a:r>
            <a:r>
              <a:rPr lang="en-US" dirty="0" err="1"/>
              <a:t>fini</a:t>
            </a:r>
            <a:r>
              <a:rPr lang="en-US" dirty="0"/>
              <a:t> nou </a:t>
            </a:r>
            <a:r>
              <a:rPr lang="en-US" dirty="0" err="1"/>
              <a:t>rekomande</a:t>
            </a:r>
            <a:r>
              <a:rPr lang="en-US" dirty="0"/>
              <a:t> 	</a:t>
            </a:r>
            <a:r>
              <a:rPr lang="en-US" dirty="0" err="1"/>
              <a:t>desidè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itilize</a:t>
            </a:r>
            <a:r>
              <a:rPr lang="en-US" dirty="0"/>
              <a:t> 	</a:t>
            </a:r>
            <a:r>
              <a:rPr lang="en-US" dirty="0" err="1"/>
              <a:t>Regresyon</a:t>
            </a:r>
            <a:r>
              <a:rPr lang="en-US" dirty="0"/>
              <a:t> </a:t>
            </a:r>
            <a:r>
              <a:rPr lang="en-US" dirty="0" err="1"/>
              <a:t>Lojisktik</a:t>
            </a:r>
            <a:r>
              <a:rPr lang="en-US" dirty="0"/>
              <a:t> pou tach </a:t>
            </a:r>
            <a:r>
              <a:rPr lang="en-US" dirty="0" err="1"/>
              <a:t>validasyon</a:t>
            </a:r>
            <a:r>
              <a:rPr lang="en-US" dirty="0"/>
              <a:t> 	</a:t>
            </a:r>
            <a:r>
              <a:rPr lang="en-US" dirty="0" err="1"/>
              <a:t>prè</a:t>
            </a:r>
            <a:r>
              <a:rPr lang="en-US" dirty="0"/>
              <a:t> </a:t>
            </a:r>
            <a:r>
              <a:rPr lang="en-US" dirty="0" err="1"/>
              <a:t>yo</a:t>
            </a:r>
            <a:r>
              <a:rPr lang="en-US" dirty="0"/>
              <a:t> 	</a:t>
            </a:r>
            <a:r>
              <a:rPr lang="en-US" dirty="0" err="1"/>
              <a:t>koz</a:t>
            </a:r>
            <a:r>
              <a:rPr lang="en-US" dirty="0"/>
              <a:t> model </a:t>
            </a:r>
            <a:r>
              <a:rPr lang="en-US" dirty="0" err="1"/>
              <a:t>sa</a:t>
            </a:r>
            <a:r>
              <a:rPr lang="en-US" dirty="0"/>
              <a:t> gen yon “Accuracy” 	de 82%, epi li </a:t>
            </a:r>
            <a:r>
              <a:rPr lang="en-US" dirty="0" err="1"/>
              <a:t>senp</a:t>
            </a:r>
            <a:r>
              <a:rPr lang="en-US" dirty="0"/>
              <a:t> li fasil pou </a:t>
            </a:r>
            <a:r>
              <a:rPr lang="en-US" dirty="0" err="1"/>
              <a:t>deplwaye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3600" cap="none" dirty="0">
                <a:solidFill>
                  <a:srgbClr val="FFFFFF"/>
                </a:solidFill>
              </a:rPr>
              <a:t>Gran </a:t>
            </a:r>
            <a:r>
              <a:rPr lang="en-US" sz="3600" dirty="0" err="1">
                <a:solidFill>
                  <a:srgbClr val="FFFFFF"/>
                </a:solidFill>
              </a:rPr>
              <a:t>P</a:t>
            </a:r>
            <a:r>
              <a:rPr lang="en-US" sz="3600" cap="none" dirty="0" err="1">
                <a:solidFill>
                  <a:srgbClr val="FFFFFF"/>
                </a:solidFill>
              </a:rPr>
              <a:t>wen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247F6288-2A4B-9041-1540-46AD304B0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909329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30438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A617DB-F143-861F-A286-009F9DD3A03E}"/>
              </a:ext>
            </a:extLst>
          </p:cNvPr>
          <p:cNvSpPr txBox="1">
            <a:spLocks/>
          </p:cNvSpPr>
          <p:nvPr/>
        </p:nvSpPr>
        <p:spPr>
          <a:xfrm>
            <a:off x="1154955" y="4834467"/>
            <a:ext cx="8825658" cy="586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3600" cap="none">
                <a:solidFill>
                  <a:schemeClr val="bg2"/>
                </a:solidFill>
              </a:rPr>
              <a:t>Biznis Pwoblem</a:t>
            </a:r>
            <a:endParaRPr lang="en-US" sz="360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97B39-AED3-87F8-88A3-1BF6D990B335}"/>
              </a:ext>
            </a:extLst>
          </p:cNvPr>
          <p:cNvSpPr txBox="1"/>
          <p:nvPr/>
        </p:nvSpPr>
        <p:spPr>
          <a:xfrm>
            <a:off x="1154955" y="5420847"/>
            <a:ext cx="8825658" cy="5820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Koman </a:t>
            </a:r>
            <a:r>
              <a:rPr lang="en-US" sz="1600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akselere</a:t>
            </a:r>
            <a:r>
              <a:rPr lang="en-US" sz="16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pwosesis</a:t>
            </a:r>
            <a:r>
              <a:rPr lang="en-US" sz="16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prè</a:t>
            </a:r>
            <a:r>
              <a:rPr lang="en-US" sz="16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yo</a:t>
            </a:r>
            <a:r>
              <a:rPr lang="en-US" sz="16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gras </a:t>
            </a:r>
            <a:r>
              <a:rPr lang="en-US" sz="1600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ak</a:t>
            </a:r>
            <a:r>
              <a:rPr lang="en-US" sz="16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cap="al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otomatizasyon</a:t>
            </a:r>
            <a:r>
              <a:rPr lang="en-US" sz="1600" cap="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pic>
        <p:nvPicPr>
          <p:cNvPr id="3" name="Picture 2" descr="A hand touching a screen&#10;&#10;AI-generated content may be incorrect.">
            <a:extLst>
              <a:ext uri="{FF2B5EF4-FFF2-40B4-BE49-F238E27FC236}">
                <a16:creationId xmlns:a16="http://schemas.microsoft.com/office/drawing/2014/main" id="{578751D2-54A1-2347-52CA-EAC8C26AA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7" r="1" b="12415"/>
          <a:stretch>
            <a:fillRect/>
          </a:stretch>
        </p:blipFill>
        <p:spPr>
          <a:xfrm>
            <a:off x="1154953" y="1143006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chemeClr val="tx1"/>
                </a:solidFill>
              </a:rPr>
              <a:t>Data ak Metod</a:t>
            </a:r>
          </a:p>
        </p:txBody>
      </p:sp>
      <p:pic>
        <p:nvPicPr>
          <p:cNvPr id="8" name="Picture Placeholder 7" descr="A pile of paper money&#10;&#10;AI-generated content may be incorrect.">
            <a:extLst>
              <a:ext uri="{FF2B5EF4-FFF2-40B4-BE49-F238E27FC236}">
                <a16:creationId xmlns:a16="http://schemas.microsoft.com/office/drawing/2014/main" id="{B43B3249-898C-F4C4-BF40-9A731ED7F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r="16321"/>
          <a:stretch>
            <a:fillRect/>
          </a:stretch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spcAft>
                <a:spcPts val="0"/>
              </a:spcAft>
              <a:buClr>
                <a:schemeClr val="accent1"/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Done sou </a:t>
            </a:r>
            <a:r>
              <a:rPr lang="en-US" dirty="0" err="1">
                <a:solidFill>
                  <a:schemeClr val="tx1"/>
                </a:solidFill>
              </a:rPr>
              <a:t>moun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yo</a:t>
            </a:r>
            <a:r>
              <a:rPr lang="en-US" dirty="0">
                <a:solidFill>
                  <a:schemeClr val="tx1"/>
                </a:solidFill>
              </a:rPr>
              <a:t> te </a:t>
            </a:r>
            <a:r>
              <a:rPr lang="en-US" dirty="0" err="1">
                <a:solidFill>
                  <a:schemeClr val="tx1"/>
                </a:solidFill>
              </a:rPr>
              <a:t>akode</a:t>
            </a:r>
            <a:r>
              <a:rPr lang="en-US" dirty="0">
                <a:solidFill>
                  <a:schemeClr val="tx1"/>
                </a:solidFill>
              </a:rPr>
              <a:t> yon </a:t>
            </a:r>
            <a:r>
              <a:rPr lang="en-US" dirty="0" err="1">
                <a:solidFill>
                  <a:schemeClr val="tx1"/>
                </a:solidFill>
              </a:rPr>
              <a:t>prè</a:t>
            </a:r>
            <a:r>
              <a:rPr lang="en-US" dirty="0">
                <a:solidFill>
                  <a:schemeClr val="tx1"/>
                </a:solidFill>
              </a:rPr>
              <a:t> ou pa(</a:t>
            </a:r>
            <a:r>
              <a:rPr lang="en-US" dirty="0" err="1">
                <a:solidFill>
                  <a:schemeClr val="tx1"/>
                </a:solidFill>
                <a:hlinkClick r:id="rId5"/>
              </a:rPr>
              <a:t>Kaggledaset</a:t>
            </a:r>
            <a:r>
              <a:rPr lang="en-US" dirty="0">
                <a:solidFill>
                  <a:schemeClr val="tx1"/>
                </a:solidFill>
              </a:rPr>
              <a:t>). Dataset </a:t>
            </a:r>
            <a:r>
              <a:rPr lang="en-US" dirty="0" err="1">
                <a:solidFill>
                  <a:schemeClr val="tx1"/>
                </a:solidFill>
              </a:rPr>
              <a:t>lan</a:t>
            </a:r>
            <a:r>
              <a:rPr lang="en-US" dirty="0">
                <a:solidFill>
                  <a:schemeClr val="tx1"/>
                </a:solidFill>
              </a:rPr>
              <a:t> gen 614 </a:t>
            </a:r>
            <a:r>
              <a:rPr lang="en-US" dirty="0" err="1">
                <a:solidFill>
                  <a:schemeClr val="tx1"/>
                </a:solidFill>
              </a:rPr>
              <a:t>liy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spcAft>
                <a:spcPts val="0"/>
              </a:spcAft>
              <a:buClr>
                <a:schemeClr val="accent1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  <a:buClr>
                <a:schemeClr val="accent1"/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Nou </a:t>
            </a:r>
            <a:r>
              <a:rPr lang="en-US" dirty="0" err="1">
                <a:solidFill>
                  <a:schemeClr val="tx1"/>
                </a:solidFill>
              </a:rPr>
              <a:t>itilize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métod</a:t>
            </a:r>
            <a:r>
              <a:rPr lang="en-US" dirty="0">
                <a:solidFill>
                  <a:schemeClr val="tx1"/>
                </a:solidFill>
              </a:rPr>
              <a:t> Machine Learning nan </a:t>
            </a:r>
            <a:r>
              <a:rPr lang="en-US" dirty="0" err="1">
                <a:solidFill>
                  <a:schemeClr val="tx1"/>
                </a:solidFill>
              </a:rPr>
              <a:t>kad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travay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spcAft>
                <a:spcPts val="0"/>
              </a:spcAft>
              <a:buClr>
                <a:schemeClr val="accent1"/>
              </a:buCl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F43ED-68CB-30AA-CE50-3E57E55E9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3424296-3A10-9745-4E12-C27320C85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5AC070B-5AAB-8D1A-3F51-A28A29BA2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7D16DEB-E1BD-790A-3135-9E37568D4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B36DAFD-74BC-B3C3-F358-A0EFA01CC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664150F-C8BF-B6E8-F790-1D6B4CAD4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6DC3D5F-094D-41F8-6F03-D1BB7D716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DFB5282-F422-D108-60D6-9B2B76E6A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5C1055BE-AD4D-0C74-E5C2-6836942BC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F59CB2B5-4204-841B-E4E3-29A407F4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3BBD245C-3AF6-3806-1D03-AA80315E1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CC78429-9D6A-52AF-022E-17BE7D0E2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87F752-4525-3D38-CC22-B2682651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6FF230EF-E0EA-B52F-628C-01D0FF07A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4" name="Freeform 5">
            <a:extLst>
              <a:ext uri="{FF2B5EF4-FFF2-40B4-BE49-F238E27FC236}">
                <a16:creationId xmlns:a16="http://schemas.microsoft.com/office/drawing/2014/main" id="{671C456B-9E51-63FD-CB92-144EE8F6B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808A4B-1390-67BE-9B94-7450D702B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CE58251-0A9E-80AB-3313-E34D04736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513246A-490E-34CF-BBA5-0A98D43D0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2" name="Freeform 5">
            <a:extLst>
              <a:ext uri="{FF2B5EF4-FFF2-40B4-BE49-F238E27FC236}">
                <a16:creationId xmlns:a16="http://schemas.microsoft.com/office/drawing/2014/main" id="{648D7EF2-B825-CD22-A5AE-8127774D7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76CDD-0EA8-8E82-F58F-31E841956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29E7B369-BEFF-2A20-4A91-E8AD91BEC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11" y="1673513"/>
            <a:ext cx="4562865" cy="3950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CE9184-0A80-DB85-7264-45548970F241}"/>
              </a:ext>
            </a:extLst>
          </p:cNvPr>
          <p:cNvSpPr txBox="1"/>
          <p:nvPr/>
        </p:nvSpPr>
        <p:spPr>
          <a:xfrm>
            <a:off x="5769516" y="1187181"/>
            <a:ext cx="46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Lojistik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Regresyon</a:t>
            </a:r>
            <a:r>
              <a:rPr lang="en-US" b="1" dirty="0">
                <a:solidFill>
                  <a:schemeClr val="bg1"/>
                </a:solidFill>
              </a:rPr>
              <a:t> Confusion Matrice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10623-C462-9CE0-05F2-04F50558FCA9}"/>
              </a:ext>
            </a:extLst>
          </p:cNvPr>
          <p:cNvSpPr txBox="1"/>
          <p:nvPr/>
        </p:nvSpPr>
        <p:spPr>
          <a:xfrm>
            <a:off x="644970" y="897794"/>
            <a:ext cx="344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Modelizasyon</a:t>
            </a:r>
            <a:endParaRPr lang="en-US" sz="3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A6CEB4-D8F4-ECE5-A814-724F807E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84" y="2177423"/>
            <a:ext cx="3161016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Lojistik</a:t>
            </a: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Regresyon</a:t>
            </a:r>
            <a:b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Training Accuracy: 80.73%</a:t>
            </a:r>
            <a:br>
              <a:rPr lang="en-US" sz="2700" dirty="0">
                <a:solidFill>
                  <a:srgbClr val="EBEBEB"/>
                </a:solidFill>
              </a:rPr>
            </a:br>
            <a:r>
              <a:rPr lang="en-US" sz="2700" dirty="0">
                <a:solidFill>
                  <a:srgbClr val="EBEBEB"/>
                </a:solidFill>
              </a:rPr>
              <a:t>Model Accuracy:82.29%  </a:t>
            </a:r>
            <a:endParaRPr lang="en-US" sz="2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386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E2C16DC5-2276-A52E-C40B-672A38C20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11" y="1673513"/>
            <a:ext cx="4562865" cy="3950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E889B0-E7FE-49AD-1BD7-2257AF64DC83}"/>
              </a:ext>
            </a:extLst>
          </p:cNvPr>
          <p:cNvSpPr txBox="1"/>
          <p:nvPr/>
        </p:nvSpPr>
        <p:spPr>
          <a:xfrm>
            <a:off x="5769516" y="1187181"/>
            <a:ext cx="46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Decision Tree Confusion Matrice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986F4-CDF8-7CA1-8618-ACBDC142B1F0}"/>
              </a:ext>
            </a:extLst>
          </p:cNvPr>
          <p:cNvSpPr txBox="1"/>
          <p:nvPr/>
        </p:nvSpPr>
        <p:spPr>
          <a:xfrm>
            <a:off x="644970" y="897794"/>
            <a:ext cx="344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Modelizasyon</a:t>
            </a:r>
            <a:endParaRPr lang="en-US" sz="3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889F84E-FC74-EE62-B643-672D69EE9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84" y="2177423"/>
            <a:ext cx="3161016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Decision Tree</a:t>
            </a:r>
            <a:b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Training Accuracy: 80.47%</a:t>
            </a:r>
            <a:br>
              <a:rPr lang="en-US" sz="2700" dirty="0">
                <a:solidFill>
                  <a:srgbClr val="EBEBEB"/>
                </a:solidFill>
              </a:rPr>
            </a:br>
            <a:r>
              <a:rPr lang="en-US" sz="2700" dirty="0">
                <a:solidFill>
                  <a:srgbClr val="EBEBEB"/>
                </a:solidFill>
              </a:rPr>
              <a:t>Model Accuracy:82.29%  </a:t>
            </a:r>
            <a:endParaRPr lang="en-US" sz="2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E6C45B-E015-63B0-2B9F-49744DFA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061F59-0EC7-B2EA-4BB5-50764C228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562E32A-DF5A-D7AC-5CB6-D117CABC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605BD06-CE8A-A781-74FA-1E7027963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8E6DF17-1CC8-5BBF-6FB5-9E902BF58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10B03DF-B28C-DF93-4422-A757FEC87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681FF192-B40B-993B-3345-D5B1861D8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AA96808-A0FC-31A9-C846-E5AB61872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FF0F6460-9758-BEFA-A815-CCE1AAD55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5FFF2C34-9CF4-9455-C091-00E9739F3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">
              <a:extLst>
                <a:ext uri="{FF2B5EF4-FFF2-40B4-BE49-F238E27FC236}">
                  <a16:creationId xmlns:a16="http://schemas.microsoft.com/office/drawing/2014/main" id="{C2BD1CBF-6BFA-F263-30F5-18DA515BD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B77966-EB50-7100-AA47-48144FEB0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EDB25DD-D333-3FF0-4698-DCA506DFE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365BECE1-BF0D-0C9F-8594-451AC1C1F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4" name="Freeform 5">
            <a:extLst>
              <a:ext uri="{FF2B5EF4-FFF2-40B4-BE49-F238E27FC236}">
                <a16:creationId xmlns:a16="http://schemas.microsoft.com/office/drawing/2014/main" id="{1C08A3A0-4E4A-C6A6-B389-48A0B627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D5CE6C0-944C-AA0A-2C2D-86386A4BA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867C524-FAF9-1117-54E7-41B351052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4226FDE-92F4-5D13-2DE5-E2B37CC51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2" name="Freeform 5">
            <a:extLst>
              <a:ext uri="{FF2B5EF4-FFF2-40B4-BE49-F238E27FC236}">
                <a16:creationId xmlns:a16="http://schemas.microsoft.com/office/drawing/2014/main" id="{C650F480-1C9E-7F46-D4FA-C38349394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85593-596C-D395-261B-E87D53144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D4EC0-5562-EB3E-FDD5-607888DF3950}"/>
              </a:ext>
            </a:extLst>
          </p:cNvPr>
          <p:cNvSpPr txBox="1"/>
          <p:nvPr/>
        </p:nvSpPr>
        <p:spPr>
          <a:xfrm>
            <a:off x="5769516" y="1187181"/>
            <a:ext cx="46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KNN Confusion Matrice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489AD-E6C6-6D85-B751-5E582AAFEEF4}"/>
              </a:ext>
            </a:extLst>
          </p:cNvPr>
          <p:cNvSpPr txBox="1"/>
          <p:nvPr/>
        </p:nvSpPr>
        <p:spPr>
          <a:xfrm>
            <a:off x="644970" y="897794"/>
            <a:ext cx="344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Modelizasyon</a:t>
            </a:r>
            <a:endParaRPr lang="en-US" sz="3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75E4251-C277-8BA1-1DB3-296F87AF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584" y="2177423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KNN</a:t>
            </a:r>
            <a:b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7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Training Accuracy: 100%</a:t>
            </a:r>
            <a:br>
              <a:rPr lang="en-US" sz="2700" dirty="0">
                <a:solidFill>
                  <a:srgbClr val="EBEBEB"/>
                </a:solidFill>
              </a:rPr>
            </a:br>
            <a:r>
              <a:rPr lang="en-US" sz="2700" dirty="0">
                <a:solidFill>
                  <a:srgbClr val="EBEBEB"/>
                </a:solidFill>
              </a:rPr>
              <a:t>Model Accuracy:79.17%  </a:t>
            </a:r>
            <a:endParaRPr lang="en-US" sz="27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hart of a blue yellow and purple box&#10;&#10;AI-generated content may be incorrect.">
            <a:extLst>
              <a:ext uri="{FF2B5EF4-FFF2-40B4-BE49-F238E27FC236}">
                <a16:creationId xmlns:a16="http://schemas.microsoft.com/office/drawing/2014/main" id="{17241D3B-37A3-EDAD-3ECE-98198C87D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619" y="1626397"/>
            <a:ext cx="4562865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52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E97EB56-71F6-435D-9037-EA7884A0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C0F5E-925B-3F11-4D6C-C599AD28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1143000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Konparezon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06AA6E-8227-4323-8975-4F0224F11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Content Placeholder 5" descr="A close-up of a sign&#10;&#10;AI-generated content may be incorrect.">
            <a:extLst>
              <a:ext uri="{FF2B5EF4-FFF2-40B4-BE49-F238E27FC236}">
                <a16:creationId xmlns:a16="http://schemas.microsoft.com/office/drawing/2014/main" id="{C1F8701B-3E87-E131-89CF-BDAE86AF979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178606"/>
            <a:ext cx="8825659" cy="2393399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CC8AF2-72B1-7C26-2DB9-6780DCAA6F35}"/>
              </a:ext>
            </a:extLst>
          </p:cNvPr>
          <p:cNvSpPr txBox="1"/>
          <p:nvPr/>
        </p:nvSpPr>
        <p:spPr>
          <a:xfrm>
            <a:off x="1154953" y="4717766"/>
            <a:ext cx="7659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Regresyon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Lojistik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epi Decision Tree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jwenn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meye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rezilta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avek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yon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sko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de 82.29%. Sa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vle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di sou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chak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82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prediksyon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100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korek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Model KNN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lan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gen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presizyon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ki pi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feb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avek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79.17%,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sa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ki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fe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li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mwens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pefoman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 sou dataset </a:t>
            </a:r>
            <a:r>
              <a:rPr lang="en-US" dirty="0" err="1">
                <a:solidFill>
                  <a:schemeClr val="tx1">
                    <a:lumMod val="85000"/>
                  </a:schemeClr>
                </a:solidFill>
              </a:rPr>
              <a:t>lan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634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purl.org/dc/dcmitype/"/>
    <ds:schemaRef ds:uri="http://schemas.microsoft.com/office/infopath/2007/PartnerControls"/>
    <ds:schemaRef ds:uri="http://www.w3.org/XML/1998/namespace"/>
    <ds:schemaRef ds:uri="16c05727-aa75-4e4a-9b5f-8a80a1165891"/>
    <ds:schemaRef ds:uri="http://schemas.microsoft.com/sharepoint/v3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71af3243-3dd4-4a8d-8c0d-dd76da1f02a5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11060</TotalTime>
  <Words>351</Words>
  <Application>Microsoft Office PowerPoint</Application>
  <PresentationFormat>Widescreen</PresentationFormat>
  <Paragraphs>43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Century Gothic</vt:lpstr>
      <vt:lpstr>Wingdings</vt:lpstr>
      <vt:lpstr>Wingdings 3</vt:lpstr>
      <vt:lpstr>Ion Boardroom</vt:lpstr>
      <vt:lpstr>Analiz sou loan prediksyon Steve Calixte Out,2025</vt:lpstr>
      <vt:lpstr>Rezime</vt:lpstr>
      <vt:lpstr>Gran Pwen </vt:lpstr>
      <vt:lpstr>PowerPoint Presentation</vt:lpstr>
      <vt:lpstr>Data ak Metod</vt:lpstr>
      <vt:lpstr>Lojistik Regresyon  Training Accuracy: 80.73% Model Accuracy:82.29%  </vt:lpstr>
      <vt:lpstr>Decision Tree  Training Accuracy: 80.47% Model Accuracy:82.29%  </vt:lpstr>
      <vt:lpstr>KNN  Training Accuracy: 100% Model Accuracy:79.17%  </vt:lpstr>
      <vt:lpstr>Model Konparezon</vt:lpstr>
      <vt:lpstr>Konklizyon</vt:lpstr>
      <vt:lpstr>MESI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Steve Calixte</dc:creator>
  <cp:lastModifiedBy>Steve Calixte</cp:lastModifiedBy>
  <cp:revision>71</cp:revision>
  <dcterms:created xsi:type="dcterms:W3CDTF">2024-02-14T18:56:44Z</dcterms:created>
  <dcterms:modified xsi:type="dcterms:W3CDTF">2025-09-28T18:44:04Z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