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37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dirty="0" smtClean="0">
              <a:latin typeface="+mn-lt"/>
            </a:rPr>
            <a:t>Tekniset tiedot</a:t>
          </a:r>
          <a:endParaRPr lang="en-US" dirty="0">
            <a:latin typeface="+mn-lt"/>
          </a:endParaRPr>
        </a:p>
      </dgm: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+mn-lt"/>
            </a:rPr>
            <a:t>Takuutiedot</a:t>
          </a:r>
          <a:endParaRPr kumimoji="0" lang="en-US" b="0" i="0" u="none" strike="noStrike" cap="none" normalizeH="0" baseline="0" dirty="0" smtClean="0">
            <a:ln/>
            <a:effectLst/>
            <a:latin typeface="+mn-lt"/>
          </a:endParaRPr>
        </a:p>
      </dgm: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+mn-lt"/>
            </a:rPr>
            <a:t>Huollon yhteystiedot ja varsaosat</a:t>
          </a:r>
          <a:endParaRPr kumimoji="0" lang="en-US" b="0" i="0" u="none" strike="noStrike" cap="none" normalizeH="0" baseline="0" dirty="0" smtClean="0">
            <a:ln/>
            <a:effectLst/>
            <a:latin typeface="+mn-lt"/>
          </a:endParaRPr>
        </a:p>
      </dgm: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 smtClean="0">
              <a:ln/>
              <a:effectLst/>
              <a:latin typeface="+mn-lt"/>
            </a:rPr>
            <a:t>Laitteen sijainti ja käyttö</a:t>
          </a:r>
          <a:endParaRPr kumimoji="0" lang="en-US" b="0" i="0" u="none" strike="noStrike" cap="none" normalizeH="0" baseline="0" dirty="0" smtClean="0">
            <a:ln/>
            <a:effectLst/>
            <a:latin typeface="+mn-lt"/>
          </a:endParaRPr>
        </a:p>
      </dgm: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  <dgm:t>
        <a:bodyPr/>
        <a:lstStyle/>
        <a:p>
          <a:endParaRPr lang="en-US"/>
        </a:p>
      </dgm:t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E895-11CE-41C6-ACB6-0B7DF2E7BF75}" type="pres">
      <dgm:prSet presAssocID="{7857A2B9-82F1-47E0-A1E4-CF4F93602F77}" presName="circ2" presStyleLbl="vennNode1" presStyleIdx="1" presStyleCnt="4"/>
      <dgm:spPr/>
      <dgm:t>
        <a:bodyPr/>
        <a:lstStyle/>
        <a:p>
          <a:endParaRPr lang="en-US"/>
        </a:p>
      </dgm:t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A6BE-D36A-4A69-937B-6913B5BC53D3}" type="pres">
      <dgm:prSet presAssocID="{72E6E978-ACDC-4EB6-A64E-0818A3CE1713}" presName="circ3" presStyleLbl="vennNode1" presStyleIdx="2" presStyleCnt="4"/>
      <dgm:spPr/>
      <dgm:t>
        <a:bodyPr/>
        <a:lstStyle/>
        <a:p>
          <a:endParaRPr lang="en-US"/>
        </a:p>
      </dgm:t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A668-C280-49D5-BCD8-5B0BBA1B23FB}" type="pres">
      <dgm:prSet presAssocID="{3F365547-0919-4C94-A54E-69A7DF73309A}" presName="circ4" presStyleLbl="vennNode1" presStyleIdx="3" presStyleCnt="4"/>
      <dgm:spPr/>
      <dgm:t>
        <a:bodyPr/>
        <a:lstStyle/>
        <a:p>
          <a:endParaRPr lang="en-US"/>
        </a:p>
      </dgm:t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5778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lang="en-US" sz="1300" kern="1200" dirty="0" smtClean="0">
              <a:latin typeface="+mn-lt"/>
            </a:rPr>
            <a:t>Tekniset tiedot</a:t>
          </a:r>
          <a:endParaRPr lang="en-US" sz="13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5778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+mn-lt"/>
            </a:rPr>
            <a:t>Takuutiedot</a:t>
          </a:r>
          <a:endParaRPr kumimoji="0" lang="en-US" sz="1300" b="0" i="0" u="none" strike="noStrike" kern="1200" cap="none" normalizeH="0" baseline="0" dirty="0" smtClean="0">
            <a:ln/>
            <a:effectLst/>
            <a:latin typeface="+mn-lt"/>
          </a:endParaRP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5778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+mn-lt"/>
            </a:rPr>
            <a:t>Huollon yhteystiedot ja varsaosat</a:t>
          </a:r>
          <a:endParaRPr kumimoji="0" lang="en-US" sz="1300" b="0" i="0" u="none" strike="noStrike" kern="1200" cap="none" normalizeH="0" baseline="0" dirty="0" smtClean="0">
            <a:ln/>
            <a:effectLst/>
            <a:latin typeface="+mn-lt"/>
          </a:endParaRP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5778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300" b="0" i="0" u="none" strike="noStrike" kern="1200" cap="none" normalizeH="0" baseline="0" dirty="0" smtClean="0">
              <a:ln/>
              <a:effectLst/>
              <a:latin typeface="+mn-lt"/>
            </a:rPr>
            <a:t>Laitteen sijainti ja käyttö</a:t>
          </a:r>
          <a:endParaRPr kumimoji="0" lang="en-US" sz="1300" b="0" i="0" u="none" strike="noStrike" kern="1200" cap="none" normalizeH="0" baseline="0" dirty="0" smtClean="0">
            <a:ln/>
            <a:effectLst/>
            <a:latin typeface="+mn-lt"/>
          </a:endParaRPr>
        </a:p>
      </dsp:txBody>
      <dsp:txXfrm>
        <a:off x="628649" y="1257299"/>
        <a:ext cx="838200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3/15/2017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Projektin määrittelykansio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Tietokone</a:t>
            </a:r>
            <a:r>
              <a:rPr lang="en-US" dirty="0" smtClean="0"/>
              <a:t>- ja laitehallinta</a:t>
            </a:r>
            <a:br>
              <a:rPr lang="en-US" dirty="0" smtClean="0"/>
            </a:br>
            <a:r>
              <a:rPr lang="en-US" dirty="0" smtClean="0"/>
              <a:t>järjestelmä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88640"/>
            <a:ext cx="29527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6" y="90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Tämän </a:t>
            </a:r>
            <a:r>
              <a:rPr lang="fi-FI" dirty="0" smtClean="0"/>
              <a:t>projektin tavoitteena on luoda tietokone- ja laiterekisteri</a:t>
            </a:r>
            <a:r>
              <a:rPr lang="fi-FI" dirty="0"/>
              <a:t>, johon tallennetaan tiedot </a:t>
            </a:r>
            <a:r>
              <a:rPr lang="fi-FI" dirty="0" smtClean="0"/>
              <a:t>Point Collegen käytössä </a:t>
            </a:r>
            <a:r>
              <a:rPr lang="fi-FI" dirty="0"/>
              <a:t>olevista tietoteknisistä laitteista, </a:t>
            </a:r>
            <a:r>
              <a:rPr lang="fi-FI" dirty="0" smtClean="0"/>
              <a:t>kameroista sekä muista opetukseen liittyvistä laitteista ja tarvikkeista. Nykytilanteessa tämä tieto on hajallaan ja projektilla pyritään helpottamaan laitteiden hallintaa </a:t>
            </a:r>
            <a:r>
              <a:rPr lang="fi-FI" dirty="0"/>
              <a:t>ja </a:t>
            </a:r>
            <a:r>
              <a:rPr lang="fi-FI" dirty="0" smtClean="0"/>
              <a:t>käyttöä.</a:t>
            </a:r>
            <a:r>
              <a:rPr lang="en-US" dirty="0" smtClean="0"/>
              <a:t> </a:t>
            </a:r>
          </a:p>
          <a:p>
            <a:r>
              <a:rPr lang="fi-FI" dirty="0" smtClean="0"/>
              <a:t>Projektissa </a:t>
            </a:r>
            <a:r>
              <a:rPr lang="fi-FI" dirty="0"/>
              <a:t>käydään läpi yhtenäisen laiterekisterin suunnittelu, kehitys, testaus ja käyttöönotto alusta loppuun. Laiterekisteri </a:t>
            </a:r>
            <a:r>
              <a:rPr lang="fi-FI" dirty="0" smtClean="0"/>
              <a:t>toteutetaan C#-kielellä MVC-mallin mukaiseksi web-sovellukseksi. Tiedot tulevat olemaan Azuressa SQL-tietokannassa</a:t>
            </a:r>
            <a:r>
              <a:rPr lang="fi-FI" dirty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Varsinaisen toteutuksen osia </a:t>
            </a:r>
            <a:r>
              <a:rPr lang="fi-FI" dirty="0" smtClean="0"/>
              <a:t>ovat </a:t>
            </a:r>
            <a:r>
              <a:rPr lang="fi-FI" dirty="0"/>
              <a:t>tietokanta ja sen rakenne, laiterekisterin ulkoasu sekä itse ohjelmakoodin ja toiminnallisuuden teko. </a:t>
            </a:r>
            <a:endParaRPr lang="en-US" dirty="0" smtClean="0"/>
          </a:p>
          <a:p>
            <a:r>
              <a:rPr lang="en-US" dirty="0" smtClean="0"/>
              <a:t>Järjestelmä tehdään Point Collegen käyttöön ja tavoitteena on luoda nopea ja helppokäyttöinen järjestelmä</a:t>
            </a:r>
          </a:p>
          <a:p>
            <a:r>
              <a:rPr lang="fi-FI" dirty="0"/>
              <a:t>Ajantasainen ja toimiva laiterekisteri helpottaa ja nopeuttaa </a:t>
            </a:r>
            <a:r>
              <a:rPr lang="fi-FI" dirty="0" smtClean="0"/>
              <a:t>päivittäistä työntekoa </a:t>
            </a:r>
            <a:r>
              <a:rPr lang="fi-FI" dirty="0"/>
              <a:t>ja rutiineja. Tietoa ei tarvitse etsiä useasta eri paikasta, vaan kaikki tarvittava </a:t>
            </a:r>
            <a:r>
              <a:rPr lang="fi-FI" dirty="0" smtClean="0"/>
              <a:t>tieto, kuten takuutiedot ja huollon yhteystiedot, ovat </a:t>
            </a:r>
            <a:r>
              <a:rPr lang="fi-FI" dirty="0"/>
              <a:t>helposti </a:t>
            </a:r>
            <a:r>
              <a:rPr lang="fi-FI" dirty="0" smtClean="0"/>
              <a:t>saatavilla</a:t>
            </a:r>
          </a:p>
          <a:p>
            <a:endParaRPr lang="fi-FI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title="Products and services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455396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Jos jokin laite rikkoutuu, rekisterin avulla voi tarkistaa, onko siinä takuuta jäljellä, jolloin </a:t>
            </a:r>
            <a:r>
              <a:rPr lang="fi-FI" dirty="0" smtClean="0"/>
              <a:t>siihen </a:t>
            </a:r>
            <a:r>
              <a:rPr lang="fi-FI" dirty="0"/>
              <a:t>saa tilattua korjauksen maksutta. </a:t>
            </a:r>
            <a:endParaRPr lang="fi-FI" dirty="0" smtClean="0"/>
          </a:p>
          <a:p>
            <a:r>
              <a:rPr lang="fi-FI" dirty="0" smtClean="0"/>
              <a:t>Jos </a:t>
            </a:r>
            <a:r>
              <a:rPr lang="fi-FI" dirty="0"/>
              <a:t>takuu on loppunut, voidaan miettiä, kannattaako </a:t>
            </a:r>
            <a:r>
              <a:rPr lang="fi-FI" dirty="0" smtClean="0"/>
              <a:t>sitä </a:t>
            </a:r>
            <a:r>
              <a:rPr lang="fi-FI" dirty="0"/>
              <a:t>yrittää korjata, vai onko järkevämpää hankkia kokonaan uusi laite. </a:t>
            </a:r>
            <a:endParaRPr lang="fi-FI" dirty="0" smtClean="0"/>
          </a:p>
          <a:p>
            <a:r>
              <a:rPr lang="fi-FI" dirty="0" smtClean="0"/>
              <a:t>Myös </a:t>
            </a:r>
            <a:r>
              <a:rPr lang="fi-FI" dirty="0"/>
              <a:t>uusia </a:t>
            </a:r>
            <a:r>
              <a:rPr lang="fi-FI" dirty="0" smtClean="0"/>
              <a:t>laitehankintoja </a:t>
            </a:r>
            <a:r>
              <a:rPr lang="fi-FI" dirty="0"/>
              <a:t>suunnitellessa nähdään, paljonko eri-ikäisiä laitteita on käytössä, ja mitkä </a:t>
            </a:r>
            <a:r>
              <a:rPr lang="fi-FI" dirty="0" smtClean="0"/>
              <a:t>mahdollisesti </a:t>
            </a:r>
            <a:r>
              <a:rPr lang="fi-FI" dirty="0"/>
              <a:t>tarvitsisi jo uusia.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Cost comparison graphic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573406"/>
              </p:ext>
            </p:extLst>
          </p:nvPr>
        </p:nvGraphicFramePr>
        <p:xfrm>
          <a:off x="5945945" y="685800"/>
          <a:ext cx="5634870" cy="49367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1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Järjestelmään tallennettavia tietoja: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Laitteen nimi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Laitteen tyyppi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Laitteen käyttötarkoitus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Sarjanumero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Omistaja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Sijainti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Huoltotiedot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Takuun tiedot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Hinta/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arvo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(optio)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Käyttöohje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Varusteet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Kunto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Lisätiedot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Tietokartta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12" y="1447800"/>
            <a:ext cx="6629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0" y="1219200"/>
            <a:ext cx="6753225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9876" y="548680"/>
            <a:ext cx="7752927" cy="49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Mitä muuta:</a:t>
            </a:r>
          </a:p>
          <a:p>
            <a:pPr lvl="1"/>
            <a:r>
              <a:rPr lang="en-US" dirty="0" smtClean="0"/>
              <a:t>Tietokantakuvaus</a:t>
            </a:r>
          </a:p>
          <a:p>
            <a:pPr lvl="1"/>
            <a:r>
              <a:rPr lang="en-US" dirty="0" smtClean="0"/>
              <a:t>Tekninen kuvaus/</a:t>
            </a:r>
            <a:r>
              <a:rPr lang="en-US" dirty="0" err="1" smtClean="0"/>
              <a:t>suunnittelukansio</a:t>
            </a:r>
            <a:endParaRPr lang="en-US" dirty="0" smtClean="0"/>
          </a:p>
          <a:p>
            <a:pPr lvl="1"/>
            <a:r>
              <a:rPr lang="en-US" dirty="0" smtClean="0"/>
              <a:t>Käyttöohjeet</a:t>
            </a:r>
          </a:p>
          <a:p>
            <a:pPr lvl="1"/>
            <a:r>
              <a:rPr lang="en-US" dirty="0" smtClean="0"/>
              <a:t>Scrum dokumentit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Vaatimusmäärittely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presentation on product or service" id="{7EE400BE-508E-476C-BFCF-E5A4B7CBB911}" vid="{528475A2-2519-44AA-B642-41944284C867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259</Words>
  <Application>Microsoft Office PowerPoint</Application>
  <PresentationFormat>Custom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Tietokone- ja laitehallinta järjestelmä</vt:lpstr>
      <vt:lpstr>Vaatimusmäärittely</vt:lpstr>
      <vt:lpstr>Vaatimusmäärittely</vt:lpstr>
      <vt:lpstr>Vaatimusmäärittely</vt:lpstr>
      <vt:lpstr>Vaatimusmäärittely</vt:lpstr>
      <vt:lpstr>Vaatimusmäärittely</vt:lpstr>
      <vt:lpstr>Vaatimusmäärittely</vt:lpstr>
      <vt:lpstr>Vaatimusmäärittely</vt:lpstr>
      <vt:lpstr>Vaatimusmäärittely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2017-03-15T12:36:37Z</dcterms:created>
  <dcterms:modified xsi:type="dcterms:W3CDTF">2017-03-15T13:11:48Z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