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7" r:id="rId2"/>
    <p:sldMasterId id="2147483672" r:id="rId3"/>
  </p:sldMasterIdLst>
  <p:notesMasterIdLst>
    <p:notesMasterId r:id="rId11"/>
  </p:notesMasterIdLst>
  <p:sldIdLst>
    <p:sldId id="299" r:id="rId4"/>
    <p:sldId id="306" r:id="rId5"/>
    <p:sldId id="307" r:id="rId6"/>
    <p:sldId id="312" r:id="rId7"/>
    <p:sldId id="313" r:id="rId8"/>
    <p:sldId id="314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6" autoAdjust="0"/>
  </p:normalViewPr>
  <p:slideViewPr>
    <p:cSldViewPr snapToGrid="0" snapToObjects="1">
      <p:cViewPr varScale="1">
        <p:scale>
          <a:sx n="74" d="100"/>
          <a:sy n="74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1FC54-96E1-1A4C-A783-DB39D2B24BDB}" type="datetimeFigureOut">
              <a:rPr lang="en-US" smtClean="0"/>
              <a:t>14/05/2014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22168-1821-0041-99A2-12926B5F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rgbClr val="36609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60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>
                <a:solidFill>
                  <a:srgbClr val="595959"/>
                </a:solidFill>
              </a:defRPr>
            </a:lvl2pPr>
            <a:lvl3pPr rtl="0">
              <a:defRPr/>
            </a:lvl3pPr>
            <a:lvl4pPr rtl="0">
              <a:defRPr>
                <a:solidFill>
                  <a:srgbClr val="3F3F3F"/>
                </a:solidFill>
              </a:defRPr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4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70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70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31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26019" y="6162313"/>
            <a:ext cx="2133599" cy="365125"/>
          </a:xfrm>
          <a:prstGeom prst="rect">
            <a:avLst/>
          </a:prstGeom>
        </p:spPr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6019" y="6162313"/>
            <a:ext cx="213359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ictur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10"/>
          <p:cNvSpPr txBox="1">
            <a:spLocks noGrp="1"/>
          </p:cNvSpPr>
          <p:nvPr>
            <p:ph idx="1" hasCustomPrompt="1"/>
          </p:nvPr>
        </p:nvSpPr>
        <p:spPr>
          <a:xfrm>
            <a:off x="0" y="4080012"/>
            <a:ext cx="9144000" cy="2086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indent="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None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Enter description here</a:t>
            </a:r>
            <a:endParaRPr dirty="0"/>
          </a:p>
        </p:txBody>
      </p:sp>
      <p:sp>
        <p:nvSpPr>
          <p:cNvPr id="6" name="Shape 10"/>
          <p:cNvSpPr txBox="1">
            <a:spLocks noGrp="1"/>
          </p:cNvSpPr>
          <p:nvPr>
            <p:ph idx="12"/>
          </p:nvPr>
        </p:nvSpPr>
        <p:spPr>
          <a:xfrm>
            <a:off x="0" y="-36740"/>
            <a:ext cx="9144000" cy="4116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10"/>
          <p:cNvSpPr txBox="1">
            <a:spLocks noGrp="1"/>
          </p:cNvSpPr>
          <p:nvPr>
            <p:ph idx="13"/>
          </p:nvPr>
        </p:nvSpPr>
        <p:spPr>
          <a:xfrm>
            <a:off x="0" y="3789"/>
            <a:ext cx="9144000" cy="4076221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91425" tIns="91425" rIns="91425" bIns="91425" anchor="t" anchorCtr="0"/>
          <a:lstStyle>
            <a:lvl1pPr marL="177800" marR="0" indent="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None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48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600" b="0" i="0" u="none" strike="noStrike" cap="none" baseline="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60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0" y="6138531"/>
            <a:ext cx="9144000" cy="7194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 txBox="1"/>
          <p:nvPr/>
        </p:nvSpPr>
        <p:spPr>
          <a:xfrm>
            <a:off x="1088942" y="6356352"/>
            <a:ext cx="6826084" cy="64633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API Enabled Modern </a:t>
            </a:r>
            <a:r>
              <a:rPr lang="en-US" sz="1400" b="1" i="0" u="none" strike="noStrike" cap="none" baseline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Middleware for Mobile Enterprise    |   </a:t>
            </a:r>
            <a:r>
              <a:rPr lang="en-US" sz="1400" b="1" i="0" u="none" strike="noStrike" cap="none" baseline="0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May 2014</a:t>
            </a:r>
            <a:endParaRPr lang="en-US" sz="1400" b="1" i="0" u="none" strike="noStrike" cap="none" baseline="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/>
          </a:p>
        </p:txBody>
      </p:sp>
      <p:sp>
        <p:nvSpPr>
          <p:cNvPr id="16" name="Shape 16"/>
          <p:cNvSpPr/>
          <p:nvPr/>
        </p:nvSpPr>
        <p:spPr>
          <a:xfrm>
            <a:off x="243440" y="6307939"/>
            <a:ext cx="1769655" cy="380653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46468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1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kern="120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BDDBCD-889B-F74A-A6CA-3B4D7059E0D4}" type="slidenum">
              <a:rPr lang="en-US" kern="1200">
                <a:latin typeface="Calibri"/>
              </a:rPr>
              <a:pPr>
                <a:defRPr/>
              </a:pPr>
              <a:t>‹#›</a:t>
            </a:fld>
            <a:endParaRPr lang="en-US" kern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rgbClr val="2E6AB3"/>
          </a:solidFill>
          <a:latin typeface="Helvetica 65 Medium" pitchFamily="34" charset="0"/>
          <a:ea typeface="MS PGothic" pitchFamily="34" charset="-128"/>
          <a:cs typeface="Helvetica 65 Medium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80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15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35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1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kern="120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BDDBCD-889B-F74A-A6CA-3B4D7059E0D4}" type="slidenum">
              <a:rPr lang="en-US" kern="1200">
                <a:latin typeface="Calibri"/>
              </a:rPr>
              <a:pPr>
                <a:defRPr/>
              </a:pPr>
              <a:t>‹#›</a:t>
            </a:fld>
            <a:endParaRPr lang="en-US" kern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rgbClr val="2E6AB3"/>
          </a:solidFill>
          <a:latin typeface="Helvetica 65 Medium" pitchFamily="34" charset="0"/>
          <a:ea typeface="MS PGothic" pitchFamily="34" charset="-128"/>
          <a:cs typeface="Helvetica 65 Medium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80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15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35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8"/>
          <p:cNvSpPr/>
          <p:nvPr/>
        </p:nvSpPr>
        <p:spPr>
          <a:xfrm>
            <a:off x="167404" y="270643"/>
            <a:ext cx="8592283" cy="1942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D8D8"/>
              </a:gs>
              <a:gs pos="64999">
                <a:srgbClr val="D8D8D8"/>
              </a:gs>
              <a:gs pos="100000">
                <a:schemeClr val="lt1"/>
              </a:gs>
            </a:gsLst>
            <a:lin ang="5400000" scaled="0"/>
          </a:gradFill>
          <a:ln w="508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endParaRPr sz="1400"/>
          </a:p>
        </p:txBody>
      </p:sp>
      <p:sp>
        <p:nvSpPr>
          <p:cNvPr id="5" name="ZoneTexte 3"/>
          <p:cNvSpPr txBox="1"/>
          <p:nvPr/>
        </p:nvSpPr>
        <p:spPr>
          <a:xfrm>
            <a:off x="798699" y="2557380"/>
            <a:ext cx="7605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pPr algn="just"/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User scenario with </a:t>
            </a:r>
            <a:r>
              <a:rPr lang="en-GB" sz="2800" b="1" dirty="0" err="1" smtClean="0">
                <a:solidFill>
                  <a:schemeClr val="bg1">
                    <a:lumMod val="50000"/>
                  </a:schemeClr>
                </a:solidFill>
              </a:rPr>
              <a:t>Point.io</a:t>
            </a: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 web console</a:t>
            </a:r>
          </a:p>
          <a:p>
            <a:pPr algn="just"/>
            <a:endParaRPr lang="en-GB" sz="1400" dirty="0"/>
          </a:p>
        </p:txBody>
      </p:sp>
      <p:sp>
        <p:nvSpPr>
          <p:cNvPr id="6" name="ZoneTexte 4"/>
          <p:cNvSpPr txBox="1"/>
          <p:nvPr/>
        </p:nvSpPr>
        <p:spPr>
          <a:xfrm>
            <a:off x="6398489" y="4557449"/>
            <a:ext cx="2288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Julien Gaye</a:t>
            </a:r>
          </a:p>
          <a:p>
            <a:pPr algn="r"/>
            <a:r>
              <a:rPr lang="en-GB" dirty="0"/>
              <a:t>Sales Engineer</a:t>
            </a:r>
          </a:p>
          <a:p>
            <a:pPr algn="r"/>
            <a:r>
              <a:rPr lang="en-GB" dirty="0"/>
              <a:t>+44 7708 147 </a:t>
            </a:r>
            <a:r>
              <a:rPr lang="en-GB" dirty="0" smtClean="0"/>
              <a:t>445</a:t>
            </a:r>
          </a:p>
          <a:p>
            <a:pPr algn="r"/>
            <a:r>
              <a:rPr lang="en-GB" dirty="0" err="1" smtClean="0"/>
              <a:t>jgaye@point.io</a:t>
            </a:r>
            <a:endParaRPr lang="en-GB" dirty="0"/>
          </a:p>
        </p:txBody>
      </p:sp>
      <p:grpSp>
        <p:nvGrpSpPr>
          <p:cNvPr id="7" name="Groupe 1"/>
          <p:cNvGrpSpPr/>
          <p:nvPr/>
        </p:nvGrpSpPr>
        <p:grpSpPr>
          <a:xfrm>
            <a:off x="592033" y="643564"/>
            <a:ext cx="3370148" cy="1151244"/>
            <a:chOff x="2345420" y="803088"/>
            <a:chExt cx="4493530" cy="1534992"/>
          </a:xfrm>
        </p:grpSpPr>
        <p:sp>
          <p:nvSpPr>
            <p:cNvPr id="8" name="Shape 40"/>
            <p:cNvSpPr/>
            <p:nvPr/>
          </p:nvSpPr>
          <p:spPr>
            <a:xfrm>
              <a:off x="2620976" y="1932458"/>
              <a:ext cx="390525" cy="390525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Shape 41"/>
            <p:cNvSpPr/>
            <p:nvPr/>
          </p:nvSpPr>
          <p:spPr>
            <a:xfrm>
              <a:off x="3699287" y="1935772"/>
              <a:ext cx="392783" cy="392783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Shape 42"/>
            <p:cNvSpPr/>
            <p:nvPr/>
          </p:nvSpPr>
          <p:spPr>
            <a:xfrm>
              <a:off x="3155358" y="1940533"/>
              <a:ext cx="390525" cy="390525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Shape 43"/>
            <p:cNvSpPr/>
            <p:nvPr/>
          </p:nvSpPr>
          <p:spPr>
            <a:xfrm>
              <a:off x="4252740" y="1945297"/>
              <a:ext cx="390525" cy="392783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Shape 44"/>
            <p:cNvSpPr/>
            <p:nvPr/>
          </p:nvSpPr>
          <p:spPr>
            <a:xfrm>
              <a:off x="5837904" y="1940533"/>
              <a:ext cx="390525" cy="390525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Shape 45"/>
            <p:cNvSpPr/>
            <p:nvPr/>
          </p:nvSpPr>
          <p:spPr>
            <a:xfrm>
              <a:off x="4784708" y="1935772"/>
              <a:ext cx="392783" cy="392783"/>
            </a:xfrm>
            <a:prstGeom prst="rect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Shape 46"/>
            <p:cNvSpPr/>
            <p:nvPr/>
          </p:nvSpPr>
          <p:spPr>
            <a:xfrm>
              <a:off x="5319109" y="1940533"/>
              <a:ext cx="390525" cy="390525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Shape 47"/>
            <p:cNvSpPr/>
            <p:nvPr/>
          </p:nvSpPr>
          <p:spPr>
            <a:xfrm>
              <a:off x="6376340" y="1933867"/>
              <a:ext cx="392783" cy="392783"/>
            </a:xfrm>
            <a:prstGeom prst="rect">
              <a:avLst/>
            </a:prstGeom>
            <a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Shape 48"/>
            <p:cNvSpPr/>
            <p:nvPr/>
          </p:nvSpPr>
          <p:spPr>
            <a:xfrm>
              <a:off x="2345420" y="803088"/>
              <a:ext cx="4493530" cy="966557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17" name="Shape 50"/>
          <p:cNvSpPr/>
          <p:nvPr/>
        </p:nvSpPr>
        <p:spPr>
          <a:xfrm>
            <a:off x="4369540" y="643564"/>
            <a:ext cx="4035159" cy="1220142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7727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0709"/>
          </a:xfrm>
        </p:spPr>
        <p:txBody>
          <a:bodyPr/>
          <a:lstStyle/>
          <a:p>
            <a:r>
              <a:rPr lang="en-US" sz="3200" dirty="0" smtClean="0"/>
              <a:t>User scenario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99170"/>
            <a:ext cx="8229600" cy="4160519"/>
          </a:xfrm>
        </p:spPr>
        <p:txBody>
          <a:bodyPr/>
          <a:lstStyle/>
          <a:p>
            <a:r>
              <a:rPr lang="en-US" sz="2400" dirty="0" smtClean="0"/>
              <a:t>A Project User can only access projects he has been invited to, and interacts with documents accordingly to the rights given by the Project Manager.</a:t>
            </a:r>
            <a:endParaRPr lang="en-US" sz="2400" dirty="0"/>
          </a:p>
          <a:p>
            <a:r>
              <a:rPr lang="en-US" sz="2400" dirty="0" smtClean="0"/>
              <a:t>The next slides present the required component for a user interface, and where they can be found in the current web console.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77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96" y="240255"/>
            <a:ext cx="9168595" cy="5285006"/>
          </a:xfrm>
          <a:prstGeom prst="rect">
            <a:avLst/>
          </a:prstGeom>
        </p:spPr>
      </p:pic>
      <p:sp>
        <p:nvSpPr>
          <p:cNvPr id="3" name="Oval 2">
            <a:hlinkClick r:id="rId3" action="ppaction://hlinksldjump"/>
          </p:cNvPr>
          <p:cNvSpPr/>
          <p:nvPr/>
        </p:nvSpPr>
        <p:spPr>
          <a:xfrm>
            <a:off x="171638" y="549155"/>
            <a:ext cx="1218628" cy="1252759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2214127" y="2248103"/>
            <a:ext cx="1682049" cy="8923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4288870" y="3307990"/>
            <a:ext cx="1682049" cy="70770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6" action="ppaction://hlinksldjump"/>
          </p:cNvPr>
          <p:cNvSpPr/>
          <p:nvPr/>
        </p:nvSpPr>
        <p:spPr>
          <a:xfrm>
            <a:off x="6743289" y="4015694"/>
            <a:ext cx="2130382" cy="12527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2162" y="755088"/>
            <a:ext cx="49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a shape to access its description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3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 t="7878" r="3193" b="8783"/>
          <a:stretch/>
        </p:blipFill>
        <p:spPr>
          <a:xfrm>
            <a:off x="185519" y="898942"/>
            <a:ext cx="8823716" cy="2254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519" y="4236968"/>
            <a:ext cx="88237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get a view of the projects </a:t>
            </a:r>
            <a:r>
              <a:rPr lang="en-US" dirty="0" smtClean="0"/>
              <a:t>he/she </a:t>
            </a:r>
            <a:r>
              <a:rPr lang="en-US" dirty="0" smtClean="0"/>
              <a:t>is working on, the User </a:t>
            </a:r>
            <a:r>
              <a:rPr lang="en-US" dirty="0" smtClean="0"/>
              <a:t>needs </a:t>
            </a:r>
            <a:r>
              <a:rPr lang="en-US" dirty="0" smtClean="0"/>
              <a:t>to access the list of Hubs </a:t>
            </a:r>
            <a:r>
              <a:rPr lang="en-US" dirty="0" smtClean="0"/>
              <a:t>he/she </a:t>
            </a:r>
            <a:r>
              <a:rPr lang="en-US" dirty="0" smtClean="0"/>
              <a:t>is member of. A project is represented by a Hub which is a virtual room where the Project Manager share all the relevant documents with all of the project’s members.</a:t>
            </a:r>
          </a:p>
          <a:p>
            <a:r>
              <a:rPr lang="en-US" dirty="0" smtClean="0"/>
              <a:t>To see </a:t>
            </a:r>
            <a:r>
              <a:rPr lang="en-US" dirty="0" smtClean="0"/>
              <a:t>his/her</a:t>
            </a:r>
            <a:r>
              <a:rPr lang="en-US" dirty="0" smtClean="0"/>
              <a:t> </a:t>
            </a:r>
            <a:r>
              <a:rPr lang="en-US" dirty="0" smtClean="0"/>
              <a:t>Hubs, the User goes to Access -&gt; View My Hubs in the web console.</a:t>
            </a:r>
          </a:p>
          <a:p>
            <a:r>
              <a:rPr lang="en-US" dirty="0" smtClean="0"/>
              <a:t>No other management option should be available for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4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19" y="4122816"/>
            <a:ext cx="8823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F3F"/>
                </a:solidFill>
              </a:rPr>
              <a:t>The list of </a:t>
            </a:r>
            <a:r>
              <a:rPr lang="en-US" dirty="0" smtClean="0">
                <a:solidFill>
                  <a:srgbClr val="3F3F3F"/>
                </a:solidFill>
              </a:rPr>
              <a:t>Hubs </a:t>
            </a:r>
            <a:r>
              <a:rPr lang="en-US" dirty="0">
                <a:solidFill>
                  <a:srgbClr val="3F3F3F"/>
                </a:solidFill>
              </a:rPr>
              <a:t>the </a:t>
            </a:r>
            <a:r>
              <a:rPr lang="en-US" dirty="0" smtClean="0">
                <a:solidFill>
                  <a:srgbClr val="3F3F3F"/>
                </a:solidFill>
              </a:rPr>
              <a:t>User </a:t>
            </a:r>
            <a:r>
              <a:rPr lang="en-US" dirty="0">
                <a:solidFill>
                  <a:srgbClr val="3F3F3F"/>
                </a:solidFill>
              </a:rPr>
              <a:t>has been invited to is displayed</a:t>
            </a:r>
            <a:r>
              <a:rPr lang="en-US" dirty="0" smtClean="0">
                <a:solidFill>
                  <a:srgbClr val="3F3F3F"/>
                </a:solidFill>
              </a:rPr>
              <a:t>. Each Hub entry shows a name, a description of the Hub, a count of its members, and an expiration date (if one has been set by the Project Manager).</a:t>
            </a:r>
            <a:r>
              <a:rPr lang="en-US" dirty="0">
                <a:solidFill>
                  <a:srgbClr val="3F3F3F"/>
                </a:solidFill>
              </a:rPr>
              <a:t/>
            </a:r>
            <a:br>
              <a:rPr lang="en-US" dirty="0">
                <a:solidFill>
                  <a:srgbClr val="3F3F3F"/>
                </a:solidFill>
              </a:rPr>
            </a:br>
            <a:r>
              <a:rPr lang="en-US" dirty="0" smtClean="0">
                <a:solidFill>
                  <a:srgbClr val="3F3F3F"/>
                </a:solidFill>
              </a:rPr>
              <a:t>To open a Hub and get a view of its shares, the user clicks on the Open button of the Hub entry’s “Open” button.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The “Create Hub” and “Activity” buttons should be removed from the User’s web console interface.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9" y="559144"/>
            <a:ext cx="8813416" cy="29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0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19" y="4156413"/>
            <a:ext cx="8823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3F3F"/>
                </a:solidFill>
              </a:rPr>
              <a:t>The list of Shares gathered in the Hub is displayed. Each Share is a folder of documents added by the Project Manager to the Hub, and shows a name, a storage type and the name of the Project Manager who added it. 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To browse Share’s documents, the user clicks on the “Browse Share” button of the corresponding Share.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The “Request to Add Share” button should be removed from the User’s web console interface.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31"/>
          <a:stretch/>
        </p:blipFill>
        <p:spPr>
          <a:xfrm>
            <a:off x="175219" y="301252"/>
            <a:ext cx="8823716" cy="33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7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19" y="4113604"/>
            <a:ext cx="8823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3F3F"/>
                </a:solidFill>
              </a:rPr>
              <a:t>The documents contained in the Share are displayed to the User. 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The User’s rights on a particular Share’s documents are set by the Project Manager when adding the Share, and the User can only interact with the documents accordingly to those rights.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Here for example, the User can only Preview a file, but can’t download, upload or edit folders or files.</a:t>
            </a:r>
          </a:p>
          <a:p>
            <a:r>
              <a:rPr lang="en-US" dirty="0" smtClean="0">
                <a:solidFill>
                  <a:srgbClr val="3F3F3F"/>
                </a:solidFill>
              </a:rPr>
              <a:t>The “Create Link” buttons should be removed from the User’s web console interface.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r="1978" b="4080"/>
          <a:stretch/>
        </p:blipFill>
        <p:spPr>
          <a:xfrm>
            <a:off x="175219" y="113211"/>
            <a:ext cx="8823716" cy="38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6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6198</TotalTime>
  <Words>391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Default Theme</vt:lpstr>
      <vt:lpstr>2_Office Theme</vt:lpstr>
      <vt:lpstr>3_Office Theme</vt:lpstr>
      <vt:lpstr>PowerPoint Presentation</vt:lpstr>
      <vt:lpstr>User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Point.io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Gaye</dc:creator>
  <cp:lastModifiedBy>Julien Gaye</cp:lastModifiedBy>
  <cp:revision>80</cp:revision>
  <dcterms:created xsi:type="dcterms:W3CDTF">2014-04-09T09:16:00Z</dcterms:created>
  <dcterms:modified xsi:type="dcterms:W3CDTF">2014-05-14T11:21:07Z</dcterms:modified>
</cp:coreProperties>
</file>