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 id="2147483698" r:id="rId4"/>
    <p:sldMasterId id="2147483709" r:id="rId5"/>
  </p:sldMasterIdLst>
  <p:notesMasterIdLst>
    <p:notesMasterId r:id="rId7"/>
  </p:notesMasterIdLst>
  <p:sldIdLst>
    <p:sldId id="2197" r:id="rId6"/>
    <p:sldId id="2199" r:id="rId8"/>
    <p:sldId id="2210" r:id="rId9"/>
    <p:sldId id="2198" r:id="rId10"/>
    <p:sldId id="913" r:id="rId11"/>
    <p:sldId id="2200" r:id="rId12"/>
    <p:sldId id="2201" r:id="rId13"/>
    <p:sldId id="2202" r:id="rId14"/>
    <p:sldId id="2204" r:id="rId15"/>
    <p:sldId id="2211" r:id="rId16"/>
    <p:sldId id="2212" r:id="rId17"/>
    <p:sldId id="2205" r:id="rId18"/>
    <p:sldId id="2213" r:id="rId19"/>
    <p:sldId id="218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202856"/>
    <a:srgbClr val="FFFFFF"/>
    <a:srgbClr val="1B43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00" autoAdjust="0"/>
    <p:restoredTop sz="94660"/>
  </p:normalViewPr>
  <p:slideViewPr>
    <p:cSldViewPr snapToGrid="0" showGuides="1">
      <p:cViewPr>
        <p:scale>
          <a:sx n="50" d="100"/>
          <a:sy n="50" d="100"/>
        </p:scale>
        <p:origin x="951" y="867"/>
      </p:cViewPr>
      <p:guideLst>
        <p:guide orient="horz" pos="1920"/>
        <p:guide pos="3907"/>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27E41-46EB-4ABF-BDF4-0B6B200B35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E6354-8D1B-465E-9BF5-60AFF9D496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1)资源的浪费：网点的设立以及维持运营都需要投入一定的人力和物力，如果以网点为独立的核算主体，一些业务量少的网点可能是亏损的，而另外一些业务量超负荷的网点则会给员工带来巨大的压力。</a:t>
            </a:r>
            <a:endParaRPr lang="zh-CN" altLang="en-US"/>
          </a:p>
          <a:p>
            <a:r>
              <a:rPr lang="zh-CN" altLang="en-US"/>
              <a:t>2)影响竞争力的提升：在时间就是效率的背景下，客户对处理业务的速度要求越来越高，因为长时间排队而产生的糟糕体验会动摇客户对我行的认同和忠诚度。</a:t>
            </a:r>
            <a:endParaRPr lang="zh-CN" altLang="en-US"/>
          </a:p>
          <a:p>
            <a:r>
              <a:rPr lang="zh-CN" altLang="en-US"/>
              <a:t>3)影响营销工作的效率及准确性：网点周围覆盖的企业社区人群数量、结构、心里行为因素、政府规划等基础信息决定了主要营销产品策略，无法精确掌握此类信息的变化趋势，将影响网点的收益和分流。而且迫于速度的要求，产品的营销工作就很难保证投入。</a:t>
            </a:r>
            <a:endParaRPr lang="zh-CN" altLang="en-US"/>
          </a:p>
          <a:p>
            <a:r>
              <a:rPr lang="zh-CN" altLang="en-US"/>
              <a:t>4)网点覆盖周围商户资源开拓不准确：商户经营范围、使用金融收支付工具、流水等信息没有信息共享，形成孤岛效应，不利于客户精准定位以及O2O产品一体化推广实施。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545633" y="3856262"/>
            <a:ext cx="5100735" cy="371513"/>
          </a:xfrm>
        </p:spPr>
        <p:txBody>
          <a:bodyPr>
            <a:normAutofit/>
          </a:bodyPr>
          <a:lstStyle>
            <a:lvl1pPr marL="0" indent="0" algn="ct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altLang="zh-CN" dirty="0"/>
          </a:p>
        </p:txBody>
      </p:sp>
      <p:sp>
        <p:nvSpPr>
          <p:cNvPr id="4" name="日期占位符 3"/>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sp>
        <p:nvSpPr>
          <p:cNvPr id="8" name="标题 7"/>
          <p:cNvSpPr>
            <a:spLocks noGrp="1"/>
          </p:cNvSpPr>
          <p:nvPr>
            <p:ph type="title"/>
          </p:nvPr>
        </p:nvSpPr>
        <p:spPr>
          <a:xfrm>
            <a:off x="2260341" y="1867353"/>
            <a:ext cx="7671318" cy="1325563"/>
          </a:xfrm>
        </p:spPr>
        <p:txBody>
          <a:bodyPr/>
          <a:lstStyle>
            <a:lvl1pPr algn="ctr">
              <a:defRPr/>
            </a:lvl1pPr>
          </a:lstStyle>
          <a:p>
            <a:r>
              <a:rPr lang="zh-CN" altLang="en-US"/>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6356"/>
            <a:ext cx="10515600" cy="4953146"/>
          </a:xfrm>
        </p:spPr>
        <p:txBody>
          <a:bodyPr vert="horz" lIns="91440" tIns="45720" rIns="91440" bIns="45720" rtlCol="0">
            <a:normAutofit/>
          </a:bodyPr>
          <a:lstStyle>
            <a:lvl1pPr>
              <a:lnSpc>
                <a:spcPct val="150000"/>
              </a:lnSpc>
              <a:defRPr lang="zh-CN" altLang="en-US" sz="2400" smtClean="0">
                <a:solidFill>
                  <a:schemeClr val="tx1">
                    <a:lumMod val="50000"/>
                    <a:lumOff val="50000"/>
                  </a:schemeClr>
                </a:solidFill>
              </a:defRPr>
            </a:lvl1pPr>
            <a:lvl2pPr>
              <a:defRPr lang="zh-CN" altLang="en-US" smtClean="0">
                <a:solidFill>
                  <a:schemeClr val="tx1">
                    <a:lumMod val="50000"/>
                    <a:lumOff val="50000"/>
                  </a:schemeClr>
                </a:solidFill>
              </a:defRPr>
            </a:lvl2pPr>
            <a:lvl3pPr>
              <a:defRPr lang="zh-CN" altLang="en-US" smtClean="0">
                <a:solidFill>
                  <a:schemeClr val="tx1">
                    <a:lumMod val="50000"/>
                    <a:lumOff val="50000"/>
                  </a:schemeClr>
                </a:solidFill>
              </a:defRPr>
            </a:lvl3pPr>
            <a:lvl4pPr>
              <a:defRPr lang="zh-CN" altLang="en-US" smtClean="0">
                <a:solidFill>
                  <a:schemeClr val="tx1">
                    <a:lumMod val="50000"/>
                    <a:lumOff val="50000"/>
                  </a:schemeClr>
                </a:solidFill>
              </a:defRPr>
            </a:lvl4pPr>
            <a:lvl5pPr>
              <a:defRPr lang="zh-CN" altLang="en-US">
                <a:solidFill>
                  <a:schemeClr val="tx1">
                    <a:lumMod val="50000"/>
                    <a:lumOff val="50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cxnSp>
        <p:nvCxnSpPr>
          <p:cNvPr id="8" name="直接连接符 7"/>
          <p:cNvCxnSpPr/>
          <p:nvPr/>
        </p:nvCxnSpPr>
        <p:spPr>
          <a:xfrm>
            <a:off x="18669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8448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846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5598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5123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648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4" name="标题 13"/>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438400" y="2551034"/>
            <a:ext cx="7315200" cy="638175"/>
          </a:xfrm>
        </p:spPr>
        <p:txBody>
          <a:bodyPr anchor="b">
            <a:normAutofit/>
          </a:bodyPr>
          <a:lstStyle>
            <a:lvl1pPr algn="ctr">
              <a:defRPr sz="36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2438400" y="3384719"/>
            <a:ext cx="7315200" cy="557124"/>
          </a:xfrm>
        </p:spPr>
        <p:txBody>
          <a:bodyPr>
            <a:normAutofit/>
          </a:bodyPr>
          <a:lstStyle>
            <a:lvl1pPr marL="0" indent="0" algn="ctr">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cxnSp>
        <p:nvCxnSpPr>
          <p:cNvPr id="32" name="直接连接符 31"/>
          <p:cNvCxnSpPr/>
          <p:nvPr/>
        </p:nvCxnSpPr>
        <p:spPr>
          <a:xfrm>
            <a:off x="18669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8448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846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5598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95123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4648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60FDAA22-29AF-45B8-B065-083F97A6DFE3}" type="datetimeFigureOut">
              <a:rPr lang="zh-CN" altLang="en-US" smtClean="0"/>
            </a:fld>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6A4804-D020-4611-A525-B6243ABE69C6}"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671591"/>
            <a:ext cx="5181600" cy="4351338"/>
          </a:xfrm>
        </p:spPr>
        <p:txBody>
          <a:bodyPr>
            <a:normAutofit/>
          </a:bodyPr>
          <a:lstStyle>
            <a:lvl1pPr marL="0" indent="0">
              <a:lnSpc>
                <a:spcPct val="150000"/>
              </a:lnSpc>
              <a:buNone/>
              <a:defRPr sz="2400">
                <a:solidFill>
                  <a:schemeClr val="tx1"/>
                </a:solidFill>
              </a:defRPr>
            </a:lvl1pPr>
            <a:lvl2pPr>
              <a:lnSpc>
                <a:spcPct val="130000"/>
              </a:lnSpc>
              <a:defRPr>
                <a:solidFill>
                  <a:schemeClr val="tx1"/>
                </a:solidFill>
              </a:defRPr>
            </a:lvl2pPr>
            <a:lvl3pPr>
              <a:lnSpc>
                <a:spcPct val="130000"/>
              </a:lnSpc>
              <a:defRPr>
                <a:solidFill>
                  <a:schemeClr val="tx1"/>
                </a:solidFill>
              </a:defRPr>
            </a:lvl3pPr>
            <a:lvl4pPr>
              <a:lnSpc>
                <a:spcPct val="130000"/>
              </a:lnSpc>
              <a:defRPr>
                <a:solidFill>
                  <a:schemeClr val="tx1"/>
                </a:solidFill>
              </a:defRPr>
            </a:lvl4pPr>
            <a:lvl5pPr>
              <a:lnSpc>
                <a:spcPct val="130000"/>
              </a:lnSpc>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671591"/>
            <a:ext cx="5181600" cy="4351338"/>
          </a:xfrm>
        </p:spPr>
        <p:txBody>
          <a:bodyPr>
            <a:normAutofit/>
          </a:bodyPr>
          <a:lstStyle>
            <a:lvl1pPr marL="0" indent="0">
              <a:lnSpc>
                <a:spcPct val="150000"/>
              </a:lnSpc>
              <a:buNone/>
              <a:defRPr sz="2400">
                <a:solidFill>
                  <a:schemeClr val="tx1"/>
                </a:solidFill>
              </a:defRPr>
            </a:lvl1pPr>
            <a:lvl2pPr>
              <a:lnSpc>
                <a:spcPct val="130000"/>
              </a:lnSpc>
              <a:defRPr>
                <a:solidFill>
                  <a:schemeClr val="tx1"/>
                </a:solidFill>
              </a:defRPr>
            </a:lvl2pPr>
            <a:lvl3pPr>
              <a:lnSpc>
                <a:spcPct val="130000"/>
              </a:lnSpc>
              <a:defRPr>
                <a:solidFill>
                  <a:schemeClr val="tx1"/>
                </a:solidFill>
              </a:defRPr>
            </a:lvl3pPr>
            <a:lvl4pPr>
              <a:lnSpc>
                <a:spcPct val="130000"/>
              </a:lnSpc>
              <a:defRPr>
                <a:solidFill>
                  <a:schemeClr val="tx1"/>
                </a:solidFill>
              </a:defRPr>
            </a:lvl4pPr>
            <a:lvl5pPr>
              <a:lnSpc>
                <a:spcPct val="130000"/>
              </a:lnSpc>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p>
            <a:endParaRPr lang="zh-CN" altLang="en-US"/>
          </a:p>
        </p:txBody>
      </p:sp>
      <p:sp>
        <p:nvSpPr>
          <p:cNvPr id="7" name="灯片编号占位符 6"/>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sp>
        <p:nvSpPr>
          <p:cNvPr id="16" name="标题 15"/>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43839"/>
            <a:ext cx="5157787" cy="823912"/>
          </a:xfrm>
        </p:spPr>
        <p:txBody>
          <a:bodyPr lIns="90000" tIns="46800" rIns="90000" bIns="46800" anchor="ctr" anchorCtr="0">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5" name="文本占位符 4"/>
          <p:cNvSpPr>
            <a:spLocks noGrp="1"/>
          </p:cNvSpPr>
          <p:nvPr>
            <p:ph type="body" sz="quarter" idx="3"/>
          </p:nvPr>
        </p:nvSpPr>
        <p:spPr>
          <a:xfrm>
            <a:off x="6172200" y="1643839"/>
            <a:ext cx="5183188" cy="823912"/>
          </a:xfrm>
        </p:spPr>
        <p:txBody>
          <a:bodyPr anchor="ctr" anchorCtr="0">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7" name="日期占位符 6"/>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p>
            <a:endParaRPr lang="zh-CN" altLang="en-US"/>
          </a:p>
        </p:txBody>
      </p:sp>
      <p:sp>
        <p:nvSpPr>
          <p:cNvPr id="9" name="灯片编号占位符 8"/>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7600" y="2966400"/>
            <a:ext cx="5774400" cy="925200"/>
          </a:xfrm>
        </p:spPr>
        <p:txBody>
          <a:bodyPr>
            <a:normAutofit/>
          </a:bodyPr>
          <a:lstStyle>
            <a:lvl1pPr algn="ctr">
              <a:defRPr sz="5400">
                <a:solidFill>
                  <a:schemeClr val="tx1"/>
                </a:solidFill>
              </a:defRPr>
            </a:lvl1pPr>
          </a:lstStyle>
          <a:p>
            <a:r>
              <a:rPr lang="zh-CN" altLang="en-US" dirty="0"/>
              <a:t>单击编辑标题</a:t>
            </a:r>
            <a:endParaRPr lang="zh-CN" altLang="en-US" dirty="0"/>
          </a:p>
        </p:txBody>
      </p:sp>
      <p:sp>
        <p:nvSpPr>
          <p:cNvPr id="3" name="日期占位符 2"/>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FDAA22-29AF-45B8-B065-083F97A6DFE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6A4804-D020-4611-A525-B6243ABE69C6}"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688000" y="365125"/>
            <a:ext cx="5665800" cy="5503863"/>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8" y="1903444"/>
            <a:ext cx="4430044" cy="3965543"/>
          </a:xfrm>
        </p:spPr>
        <p:txBody>
          <a:bodyPr>
            <a:normAutofit/>
          </a:bodyPr>
          <a:lstStyle>
            <a:lvl1pPr marL="0" indent="0">
              <a:lnSpc>
                <a:spcPct val="150000"/>
              </a:lnSpc>
              <a:buNone/>
              <a:defRPr sz="2400"/>
            </a:lvl1pPr>
            <a:lvl2pPr marL="457200" indent="0">
              <a:buNone/>
              <a:defRPr sz="2000"/>
            </a:lvl2pPr>
            <a:lvl3pPr marL="914400" indent="0">
              <a:buNone/>
              <a:defRPr sz="1800"/>
            </a:lvl3pPr>
            <a:lvl4pPr marL="1371600" indent="0">
              <a:buNone/>
              <a:defRPr sz="1800"/>
            </a:lvl4pPr>
            <a:lvl5pPr marL="1828800" indent="0">
              <a:buNone/>
              <a:defRPr sz="18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p>
            <a:endParaRPr lang="zh-CN" altLang="en-US"/>
          </a:p>
        </p:txBody>
      </p:sp>
      <p:sp>
        <p:nvSpPr>
          <p:cNvPr id="7" name="灯片编号占位符 6"/>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sp>
        <p:nvSpPr>
          <p:cNvPr id="9" name="标题 8"/>
          <p:cNvSpPr>
            <a:spLocks noGrp="1"/>
          </p:cNvSpPr>
          <p:nvPr>
            <p:ph type="title"/>
          </p:nvPr>
        </p:nvSpPr>
        <p:spPr>
          <a:xfrm>
            <a:off x="838200" y="365125"/>
            <a:ext cx="4431632" cy="1389029"/>
          </a:xfrm>
        </p:spPr>
        <p:txBody>
          <a:bodyPr>
            <a:normAutofit/>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02800" y="274641"/>
            <a:ext cx="1651000" cy="5851525"/>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274641"/>
            <a:ext cx="8712200" cy="5851525"/>
          </a:xfrm>
        </p:spPr>
        <p:txBody>
          <a:bodyPr vert="eaVert"/>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BF26646B-9C8C-4138-BAFE-8EBE512CB9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02241-D512-4C24-9EAD-401ADC7FAE9C}"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sp>
        <p:nvSpPr>
          <p:cNvPr id="7" name="内容占位符 6"/>
          <p:cNvSpPr>
            <a:spLocks noGrp="1"/>
          </p:cNvSpPr>
          <p:nvPr>
            <p:ph sz="quarter" idx="13"/>
          </p:nvPr>
        </p:nvSpPr>
        <p:spPr>
          <a:xfrm>
            <a:off x="838199" y="435429"/>
            <a:ext cx="10515601" cy="5660571"/>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471713"/>
            <a:ext cx="9144000" cy="744222"/>
          </a:xfrm>
        </p:spPr>
        <p:txBody>
          <a:bodyPr lIns="90000" tIns="46800" rIns="90000" bIns="46800" anchor="b">
            <a:normAutofit/>
          </a:bodyPr>
          <a:lstStyle>
            <a:lvl1pPr algn="l">
              <a:defRPr sz="4000">
                <a:solidFill>
                  <a:schemeClr val="bg1"/>
                </a:solidFill>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838200" y="2233864"/>
            <a:ext cx="9144000" cy="334514"/>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altLang="zh-CN" dirty="0"/>
          </a:p>
        </p:txBody>
      </p:sp>
      <p:sp>
        <p:nvSpPr>
          <p:cNvPr id="4" name="日期占位符 3"/>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sp>
        <p:nvSpPr>
          <p:cNvPr id="16" name="文本占位符 15"/>
          <p:cNvSpPr>
            <a:spLocks noGrp="1"/>
          </p:cNvSpPr>
          <p:nvPr>
            <p:ph type="body" sz="quarter" idx="13" hasCustomPrompt="1"/>
          </p:nvPr>
        </p:nvSpPr>
        <p:spPr>
          <a:xfrm>
            <a:off x="838200" y="3628979"/>
            <a:ext cx="6200775" cy="480942"/>
          </a:xfrm>
        </p:spPr>
        <p:txBody>
          <a:bodyPr>
            <a:normAutofit/>
          </a:bodyPr>
          <a:lstStyle>
            <a:lvl1pPr marL="0" indent="0">
              <a:buNone/>
              <a:defRPr>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a:t>
            </a:r>
            <a:r>
              <a:rPr lang="zh-CN" altLang="en-US" dirty="0" smtClean="0"/>
              <a:t>样式</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6356"/>
            <a:ext cx="10515600" cy="4351338"/>
          </a:xfrm>
        </p:spPr>
        <p:txBody>
          <a:bodyPr vert="horz" lIns="91440" tIns="45720" rIns="91440" bIns="45720" rtlCol="0">
            <a:normAutofit/>
          </a:bodyPr>
          <a:lstStyle>
            <a:lvl1pPr>
              <a:lnSpc>
                <a:spcPct val="150000"/>
              </a:lnSpc>
              <a:defRPr lang="zh-CN" altLang="en-US" sz="2400" smtClean="0">
                <a:solidFill>
                  <a:schemeClr val="tx1">
                    <a:lumMod val="50000"/>
                    <a:lumOff val="50000"/>
                  </a:schemeClr>
                </a:solidFill>
              </a:defRPr>
            </a:lvl1pPr>
            <a:lvl2pPr>
              <a:defRPr lang="zh-CN" altLang="en-US" smtClean="0">
                <a:solidFill>
                  <a:schemeClr val="tx1">
                    <a:lumMod val="50000"/>
                    <a:lumOff val="50000"/>
                  </a:schemeClr>
                </a:solidFill>
              </a:defRPr>
            </a:lvl2pPr>
            <a:lvl3pPr>
              <a:defRPr lang="zh-CN" altLang="en-US" smtClean="0">
                <a:solidFill>
                  <a:schemeClr val="tx1">
                    <a:lumMod val="50000"/>
                    <a:lumOff val="50000"/>
                  </a:schemeClr>
                </a:solidFill>
              </a:defRPr>
            </a:lvl3pPr>
            <a:lvl4pPr>
              <a:defRPr lang="zh-CN" altLang="en-US" smtClean="0">
                <a:solidFill>
                  <a:schemeClr val="tx1">
                    <a:lumMod val="50000"/>
                    <a:lumOff val="50000"/>
                  </a:schemeClr>
                </a:solidFill>
              </a:defRPr>
            </a:lvl4pPr>
            <a:lvl5pPr>
              <a:defRPr lang="zh-CN" altLang="en-US">
                <a:solidFill>
                  <a:schemeClr val="tx1">
                    <a:lumMod val="50000"/>
                    <a:lumOff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cxnSp>
        <p:nvCxnSpPr>
          <p:cNvPr id="8" name="直接连接符 7"/>
          <p:cNvCxnSpPr/>
          <p:nvPr/>
        </p:nvCxnSpPr>
        <p:spPr>
          <a:xfrm>
            <a:off x="18669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8448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846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5598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5123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648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800" y="118268"/>
            <a:ext cx="10515600" cy="516731"/>
          </a:xfrm>
        </p:spPr>
        <p:txBody>
          <a:bodyPr vert="horz" lIns="91440" tIns="45720" rIns="91440" bIns="45720" rtlCol="0" anchor="ctr">
            <a:normAutofit/>
          </a:bodyPr>
          <a:lstStyle>
            <a:lvl1pPr>
              <a:defRPr lang="zh-CN" altLang="en-US" sz="2400">
                <a:solidFill>
                  <a:schemeClr val="bg1"/>
                </a:solidFill>
              </a:defRPr>
            </a:lvl1pPr>
          </a:lstStyle>
          <a:p>
            <a:pPr lvl="0"/>
            <a:r>
              <a:rPr lang="zh-CN" altLang="en-US" dirty="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0" name="椭圆 19"/>
          <p:cNvSpPr/>
          <p:nvPr/>
        </p:nvSpPr>
        <p:spPr>
          <a:xfrm>
            <a:off x="5487864" y="3005472"/>
            <a:ext cx="1216272" cy="121627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标题 1"/>
          <p:cNvSpPr>
            <a:spLocks noGrp="1"/>
          </p:cNvSpPr>
          <p:nvPr>
            <p:ph type="title"/>
          </p:nvPr>
        </p:nvSpPr>
        <p:spPr>
          <a:xfrm>
            <a:off x="838200" y="3655430"/>
            <a:ext cx="10515600" cy="638175"/>
          </a:xfrm>
        </p:spPr>
        <p:txBody>
          <a:bodyPr anchor="b">
            <a:normAutofit/>
          </a:bodyPr>
          <a:lstStyle>
            <a:lvl1pPr algn="ctr">
              <a:defRPr sz="36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917575" y="4489115"/>
            <a:ext cx="10515600" cy="557124"/>
          </a:xfrm>
        </p:spPr>
        <p:txBody>
          <a:bodyPr>
            <a:normAutofit/>
          </a:bodyPr>
          <a:lstStyle>
            <a:lvl1pPr marL="0" indent="0" algn="ctr">
              <a:buNone/>
              <a:defRPr sz="18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a:xfrm>
            <a:off x="838200" y="6186488"/>
            <a:ext cx="2743200" cy="365125"/>
          </a:xfrm>
        </p:spPr>
        <p:txBody>
          <a:bodyPr>
            <a:normAutofit/>
          </a:bodyPr>
          <a:lstStyle/>
          <a:p>
            <a:fld id="{60FDAA22-29AF-45B8-B065-083F97A6DFE3}" type="datetimeFigureOut">
              <a:rPr lang="zh-CN" altLang="en-US" smtClean="0"/>
            </a:fld>
            <a:endParaRPr lang="zh-CN" altLang="en-US"/>
          </a:p>
        </p:txBody>
      </p:sp>
      <p:sp>
        <p:nvSpPr>
          <p:cNvPr id="5" name="页脚占位符 4"/>
          <p:cNvSpPr>
            <a:spLocks noGrp="1"/>
          </p:cNvSpPr>
          <p:nvPr>
            <p:ph type="ftr" sz="quarter" idx="11"/>
          </p:nvPr>
        </p:nvSpPr>
        <p:spPr>
          <a:xfrm>
            <a:off x="4038600" y="6186488"/>
            <a:ext cx="4114800" cy="365125"/>
          </a:xfrm>
        </p:spPr>
        <p:txBody>
          <a:bodyPr>
            <a:normAutofit/>
          </a:bodyPr>
          <a:lstStyle/>
          <a:p>
            <a:endParaRPr lang="zh-CN" altLang="en-US"/>
          </a:p>
        </p:txBody>
      </p:sp>
      <p:sp>
        <p:nvSpPr>
          <p:cNvPr id="6" name="灯片编号占位符 5"/>
          <p:cNvSpPr>
            <a:spLocks noGrp="1"/>
          </p:cNvSpPr>
          <p:nvPr>
            <p:ph type="sldNum" sz="quarter" idx="12"/>
          </p:nvPr>
        </p:nvSpPr>
        <p:spPr>
          <a:xfrm>
            <a:off x="8610600" y="6186488"/>
            <a:ext cx="2743200" cy="365125"/>
          </a:xfrm>
        </p:spPr>
        <p:txBody>
          <a:bodyPr>
            <a:normAutofit/>
          </a:bodyPr>
          <a:lstStyle/>
          <a:p>
            <a:fld id="{9D6A4804-D020-4611-A525-B6243ABE69C6}" type="slidenum">
              <a:rPr lang="zh-CN" altLang="en-US" smtClean="0"/>
            </a:fld>
            <a:endParaRPr lang="zh-CN" altLang="en-US"/>
          </a:p>
        </p:txBody>
      </p:sp>
      <p:cxnSp>
        <p:nvCxnSpPr>
          <p:cNvPr id="25" name="直接连接符 24"/>
          <p:cNvCxnSpPr/>
          <p:nvPr/>
        </p:nvCxnSpPr>
        <p:spPr>
          <a:xfrm>
            <a:off x="1866900" y="127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844800" y="127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784600" y="127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559800" y="127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12300" y="127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0464800" y="127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8669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8448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846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5598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95123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464800" y="6223000"/>
            <a:ext cx="0" cy="622300"/>
          </a:xfrm>
          <a:prstGeom prst="line">
            <a:avLst/>
          </a:prstGeom>
          <a:ln>
            <a:solidFill>
              <a:srgbClr val="DEDEDE">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326356"/>
            <a:ext cx="5181600" cy="4351338"/>
          </a:xfrm>
        </p:spPr>
        <p:txBody>
          <a:bodyPr>
            <a:normAutofit/>
          </a:bodyPr>
          <a:lstStyle>
            <a:lvl1pPr marL="0" indent="0">
              <a:lnSpc>
                <a:spcPct val="150000"/>
              </a:lnSpc>
              <a:buNone/>
              <a:defRPr sz="2400">
                <a:solidFill>
                  <a:schemeClr val="tx1">
                    <a:lumMod val="50000"/>
                    <a:lumOff val="50000"/>
                  </a:schemeClr>
                </a:solidFill>
              </a:defRPr>
            </a:lvl1pPr>
            <a:lvl2pPr>
              <a:lnSpc>
                <a:spcPct val="130000"/>
              </a:lnSpc>
              <a:defRPr>
                <a:solidFill>
                  <a:schemeClr val="tx1">
                    <a:lumMod val="50000"/>
                    <a:lumOff val="50000"/>
                  </a:schemeClr>
                </a:solidFill>
              </a:defRPr>
            </a:lvl2pPr>
            <a:lvl3pPr>
              <a:lnSpc>
                <a:spcPct val="130000"/>
              </a:lnSpc>
              <a:defRPr>
                <a:solidFill>
                  <a:schemeClr val="tx1">
                    <a:lumMod val="50000"/>
                    <a:lumOff val="50000"/>
                  </a:schemeClr>
                </a:solidFill>
              </a:defRPr>
            </a:lvl3pPr>
            <a:lvl4pPr>
              <a:lnSpc>
                <a:spcPct val="130000"/>
              </a:lnSpc>
              <a:defRPr>
                <a:solidFill>
                  <a:schemeClr val="tx1">
                    <a:lumMod val="50000"/>
                    <a:lumOff val="50000"/>
                  </a:schemeClr>
                </a:solidFill>
              </a:defRPr>
            </a:lvl4pPr>
            <a:lvl5pPr>
              <a:lnSpc>
                <a:spcPct val="130000"/>
              </a:lnSpc>
              <a:defRPr>
                <a:solidFill>
                  <a:schemeClr val="tx1">
                    <a:lumMod val="50000"/>
                    <a:lumOff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326356"/>
            <a:ext cx="5181600" cy="4351338"/>
          </a:xfrm>
        </p:spPr>
        <p:txBody>
          <a:bodyPr>
            <a:normAutofit/>
          </a:bodyPr>
          <a:lstStyle>
            <a:lvl1pPr marL="0" indent="0">
              <a:lnSpc>
                <a:spcPct val="150000"/>
              </a:lnSpc>
              <a:buNone/>
              <a:defRPr sz="2400">
                <a:solidFill>
                  <a:schemeClr val="tx1">
                    <a:lumMod val="50000"/>
                    <a:lumOff val="50000"/>
                  </a:schemeClr>
                </a:solidFill>
              </a:defRPr>
            </a:lvl1pPr>
            <a:lvl2pPr>
              <a:lnSpc>
                <a:spcPct val="130000"/>
              </a:lnSpc>
              <a:defRPr>
                <a:solidFill>
                  <a:schemeClr val="tx1">
                    <a:lumMod val="50000"/>
                    <a:lumOff val="50000"/>
                  </a:schemeClr>
                </a:solidFill>
              </a:defRPr>
            </a:lvl2pPr>
            <a:lvl3pPr>
              <a:lnSpc>
                <a:spcPct val="130000"/>
              </a:lnSpc>
              <a:defRPr>
                <a:solidFill>
                  <a:schemeClr val="tx1">
                    <a:lumMod val="50000"/>
                    <a:lumOff val="50000"/>
                  </a:schemeClr>
                </a:solidFill>
              </a:defRPr>
            </a:lvl3pPr>
            <a:lvl4pPr>
              <a:lnSpc>
                <a:spcPct val="130000"/>
              </a:lnSpc>
              <a:defRPr>
                <a:solidFill>
                  <a:schemeClr val="tx1">
                    <a:lumMod val="50000"/>
                    <a:lumOff val="50000"/>
                  </a:schemeClr>
                </a:solidFill>
              </a:defRPr>
            </a:lvl4pPr>
            <a:lvl5pPr>
              <a:lnSpc>
                <a:spcPct val="130000"/>
              </a:lnSpc>
              <a:defRPr>
                <a:solidFill>
                  <a:schemeClr val="tx1">
                    <a:lumMod val="50000"/>
                    <a:lumOff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p>
            <a:endParaRPr lang="zh-CN" altLang="en-US"/>
          </a:p>
        </p:txBody>
      </p:sp>
      <p:sp>
        <p:nvSpPr>
          <p:cNvPr id="7" name="灯片编号占位符 6"/>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cxnSp>
        <p:nvCxnSpPr>
          <p:cNvPr id="9" name="直接连接符 8"/>
          <p:cNvCxnSpPr/>
          <p:nvPr/>
        </p:nvCxnSpPr>
        <p:spPr>
          <a:xfrm>
            <a:off x="18669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8448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7846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5598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5123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464800" y="12700"/>
            <a:ext cx="0" cy="6223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17500" y="94456"/>
            <a:ext cx="10515600" cy="540544"/>
          </a:xfrm>
        </p:spPr>
        <p:txBody>
          <a:bodyPr>
            <a:normAutofit/>
          </a:bodyPr>
          <a:lstStyle>
            <a:lvl1pPr>
              <a:defRPr sz="2400">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lIns="90000" tIns="46800" rIns="90000" bIns="46800">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lIns="90000" tIns="46800" rIns="90000" bIns="46800"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505075"/>
            <a:ext cx="5157787" cy="3684588"/>
          </a:xfrm>
        </p:spPr>
        <p:txBody>
          <a:bodyPr lIns="90000" tIns="46800" rIns="90000" bIns="4680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altLang="zh-CN"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505075"/>
            <a:ext cx="5183188" cy="3684588"/>
          </a:xfrm>
        </p:spPr>
        <p:txBody>
          <a:bodyPr lIns="90000" tIns="46800" rIns="90000" bIns="4680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altLang="zh-CN" dirty="0"/>
          </a:p>
        </p:txBody>
      </p:sp>
      <p:sp>
        <p:nvSpPr>
          <p:cNvPr id="7" name="日期占位符 6"/>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p>
            <a:endParaRPr lang="zh-CN" altLang="en-US"/>
          </a:p>
        </p:txBody>
      </p:sp>
      <p:sp>
        <p:nvSpPr>
          <p:cNvPr id="9" name="灯片编号占位符 8"/>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7600" y="2966400"/>
            <a:ext cx="5774400" cy="925200"/>
          </a:xfrm>
        </p:spPr>
        <p:txBody>
          <a:bodyPr>
            <a:normAutofit/>
          </a:bodyPr>
          <a:lstStyle>
            <a:lvl1pPr algn="ctr">
              <a:defRPr sz="5400">
                <a:gradFill>
                  <a:gsLst>
                    <a:gs pos="20000">
                      <a:schemeClr val="accent1"/>
                    </a:gs>
                    <a:gs pos="80000">
                      <a:schemeClr val="accent2"/>
                    </a:gs>
                  </a:gsLst>
                  <a:lin ang="2700000" scaled="1"/>
                </a:gradFill>
              </a:defRPr>
            </a:lvl1pPr>
          </a:lstStyle>
          <a:p>
            <a:r>
              <a:rPr lang="zh-CN" altLang="en-US" dirty="0" smtClean="0"/>
              <a:t>单击编辑标题</a:t>
            </a:r>
            <a:endParaRPr lang="zh-CN" altLang="en-US" dirty="0"/>
          </a:p>
        </p:txBody>
      </p:sp>
      <p:sp>
        <p:nvSpPr>
          <p:cNvPr id="3" name="日期占位符 2"/>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FDAA22-29AF-45B8-B065-083F97A6DFE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6A4804-D020-4611-A525-B6243ABE69C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688000" y="994588"/>
            <a:ext cx="6174000" cy="48744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8" y="1135062"/>
            <a:ext cx="4430044" cy="4733926"/>
          </a:xfrm>
        </p:spPr>
        <p:txBody>
          <a:bodyPr>
            <a:normAutofit/>
          </a:bodyPr>
          <a:lstStyle>
            <a:lvl1pPr marL="0" indent="0">
              <a:lnSpc>
                <a:spcPct val="150000"/>
              </a:lnSpc>
              <a:buNone/>
              <a:defRPr sz="2400"/>
            </a:lvl1pPr>
            <a:lvl2pPr marL="457200" indent="0">
              <a:buNone/>
              <a:defRPr sz="2000"/>
            </a:lvl2pPr>
            <a:lvl3pPr marL="914400" indent="0">
              <a:buNone/>
              <a:defRPr sz="1800"/>
            </a:lvl3pPr>
            <a:lvl4pPr marL="1371600" indent="0">
              <a:buNone/>
              <a:defRPr sz="1800"/>
            </a:lvl4pPr>
            <a:lvl5pPr marL="1828800" indent="0">
              <a:buNone/>
              <a:defRPr sz="18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altLang="zh-CN" dirty="0"/>
          </a:p>
        </p:txBody>
      </p:sp>
      <p:sp>
        <p:nvSpPr>
          <p:cNvPr id="5" name="日期占位符 4"/>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p>
            <a:endParaRPr lang="zh-CN" altLang="en-US"/>
          </a:p>
        </p:txBody>
      </p:sp>
      <p:sp>
        <p:nvSpPr>
          <p:cNvPr id="7" name="灯片编号占位符 6"/>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sp>
        <p:nvSpPr>
          <p:cNvPr id="8" name="矩形 7"/>
          <p:cNvSpPr/>
          <p:nvPr/>
        </p:nvSpPr>
        <p:spPr>
          <a:xfrm>
            <a:off x="0" y="0"/>
            <a:ext cx="12192000" cy="647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2" name="标题 1"/>
          <p:cNvSpPr>
            <a:spLocks noGrp="1"/>
          </p:cNvSpPr>
          <p:nvPr>
            <p:ph type="title"/>
          </p:nvPr>
        </p:nvSpPr>
        <p:spPr>
          <a:xfrm>
            <a:off x="569496" y="35344"/>
            <a:ext cx="8805600" cy="633600"/>
          </a:xfrm>
        </p:spPr>
        <p:txBody>
          <a:bodyPr anchor="b">
            <a:normAutofit/>
          </a:bodyPr>
          <a:lstStyle>
            <a:lvl1pPr>
              <a:defRPr sz="3200">
                <a:solidFill>
                  <a:schemeClr val="bg1"/>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98000" y="274641"/>
            <a:ext cx="2184400" cy="5851525"/>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09600" y="274641"/>
            <a:ext cx="8636000" cy="5851525"/>
          </a:xfrm>
        </p:spPr>
        <p:txBody>
          <a:bodyPr vert="eaVert"/>
          <a:lstStyle>
            <a:lvl1pPr>
              <a:defRPr sz="2400"/>
            </a:lvl1pPr>
            <a:lvl2pPr>
              <a:defRPr sz="28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F26646B-9C8C-4138-BAFE-8EBE512CB9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02241-D512-4C24-9EAD-401ADC7FAE9C}"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p>
            <a:fld id="{60FDAA22-29AF-45B8-B065-083F97A6DFE3}"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9D6A4804-D020-4611-A525-B6243ABE69C6}" type="slidenum">
              <a:rPr lang="zh-CN" altLang="en-US" smtClean="0"/>
            </a:fld>
            <a:endParaRPr lang="zh-CN" altLang="en-US"/>
          </a:p>
        </p:txBody>
      </p:sp>
      <p:sp>
        <p:nvSpPr>
          <p:cNvPr id="7" name="内容占位符 6"/>
          <p:cNvSpPr>
            <a:spLocks noGrp="1"/>
          </p:cNvSpPr>
          <p:nvPr>
            <p:ph sz="quarter" idx="13"/>
          </p:nvPr>
        </p:nvSpPr>
        <p:spPr>
          <a:xfrm>
            <a:off x="511175" y="435429"/>
            <a:ext cx="11169650" cy="5660571"/>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5" Type="http://schemas.openxmlformats.org/officeDocument/2006/relationships/theme" Target="../theme/theme2.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0" Type="http://schemas.openxmlformats.org/officeDocument/2006/relationships/slideLayout" Target="../slideLayouts/slideLayout44.xml"/><Relationship Id="rId2" Type="http://schemas.openxmlformats.org/officeDocument/2006/relationships/slideLayout" Target="../slideLayouts/slideLayout26.xml"/><Relationship Id="rId19" Type="http://schemas.openxmlformats.org/officeDocument/2006/relationships/slideLayout" Target="../slideLayouts/slideLayout43.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3.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7.xml"/><Relationship Id="rId8" Type="http://schemas.openxmlformats.org/officeDocument/2006/relationships/slideLayout" Target="../slideLayouts/slideLayout66.xml"/><Relationship Id="rId7" Type="http://schemas.openxmlformats.org/officeDocument/2006/relationships/slideLayout" Target="../slideLayouts/slideLayout65.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3" Type="http://schemas.openxmlformats.org/officeDocument/2006/relationships/slideLayout" Target="../slideLayouts/slideLayout61.xml"/><Relationship Id="rId2" Type="http://schemas.openxmlformats.org/officeDocument/2006/relationships/slideLayout" Target="../slideLayouts/slideLayout60.xml"/><Relationship Id="rId13" Type="http://schemas.openxmlformats.org/officeDocument/2006/relationships/theme" Target="../theme/theme4.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slideLayout" Target="../slideLayouts/slideLayout68.xml"/><Relationship Id="rId1"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6"/>
            <a:ext cx="10515600" cy="894508"/>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483567"/>
            <a:ext cx="10515600" cy="4693396"/>
          </a:xfrm>
          <a:prstGeom prst="rect">
            <a:avLst/>
          </a:prstGeom>
        </p:spPr>
        <p:txBody>
          <a:bodyPr vert="horz" lIns="90000" tIns="46800" rIns="90000" bIns="46800" rtlCol="0">
            <a:normAutofit/>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defRPr sz="1200">
                <a:solidFill>
                  <a:schemeClr val="tx1">
                    <a:tint val="75000"/>
                  </a:schemeClr>
                </a:solidFill>
              </a:defRPr>
            </a:lvl1pPr>
          </a:lstStyle>
          <a:p>
            <a:fld id="{60FDAA22-29AF-45B8-B065-083F97A6DFE3}"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defRPr sz="1200">
                <a:solidFill>
                  <a:schemeClr val="tx1">
                    <a:tint val="75000"/>
                  </a:schemeClr>
                </a:solidFill>
              </a:defRPr>
            </a:lvl1pPr>
          </a:lstStyle>
          <a:p>
            <a:fld id="{9D6A4804-D020-4611-A525-B6243ABE69C6}"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60FDAA22-29AF-45B8-B065-083F97A6DFE3}"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9D6A4804-D020-4611-A525-B6243ABE69C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0.png"/><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1.png"/><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2.png"/><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41.xml"/><Relationship Id="rId5" Type="http://schemas.openxmlformats.org/officeDocument/2006/relationships/image" Target="../media/image1.pn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4.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0.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7.png"/><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8.png"/><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9.png"/><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646045"/>
          </a:xfrm>
          <a:prstGeom prst="rect">
            <a:avLst/>
          </a:prstGeom>
          <a:noFill/>
        </p:spPr>
        <p:txBody>
          <a:bodyPr>
            <a:spAutoFit/>
          </a:bodyPr>
          <a:lstStyle/>
          <a:p>
            <a:pPr>
              <a:defRPr/>
            </a:pPr>
            <a:endParaRPr lang="zh-CN" altLang="en-US" sz="166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3200" b="1" dirty="0">
                <a:solidFill>
                  <a:srgbClr val="202856"/>
                </a:solidFill>
                <a:latin typeface="微软雅黑" panose="020B0503020204020204" charset="-122"/>
                <a:ea typeface="微软雅黑" panose="020B0503020204020204" charset="-122"/>
                <a:sym typeface="+mn-ea"/>
              </a:rPr>
              <a:t>基于GIS的网点规划治理</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1" name="矩形 33"/>
          <p:cNvSpPr>
            <a:spLocks noChangeArrowheads="1"/>
          </p:cNvSpPr>
          <p:nvPr/>
        </p:nvSpPr>
        <p:spPr bwMode="auto">
          <a:xfrm>
            <a:off x="4519613" y="3429000"/>
            <a:ext cx="7094537"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defRPr/>
            </a:pPr>
            <a:r>
              <a:rPr lang="zh-CN" altLang="en-US" sz="1400" dirty="0">
                <a:solidFill>
                  <a:prstClr val="black">
                    <a:lumMod val="85000"/>
                    <a:lumOff val="15000"/>
                  </a:prstClr>
                </a:solidFill>
                <a:latin typeface="Arial" panose="020B0604020202020204" pitchFamily="34" charset="0"/>
                <a:ea typeface="微软雅黑" panose="020B0503020204020204" charset="-122"/>
                <a:sym typeface="Arial" panose="020B0604020202020204" pitchFamily="34" charset="0"/>
              </a:rPr>
              <a:t>解决网点规划，与用户的精准定向营销服务。</a:t>
            </a:r>
            <a:endParaRPr lang="en-US" altLang="zh-CN" sz="1400" dirty="0">
              <a:solidFill>
                <a:prstClr val="black">
                  <a:lumMod val="85000"/>
                  <a:lumOff val="15000"/>
                </a:prstClr>
              </a:solidFill>
              <a:latin typeface="Arial" panose="020B0604020202020204" pitchFamily="34" charset="0"/>
              <a:ea typeface="微软雅黑" panose="020B0503020204020204" charset="-122"/>
              <a:sym typeface="Arial" panose="020B0604020202020204" pitchFamily="34" charset="0"/>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热力分布</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4"/>
          <a:srcRect l="55811" t="19319" r="15373" b="8101"/>
          <a:stretch>
            <a:fillRect/>
          </a:stretch>
        </p:blipFill>
        <p:spPr>
          <a:xfrm>
            <a:off x="4000183" y="569278"/>
            <a:ext cx="4191635" cy="57194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区域对比</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2"/>
          <p:cNvPicPr>
            <a:picLocks noChangeAspect="1"/>
          </p:cNvPicPr>
          <p:nvPr/>
        </p:nvPicPr>
        <p:blipFill>
          <a:blip r:embed="rId4"/>
          <a:srcRect l="41729" t="14779" b="2159"/>
          <a:stretch>
            <a:fillRect/>
          </a:stretch>
        </p:blipFill>
        <p:spPr>
          <a:xfrm>
            <a:off x="2195830" y="1153160"/>
            <a:ext cx="6591300" cy="50901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自助设备清单</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4"/>
          <a:srcRect l="6458" t="21346" r="17292" b="4808"/>
          <a:stretch>
            <a:fillRect/>
          </a:stretch>
        </p:blipFill>
        <p:spPr>
          <a:xfrm>
            <a:off x="723265" y="1005205"/>
            <a:ext cx="10744835" cy="5636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对比分析项目</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aphicFrame>
        <p:nvGraphicFramePr>
          <p:cNvPr id="3" name="表格 2"/>
          <p:cNvGraphicFramePr/>
          <p:nvPr/>
        </p:nvGraphicFramePr>
        <p:xfrm>
          <a:off x="2783205" y="1437005"/>
          <a:ext cx="2813050" cy="1229360"/>
        </p:xfrm>
        <a:graphic>
          <a:graphicData uri="http://schemas.openxmlformats.org/drawingml/2006/table">
            <a:tbl>
              <a:tblPr firstRow="1" bandRow="1">
                <a:tableStyleId>{5940675A-B579-460E-94D1-54222C63F5DA}</a:tableStyleId>
              </a:tblPr>
              <a:tblGrid>
                <a:gridCol w="1657350"/>
                <a:gridCol w="1155700"/>
              </a:tblGrid>
              <a:tr h="307340">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行内业务</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4">
                  <a:txBody>
                    <a:bodyPr/>
                    <a:p>
                      <a:pPr indent="0" algn="l">
                        <a:buNone/>
                      </a:pPr>
                      <a:r>
                        <a:rPr lang="en-US" sz="1200" b="0">
                          <a:latin typeface="微软雅黑" panose="020B0503020204020204" charset="-122"/>
                          <a:ea typeface="微软雅黑" panose="020B0503020204020204" charset="-122"/>
                          <a:cs typeface="宋体" panose="02010600030101010101" pitchFamily="2" charset="-122"/>
                        </a:rPr>
                        <a:t>按总交易金额，总交易笔数对比。</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7340">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跨行业务</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307340">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中间业务</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307340">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其他业务</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graphicFrame>
        <p:nvGraphicFramePr>
          <p:cNvPr id="4" name="表格 3"/>
          <p:cNvGraphicFramePr/>
          <p:nvPr/>
        </p:nvGraphicFramePr>
        <p:xfrm>
          <a:off x="2783205" y="3026410"/>
          <a:ext cx="2813050" cy="1110615"/>
        </p:xfrm>
        <a:graphic>
          <a:graphicData uri="http://schemas.openxmlformats.org/drawingml/2006/table">
            <a:tbl>
              <a:tblPr firstRow="1" bandRow="1">
                <a:tableStyleId>{5940675A-B579-460E-94D1-54222C63F5DA}</a:tableStyleId>
              </a:tblPr>
              <a:tblGrid>
                <a:gridCol w="885190"/>
                <a:gridCol w="776605"/>
                <a:gridCol w="1151255"/>
              </a:tblGrid>
              <a:tr h="370205">
                <a:tc rowSpan="3">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行内业务</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存款</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p>
                      <a:pPr indent="0" algn="l">
                        <a:buNone/>
                      </a:pPr>
                      <a:r>
                        <a:rPr lang="en-US" sz="1200" b="0">
                          <a:latin typeface="微软雅黑" panose="020B0503020204020204" charset="-122"/>
                          <a:ea typeface="微软雅黑" panose="020B0503020204020204" charset="-122"/>
                          <a:cs typeface="宋体" panose="02010600030101010101" pitchFamily="2" charset="-122"/>
                        </a:rPr>
                        <a:t>按交易金额，交易笔数对比。</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20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取款</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37020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转账</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graphicFrame>
        <p:nvGraphicFramePr>
          <p:cNvPr id="5" name="表格 4"/>
          <p:cNvGraphicFramePr/>
          <p:nvPr/>
        </p:nvGraphicFramePr>
        <p:xfrm>
          <a:off x="2783205" y="4811395"/>
          <a:ext cx="2813050" cy="1143000"/>
        </p:xfrm>
        <a:graphic>
          <a:graphicData uri="http://schemas.openxmlformats.org/drawingml/2006/table">
            <a:tbl>
              <a:tblPr firstRow="1" bandRow="1">
                <a:tableStyleId>{5940675A-B579-460E-94D1-54222C63F5DA}</a:tableStyleId>
              </a:tblPr>
              <a:tblGrid>
                <a:gridCol w="885190"/>
                <a:gridCol w="769620"/>
                <a:gridCol w="1158240"/>
              </a:tblGrid>
              <a:tr h="571500">
                <a:tc rowSpan="2">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跨行业务</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取现</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l">
                        <a:buNone/>
                      </a:pPr>
                      <a:r>
                        <a:rPr lang="en-US" sz="1200" b="0">
                          <a:latin typeface="微软雅黑" panose="020B0503020204020204" charset="-122"/>
                          <a:ea typeface="微软雅黑" panose="020B0503020204020204" charset="-122"/>
                          <a:cs typeface="宋体" panose="02010600030101010101" pitchFamily="2" charset="-122"/>
                        </a:rPr>
                        <a:t>按交易金额，交易笔数对比。</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15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转账</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graphicFrame>
        <p:nvGraphicFramePr>
          <p:cNvPr id="6" name="表格 5"/>
          <p:cNvGraphicFramePr/>
          <p:nvPr/>
        </p:nvGraphicFramePr>
        <p:xfrm>
          <a:off x="6502400" y="1437005"/>
          <a:ext cx="3193415" cy="1231900"/>
        </p:xfrm>
        <a:graphic>
          <a:graphicData uri="http://schemas.openxmlformats.org/drawingml/2006/table">
            <a:tbl>
              <a:tblPr firstRow="1" bandRow="1">
                <a:tableStyleId>{5940675A-B579-460E-94D1-54222C63F5DA}</a:tableStyleId>
              </a:tblPr>
              <a:tblGrid>
                <a:gridCol w="1005205"/>
                <a:gridCol w="873760"/>
                <a:gridCol w="1314450"/>
              </a:tblGrid>
              <a:tr h="246380">
                <a:tc rowSpan="5">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中间业务</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水费</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5">
                  <a:txBody>
                    <a:bodyPr/>
                    <a:p>
                      <a:pPr indent="0" algn="l">
                        <a:buNone/>
                      </a:pPr>
                      <a:r>
                        <a:rPr lang="en-US" sz="1200" b="0">
                          <a:latin typeface="微软雅黑" panose="020B0503020204020204" charset="-122"/>
                          <a:ea typeface="微软雅黑" panose="020B0503020204020204" charset="-122"/>
                          <a:cs typeface="宋体" panose="02010600030101010101" pitchFamily="2" charset="-122"/>
                        </a:rPr>
                        <a:t>按交易金额，交易笔数对比。</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电费</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46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燃气费</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46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暖气费</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46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社保费</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graphicFrame>
        <p:nvGraphicFramePr>
          <p:cNvPr id="7" name="表格 6"/>
          <p:cNvGraphicFramePr/>
          <p:nvPr/>
        </p:nvGraphicFramePr>
        <p:xfrm>
          <a:off x="6502400" y="3026410"/>
          <a:ext cx="3194050" cy="2927985"/>
        </p:xfrm>
        <a:graphic>
          <a:graphicData uri="http://schemas.openxmlformats.org/drawingml/2006/table">
            <a:tbl>
              <a:tblPr firstRow="1" bandRow="1">
                <a:tableStyleId>{5940675A-B579-460E-94D1-54222C63F5DA}</a:tableStyleId>
              </a:tblPr>
              <a:tblGrid>
                <a:gridCol w="1005205"/>
                <a:gridCol w="873760"/>
                <a:gridCol w="1315085"/>
              </a:tblGrid>
              <a:tr h="243840">
                <a:tc rowSpan="10">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其他业务</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电子现金</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10">
                  <a:txBody>
                    <a:bodyPr/>
                    <a:p>
                      <a:pPr algn="l">
                        <a:buClrTx/>
                        <a:buSzTx/>
                        <a:buFontTx/>
                        <a:buNone/>
                      </a:pPr>
                      <a:r>
                        <a:rPr lang="en-US" sz="1200" b="0">
                          <a:latin typeface="微软雅黑" panose="020B0503020204020204" charset="-122"/>
                          <a:ea typeface="微软雅黑" panose="020B0503020204020204" charset="-122"/>
                          <a:cs typeface="宋体" panose="02010600030101010101" pitchFamily="2" charset="-122"/>
                        </a:rPr>
                        <a:t>按交易金额或者交易笔数对比。</a:t>
                      </a:r>
                      <a:endParaRPr 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贷款还款</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7315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定活互转及通知存款</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4447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宋体" panose="02010600030101010101" pitchFamily="2" charset="-122"/>
                        </a:rPr>
                        <a:t>其他签约</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438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宋体" panose="02010600030101010101" pitchFamily="2" charset="-122"/>
                        </a:rPr>
                        <a:t>发卡换卡</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438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卡片激活</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438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密码修改</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4447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口头挂失</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438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回单打印</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438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200" b="0">
                          <a:latin typeface="微软雅黑" panose="020B0503020204020204" charset="-122"/>
                          <a:ea typeface="微软雅黑" panose="020B0503020204020204" charset="-122"/>
                          <a:cs typeface="Calibri" panose="020F0502020204030204" pitchFamily="34" charset="0"/>
                        </a:rPr>
                        <a:t>存折补登</a:t>
                      </a:r>
                      <a:endParaRPr lang="en-US" altLang="en-US" sz="1200" b="0">
                        <a:latin typeface="微软雅黑" panose="020B0503020204020204" charset="-122"/>
                        <a:ea typeface="微软雅黑" panose="020B0503020204020204" charset="-122"/>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09971" y="-409969"/>
            <a:ext cx="3237710" cy="4057649"/>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5456119" y="670415"/>
            <a:ext cx="1279764" cy="1279762"/>
          </a:xfrm>
          <a:custGeom>
            <a:avLst/>
            <a:gdLst>
              <a:gd name="connsiteX0" fmla="*/ 1373573 w 1813398"/>
              <a:gd name="connsiteY0" fmla="*/ 928650 h 1813396"/>
              <a:gd name="connsiteX1" fmla="*/ 1599680 w 1813398"/>
              <a:gd name="connsiteY1" fmla="*/ 928650 h 1813396"/>
              <a:gd name="connsiteX2" fmla="*/ 1599680 w 1813398"/>
              <a:gd name="connsiteY2" fmla="*/ 1064754 h 1813396"/>
              <a:gd name="connsiteX3" fmla="*/ 1373573 w 1813398"/>
              <a:gd name="connsiteY3" fmla="*/ 1064754 h 1813396"/>
              <a:gd name="connsiteX4" fmla="*/ 621098 w 1813398"/>
              <a:gd name="connsiteY4" fmla="*/ 753033 h 1813396"/>
              <a:gd name="connsiteX5" fmla="*/ 845010 w 1813398"/>
              <a:gd name="connsiteY5" fmla="*/ 753033 h 1813396"/>
              <a:gd name="connsiteX6" fmla="*/ 845010 w 1813398"/>
              <a:gd name="connsiteY6" fmla="*/ 1060363 h 1813396"/>
              <a:gd name="connsiteX7" fmla="*/ 621098 w 1813398"/>
              <a:gd name="connsiteY7" fmla="*/ 1060363 h 1813396"/>
              <a:gd name="connsiteX8" fmla="*/ 1373573 w 1813398"/>
              <a:gd name="connsiteY8" fmla="*/ 750838 h 1813396"/>
              <a:gd name="connsiteX9" fmla="*/ 1599680 w 1813398"/>
              <a:gd name="connsiteY9" fmla="*/ 750838 h 1813396"/>
              <a:gd name="connsiteX10" fmla="*/ 1599680 w 1813398"/>
              <a:gd name="connsiteY10" fmla="*/ 878160 h 1813396"/>
              <a:gd name="connsiteX11" fmla="*/ 1373573 w 1813398"/>
              <a:gd name="connsiteY11" fmla="*/ 878160 h 1813396"/>
              <a:gd name="connsiteX12" fmla="*/ 1314302 w 1813398"/>
              <a:gd name="connsiteY12" fmla="*/ 702543 h 1813396"/>
              <a:gd name="connsiteX13" fmla="*/ 1314302 w 1813398"/>
              <a:gd name="connsiteY13" fmla="*/ 1110853 h 1813396"/>
              <a:gd name="connsiteX14" fmla="*/ 1656756 w 1813398"/>
              <a:gd name="connsiteY14" fmla="*/ 1110853 h 1813396"/>
              <a:gd name="connsiteX15" fmla="*/ 1656756 w 1813398"/>
              <a:gd name="connsiteY15" fmla="*/ 702543 h 1813396"/>
              <a:gd name="connsiteX16" fmla="*/ 1054820 w 1813398"/>
              <a:gd name="connsiteY16" fmla="*/ 702543 h 1813396"/>
              <a:gd name="connsiteX17" fmla="*/ 1054820 w 1813398"/>
              <a:gd name="connsiteY17" fmla="*/ 750838 h 1813396"/>
              <a:gd name="connsiteX18" fmla="*/ 1120677 w 1813398"/>
              <a:gd name="connsiteY18" fmla="*/ 750838 h 1813396"/>
              <a:gd name="connsiteX19" fmla="*/ 1120677 w 1813398"/>
              <a:gd name="connsiteY19" fmla="*/ 1110853 h 1813396"/>
              <a:gd name="connsiteX20" fmla="*/ 1179948 w 1813398"/>
              <a:gd name="connsiteY20" fmla="*/ 1110853 h 1813396"/>
              <a:gd name="connsiteX21" fmla="*/ 1179948 w 1813398"/>
              <a:gd name="connsiteY21" fmla="*/ 702543 h 1813396"/>
              <a:gd name="connsiteX22" fmla="*/ 564023 w 1813398"/>
              <a:gd name="connsiteY22" fmla="*/ 702543 h 1813396"/>
              <a:gd name="connsiteX23" fmla="*/ 564023 w 1813398"/>
              <a:gd name="connsiteY23" fmla="*/ 1110853 h 1813396"/>
              <a:gd name="connsiteX24" fmla="*/ 902086 w 1813398"/>
              <a:gd name="connsiteY24" fmla="*/ 1110853 h 1813396"/>
              <a:gd name="connsiteX25" fmla="*/ 902086 w 1813398"/>
              <a:gd name="connsiteY25" fmla="*/ 702543 h 1813396"/>
              <a:gd name="connsiteX26" fmla="*/ 161033 w 1813398"/>
              <a:gd name="connsiteY26" fmla="*/ 702543 h 1813396"/>
              <a:gd name="connsiteX27" fmla="*/ 161033 w 1813398"/>
              <a:gd name="connsiteY27" fmla="*/ 753033 h 1813396"/>
              <a:gd name="connsiteX28" fmla="*/ 428849 w 1813398"/>
              <a:gd name="connsiteY28" fmla="*/ 753033 h 1813396"/>
              <a:gd name="connsiteX29" fmla="*/ 428849 w 1813398"/>
              <a:gd name="connsiteY29" fmla="*/ 880356 h 1813396"/>
              <a:gd name="connsiteX30" fmla="*/ 156643 w 1813398"/>
              <a:gd name="connsiteY30" fmla="*/ 880356 h 1813396"/>
              <a:gd name="connsiteX31" fmla="*/ 156643 w 1813398"/>
              <a:gd name="connsiteY31" fmla="*/ 1110853 h 1813396"/>
              <a:gd name="connsiteX32" fmla="*/ 490315 w 1813398"/>
              <a:gd name="connsiteY32" fmla="*/ 1110853 h 1813396"/>
              <a:gd name="connsiteX33" fmla="*/ 490315 w 1813398"/>
              <a:gd name="connsiteY33" fmla="*/ 1060363 h 1813396"/>
              <a:gd name="connsiteX34" fmla="*/ 220304 w 1813398"/>
              <a:gd name="connsiteY34" fmla="*/ 1060363 h 1813396"/>
              <a:gd name="connsiteX35" fmla="*/ 220304 w 1813398"/>
              <a:gd name="connsiteY35" fmla="*/ 930846 h 1813396"/>
              <a:gd name="connsiteX36" fmla="*/ 490315 w 1813398"/>
              <a:gd name="connsiteY36" fmla="*/ 930846 h 1813396"/>
              <a:gd name="connsiteX37" fmla="*/ 490315 w 1813398"/>
              <a:gd name="connsiteY37" fmla="*/ 702543 h 1813396"/>
              <a:gd name="connsiteX38" fmla="*/ 906699 w 1813398"/>
              <a:gd name="connsiteY38" fmla="*/ 0 h 1813396"/>
              <a:gd name="connsiteX39" fmla="*/ 1813398 w 1813398"/>
              <a:gd name="connsiteY39" fmla="*/ 906698 h 1813396"/>
              <a:gd name="connsiteX40" fmla="*/ 906699 w 1813398"/>
              <a:gd name="connsiteY40" fmla="*/ 1813396 h 1813396"/>
              <a:gd name="connsiteX41" fmla="*/ 0 w 1813398"/>
              <a:gd name="connsiteY41" fmla="*/ 906698 h 1813396"/>
              <a:gd name="connsiteX42" fmla="*/ 906699 w 1813398"/>
              <a:gd name="connsiteY42" fmla="*/ 0 h 181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813398" h="1813396">
                <a:moveTo>
                  <a:pt x="1373573" y="928650"/>
                </a:moveTo>
                <a:lnTo>
                  <a:pt x="1599680" y="928650"/>
                </a:lnTo>
                <a:lnTo>
                  <a:pt x="1599680" y="1064754"/>
                </a:lnTo>
                <a:lnTo>
                  <a:pt x="1373573" y="1064754"/>
                </a:lnTo>
                <a:close/>
                <a:moveTo>
                  <a:pt x="621098" y="753033"/>
                </a:moveTo>
                <a:lnTo>
                  <a:pt x="845010" y="753033"/>
                </a:lnTo>
                <a:lnTo>
                  <a:pt x="845010" y="1060363"/>
                </a:lnTo>
                <a:lnTo>
                  <a:pt x="621098" y="1060363"/>
                </a:lnTo>
                <a:close/>
                <a:moveTo>
                  <a:pt x="1373573" y="750838"/>
                </a:moveTo>
                <a:lnTo>
                  <a:pt x="1599680" y="750838"/>
                </a:lnTo>
                <a:lnTo>
                  <a:pt x="1599680" y="878160"/>
                </a:lnTo>
                <a:lnTo>
                  <a:pt x="1373573" y="878160"/>
                </a:lnTo>
                <a:close/>
                <a:moveTo>
                  <a:pt x="1314302" y="702543"/>
                </a:moveTo>
                <a:lnTo>
                  <a:pt x="1314302" y="1110853"/>
                </a:lnTo>
                <a:lnTo>
                  <a:pt x="1656756" y="1110853"/>
                </a:lnTo>
                <a:lnTo>
                  <a:pt x="1656756" y="702543"/>
                </a:lnTo>
                <a:close/>
                <a:moveTo>
                  <a:pt x="1054820" y="702543"/>
                </a:moveTo>
                <a:lnTo>
                  <a:pt x="1054820" y="750838"/>
                </a:lnTo>
                <a:lnTo>
                  <a:pt x="1120677" y="750838"/>
                </a:lnTo>
                <a:lnTo>
                  <a:pt x="1120677" y="1110853"/>
                </a:lnTo>
                <a:lnTo>
                  <a:pt x="1179948" y="1110853"/>
                </a:lnTo>
                <a:lnTo>
                  <a:pt x="1179948" y="702543"/>
                </a:lnTo>
                <a:close/>
                <a:moveTo>
                  <a:pt x="564023" y="702543"/>
                </a:moveTo>
                <a:lnTo>
                  <a:pt x="564023" y="1110853"/>
                </a:lnTo>
                <a:lnTo>
                  <a:pt x="902086" y="1110853"/>
                </a:lnTo>
                <a:lnTo>
                  <a:pt x="902086" y="702543"/>
                </a:lnTo>
                <a:close/>
                <a:moveTo>
                  <a:pt x="161033" y="702543"/>
                </a:moveTo>
                <a:lnTo>
                  <a:pt x="161033" y="753033"/>
                </a:lnTo>
                <a:lnTo>
                  <a:pt x="428849" y="753033"/>
                </a:lnTo>
                <a:lnTo>
                  <a:pt x="428849" y="880356"/>
                </a:lnTo>
                <a:lnTo>
                  <a:pt x="156643" y="880356"/>
                </a:lnTo>
                <a:lnTo>
                  <a:pt x="156643" y="1110853"/>
                </a:lnTo>
                <a:lnTo>
                  <a:pt x="490315" y="1110853"/>
                </a:lnTo>
                <a:lnTo>
                  <a:pt x="490315" y="1060363"/>
                </a:lnTo>
                <a:lnTo>
                  <a:pt x="220304" y="1060363"/>
                </a:lnTo>
                <a:lnTo>
                  <a:pt x="220304" y="930846"/>
                </a:lnTo>
                <a:lnTo>
                  <a:pt x="490315" y="930846"/>
                </a:lnTo>
                <a:lnTo>
                  <a:pt x="490315" y="702543"/>
                </a:lnTo>
                <a:close/>
                <a:moveTo>
                  <a:pt x="906699" y="0"/>
                </a:moveTo>
                <a:cubicBezTo>
                  <a:pt x="1407455" y="0"/>
                  <a:pt x="1813398" y="405943"/>
                  <a:pt x="1813398" y="906698"/>
                </a:cubicBezTo>
                <a:cubicBezTo>
                  <a:pt x="1813398" y="1407453"/>
                  <a:pt x="1407455" y="1813396"/>
                  <a:pt x="906699" y="1813396"/>
                </a:cubicBezTo>
                <a:cubicBezTo>
                  <a:pt x="405943" y="1813396"/>
                  <a:pt x="0" y="1407453"/>
                  <a:pt x="0" y="906698"/>
                </a:cubicBezTo>
                <a:cubicBezTo>
                  <a:pt x="0" y="405943"/>
                  <a:pt x="405943" y="0"/>
                  <a:pt x="906699" y="0"/>
                </a:cubicBezTo>
                <a:close/>
              </a:path>
            </a:pathLst>
          </a:custGeom>
          <a:solidFill>
            <a:srgbClr val="20285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矩形 25"/>
          <p:cNvSpPr/>
          <p:nvPr/>
        </p:nvSpPr>
        <p:spPr>
          <a:xfrm>
            <a:off x="2219325" y="2425202"/>
            <a:ext cx="7753350" cy="1200329"/>
          </a:xfrm>
          <a:prstGeom prst="rect">
            <a:avLst/>
          </a:prstGeom>
        </p:spPr>
        <p:txBody>
          <a:bodyPr wrap="square">
            <a:spAutoFit/>
          </a:bodyPr>
          <a:lstStyle/>
          <a:p>
            <a:pPr algn="dist">
              <a:defRPr/>
            </a:pPr>
            <a:r>
              <a:rPr lang="zh-CN" altLang="en-US" sz="7200" dirty="0">
                <a:solidFill>
                  <a:srgbClr val="094483"/>
                </a:solidFill>
                <a:latin typeface="华康俪金黑W8" panose="020B0809000000000000" pitchFamily="49" charset="-122"/>
                <a:ea typeface="华康俪金黑W8" panose="020B0809000000000000" pitchFamily="49" charset="-122"/>
              </a:rPr>
              <a:t>谢谢聆听</a:t>
            </a:r>
            <a:r>
              <a:rPr lang="en-US" altLang="zh-CN" sz="7200" dirty="0">
                <a:solidFill>
                  <a:srgbClr val="094483"/>
                </a:solidFill>
                <a:latin typeface="华康俪金黑W8" panose="020B0809000000000000" pitchFamily="49" charset="-122"/>
                <a:ea typeface="华康俪金黑W8" panose="020B0809000000000000" pitchFamily="49" charset="-122"/>
              </a:rPr>
              <a:t>/THANKS</a:t>
            </a:r>
            <a:endParaRPr lang="zh-CN" altLang="en-US" sz="7200" dirty="0">
              <a:solidFill>
                <a:srgbClr val="094483"/>
              </a:solidFill>
              <a:latin typeface="华康俪金黑W8" panose="020B0809000000000000" pitchFamily="49" charset="-122"/>
              <a:ea typeface="华康俪金黑W8" panose="020B0809000000000000" pitchFamily="49" charset="-122"/>
            </a:endParaRPr>
          </a:p>
        </p:txBody>
      </p:sp>
      <p:sp>
        <p:nvSpPr>
          <p:cNvPr id="27" name="PA_文本框 15"/>
          <p:cNvSpPr txBox="1"/>
          <p:nvPr>
            <p:custDataLst>
              <p:tags r:id="rId2"/>
            </p:custDataLst>
          </p:nvPr>
        </p:nvSpPr>
        <p:spPr>
          <a:xfrm>
            <a:off x="3487838" y="4329297"/>
            <a:ext cx="5216324" cy="1200329"/>
          </a:xfrm>
          <a:prstGeom prst="rect">
            <a:avLst/>
          </a:prstGeom>
          <a:noFill/>
        </p:spPr>
        <p:txBody>
          <a:bodyPr wrap="square" rtlCol="0">
            <a:spAutoFit/>
          </a:bodyPr>
          <a:lstStyle/>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THANK YOU FOR COMFORTING ME WHEN I'M SAD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LOVING ME WHEN I'M MAD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PICKING ME UP WHEN I'M DOWN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THANK YOU FOR BEING MY FRIEND AND BEING</a:t>
            </a:r>
            <a:endPar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endParaRPr>
          </a:p>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 AROUND TEACHING ME </a:t>
            </a:r>
            <a:endPar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endParaRPr>
          </a:p>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THE MEANING OF LOVE</a:t>
            </a:r>
            <a:endParaRPr lang="zh-CN" altLang="en-US" sz="1200" dirty="0">
              <a:solidFill>
                <a:srgbClr val="094483"/>
              </a:solidFill>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形状 27"/>
          <p:cNvSpPr/>
          <p:nvPr/>
        </p:nvSpPr>
        <p:spPr>
          <a:xfrm>
            <a:off x="5191126" y="3829036"/>
            <a:ext cx="1772211" cy="357477"/>
          </a:xfrm>
          <a:custGeom>
            <a:avLst/>
            <a:gdLst>
              <a:gd name="connsiteX0" fmla="*/ 66676 w 1772211"/>
              <a:gd name="connsiteY0" fmla="*/ 0 h 357477"/>
              <a:gd name="connsiteX1" fmla="*/ 1743074 w 1772211"/>
              <a:gd name="connsiteY1" fmla="*/ 0 h 357477"/>
              <a:gd name="connsiteX2" fmla="*/ 1769027 w 1772211"/>
              <a:gd name="connsiteY2" fmla="*/ 5240 h 357477"/>
              <a:gd name="connsiteX3" fmla="*/ 1772211 w 1772211"/>
              <a:gd name="connsiteY3" fmla="*/ 7387 h 357477"/>
              <a:gd name="connsiteX4" fmla="*/ 4867 w 1772211"/>
              <a:gd name="connsiteY4" fmla="*/ 357477 h 357477"/>
              <a:gd name="connsiteX5" fmla="*/ 0 w 1772211"/>
              <a:gd name="connsiteY5" fmla="*/ 333374 h 357477"/>
              <a:gd name="connsiteX6" fmla="*/ 0 w 1772211"/>
              <a:gd name="connsiteY6" fmla="*/ 66676 h 357477"/>
              <a:gd name="connsiteX7" fmla="*/ 66676 w 1772211"/>
              <a:gd name="connsiteY7" fmla="*/ 0 h 35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2211" h="357477">
                <a:moveTo>
                  <a:pt x="66676" y="0"/>
                </a:moveTo>
                <a:lnTo>
                  <a:pt x="1743074" y="0"/>
                </a:lnTo>
                <a:cubicBezTo>
                  <a:pt x="1752280" y="0"/>
                  <a:pt x="1761050" y="1866"/>
                  <a:pt x="1769027" y="5240"/>
                </a:cubicBezTo>
                <a:lnTo>
                  <a:pt x="1772211" y="7387"/>
                </a:lnTo>
                <a:lnTo>
                  <a:pt x="4867" y="357477"/>
                </a:lnTo>
                <a:lnTo>
                  <a:pt x="0" y="333374"/>
                </a:lnTo>
                <a:lnTo>
                  <a:pt x="0" y="66676"/>
                </a:lnTo>
                <a:cubicBezTo>
                  <a:pt x="0" y="29852"/>
                  <a:pt x="29852" y="0"/>
                  <a:pt x="66676" y="0"/>
                </a:cubicBezTo>
                <a:close/>
              </a:path>
            </a:pathLst>
          </a:custGeom>
          <a:solidFill>
            <a:srgbClr val="0944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1445A7"/>
              </a:solidFill>
            </a:endParaRPr>
          </a:p>
        </p:txBody>
      </p:sp>
      <p:sp>
        <p:nvSpPr>
          <p:cNvPr id="29" name="任意多边形: 形状 28"/>
          <p:cNvSpPr/>
          <p:nvPr/>
        </p:nvSpPr>
        <p:spPr>
          <a:xfrm>
            <a:off x="5191230" y="3831660"/>
            <a:ext cx="1804883" cy="392663"/>
          </a:xfrm>
          <a:custGeom>
            <a:avLst/>
            <a:gdLst>
              <a:gd name="connsiteX0" fmla="*/ 1767344 w 1804883"/>
              <a:gd name="connsiteY0" fmla="*/ 0 h 392663"/>
              <a:gd name="connsiteX1" fmla="*/ 1785354 w 1804883"/>
              <a:gd name="connsiteY1" fmla="*/ 12142 h 392663"/>
              <a:gd name="connsiteX2" fmla="*/ 1804883 w 1804883"/>
              <a:gd name="connsiteY2" fmla="*/ 59289 h 392663"/>
              <a:gd name="connsiteX3" fmla="*/ 1804883 w 1804883"/>
              <a:gd name="connsiteY3" fmla="*/ 325987 h 392663"/>
              <a:gd name="connsiteX4" fmla="*/ 1738207 w 1804883"/>
              <a:gd name="connsiteY4" fmla="*/ 392663 h 392663"/>
              <a:gd name="connsiteX5" fmla="*/ 61809 w 1804883"/>
              <a:gd name="connsiteY5" fmla="*/ 392663 h 392663"/>
              <a:gd name="connsiteX6" fmla="*/ 373 w 1804883"/>
              <a:gd name="connsiteY6" fmla="*/ 351940 h 392663"/>
              <a:gd name="connsiteX7" fmla="*/ 0 w 1804883"/>
              <a:gd name="connsiteY7" fmla="*/ 350090 h 392663"/>
              <a:gd name="connsiteX8" fmla="*/ 1767344 w 1804883"/>
              <a:gd name="connsiteY8" fmla="*/ 0 h 39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4883" h="392663">
                <a:moveTo>
                  <a:pt x="1767344" y="0"/>
                </a:moveTo>
                <a:lnTo>
                  <a:pt x="1785354" y="12142"/>
                </a:lnTo>
                <a:cubicBezTo>
                  <a:pt x="1797420" y="24208"/>
                  <a:pt x="1804883" y="40877"/>
                  <a:pt x="1804883" y="59289"/>
                </a:cubicBezTo>
                <a:lnTo>
                  <a:pt x="1804883" y="325987"/>
                </a:lnTo>
                <a:cubicBezTo>
                  <a:pt x="1804883" y="362811"/>
                  <a:pt x="1775031" y="392663"/>
                  <a:pt x="1738207" y="392663"/>
                </a:cubicBezTo>
                <a:lnTo>
                  <a:pt x="61809" y="392663"/>
                </a:lnTo>
                <a:cubicBezTo>
                  <a:pt x="34191" y="392663"/>
                  <a:pt x="10495" y="375871"/>
                  <a:pt x="373" y="351940"/>
                </a:cubicBezTo>
                <a:lnTo>
                  <a:pt x="0" y="350090"/>
                </a:lnTo>
                <a:lnTo>
                  <a:pt x="1767344" y="0"/>
                </a:lnTo>
                <a:close/>
              </a:path>
            </a:pathLst>
          </a:custGeom>
          <a:solidFill>
            <a:srgbClr val="0944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1445A7"/>
              </a:solidFill>
            </a:endParaRPr>
          </a:p>
        </p:txBody>
      </p:sp>
      <p:sp>
        <p:nvSpPr>
          <p:cNvPr id="30" name="文本框 29"/>
          <p:cNvSpPr txBox="1"/>
          <p:nvPr/>
        </p:nvSpPr>
        <p:spPr>
          <a:xfrm>
            <a:off x="5232400" y="3856331"/>
            <a:ext cx="1682749" cy="3512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rPr>
              <a:t>TEMPLATES   </a:t>
            </a:r>
            <a:endParaRPr kumimoji="0" lang="zh-CN" alt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公司简介</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TextBox 32"/>
          <p:cNvSpPr txBox="1"/>
          <p:nvPr>
            <p:custDataLst>
              <p:tags r:id="rId4"/>
            </p:custDataLst>
          </p:nvPr>
        </p:nvSpPr>
        <p:spPr>
          <a:xfrm>
            <a:off x="1019810" y="1582420"/>
            <a:ext cx="10616565" cy="3693160"/>
          </a:xfrm>
          <a:prstGeom prst="rect">
            <a:avLst/>
          </a:prstGeom>
          <a:noFill/>
        </p:spPr>
        <p:txBody>
          <a:bodyPr wrap="square" lIns="0" tIns="0" rIns="0" bIns="0" rtlCol="0">
            <a:spAutoFit/>
          </a:bodyPr>
          <a:p>
            <a:pPr algn="just">
              <a:lnSpc>
                <a:spcPct val="150000"/>
              </a:lnSpc>
            </a:pPr>
            <a:r>
              <a:rPr lang="zh-CN" altLang="en-US" sz="105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r>
              <a:rPr lang="zh-CN" altLang="en-US" sz="32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“雨木集团”坐落于河南省郑州市二七区德华步行街</a:t>
            </a:r>
            <a:r>
              <a:rPr lang="en-US" altLang="zh-CN" sz="32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60</a:t>
            </a:r>
            <a:r>
              <a:rPr lang="zh-CN" altLang="en-US" sz="32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号，一家执着于“简单”理念的文化产业集团，集团旗下拥有影视、教育、信息科技三大板块。</a:t>
            </a:r>
            <a:endParaRPr lang="en-US" altLang="zh-CN" sz="32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algn="just">
              <a:lnSpc>
                <a:spcPct val="150000"/>
              </a:lnSpc>
            </a:pPr>
            <a:r>
              <a:rPr lang="en-US" altLang="zh-CN" sz="32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r>
              <a:rPr lang="zh-CN" altLang="zh-CN" sz="3200" dirty="0">
                <a:latin typeface="微软雅黑" panose="020B0503020204020204" charset="-122"/>
                <a:ea typeface="微软雅黑" panose="020B0503020204020204" charset="-122"/>
                <a:cs typeface="微软雅黑" panose="020B0503020204020204" charset="-122"/>
              </a:rPr>
              <a:t>“雨木集团”是一家执着于“简单”理念的文化产业集团，集团旗下拥有影视、教育、信息科技三大板块。</a:t>
            </a:r>
            <a:endParaRPr lang="zh-CN" altLang="zh-CN" sz="32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pic>
        <p:nvPicPr>
          <p:cNvPr id="18" name="图片 17" descr="微信图片_20190618000642"/>
          <p:cNvPicPr>
            <a:picLocks noChangeAspect="1"/>
          </p:cNvPicPr>
          <p:nvPr/>
        </p:nvPicPr>
        <p:blipFill>
          <a:blip r:embed="rId5"/>
          <a:stretch>
            <a:fillRect/>
          </a:stretch>
        </p:blipFill>
        <p:spPr>
          <a:xfrm>
            <a:off x="10540365" y="387985"/>
            <a:ext cx="1236345" cy="518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
                                        <p:tgtEl>
                                          <p:spTgt spid="3"/>
                                        </p:tgtEl>
                                      </p:cBhvr>
                                    </p:animEffect>
                                  </p:childTnLst>
                                </p:cTn>
                              </p:par>
                              <p:par>
                                <p:cTn id="8" presetID="36" presetClass="emph" presetSubtype="0" fill="hold" grpId="1" nodeType="withEffect">
                                  <p:stCondLst>
                                    <p:cond delay="0"/>
                                  </p:stCondLst>
                                  <p:iterate type="lt">
                                    <p:tmPct val="30000"/>
                                  </p:iterate>
                                  <p:childTnLst>
                                    <p:animScale>
                                      <p:cBhvr>
                                        <p:cTn id="9" dur="25" autoRev="1" fill="hold">
                                          <p:stCondLst>
                                            <p:cond delay="0"/>
                                          </p:stCondLst>
                                        </p:cTn>
                                        <p:tgtEl>
                                          <p:spTgt spid="3"/>
                                        </p:tgtEl>
                                      </p:cBhvr>
                                      <p:to x="80000" y="100000"/>
                                    </p:animScale>
                                    <p:anim by="(#ppt_w*0.10)" calcmode="lin" valueType="num">
                                      <p:cBhvr>
                                        <p:cTn id="10" dur="25" autoRev="1" fill="hold">
                                          <p:stCondLst>
                                            <p:cond delay="0"/>
                                          </p:stCondLst>
                                        </p:cTn>
                                        <p:tgtEl>
                                          <p:spTgt spid="3"/>
                                        </p:tgtEl>
                                        <p:attrNameLst>
                                          <p:attrName>ppt_x</p:attrName>
                                        </p:attrNameLst>
                                      </p:cBhvr>
                                    </p:anim>
                                    <p:anim by="(-#ppt_w*0.10)" calcmode="lin" valueType="num">
                                      <p:cBhvr>
                                        <p:cTn id="11" dur="25" autoRev="1" fill="hold">
                                          <p:stCondLst>
                                            <p:cond delay="0"/>
                                          </p:stCondLst>
                                        </p:cTn>
                                        <p:tgtEl>
                                          <p:spTgt spid="3"/>
                                        </p:tgtEl>
                                        <p:attrNameLst>
                                          <p:attrName>ppt_y</p:attrName>
                                        </p:attrNameLst>
                                      </p:cBhvr>
                                    </p:anim>
                                    <p:animRot by="-480000">
                                      <p:cBhvr>
                                        <p:cTn id="12" dur="25" autoRev="1"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目标</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圆角矩形 1"/>
          <p:cNvSpPr/>
          <p:nvPr/>
        </p:nvSpPr>
        <p:spPr>
          <a:xfrm>
            <a:off x="1502728" y="1651000"/>
            <a:ext cx="9186545" cy="24193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TextBox 38"/>
          <p:cNvSpPr txBox="1"/>
          <p:nvPr/>
        </p:nvSpPr>
        <p:spPr>
          <a:xfrm>
            <a:off x="1629093" y="1752918"/>
            <a:ext cx="8933815" cy="2215515"/>
          </a:xfrm>
          <a:prstGeom prst="rect">
            <a:avLst/>
          </a:prstGeom>
          <a:noFill/>
        </p:spPr>
        <p:txBody>
          <a:bodyPr wrap="square" lIns="0" tIns="0" rIns="0" bIns="0" rtlCol="0">
            <a:spAutoFit/>
          </a:bodyPr>
          <a:p>
            <a:pPr algn="just">
              <a:lnSpc>
                <a:spcPct val="120000"/>
              </a:lnSpc>
            </a:pPr>
            <a:r>
              <a:rPr sz="2000" dirty="0">
                <a:solidFill>
                  <a:schemeClr val="tx1">
                    <a:lumMod val="75000"/>
                    <a:lumOff val="25000"/>
                  </a:schemeClr>
                </a:solidFill>
                <a:latin typeface="微软雅黑" panose="020B0503020204020204" charset="-122"/>
                <a:ea typeface="微软雅黑" panose="020B0503020204020204" charset="-122"/>
              </a:rPr>
              <a:t>商业银行网点，作为银行产品和服务的直接提供者，其布局的合理性及功能定位的准确性与否，反映了一家商业银行的管理思想和经营策略。</a:t>
            </a:r>
            <a:endParaRPr sz="2000"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pPr>
            <a:r>
              <a:rPr sz="2000" dirty="0">
                <a:solidFill>
                  <a:schemeClr val="tx1">
                    <a:lumMod val="75000"/>
                    <a:lumOff val="25000"/>
                  </a:schemeClr>
                </a:solidFill>
                <a:latin typeface="微软雅黑" panose="020B0503020204020204" charset="-122"/>
                <a:ea typeface="微软雅黑" panose="020B0503020204020204" charset="-122"/>
              </a:rPr>
              <a:t>为了夯实网点服务规范和工作流程，提升阵地流量客户营销，盘活网点存量价值客户，发挥岗位营销的协同效应，增强网点负责人综合管理能力，建立长期固化和督导的机制，进而提振网点综合化建设经营效益，成为日常管理工作中的一项重要事项。</a:t>
            </a:r>
            <a:endParaRPr sz="2000" dirty="0">
              <a:solidFill>
                <a:schemeClr val="tx1">
                  <a:lumMod val="75000"/>
                  <a:lumOff val="25000"/>
                </a:schemeClr>
              </a:solidFill>
              <a:latin typeface="微软雅黑" panose="020B0503020204020204" charset="-122"/>
              <a:ea typeface="微软雅黑" panose="020B0503020204020204" charset="-122"/>
            </a:endParaRPr>
          </a:p>
        </p:txBody>
      </p:sp>
      <p:sp>
        <p:nvSpPr>
          <p:cNvPr id="40" name="矩形 93"/>
          <p:cNvSpPr/>
          <p:nvPr/>
        </p:nvSpPr>
        <p:spPr>
          <a:xfrm>
            <a:off x="1426642" y="156935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93"/>
          <p:cNvSpPr/>
          <p:nvPr/>
        </p:nvSpPr>
        <p:spPr>
          <a:xfrm rot="10800000">
            <a:off x="10479321" y="386123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anim calcmode="lin" valueType="num">
                                      <p:cBhvr>
                                        <p:cTn id="10" dur="500" fill="hold"/>
                                        <p:tgtEl>
                                          <p:spTgt spid="40"/>
                                        </p:tgtEl>
                                        <p:attrNameLst>
                                          <p:attrName>ppt_x</p:attrName>
                                        </p:attrNameLst>
                                      </p:cBhvr>
                                      <p:tavLst>
                                        <p:tav tm="0">
                                          <p:val>
                                            <p:fltVal val="0.5"/>
                                          </p:val>
                                        </p:tav>
                                        <p:tav tm="100000">
                                          <p:val>
                                            <p:strVal val="#ppt_x"/>
                                          </p:val>
                                        </p:tav>
                                      </p:tavLst>
                                    </p:anim>
                                    <p:anim calcmode="lin" valueType="num">
                                      <p:cBhvr>
                                        <p:cTn id="11" dur="500" fill="hold"/>
                                        <p:tgtEl>
                                          <p:spTgt spid="4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fill="hold"/>
                                        <p:tgtEl>
                                          <p:spTgt spid="41"/>
                                        </p:tgtEl>
                                        <p:attrNameLst>
                                          <p:attrName>ppt_w</p:attrName>
                                        </p:attrNameLst>
                                      </p:cBhvr>
                                      <p:tavLst>
                                        <p:tav tm="0">
                                          <p:val>
                                            <p:fltVal val="0"/>
                                          </p:val>
                                        </p:tav>
                                        <p:tav tm="100000">
                                          <p:val>
                                            <p:strVal val="#ppt_w"/>
                                          </p:val>
                                        </p:tav>
                                      </p:tavLst>
                                    </p:anim>
                                    <p:anim calcmode="lin" valueType="num">
                                      <p:cBhvr>
                                        <p:cTn id="15" dur="500" fill="hold"/>
                                        <p:tgtEl>
                                          <p:spTgt spid="41"/>
                                        </p:tgtEl>
                                        <p:attrNameLst>
                                          <p:attrName>ppt_h</p:attrName>
                                        </p:attrNameLst>
                                      </p:cBhvr>
                                      <p:tavLst>
                                        <p:tav tm="0">
                                          <p:val>
                                            <p:fltVal val="0"/>
                                          </p:val>
                                        </p:tav>
                                        <p:tav tm="100000">
                                          <p:val>
                                            <p:strVal val="#ppt_h"/>
                                          </p:val>
                                        </p:tav>
                                      </p:tavLst>
                                    </p:anim>
                                    <p:animEffect transition="in" filter="fade">
                                      <p:cBhvr>
                                        <p:cTn id="16" dur="500"/>
                                        <p:tgtEl>
                                          <p:spTgt spid="41"/>
                                        </p:tgtEl>
                                      </p:cBhvr>
                                    </p:animEffect>
                                    <p:anim calcmode="lin" valueType="num">
                                      <p:cBhvr>
                                        <p:cTn id="17" dur="500" fill="hold"/>
                                        <p:tgtEl>
                                          <p:spTgt spid="41"/>
                                        </p:tgtEl>
                                        <p:attrNameLst>
                                          <p:attrName>ppt_x</p:attrName>
                                        </p:attrNameLst>
                                      </p:cBhvr>
                                      <p:tavLst>
                                        <p:tav tm="0">
                                          <p:val>
                                            <p:fltVal val="0.5"/>
                                          </p:val>
                                        </p:tav>
                                        <p:tav tm="100000">
                                          <p:val>
                                            <p:strVal val="#ppt_x"/>
                                          </p:val>
                                        </p:tav>
                                      </p:tavLst>
                                    </p:anim>
                                    <p:anim calcmode="lin" valueType="num">
                                      <p:cBhvr>
                                        <p:cTn id="18" dur="500" fill="hold"/>
                                        <p:tgtEl>
                                          <p:spTgt spid="41"/>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up)">
                                      <p:cBhvr>
                                        <p:cTn id="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p:bldP spid="40" grpId="0" bldLvl="0" animBg="1"/>
      <p:bldP spid="4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组合 106"/>
          <p:cNvGrpSpPr/>
          <p:nvPr/>
        </p:nvGrpSpPr>
        <p:grpSpPr>
          <a:xfrm>
            <a:off x="4781550" y="2851841"/>
            <a:ext cx="2183765" cy="2717689"/>
            <a:chOff x="1363349" y="2002862"/>
            <a:chExt cx="2183918" cy="2717689"/>
          </a:xfrm>
        </p:grpSpPr>
        <p:sp>
          <p:nvSpPr>
            <p:cNvPr id="54" name="Freeform 14"/>
            <p:cNvSpPr/>
            <p:nvPr/>
          </p:nvSpPr>
          <p:spPr bwMode="auto">
            <a:xfrm>
              <a:off x="1727336"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3">
                  <a:lumMod val="75000"/>
                </a:schemeClr>
              </a:fgClr>
              <a:bgClr>
                <a:schemeClr val="accent3"/>
              </a:bgClr>
            </a:pattFill>
            <a:ln>
              <a:noFill/>
            </a:ln>
          </p:spPr>
          <p:txBody>
            <a:bodyPr vert="horz" wrap="square" lIns="91440" tIns="45720" rIns="91440" bIns="45720" numCol="1" anchor="t" anchorCtr="0" compatLnSpc="1"/>
            <a:lstStyle/>
            <a:p>
              <a:endParaRPr lang="id-ID"/>
            </a:p>
          </p:txBody>
        </p:sp>
        <p:sp>
          <p:nvSpPr>
            <p:cNvPr id="55" name="Freeform 15"/>
            <p:cNvSpPr/>
            <p:nvPr/>
          </p:nvSpPr>
          <p:spPr bwMode="auto">
            <a:xfrm>
              <a:off x="1727336"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56" name="Freeform 16"/>
            <p:cNvSpPr/>
            <p:nvPr/>
          </p:nvSpPr>
          <p:spPr bwMode="auto">
            <a:xfrm>
              <a:off x="1727336"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57" name="Freeform 17"/>
            <p:cNvSpPr/>
            <p:nvPr/>
          </p:nvSpPr>
          <p:spPr bwMode="auto">
            <a:xfrm>
              <a:off x="1727336"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3">
                  <a:lumMod val="75000"/>
                </a:schemeClr>
              </a:fgClr>
              <a:bgClr>
                <a:schemeClr val="accent3"/>
              </a:bgClr>
            </a:pattFill>
            <a:ln>
              <a:noFill/>
            </a:ln>
          </p:spPr>
          <p:txBody>
            <a:bodyPr vert="horz" wrap="square" lIns="91440" tIns="45720" rIns="91440" bIns="45720" numCol="1" anchor="t" anchorCtr="0" compatLnSpc="1"/>
            <a:lstStyle/>
            <a:p>
              <a:endParaRPr lang="id-ID"/>
            </a:p>
          </p:txBody>
        </p:sp>
        <p:sp>
          <p:nvSpPr>
            <p:cNvPr id="58" name="Freeform 18"/>
            <p:cNvSpPr/>
            <p:nvPr/>
          </p:nvSpPr>
          <p:spPr bwMode="auto">
            <a:xfrm>
              <a:off x="1363349"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59" name="Freeform 19"/>
            <p:cNvSpPr/>
            <p:nvPr/>
          </p:nvSpPr>
          <p:spPr bwMode="auto">
            <a:xfrm>
              <a:off x="2456567"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60" name="Freeform 20"/>
            <p:cNvSpPr/>
            <p:nvPr/>
          </p:nvSpPr>
          <p:spPr bwMode="auto">
            <a:xfrm>
              <a:off x="1363349"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61" name="Freeform 21"/>
            <p:cNvSpPr/>
            <p:nvPr/>
          </p:nvSpPr>
          <p:spPr bwMode="auto">
            <a:xfrm>
              <a:off x="2456567"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cxnSp>
          <p:nvCxnSpPr>
            <p:cNvPr id="71" name="Straight Connector 30"/>
            <p:cNvCxnSpPr/>
            <p:nvPr/>
          </p:nvCxnSpPr>
          <p:spPr>
            <a:xfrm>
              <a:off x="2454048" y="2641916"/>
              <a:ext cx="0" cy="987696"/>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5" name="Freeform 10"/>
            <p:cNvSpPr>
              <a:spLocks noEditPoints="1"/>
            </p:cNvSpPr>
            <p:nvPr/>
          </p:nvSpPr>
          <p:spPr bwMode="auto">
            <a:xfrm>
              <a:off x="2213131" y="2002862"/>
              <a:ext cx="507563" cy="507563"/>
            </a:xfrm>
            <a:custGeom>
              <a:avLst/>
              <a:gdLst>
                <a:gd name="T0" fmla="*/ 904 w 1808"/>
                <a:gd name="T1" fmla="*/ 1808 h 1808"/>
                <a:gd name="T2" fmla="*/ 723 w 1808"/>
                <a:gd name="T3" fmla="*/ 1627 h 1808"/>
                <a:gd name="T4" fmla="*/ 723 w 1808"/>
                <a:gd name="T5" fmla="*/ 1604 h 1808"/>
                <a:gd name="T6" fmla="*/ 204 w 1808"/>
                <a:gd name="T7" fmla="*/ 1085 h 1808"/>
                <a:gd name="T8" fmla="*/ 181 w 1808"/>
                <a:gd name="T9" fmla="*/ 1085 h 1808"/>
                <a:gd name="T10" fmla="*/ 0 w 1808"/>
                <a:gd name="T11" fmla="*/ 904 h 1808"/>
                <a:gd name="T12" fmla="*/ 181 w 1808"/>
                <a:gd name="T13" fmla="*/ 723 h 1808"/>
                <a:gd name="T14" fmla="*/ 204 w 1808"/>
                <a:gd name="T15" fmla="*/ 723 h 1808"/>
                <a:gd name="T16" fmla="*/ 723 w 1808"/>
                <a:gd name="T17" fmla="*/ 204 h 1808"/>
                <a:gd name="T18" fmla="*/ 723 w 1808"/>
                <a:gd name="T19" fmla="*/ 181 h 1808"/>
                <a:gd name="T20" fmla="*/ 904 w 1808"/>
                <a:gd name="T21" fmla="*/ 0 h 1808"/>
                <a:gd name="T22" fmla="*/ 1085 w 1808"/>
                <a:gd name="T23" fmla="*/ 181 h 1808"/>
                <a:gd name="T24" fmla="*/ 1085 w 1808"/>
                <a:gd name="T25" fmla="*/ 204 h 1808"/>
                <a:gd name="T26" fmla="*/ 1604 w 1808"/>
                <a:gd name="T27" fmla="*/ 723 h 1808"/>
                <a:gd name="T28" fmla="*/ 1627 w 1808"/>
                <a:gd name="T29" fmla="*/ 723 h 1808"/>
                <a:gd name="T30" fmla="*/ 1808 w 1808"/>
                <a:gd name="T31" fmla="*/ 904 h 1808"/>
                <a:gd name="T32" fmla="*/ 1627 w 1808"/>
                <a:gd name="T33" fmla="*/ 1085 h 1808"/>
                <a:gd name="T34" fmla="*/ 1604 w 1808"/>
                <a:gd name="T35" fmla="*/ 1085 h 1808"/>
                <a:gd name="T36" fmla="*/ 1085 w 1808"/>
                <a:gd name="T37" fmla="*/ 1604 h 1808"/>
                <a:gd name="T38" fmla="*/ 1085 w 1808"/>
                <a:gd name="T39" fmla="*/ 1627 h 1808"/>
                <a:gd name="T40" fmla="*/ 904 w 1808"/>
                <a:gd name="T41" fmla="*/ 1808 h 1808"/>
                <a:gd name="T42" fmla="*/ 181 w 1808"/>
                <a:gd name="T43" fmla="*/ 844 h 1808"/>
                <a:gd name="T44" fmla="*/ 121 w 1808"/>
                <a:gd name="T45" fmla="*/ 904 h 1808"/>
                <a:gd name="T46" fmla="*/ 181 w 1808"/>
                <a:gd name="T47" fmla="*/ 964 h 1808"/>
                <a:gd name="T48" fmla="*/ 252 w 1808"/>
                <a:gd name="T49" fmla="*/ 964 h 1808"/>
                <a:gd name="T50" fmla="*/ 312 w 1808"/>
                <a:gd name="T51" fmla="*/ 1014 h 1808"/>
                <a:gd name="T52" fmla="*/ 794 w 1808"/>
                <a:gd name="T53" fmla="*/ 1496 h 1808"/>
                <a:gd name="T54" fmla="*/ 844 w 1808"/>
                <a:gd name="T55" fmla="*/ 1555 h 1808"/>
                <a:gd name="T56" fmla="*/ 844 w 1808"/>
                <a:gd name="T57" fmla="*/ 1627 h 1808"/>
                <a:gd name="T58" fmla="*/ 904 w 1808"/>
                <a:gd name="T59" fmla="*/ 1687 h 1808"/>
                <a:gd name="T60" fmla="*/ 964 w 1808"/>
                <a:gd name="T61" fmla="*/ 1627 h 1808"/>
                <a:gd name="T62" fmla="*/ 964 w 1808"/>
                <a:gd name="T63" fmla="*/ 1555 h 1808"/>
                <a:gd name="T64" fmla="*/ 1014 w 1808"/>
                <a:gd name="T65" fmla="*/ 1496 h 1808"/>
                <a:gd name="T66" fmla="*/ 1496 w 1808"/>
                <a:gd name="T67" fmla="*/ 1014 h 1808"/>
                <a:gd name="T68" fmla="*/ 1555 w 1808"/>
                <a:gd name="T69" fmla="*/ 964 h 1808"/>
                <a:gd name="T70" fmla="*/ 1627 w 1808"/>
                <a:gd name="T71" fmla="*/ 964 h 1808"/>
                <a:gd name="T72" fmla="*/ 1687 w 1808"/>
                <a:gd name="T73" fmla="*/ 904 h 1808"/>
                <a:gd name="T74" fmla="*/ 1627 w 1808"/>
                <a:gd name="T75" fmla="*/ 844 h 1808"/>
                <a:gd name="T76" fmla="*/ 1555 w 1808"/>
                <a:gd name="T77" fmla="*/ 844 h 1808"/>
                <a:gd name="T78" fmla="*/ 1496 w 1808"/>
                <a:gd name="T79" fmla="*/ 794 h 1808"/>
                <a:gd name="T80" fmla="*/ 1014 w 1808"/>
                <a:gd name="T81" fmla="*/ 312 h 1808"/>
                <a:gd name="T82" fmla="*/ 964 w 1808"/>
                <a:gd name="T83" fmla="*/ 253 h 1808"/>
                <a:gd name="T84" fmla="*/ 964 w 1808"/>
                <a:gd name="T85" fmla="*/ 181 h 1808"/>
                <a:gd name="T86" fmla="*/ 904 w 1808"/>
                <a:gd name="T87" fmla="*/ 121 h 1808"/>
                <a:gd name="T88" fmla="*/ 844 w 1808"/>
                <a:gd name="T89" fmla="*/ 181 h 1808"/>
                <a:gd name="T90" fmla="*/ 844 w 1808"/>
                <a:gd name="T91" fmla="*/ 253 h 1808"/>
                <a:gd name="T92" fmla="*/ 794 w 1808"/>
                <a:gd name="T93" fmla="*/ 312 h 1808"/>
                <a:gd name="T94" fmla="*/ 312 w 1808"/>
                <a:gd name="T95" fmla="*/ 794 h 1808"/>
                <a:gd name="T96" fmla="*/ 252 w 1808"/>
                <a:gd name="T97" fmla="*/ 844 h 1808"/>
                <a:gd name="T98" fmla="*/ 181 w 1808"/>
                <a:gd name="T99" fmla="*/ 844 h 1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8" h="1808">
                  <a:moveTo>
                    <a:pt x="904" y="1808"/>
                  </a:moveTo>
                  <a:cubicBezTo>
                    <a:pt x="804" y="1808"/>
                    <a:pt x="723" y="1727"/>
                    <a:pt x="723" y="1627"/>
                  </a:cubicBezTo>
                  <a:cubicBezTo>
                    <a:pt x="723" y="1604"/>
                    <a:pt x="723" y="1604"/>
                    <a:pt x="723" y="1604"/>
                  </a:cubicBezTo>
                  <a:cubicBezTo>
                    <a:pt x="470" y="1538"/>
                    <a:pt x="270" y="1338"/>
                    <a:pt x="204" y="1085"/>
                  </a:cubicBezTo>
                  <a:cubicBezTo>
                    <a:pt x="181" y="1085"/>
                    <a:pt x="181" y="1085"/>
                    <a:pt x="181" y="1085"/>
                  </a:cubicBezTo>
                  <a:cubicBezTo>
                    <a:pt x="81" y="1085"/>
                    <a:pt x="0" y="1004"/>
                    <a:pt x="0" y="904"/>
                  </a:cubicBezTo>
                  <a:cubicBezTo>
                    <a:pt x="0" y="804"/>
                    <a:pt x="81" y="723"/>
                    <a:pt x="181" y="723"/>
                  </a:cubicBezTo>
                  <a:cubicBezTo>
                    <a:pt x="204" y="723"/>
                    <a:pt x="204" y="723"/>
                    <a:pt x="204" y="723"/>
                  </a:cubicBezTo>
                  <a:cubicBezTo>
                    <a:pt x="270" y="470"/>
                    <a:pt x="470" y="270"/>
                    <a:pt x="723" y="204"/>
                  </a:cubicBezTo>
                  <a:cubicBezTo>
                    <a:pt x="723" y="181"/>
                    <a:pt x="723" y="181"/>
                    <a:pt x="723" y="181"/>
                  </a:cubicBezTo>
                  <a:cubicBezTo>
                    <a:pt x="723" y="81"/>
                    <a:pt x="804" y="0"/>
                    <a:pt x="904" y="0"/>
                  </a:cubicBezTo>
                  <a:cubicBezTo>
                    <a:pt x="1004" y="0"/>
                    <a:pt x="1085" y="81"/>
                    <a:pt x="1085" y="181"/>
                  </a:cubicBezTo>
                  <a:cubicBezTo>
                    <a:pt x="1085" y="204"/>
                    <a:pt x="1085" y="204"/>
                    <a:pt x="1085" y="204"/>
                  </a:cubicBezTo>
                  <a:cubicBezTo>
                    <a:pt x="1338" y="270"/>
                    <a:pt x="1538" y="470"/>
                    <a:pt x="1604" y="723"/>
                  </a:cubicBezTo>
                  <a:cubicBezTo>
                    <a:pt x="1627" y="723"/>
                    <a:pt x="1627" y="723"/>
                    <a:pt x="1627" y="723"/>
                  </a:cubicBezTo>
                  <a:cubicBezTo>
                    <a:pt x="1727" y="723"/>
                    <a:pt x="1808" y="804"/>
                    <a:pt x="1808" y="904"/>
                  </a:cubicBezTo>
                  <a:cubicBezTo>
                    <a:pt x="1808" y="1004"/>
                    <a:pt x="1727" y="1085"/>
                    <a:pt x="1627" y="1085"/>
                  </a:cubicBezTo>
                  <a:cubicBezTo>
                    <a:pt x="1604" y="1085"/>
                    <a:pt x="1604" y="1085"/>
                    <a:pt x="1604" y="1085"/>
                  </a:cubicBezTo>
                  <a:cubicBezTo>
                    <a:pt x="1538" y="1338"/>
                    <a:pt x="1338" y="1538"/>
                    <a:pt x="1085" y="1604"/>
                  </a:cubicBezTo>
                  <a:cubicBezTo>
                    <a:pt x="1085" y="1627"/>
                    <a:pt x="1085" y="1627"/>
                    <a:pt x="1085" y="1627"/>
                  </a:cubicBezTo>
                  <a:cubicBezTo>
                    <a:pt x="1085" y="1727"/>
                    <a:pt x="1004" y="1808"/>
                    <a:pt x="904" y="1808"/>
                  </a:cubicBezTo>
                  <a:close/>
                  <a:moveTo>
                    <a:pt x="181" y="844"/>
                  </a:moveTo>
                  <a:cubicBezTo>
                    <a:pt x="148" y="844"/>
                    <a:pt x="121" y="871"/>
                    <a:pt x="121" y="904"/>
                  </a:cubicBezTo>
                  <a:cubicBezTo>
                    <a:pt x="121" y="937"/>
                    <a:pt x="148" y="964"/>
                    <a:pt x="181" y="964"/>
                  </a:cubicBezTo>
                  <a:cubicBezTo>
                    <a:pt x="252" y="964"/>
                    <a:pt x="252" y="964"/>
                    <a:pt x="252" y="964"/>
                  </a:cubicBezTo>
                  <a:cubicBezTo>
                    <a:pt x="282" y="964"/>
                    <a:pt x="307" y="985"/>
                    <a:pt x="312" y="1014"/>
                  </a:cubicBezTo>
                  <a:cubicBezTo>
                    <a:pt x="357" y="1257"/>
                    <a:pt x="551" y="1451"/>
                    <a:pt x="794" y="1496"/>
                  </a:cubicBezTo>
                  <a:cubicBezTo>
                    <a:pt x="823" y="1501"/>
                    <a:pt x="844" y="1526"/>
                    <a:pt x="844" y="1555"/>
                  </a:cubicBezTo>
                  <a:cubicBezTo>
                    <a:pt x="844" y="1627"/>
                    <a:pt x="844" y="1627"/>
                    <a:pt x="844" y="1627"/>
                  </a:cubicBezTo>
                  <a:cubicBezTo>
                    <a:pt x="844" y="1660"/>
                    <a:pt x="871" y="1687"/>
                    <a:pt x="904" y="1687"/>
                  </a:cubicBezTo>
                  <a:cubicBezTo>
                    <a:pt x="937" y="1687"/>
                    <a:pt x="964" y="1660"/>
                    <a:pt x="964" y="1627"/>
                  </a:cubicBezTo>
                  <a:cubicBezTo>
                    <a:pt x="964" y="1555"/>
                    <a:pt x="964" y="1555"/>
                    <a:pt x="964" y="1555"/>
                  </a:cubicBezTo>
                  <a:cubicBezTo>
                    <a:pt x="964" y="1526"/>
                    <a:pt x="985" y="1501"/>
                    <a:pt x="1014" y="1496"/>
                  </a:cubicBezTo>
                  <a:cubicBezTo>
                    <a:pt x="1257" y="1451"/>
                    <a:pt x="1451" y="1257"/>
                    <a:pt x="1496" y="1014"/>
                  </a:cubicBezTo>
                  <a:cubicBezTo>
                    <a:pt x="1501" y="985"/>
                    <a:pt x="1526" y="964"/>
                    <a:pt x="1555" y="964"/>
                  </a:cubicBezTo>
                  <a:cubicBezTo>
                    <a:pt x="1627" y="964"/>
                    <a:pt x="1627" y="964"/>
                    <a:pt x="1627" y="964"/>
                  </a:cubicBezTo>
                  <a:cubicBezTo>
                    <a:pt x="1660" y="964"/>
                    <a:pt x="1687" y="937"/>
                    <a:pt x="1687" y="904"/>
                  </a:cubicBezTo>
                  <a:cubicBezTo>
                    <a:pt x="1687" y="871"/>
                    <a:pt x="1660" y="844"/>
                    <a:pt x="1627" y="844"/>
                  </a:cubicBezTo>
                  <a:cubicBezTo>
                    <a:pt x="1555" y="844"/>
                    <a:pt x="1555" y="844"/>
                    <a:pt x="1555" y="844"/>
                  </a:cubicBezTo>
                  <a:cubicBezTo>
                    <a:pt x="1526" y="844"/>
                    <a:pt x="1501" y="823"/>
                    <a:pt x="1496" y="794"/>
                  </a:cubicBezTo>
                  <a:cubicBezTo>
                    <a:pt x="1451" y="551"/>
                    <a:pt x="1257" y="357"/>
                    <a:pt x="1014" y="312"/>
                  </a:cubicBezTo>
                  <a:cubicBezTo>
                    <a:pt x="985" y="307"/>
                    <a:pt x="964" y="282"/>
                    <a:pt x="964" y="253"/>
                  </a:cubicBezTo>
                  <a:cubicBezTo>
                    <a:pt x="964" y="181"/>
                    <a:pt x="964" y="181"/>
                    <a:pt x="964" y="181"/>
                  </a:cubicBezTo>
                  <a:cubicBezTo>
                    <a:pt x="964" y="148"/>
                    <a:pt x="937" y="121"/>
                    <a:pt x="904" y="121"/>
                  </a:cubicBezTo>
                  <a:cubicBezTo>
                    <a:pt x="871" y="121"/>
                    <a:pt x="844" y="148"/>
                    <a:pt x="844" y="181"/>
                  </a:cubicBezTo>
                  <a:cubicBezTo>
                    <a:pt x="844" y="253"/>
                    <a:pt x="844" y="253"/>
                    <a:pt x="844" y="253"/>
                  </a:cubicBezTo>
                  <a:cubicBezTo>
                    <a:pt x="844" y="282"/>
                    <a:pt x="823" y="307"/>
                    <a:pt x="794" y="312"/>
                  </a:cubicBezTo>
                  <a:cubicBezTo>
                    <a:pt x="551" y="357"/>
                    <a:pt x="357" y="551"/>
                    <a:pt x="312" y="794"/>
                  </a:cubicBezTo>
                  <a:cubicBezTo>
                    <a:pt x="307" y="823"/>
                    <a:pt x="282" y="844"/>
                    <a:pt x="252" y="844"/>
                  </a:cubicBezTo>
                  <a:lnTo>
                    <a:pt x="181" y="844"/>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96" name="Freeform 11"/>
            <p:cNvSpPr>
              <a:spLocks noEditPoints="1"/>
            </p:cNvSpPr>
            <p:nvPr/>
          </p:nvSpPr>
          <p:spPr bwMode="auto">
            <a:xfrm>
              <a:off x="2373976" y="2163707"/>
              <a:ext cx="185873" cy="185873"/>
            </a:xfrm>
            <a:custGeom>
              <a:avLst/>
              <a:gdLst>
                <a:gd name="T0" fmla="*/ 331 w 662"/>
                <a:gd name="T1" fmla="*/ 662 h 662"/>
                <a:gd name="T2" fmla="*/ 0 w 662"/>
                <a:gd name="T3" fmla="*/ 331 h 662"/>
                <a:gd name="T4" fmla="*/ 331 w 662"/>
                <a:gd name="T5" fmla="*/ 0 h 662"/>
                <a:gd name="T6" fmla="*/ 662 w 662"/>
                <a:gd name="T7" fmla="*/ 331 h 662"/>
                <a:gd name="T8" fmla="*/ 331 w 662"/>
                <a:gd name="T9" fmla="*/ 662 h 662"/>
                <a:gd name="T10" fmla="*/ 331 w 662"/>
                <a:gd name="T11" fmla="*/ 60 h 662"/>
                <a:gd name="T12" fmla="*/ 60 w 662"/>
                <a:gd name="T13" fmla="*/ 331 h 662"/>
                <a:gd name="T14" fmla="*/ 331 w 662"/>
                <a:gd name="T15" fmla="*/ 602 h 662"/>
                <a:gd name="T16" fmla="*/ 602 w 662"/>
                <a:gd name="T17" fmla="*/ 331 h 662"/>
                <a:gd name="T18" fmla="*/ 331 w 662"/>
                <a:gd name="T19" fmla="*/ 6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2" h="662">
                  <a:moveTo>
                    <a:pt x="331" y="662"/>
                  </a:moveTo>
                  <a:cubicBezTo>
                    <a:pt x="148" y="662"/>
                    <a:pt x="0" y="514"/>
                    <a:pt x="0" y="331"/>
                  </a:cubicBezTo>
                  <a:cubicBezTo>
                    <a:pt x="0" y="148"/>
                    <a:pt x="148" y="0"/>
                    <a:pt x="331" y="0"/>
                  </a:cubicBezTo>
                  <a:cubicBezTo>
                    <a:pt x="514" y="0"/>
                    <a:pt x="662" y="148"/>
                    <a:pt x="662" y="331"/>
                  </a:cubicBezTo>
                  <a:cubicBezTo>
                    <a:pt x="662" y="514"/>
                    <a:pt x="514" y="662"/>
                    <a:pt x="331" y="662"/>
                  </a:cubicBezTo>
                  <a:close/>
                  <a:moveTo>
                    <a:pt x="331" y="60"/>
                  </a:moveTo>
                  <a:cubicBezTo>
                    <a:pt x="182" y="60"/>
                    <a:pt x="60" y="182"/>
                    <a:pt x="60" y="331"/>
                  </a:cubicBezTo>
                  <a:cubicBezTo>
                    <a:pt x="60" y="480"/>
                    <a:pt x="182" y="602"/>
                    <a:pt x="331" y="602"/>
                  </a:cubicBezTo>
                  <a:cubicBezTo>
                    <a:pt x="480" y="602"/>
                    <a:pt x="602" y="480"/>
                    <a:pt x="602" y="331"/>
                  </a:cubicBezTo>
                  <a:cubicBezTo>
                    <a:pt x="602" y="182"/>
                    <a:pt x="480" y="60"/>
                    <a:pt x="331" y="60"/>
                  </a:cubicBezTo>
                  <a:close/>
                </a:path>
              </a:pathLst>
            </a:custGeom>
            <a:solidFill>
              <a:schemeClr val="accent3"/>
            </a:solidFill>
            <a:ln>
              <a:noFill/>
            </a:ln>
          </p:spPr>
          <p:txBody>
            <a:bodyPr vert="horz" wrap="square" lIns="91440" tIns="45720" rIns="91440" bIns="45720" numCol="1" anchor="t" anchorCtr="0" compatLnSpc="1"/>
            <a:lstStyle/>
            <a:p>
              <a:endParaRPr lang="id-ID"/>
            </a:p>
          </p:txBody>
        </p:sp>
      </p:grpSp>
      <p:grpSp>
        <p:nvGrpSpPr>
          <p:cNvPr id="108" name="组合 107"/>
          <p:cNvGrpSpPr/>
          <p:nvPr/>
        </p:nvGrpSpPr>
        <p:grpSpPr>
          <a:xfrm>
            <a:off x="8523047" y="2864624"/>
            <a:ext cx="2183765" cy="2704823"/>
            <a:chOff x="3791317" y="2015728"/>
            <a:chExt cx="2183918" cy="2704823"/>
          </a:xfrm>
        </p:grpSpPr>
        <p:sp>
          <p:nvSpPr>
            <p:cNvPr id="63" name="Freeform 14"/>
            <p:cNvSpPr/>
            <p:nvPr/>
          </p:nvSpPr>
          <p:spPr bwMode="auto">
            <a:xfrm>
              <a:off x="4155304"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4">
                  <a:lumMod val="75000"/>
                </a:schemeClr>
              </a:fgClr>
              <a:bgClr>
                <a:schemeClr val="accent4"/>
              </a:bgClr>
            </a:pattFill>
            <a:ln>
              <a:noFill/>
            </a:ln>
          </p:spPr>
          <p:txBody>
            <a:bodyPr vert="horz" wrap="square" lIns="91440" tIns="45720" rIns="91440" bIns="45720" numCol="1" anchor="t" anchorCtr="0" compatLnSpc="1"/>
            <a:lstStyle/>
            <a:p>
              <a:endParaRPr lang="id-ID"/>
            </a:p>
          </p:txBody>
        </p:sp>
        <p:sp>
          <p:nvSpPr>
            <p:cNvPr id="64" name="Freeform 15"/>
            <p:cNvSpPr/>
            <p:nvPr/>
          </p:nvSpPr>
          <p:spPr bwMode="auto">
            <a:xfrm>
              <a:off x="4155304"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4"/>
            </a:solidFill>
            <a:ln>
              <a:noFill/>
            </a:ln>
          </p:spPr>
          <p:txBody>
            <a:bodyPr vert="horz" wrap="square" lIns="91440" tIns="45720" rIns="91440" bIns="45720" numCol="1" anchor="t" anchorCtr="0" compatLnSpc="1"/>
            <a:lstStyle/>
            <a:p>
              <a:endParaRPr lang="id-ID"/>
            </a:p>
          </p:txBody>
        </p:sp>
        <p:sp>
          <p:nvSpPr>
            <p:cNvPr id="65" name="Freeform 16"/>
            <p:cNvSpPr/>
            <p:nvPr/>
          </p:nvSpPr>
          <p:spPr bwMode="auto">
            <a:xfrm>
              <a:off x="4155304"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4"/>
            </a:solidFill>
            <a:ln>
              <a:noFill/>
            </a:ln>
          </p:spPr>
          <p:txBody>
            <a:bodyPr vert="horz" wrap="square" lIns="91440" tIns="45720" rIns="91440" bIns="45720" numCol="1" anchor="t" anchorCtr="0" compatLnSpc="1"/>
            <a:lstStyle/>
            <a:p>
              <a:endParaRPr lang="id-ID"/>
            </a:p>
          </p:txBody>
        </p:sp>
        <p:sp>
          <p:nvSpPr>
            <p:cNvPr id="66" name="Freeform 17"/>
            <p:cNvSpPr/>
            <p:nvPr/>
          </p:nvSpPr>
          <p:spPr bwMode="auto">
            <a:xfrm>
              <a:off x="4155304"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4">
                  <a:lumMod val="75000"/>
                </a:schemeClr>
              </a:fgClr>
              <a:bgClr>
                <a:schemeClr val="accent4"/>
              </a:bgClr>
            </a:pattFill>
            <a:ln>
              <a:noFill/>
            </a:ln>
          </p:spPr>
          <p:txBody>
            <a:bodyPr vert="horz" wrap="square" lIns="91440" tIns="45720" rIns="91440" bIns="45720" numCol="1" anchor="t" anchorCtr="0" compatLnSpc="1"/>
            <a:lstStyle/>
            <a:p>
              <a:endParaRPr lang="id-ID"/>
            </a:p>
          </p:txBody>
        </p:sp>
        <p:sp>
          <p:nvSpPr>
            <p:cNvPr id="67" name="Freeform 18"/>
            <p:cNvSpPr/>
            <p:nvPr/>
          </p:nvSpPr>
          <p:spPr bwMode="auto">
            <a:xfrm>
              <a:off x="3791317"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68" name="Freeform 19"/>
            <p:cNvSpPr/>
            <p:nvPr/>
          </p:nvSpPr>
          <p:spPr bwMode="auto">
            <a:xfrm>
              <a:off x="4884535"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69" name="Freeform 20"/>
            <p:cNvSpPr/>
            <p:nvPr/>
          </p:nvSpPr>
          <p:spPr bwMode="auto">
            <a:xfrm>
              <a:off x="3791317"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70" name="Freeform 21"/>
            <p:cNvSpPr/>
            <p:nvPr/>
          </p:nvSpPr>
          <p:spPr bwMode="auto">
            <a:xfrm>
              <a:off x="4884535"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cxnSp>
          <p:nvCxnSpPr>
            <p:cNvPr id="72" name="Straight Connector 31"/>
            <p:cNvCxnSpPr/>
            <p:nvPr/>
          </p:nvCxnSpPr>
          <p:spPr>
            <a:xfrm>
              <a:off x="4882016" y="2641916"/>
              <a:ext cx="0" cy="987696"/>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9" name="Freeform 15"/>
            <p:cNvSpPr>
              <a:spLocks noEditPoints="1"/>
            </p:cNvSpPr>
            <p:nvPr/>
          </p:nvSpPr>
          <p:spPr bwMode="auto">
            <a:xfrm>
              <a:off x="4544692" y="2015728"/>
              <a:ext cx="663214" cy="507564"/>
            </a:xfrm>
            <a:custGeom>
              <a:avLst/>
              <a:gdLst>
                <a:gd name="T0" fmla="*/ 2181 w 2472"/>
                <a:gd name="T1" fmla="*/ 0 h 1891"/>
                <a:gd name="T2" fmla="*/ 1891 w 2472"/>
                <a:gd name="T3" fmla="*/ 291 h 1891"/>
                <a:gd name="T4" fmla="*/ 1992 w 2472"/>
                <a:gd name="T5" fmla="*/ 509 h 1891"/>
                <a:gd name="T6" fmla="*/ 1638 w 2472"/>
                <a:gd name="T7" fmla="*/ 1040 h 1891"/>
                <a:gd name="T8" fmla="*/ 1527 w 2472"/>
                <a:gd name="T9" fmla="*/ 1018 h 1891"/>
                <a:gd name="T10" fmla="*/ 1271 w 2472"/>
                <a:gd name="T11" fmla="*/ 1172 h 1891"/>
                <a:gd name="T12" fmla="*/ 1070 w 2472"/>
                <a:gd name="T13" fmla="*/ 1051 h 1891"/>
                <a:gd name="T14" fmla="*/ 1090 w 2472"/>
                <a:gd name="T15" fmla="*/ 946 h 1891"/>
                <a:gd name="T16" fmla="*/ 799 w 2472"/>
                <a:gd name="T17" fmla="*/ 656 h 1891"/>
                <a:gd name="T18" fmla="*/ 508 w 2472"/>
                <a:gd name="T19" fmla="*/ 946 h 1891"/>
                <a:gd name="T20" fmla="*/ 608 w 2472"/>
                <a:gd name="T21" fmla="*/ 1163 h 1891"/>
                <a:gd name="T22" fmla="*/ 457 w 2472"/>
                <a:gd name="T23" fmla="*/ 1364 h 1891"/>
                <a:gd name="T24" fmla="*/ 290 w 2472"/>
                <a:gd name="T25" fmla="*/ 1309 h 1891"/>
                <a:gd name="T26" fmla="*/ 0 w 2472"/>
                <a:gd name="T27" fmla="*/ 1600 h 1891"/>
                <a:gd name="T28" fmla="*/ 290 w 2472"/>
                <a:gd name="T29" fmla="*/ 1891 h 1891"/>
                <a:gd name="T30" fmla="*/ 579 w 2472"/>
                <a:gd name="T31" fmla="*/ 1600 h 1891"/>
                <a:gd name="T32" fmla="*/ 511 w 2472"/>
                <a:gd name="T33" fmla="*/ 1415 h 1891"/>
                <a:gd name="T34" fmla="*/ 669 w 2472"/>
                <a:gd name="T35" fmla="*/ 1204 h 1891"/>
                <a:gd name="T36" fmla="*/ 799 w 2472"/>
                <a:gd name="T37" fmla="*/ 1236 h 1891"/>
                <a:gd name="T38" fmla="*/ 1035 w 2472"/>
                <a:gd name="T39" fmla="*/ 1115 h 1891"/>
                <a:gd name="T40" fmla="*/ 1244 w 2472"/>
                <a:gd name="T41" fmla="*/ 1241 h 1891"/>
                <a:gd name="T42" fmla="*/ 1235 w 2472"/>
                <a:gd name="T43" fmla="*/ 1309 h 1891"/>
                <a:gd name="T44" fmla="*/ 1527 w 2472"/>
                <a:gd name="T45" fmla="*/ 1600 h 1891"/>
                <a:gd name="T46" fmla="*/ 1818 w 2472"/>
                <a:gd name="T47" fmla="*/ 1309 h 1891"/>
                <a:gd name="T48" fmla="*/ 1700 w 2472"/>
                <a:gd name="T49" fmla="*/ 1077 h 1891"/>
                <a:gd name="T50" fmla="*/ 2052 w 2472"/>
                <a:gd name="T51" fmla="*/ 550 h 1891"/>
                <a:gd name="T52" fmla="*/ 2181 w 2472"/>
                <a:gd name="T53" fmla="*/ 582 h 1891"/>
                <a:gd name="T54" fmla="*/ 2472 w 2472"/>
                <a:gd name="T55" fmla="*/ 291 h 1891"/>
                <a:gd name="T56" fmla="*/ 2181 w 2472"/>
                <a:gd name="T57" fmla="*/ 0 h 1891"/>
                <a:gd name="T58" fmla="*/ 290 w 2472"/>
                <a:gd name="T59" fmla="*/ 1746 h 1891"/>
                <a:gd name="T60" fmla="*/ 145 w 2472"/>
                <a:gd name="T61" fmla="*/ 1600 h 1891"/>
                <a:gd name="T62" fmla="*/ 290 w 2472"/>
                <a:gd name="T63" fmla="*/ 1455 h 1891"/>
                <a:gd name="T64" fmla="*/ 434 w 2472"/>
                <a:gd name="T65" fmla="*/ 1600 h 1891"/>
                <a:gd name="T66" fmla="*/ 290 w 2472"/>
                <a:gd name="T67" fmla="*/ 1746 h 1891"/>
                <a:gd name="T68" fmla="*/ 799 w 2472"/>
                <a:gd name="T69" fmla="*/ 1091 h 1891"/>
                <a:gd name="T70" fmla="*/ 653 w 2472"/>
                <a:gd name="T71" fmla="*/ 946 h 1891"/>
                <a:gd name="T72" fmla="*/ 799 w 2472"/>
                <a:gd name="T73" fmla="*/ 801 h 1891"/>
                <a:gd name="T74" fmla="*/ 945 w 2472"/>
                <a:gd name="T75" fmla="*/ 946 h 1891"/>
                <a:gd name="T76" fmla="*/ 799 w 2472"/>
                <a:gd name="T77" fmla="*/ 1091 h 1891"/>
                <a:gd name="T78" fmla="*/ 1527 w 2472"/>
                <a:gd name="T79" fmla="*/ 1454 h 1891"/>
                <a:gd name="T80" fmla="*/ 1381 w 2472"/>
                <a:gd name="T81" fmla="*/ 1309 h 1891"/>
                <a:gd name="T82" fmla="*/ 1527 w 2472"/>
                <a:gd name="T83" fmla="*/ 1164 h 1891"/>
                <a:gd name="T84" fmla="*/ 1672 w 2472"/>
                <a:gd name="T85" fmla="*/ 1309 h 1891"/>
                <a:gd name="T86" fmla="*/ 1527 w 2472"/>
                <a:gd name="T87" fmla="*/ 1454 h 1891"/>
                <a:gd name="T88" fmla="*/ 2181 w 2472"/>
                <a:gd name="T89" fmla="*/ 436 h 1891"/>
                <a:gd name="T90" fmla="*/ 2037 w 2472"/>
                <a:gd name="T91" fmla="*/ 291 h 1891"/>
                <a:gd name="T92" fmla="*/ 2181 w 2472"/>
                <a:gd name="T93" fmla="*/ 145 h 1891"/>
                <a:gd name="T94" fmla="*/ 2326 w 2472"/>
                <a:gd name="T95" fmla="*/ 291 h 1891"/>
                <a:gd name="T96" fmla="*/ 2181 w 2472"/>
                <a:gd name="T97" fmla="*/ 436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72" h="1891">
                  <a:moveTo>
                    <a:pt x="2181" y="0"/>
                  </a:moveTo>
                  <a:cubicBezTo>
                    <a:pt x="2021" y="0"/>
                    <a:pt x="1891" y="130"/>
                    <a:pt x="1891" y="291"/>
                  </a:cubicBezTo>
                  <a:cubicBezTo>
                    <a:pt x="1891" y="378"/>
                    <a:pt x="1931" y="456"/>
                    <a:pt x="1992" y="509"/>
                  </a:cubicBezTo>
                  <a:cubicBezTo>
                    <a:pt x="1638" y="1040"/>
                    <a:pt x="1638" y="1040"/>
                    <a:pt x="1638" y="1040"/>
                  </a:cubicBezTo>
                  <a:cubicBezTo>
                    <a:pt x="1603" y="1026"/>
                    <a:pt x="1566" y="1018"/>
                    <a:pt x="1527" y="1018"/>
                  </a:cubicBezTo>
                  <a:cubicBezTo>
                    <a:pt x="1416" y="1018"/>
                    <a:pt x="1321" y="1081"/>
                    <a:pt x="1271" y="1172"/>
                  </a:cubicBezTo>
                  <a:cubicBezTo>
                    <a:pt x="1070" y="1051"/>
                    <a:pt x="1070" y="1051"/>
                    <a:pt x="1070" y="1051"/>
                  </a:cubicBezTo>
                  <a:cubicBezTo>
                    <a:pt x="1082" y="1018"/>
                    <a:pt x="1090" y="983"/>
                    <a:pt x="1090" y="946"/>
                  </a:cubicBezTo>
                  <a:cubicBezTo>
                    <a:pt x="1090" y="786"/>
                    <a:pt x="959" y="656"/>
                    <a:pt x="799" y="656"/>
                  </a:cubicBezTo>
                  <a:cubicBezTo>
                    <a:pt x="638" y="656"/>
                    <a:pt x="508" y="786"/>
                    <a:pt x="508" y="946"/>
                  </a:cubicBezTo>
                  <a:cubicBezTo>
                    <a:pt x="508" y="1033"/>
                    <a:pt x="547" y="1110"/>
                    <a:pt x="608" y="1163"/>
                  </a:cubicBezTo>
                  <a:cubicBezTo>
                    <a:pt x="457" y="1364"/>
                    <a:pt x="457" y="1364"/>
                    <a:pt x="457" y="1364"/>
                  </a:cubicBezTo>
                  <a:cubicBezTo>
                    <a:pt x="410" y="1330"/>
                    <a:pt x="352" y="1309"/>
                    <a:pt x="290" y="1309"/>
                  </a:cubicBezTo>
                  <a:cubicBezTo>
                    <a:pt x="130" y="1309"/>
                    <a:pt x="0" y="1440"/>
                    <a:pt x="0" y="1600"/>
                  </a:cubicBezTo>
                  <a:cubicBezTo>
                    <a:pt x="0" y="1761"/>
                    <a:pt x="130" y="1891"/>
                    <a:pt x="290" y="1891"/>
                  </a:cubicBezTo>
                  <a:cubicBezTo>
                    <a:pt x="449" y="1891"/>
                    <a:pt x="579" y="1761"/>
                    <a:pt x="579" y="1600"/>
                  </a:cubicBezTo>
                  <a:cubicBezTo>
                    <a:pt x="579" y="1529"/>
                    <a:pt x="553" y="1465"/>
                    <a:pt x="511" y="1415"/>
                  </a:cubicBezTo>
                  <a:cubicBezTo>
                    <a:pt x="669" y="1204"/>
                    <a:pt x="669" y="1204"/>
                    <a:pt x="669" y="1204"/>
                  </a:cubicBezTo>
                  <a:cubicBezTo>
                    <a:pt x="708" y="1224"/>
                    <a:pt x="752" y="1236"/>
                    <a:pt x="799" y="1236"/>
                  </a:cubicBezTo>
                  <a:cubicBezTo>
                    <a:pt x="896" y="1236"/>
                    <a:pt x="982" y="1188"/>
                    <a:pt x="1035" y="1115"/>
                  </a:cubicBezTo>
                  <a:cubicBezTo>
                    <a:pt x="1244" y="1241"/>
                    <a:pt x="1244" y="1241"/>
                    <a:pt x="1244" y="1241"/>
                  </a:cubicBezTo>
                  <a:cubicBezTo>
                    <a:pt x="1239" y="1263"/>
                    <a:pt x="1235" y="1285"/>
                    <a:pt x="1235" y="1309"/>
                  </a:cubicBezTo>
                  <a:cubicBezTo>
                    <a:pt x="1235" y="1469"/>
                    <a:pt x="1366" y="1600"/>
                    <a:pt x="1527" y="1600"/>
                  </a:cubicBezTo>
                  <a:cubicBezTo>
                    <a:pt x="1687" y="1600"/>
                    <a:pt x="1818" y="1469"/>
                    <a:pt x="1818" y="1309"/>
                  </a:cubicBezTo>
                  <a:cubicBezTo>
                    <a:pt x="1818" y="1214"/>
                    <a:pt x="1771" y="1130"/>
                    <a:pt x="1700" y="1077"/>
                  </a:cubicBezTo>
                  <a:cubicBezTo>
                    <a:pt x="2052" y="550"/>
                    <a:pt x="2052" y="550"/>
                    <a:pt x="2052" y="550"/>
                  </a:cubicBezTo>
                  <a:cubicBezTo>
                    <a:pt x="2091" y="570"/>
                    <a:pt x="2135" y="582"/>
                    <a:pt x="2181" y="582"/>
                  </a:cubicBezTo>
                  <a:cubicBezTo>
                    <a:pt x="2341" y="582"/>
                    <a:pt x="2472" y="451"/>
                    <a:pt x="2472" y="291"/>
                  </a:cubicBezTo>
                  <a:cubicBezTo>
                    <a:pt x="2472" y="130"/>
                    <a:pt x="2341" y="0"/>
                    <a:pt x="2181" y="0"/>
                  </a:cubicBezTo>
                  <a:close/>
                  <a:moveTo>
                    <a:pt x="290" y="1746"/>
                  </a:moveTo>
                  <a:cubicBezTo>
                    <a:pt x="210" y="1746"/>
                    <a:pt x="145" y="1681"/>
                    <a:pt x="145" y="1600"/>
                  </a:cubicBezTo>
                  <a:cubicBezTo>
                    <a:pt x="145" y="1520"/>
                    <a:pt x="210" y="1455"/>
                    <a:pt x="290" y="1455"/>
                  </a:cubicBezTo>
                  <a:cubicBezTo>
                    <a:pt x="369" y="1455"/>
                    <a:pt x="434" y="1520"/>
                    <a:pt x="434" y="1600"/>
                  </a:cubicBezTo>
                  <a:cubicBezTo>
                    <a:pt x="434" y="1681"/>
                    <a:pt x="369" y="1746"/>
                    <a:pt x="290" y="1746"/>
                  </a:cubicBezTo>
                  <a:close/>
                  <a:moveTo>
                    <a:pt x="799" y="1091"/>
                  </a:moveTo>
                  <a:cubicBezTo>
                    <a:pt x="719" y="1091"/>
                    <a:pt x="653" y="1026"/>
                    <a:pt x="653" y="946"/>
                  </a:cubicBezTo>
                  <a:cubicBezTo>
                    <a:pt x="653" y="866"/>
                    <a:pt x="719" y="801"/>
                    <a:pt x="799" y="801"/>
                  </a:cubicBezTo>
                  <a:cubicBezTo>
                    <a:pt x="879" y="801"/>
                    <a:pt x="945" y="866"/>
                    <a:pt x="945" y="946"/>
                  </a:cubicBezTo>
                  <a:cubicBezTo>
                    <a:pt x="945" y="1026"/>
                    <a:pt x="879" y="1091"/>
                    <a:pt x="799" y="1091"/>
                  </a:cubicBezTo>
                  <a:close/>
                  <a:moveTo>
                    <a:pt x="1527" y="1454"/>
                  </a:moveTo>
                  <a:cubicBezTo>
                    <a:pt x="1446" y="1454"/>
                    <a:pt x="1381" y="1389"/>
                    <a:pt x="1381" y="1309"/>
                  </a:cubicBezTo>
                  <a:cubicBezTo>
                    <a:pt x="1381" y="1229"/>
                    <a:pt x="1446" y="1164"/>
                    <a:pt x="1527" y="1164"/>
                  </a:cubicBezTo>
                  <a:cubicBezTo>
                    <a:pt x="1607" y="1164"/>
                    <a:pt x="1672" y="1229"/>
                    <a:pt x="1672" y="1309"/>
                  </a:cubicBezTo>
                  <a:cubicBezTo>
                    <a:pt x="1672" y="1389"/>
                    <a:pt x="1607" y="1454"/>
                    <a:pt x="1527" y="1454"/>
                  </a:cubicBezTo>
                  <a:close/>
                  <a:moveTo>
                    <a:pt x="2181" y="436"/>
                  </a:moveTo>
                  <a:cubicBezTo>
                    <a:pt x="2101" y="436"/>
                    <a:pt x="2037" y="371"/>
                    <a:pt x="2037" y="291"/>
                  </a:cubicBezTo>
                  <a:cubicBezTo>
                    <a:pt x="2037" y="210"/>
                    <a:pt x="2101" y="145"/>
                    <a:pt x="2181" y="145"/>
                  </a:cubicBezTo>
                  <a:cubicBezTo>
                    <a:pt x="2261" y="145"/>
                    <a:pt x="2326" y="210"/>
                    <a:pt x="2326" y="291"/>
                  </a:cubicBezTo>
                  <a:cubicBezTo>
                    <a:pt x="2326" y="371"/>
                    <a:pt x="2261" y="436"/>
                    <a:pt x="2181" y="436"/>
                  </a:cubicBezTo>
                  <a:close/>
                </a:path>
              </a:pathLst>
            </a:custGeom>
            <a:solidFill>
              <a:schemeClr val="accent4"/>
            </a:solidFill>
            <a:ln>
              <a:noFill/>
            </a:ln>
          </p:spPr>
          <p:txBody>
            <a:bodyPr vert="horz" wrap="square" lIns="91440" tIns="45720" rIns="91440" bIns="45720" numCol="1" anchor="t" anchorCtr="0" compatLnSpc="1"/>
            <a:lstStyle/>
            <a:p>
              <a:endParaRPr lang="id-ID"/>
            </a:p>
          </p:txBody>
        </p:sp>
      </p:grpSp>
      <p:grpSp>
        <p:nvGrpSpPr>
          <p:cNvPr id="110" name="组合 109"/>
          <p:cNvGrpSpPr/>
          <p:nvPr/>
        </p:nvGrpSpPr>
        <p:grpSpPr>
          <a:xfrm>
            <a:off x="1403273" y="2926569"/>
            <a:ext cx="2183918" cy="2710473"/>
            <a:chOff x="8644733" y="2010078"/>
            <a:chExt cx="2183918" cy="2710473"/>
          </a:xfrm>
        </p:grpSpPr>
        <p:sp>
          <p:nvSpPr>
            <p:cNvPr id="84" name="Freeform 14"/>
            <p:cNvSpPr/>
            <p:nvPr/>
          </p:nvSpPr>
          <p:spPr bwMode="auto">
            <a:xfrm>
              <a:off x="9008720"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6">
                  <a:lumMod val="75000"/>
                </a:schemeClr>
              </a:fgClr>
              <a:bgClr>
                <a:schemeClr val="accent6"/>
              </a:bgClr>
            </a:pattFill>
            <a:ln>
              <a:noFill/>
            </a:ln>
          </p:spPr>
          <p:txBody>
            <a:bodyPr vert="horz" wrap="square" lIns="91440" tIns="45720" rIns="91440" bIns="45720" numCol="1" anchor="t" anchorCtr="0" compatLnSpc="1"/>
            <a:lstStyle/>
            <a:p>
              <a:endParaRPr lang="id-ID"/>
            </a:p>
          </p:txBody>
        </p:sp>
        <p:sp>
          <p:nvSpPr>
            <p:cNvPr id="85" name="Freeform 15"/>
            <p:cNvSpPr/>
            <p:nvPr/>
          </p:nvSpPr>
          <p:spPr bwMode="auto">
            <a:xfrm>
              <a:off x="9008720"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6"/>
            </a:solidFill>
            <a:ln>
              <a:noFill/>
            </a:ln>
          </p:spPr>
          <p:txBody>
            <a:bodyPr vert="horz" wrap="square" lIns="91440" tIns="45720" rIns="91440" bIns="45720" numCol="1" anchor="t" anchorCtr="0" compatLnSpc="1"/>
            <a:lstStyle/>
            <a:p>
              <a:endParaRPr lang="id-ID"/>
            </a:p>
          </p:txBody>
        </p:sp>
        <p:sp>
          <p:nvSpPr>
            <p:cNvPr id="86" name="Freeform 16"/>
            <p:cNvSpPr/>
            <p:nvPr/>
          </p:nvSpPr>
          <p:spPr bwMode="auto">
            <a:xfrm>
              <a:off x="9008720"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6"/>
            </a:solidFill>
            <a:ln>
              <a:noFill/>
            </a:ln>
          </p:spPr>
          <p:txBody>
            <a:bodyPr vert="horz" wrap="square" lIns="91440" tIns="45720" rIns="91440" bIns="45720" numCol="1" anchor="t" anchorCtr="0" compatLnSpc="1"/>
            <a:lstStyle/>
            <a:p>
              <a:endParaRPr lang="id-ID"/>
            </a:p>
          </p:txBody>
        </p:sp>
        <p:sp>
          <p:nvSpPr>
            <p:cNvPr id="87" name="Freeform 17"/>
            <p:cNvSpPr/>
            <p:nvPr/>
          </p:nvSpPr>
          <p:spPr bwMode="auto">
            <a:xfrm>
              <a:off x="9008720"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6">
                  <a:lumMod val="75000"/>
                </a:schemeClr>
              </a:fgClr>
              <a:bgClr>
                <a:schemeClr val="accent6"/>
              </a:bgClr>
            </a:pattFill>
            <a:ln>
              <a:noFill/>
            </a:ln>
          </p:spPr>
          <p:txBody>
            <a:bodyPr vert="horz" wrap="square" lIns="91440" tIns="45720" rIns="91440" bIns="45720" numCol="1" anchor="t" anchorCtr="0" compatLnSpc="1"/>
            <a:lstStyle/>
            <a:p>
              <a:endParaRPr lang="id-ID"/>
            </a:p>
          </p:txBody>
        </p:sp>
        <p:sp>
          <p:nvSpPr>
            <p:cNvPr id="88" name="Freeform 18"/>
            <p:cNvSpPr/>
            <p:nvPr/>
          </p:nvSpPr>
          <p:spPr bwMode="auto">
            <a:xfrm>
              <a:off x="8644733"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89" name="Freeform 19"/>
            <p:cNvSpPr/>
            <p:nvPr/>
          </p:nvSpPr>
          <p:spPr bwMode="auto">
            <a:xfrm>
              <a:off x="9737951"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90" name="Freeform 20"/>
            <p:cNvSpPr/>
            <p:nvPr/>
          </p:nvSpPr>
          <p:spPr bwMode="auto">
            <a:xfrm>
              <a:off x="8644733"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91" name="Freeform 21"/>
            <p:cNvSpPr/>
            <p:nvPr/>
          </p:nvSpPr>
          <p:spPr bwMode="auto">
            <a:xfrm>
              <a:off x="9737951"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cxnSp>
          <p:nvCxnSpPr>
            <p:cNvPr id="93" name="Straight Connector 56"/>
            <p:cNvCxnSpPr/>
            <p:nvPr/>
          </p:nvCxnSpPr>
          <p:spPr>
            <a:xfrm>
              <a:off x="9735433" y="2641916"/>
              <a:ext cx="0" cy="987696"/>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05" name="Freeform 28"/>
            <p:cNvSpPr>
              <a:spLocks noEditPoints="1"/>
            </p:cNvSpPr>
            <p:nvPr/>
          </p:nvSpPr>
          <p:spPr bwMode="auto">
            <a:xfrm>
              <a:off x="9502265" y="2010078"/>
              <a:ext cx="482978" cy="500348"/>
            </a:xfrm>
            <a:custGeom>
              <a:avLst/>
              <a:gdLst>
                <a:gd name="T0" fmla="*/ 1468 w 1504"/>
                <a:gd name="T1" fmla="*/ 510 h 1558"/>
                <a:gd name="T2" fmla="*/ 1053 w 1504"/>
                <a:gd name="T3" fmla="*/ 418 h 1558"/>
                <a:gd name="T4" fmla="*/ 1044 w 1504"/>
                <a:gd name="T5" fmla="*/ 292 h 1558"/>
                <a:gd name="T6" fmla="*/ 460 w 1504"/>
                <a:gd name="T7" fmla="*/ 292 h 1558"/>
                <a:gd name="T8" fmla="*/ 451 w 1504"/>
                <a:gd name="T9" fmla="*/ 418 h 1558"/>
                <a:gd name="T10" fmla="*/ 36 w 1504"/>
                <a:gd name="T11" fmla="*/ 510 h 1558"/>
                <a:gd name="T12" fmla="*/ 0 w 1504"/>
                <a:gd name="T13" fmla="*/ 691 h 1558"/>
                <a:gd name="T14" fmla="*/ 73 w 1504"/>
                <a:gd name="T15" fmla="*/ 1108 h 1558"/>
                <a:gd name="T16" fmla="*/ 182 w 1504"/>
                <a:gd name="T17" fmla="*/ 1454 h 1558"/>
                <a:gd name="T18" fmla="*/ 327 w 1504"/>
                <a:gd name="T19" fmla="*/ 1454 h 1558"/>
                <a:gd name="T20" fmla="*/ 436 w 1504"/>
                <a:gd name="T21" fmla="*/ 1108 h 1558"/>
                <a:gd name="T22" fmla="*/ 508 w 1504"/>
                <a:gd name="T23" fmla="*/ 1094 h 1558"/>
                <a:gd name="T24" fmla="*/ 655 w 1504"/>
                <a:gd name="T25" fmla="*/ 1558 h 1558"/>
                <a:gd name="T26" fmla="*/ 849 w 1504"/>
                <a:gd name="T27" fmla="*/ 1558 h 1558"/>
                <a:gd name="T28" fmla="*/ 996 w 1504"/>
                <a:gd name="T29" fmla="*/ 1094 h 1558"/>
                <a:gd name="T30" fmla="*/ 1068 w 1504"/>
                <a:gd name="T31" fmla="*/ 1108 h 1558"/>
                <a:gd name="T32" fmla="*/ 1177 w 1504"/>
                <a:gd name="T33" fmla="*/ 1454 h 1558"/>
                <a:gd name="T34" fmla="*/ 1322 w 1504"/>
                <a:gd name="T35" fmla="*/ 1454 h 1558"/>
                <a:gd name="T36" fmla="*/ 1431 w 1504"/>
                <a:gd name="T37" fmla="*/ 1108 h 1558"/>
                <a:gd name="T38" fmla="*/ 1504 w 1504"/>
                <a:gd name="T39" fmla="*/ 691 h 1558"/>
                <a:gd name="T40" fmla="*/ 218 w 1504"/>
                <a:gd name="T41" fmla="*/ 1048 h 1558"/>
                <a:gd name="T42" fmla="*/ 182 w 1504"/>
                <a:gd name="T43" fmla="*/ 1381 h 1558"/>
                <a:gd name="T44" fmla="*/ 145 w 1504"/>
                <a:gd name="T45" fmla="*/ 1054 h 1558"/>
                <a:gd name="T46" fmla="*/ 73 w 1504"/>
                <a:gd name="T47" fmla="*/ 691 h 1558"/>
                <a:gd name="T48" fmla="*/ 109 w 1504"/>
                <a:gd name="T49" fmla="*/ 510 h 1558"/>
                <a:gd name="T50" fmla="*/ 400 w 1504"/>
                <a:gd name="T51" fmla="*/ 510 h 1558"/>
                <a:gd name="T52" fmla="*/ 411 w 1504"/>
                <a:gd name="T53" fmla="*/ 637 h 1558"/>
                <a:gd name="T54" fmla="*/ 430 w 1504"/>
                <a:gd name="T55" fmla="*/ 1009 h 1558"/>
                <a:gd name="T56" fmla="*/ 363 w 1504"/>
                <a:gd name="T57" fmla="*/ 1345 h 1558"/>
                <a:gd name="T58" fmla="*/ 291 w 1504"/>
                <a:gd name="T59" fmla="*/ 1345 h 1558"/>
                <a:gd name="T60" fmla="*/ 703 w 1504"/>
                <a:gd name="T61" fmla="*/ 1014 h 1558"/>
                <a:gd name="T62" fmla="*/ 655 w 1504"/>
                <a:gd name="T63" fmla="*/ 1461 h 1558"/>
                <a:gd name="T64" fmla="*/ 606 w 1504"/>
                <a:gd name="T65" fmla="*/ 1023 h 1558"/>
                <a:gd name="T66" fmla="*/ 508 w 1504"/>
                <a:gd name="T67" fmla="*/ 691 h 1558"/>
                <a:gd name="T68" fmla="*/ 508 w 1504"/>
                <a:gd name="T69" fmla="*/ 535 h 1558"/>
                <a:gd name="T70" fmla="*/ 557 w 1504"/>
                <a:gd name="T71" fmla="*/ 292 h 1558"/>
                <a:gd name="T72" fmla="*/ 947 w 1504"/>
                <a:gd name="T73" fmla="*/ 292 h 1558"/>
                <a:gd name="T74" fmla="*/ 996 w 1504"/>
                <a:gd name="T75" fmla="*/ 535 h 1558"/>
                <a:gd name="T76" fmla="*/ 996 w 1504"/>
                <a:gd name="T77" fmla="*/ 925 h 1558"/>
                <a:gd name="T78" fmla="*/ 898 w 1504"/>
                <a:gd name="T79" fmla="*/ 1412 h 1558"/>
                <a:gd name="T80" fmla="*/ 801 w 1504"/>
                <a:gd name="T81" fmla="*/ 1412 h 1558"/>
                <a:gd name="T82" fmla="*/ 703 w 1504"/>
                <a:gd name="T83" fmla="*/ 1014 h 1558"/>
                <a:gd name="T84" fmla="*/ 1213 w 1504"/>
                <a:gd name="T85" fmla="*/ 1345 h 1558"/>
                <a:gd name="T86" fmla="*/ 1141 w 1504"/>
                <a:gd name="T87" fmla="*/ 1345 h 1558"/>
                <a:gd name="T88" fmla="*/ 1073 w 1504"/>
                <a:gd name="T89" fmla="*/ 1009 h 1558"/>
                <a:gd name="T90" fmla="*/ 1093 w 1504"/>
                <a:gd name="T91" fmla="*/ 637 h 1558"/>
                <a:gd name="T92" fmla="*/ 1104 w 1504"/>
                <a:gd name="T93" fmla="*/ 510 h 1558"/>
                <a:gd name="T94" fmla="*/ 1395 w 1504"/>
                <a:gd name="T95" fmla="*/ 510 h 1558"/>
                <a:gd name="T96" fmla="*/ 1431 w 1504"/>
                <a:gd name="T97" fmla="*/ 691 h 1558"/>
                <a:gd name="T98" fmla="*/ 1359 w 1504"/>
                <a:gd name="T99" fmla="*/ 1054 h 1558"/>
                <a:gd name="T100" fmla="*/ 1322 w 1504"/>
                <a:gd name="T101" fmla="*/ 1381 h 1558"/>
                <a:gd name="T102" fmla="*/ 1286 w 1504"/>
                <a:gd name="T103" fmla="*/ 1048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4" h="1558">
                  <a:moveTo>
                    <a:pt x="1455" y="583"/>
                  </a:moveTo>
                  <a:cubicBezTo>
                    <a:pt x="1463" y="559"/>
                    <a:pt x="1468" y="535"/>
                    <a:pt x="1468" y="510"/>
                  </a:cubicBezTo>
                  <a:cubicBezTo>
                    <a:pt x="1468" y="390"/>
                    <a:pt x="1370" y="292"/>
                    <a:pt x="1250" y="292"/>
                  </a:cubicBezTo>
                  <a:cubicBezTo>
                    <a:pt x="1163" y="292"/>
                    <a:pt x="1088" y="344"/>
                    <a:pt x="1053" y="418"/>
                  </a:cubicBezTo>
                  <a:cubicBezTo>
                    <a:pt x="1045" y="408"/>
                    <a:pt x="1037" y="398"/>
                    <a:pt x="1027" y="390"/>
                  </a:cubicBezTo>
                  <a:cubicBezTo>
                    <a:pt x="1038" y="358"/>
                    <a:pt x="1044" y="325"/>
                    <a:pt x="1044" y="292"/>
                  </a:cubicBezTo>
                  <a:cubicBezTo>
                    <a:pt x="1044" y="131"/>
                    <a:pt x="913" y="0"/>
                    <a:pt x="752" y="0"/>
                  </a:cubicBezTo>
                  <a:cubicBezTo>
                    <a:pt x="591" y="0"/>
                    <a:pt x="460" y="131"/>
                    <a:pt x="460" y="292"/>
                  </a:cubicBezTo>
                  <a:cubicBezTo>
                    <a:pt x="460" y="325"/>
                    <a:pt x="466" y="358"/>
                    <a:pt x="477" y="390"/>
                  </a:cubicBezTo>
                  <a:cubicBezTo>
                    <a:pt x="467" y="398"/>
                    <a:pt x="459" y="408"/>
                    <a:pt x="451" y="418"/>
                  </a:cubicBezTo>
                  <a:cubicBezTo>
                    <a:pt x="416" y="344"/>
                    <a:pt x="341" y="292"/>
                    <a:pt x="254" y="292"/>
                  </a:cubicBezTo>
                  <a:cubicBezTo>
                    <a:pt x="134" y="292"/>
                    <a:pt x="36" y="390"/>
                    <a:pt x="36" y="510"/>
                  </a:cubicBezTo>
                  <a:cubicBezTo>
                    <a:pt x="36" y="535"/>
                    <a:pt x="41" y="559"/>
                    <a:pt x="49" y="583"/>
                  </a:cubicBezTo>
                  <a:cubicBezTo>
                    <a:pt x="19" y="609"/>
                    <a:pt x="0" y="648"/>
                    <a:pt x="0" y="691"/>
                  </a:cubicBezTo>
                  <a:cubicBezTo>
                    <a:pt x="0" y="982"/>
                    <a:pt x="0" y="982"/>
                    <a:pt x="0" y="982"/>
                  </a:cubicBezTo>
                  <a:cubicBezTo>
                    <a:pt x="0" y="1036"/>
                    <a:pt x="29" y="1082"/>
                    <a:pt x="73" y="1108"/>
                  </a:cubicBezTo>
                  <a:cubicBezTo>
                    <a:pt x="73" y="1345"/>
                    <a:pt x="73" y="1345"/>
                    <a:pt x="73" y="1345"/>
                  </a:cubicBezTo>
                  <a:cubicBezTo>
                    <a:pt x="73" y="1405"/>
                    <a:pt x="122" y="1454"/>
                    <a:pt x="182" y="1454"/>
                  </a:cubicBezTo>
                  <a:cubicBezTo>
                    <a:pt x="209" y="1454"/>
                    <a:pt x="235" y="1443"/>
                    <a:pt x="254" y="1426"/>
                  </a:cubicBezTo>
                  <a:cubicBezTo>
                    <a:pt x="273" y="1443"/>
                    <a:pt x="299" y="1454"/>
                    <a:pt x="327" y="1454"/>
                  </a:cubicBezTo>
                  <a:cubicBezTo>
                    <a:pt x="387" y="1454"/>
                    <a:pt x="436" y="1405"/>
                    <a:pt x="436" y="1345"/>
                  </a:cubicBezTo>
                  <a:cubicBezTo>
                    <a:pt x="436" y="1108"/>
                    <a:pt x="436" y="1108"/>
                    <a:pt x="436" y="1108"/>
                  </a:cubicBezTo>
                  <a:cubicBezTo>
                    <a:pt x="452" y="1098"/>
                    <a:pt x="465" y="1085"/>
                    <a:pt x="477" y="1070"/>
                  </a:cubicBezTo>
                  <a:cubicBezTo>
                    <a:pt x="487" y="1079"/>
                    <a:pt x="497" y="1087"/>
                    <a:pt x="508" y="1094"/>
                  </a:cubicBezTo>
                  <a:cubicBezTo>
                    <a:pt x="508" y="1412"/>
                    <a:pt x="508" y="1412"/>
                    <a:pt x="508" y="1412"/>
                  </a:cubicBezTo>
                  <a:cubicBezTo>
                    <a:pt x="508" y="1493"/>
                    <a:pt x="574" y="1558"/>
                    <a:pt x="655" y="1558"/>
                  </a:cubicBezTo>
                  <a:cubicBezTo>
                    <a:pt x="692" y="1558"/>
                    <a:pt x="726" y="1544"/>
                    <a:pt x="752" y="1521"/>
                  </a:cubicBezTo>
                  <a:cubicBezTo>
                    <a:pt x="778" y="1544"/>
                    <a:pt x="812" y="1558"/>
                    <a:pt x="849" y="1558"/>
                  </a:cubicBezTo>
                  <a:cubicBezTo>
                    <a:pt x="930" y="1558"/>
                    <a:pt x="996" y="1493"/>
                    <a:pt x="996" y="1412"/>
                  </a:cubicBezTo>
                  <a:cubicBezTo>
                    <a:pt x="996" y="1094"/>
                    <a:pt x="996" y="1094"/>
                    <a:pt x="996" y="1094"/>
                  </a:cubicBezTo>
                  <a:cubicBezTo>
                    <a:pt x="1007" y="1087"/>
                    <a:pt x="1017" y="1079"/>
                    <a:pt x="1027" y="1070"/>
                  </a:cubicBezTo>
                  <a:cubicBezTo>
                    <a:pt x="1039" y="1085"/>
                    <a:pt x="1052" y="1098"/>
                    <a:pt x="1068" y="1108"/>
                  </a:cubicBezTo>
                  <a:cubicBezTo>
                    <a:pt x="1068" y="1345"/>
                    <a:pt x="1068" y="1345"/>
                    <a:pt x="1068" y="1345"/>
                  </a:cubicBezTo>
                  <a:cubicBezTo>
                    <a:pt x="1068" y="1405"/>
                    <a:pt x="1117" y="1454"/>
                    <a:pt x="1177" y="1454"/>
                  </a:cubicBezTo>
                  <a:cubicBezTo>
                    <a:pt x="1205" y="1454"/>
                    <a:pt x="1230" y="1443"/>
                    <a:pt x="1250" y="1426"/>
                  </a:cubicBezTo>
                  <a:cubicBezTo>
                    <a:pt x="1269" y="1443"/>
                    <a:pt x="1295" y="1454"/>
                    <a:pt x="1322" y="1454"/>
                  </a:cubicBezTo>
                  <a:cubicBezTo>
                    <a:pt x="1382" y="1454"/>
                    <a:pt x="1431" y="1405"/>
                    <a:pt x="1431" y="1345"/>
                  </a:cubicBezTo>
                  <a:cubicBezTo>
                    <a:pt x="1431" y="1108"/>
                    <a:pt x="1431" y="1108"/>
                    <a:pt x="1431" y="1108"/>
                  </a:cubicBezTo>
                  <a:cubicBezTo>
                    <a:pt x="1475" y="1082"/>
                    <a:pt x="1504" y="1036"/>
                    <a:pt x="1504" y="982"/>
                  </a:cubicBezTo>
                  <a:cubicBezTo>
                    <a:pt x="1504" y="691"/>
                    <a:pt x="1504" y="691"/>
                    <a:pt x="1504" y="691"/>
                  </a:cubicBezTo>
                  <a:cubicBezTo>
                    <a:pt x="1504" y="648"/>
                    <a:pt x="1485" y="609"/>
                    <a:pt x="1455" y="583"/>
                  </a:cubicBezTo>
                  <a:close/>
                  <a:moveTo>
                    <a:pt x="218" y="1048"/>
                  </a:moveTo>
                  <a:cubicBezTo>
                    <a:pt x="218" y="1345"/>
                    <a:pt x="218" y="1345"/>
                    <a:pt x="218" y="1345"/>
                  </a:cubicBezTo>
                  <a:cubicBezTo>
                    <a:pt x="218" y="1365"/>
                    <a:pt x="202" y="1381"/>
                    <a:pt x="182" y="1381"/>
                  </a:cubicBezTo>
                  <a:cubicBezTo>
                    <a:pt x="162" y="1381"/>
                    <a:pt x="145" y="1365"/>
                    <a:pt x="145" y="1345"/>
                  </a:cubicBezTo>
                  <a:cubicBezTo>
                    <a:pt x="145" y="1054"/>
                    <a:pt x="145" y="1054"/>
                    <a:pt x="145" y="1054"/>
                  </a:cubicBezTo>
                  <a:cubicBezTo>
                    <a:pt x="105" y="1054"/>
                    <a:pt x="73" y="1022"/>
                    <a:pt x="73" y="982"/>
                  </a:cubicBezTo>
                  <a:cubicBezTo>
                    <a:pt x="73" y="691"/>
                    <a:pt x="73" y="691"/>
                    <a:pt x="73" y="691"/>
                  </a:cubicBezTo>
                  <a:cubicBezTo>
                    <a:pt x="73" y="651"/>
                    <a:pt x="105" y="619"/>
                    <a:pt x="145" y="619"/>
                  </a:cubicBezTo>
                  <a:cubicBezTo>
                    <a:pt x="145" y="619"/>
                    <a:pt x="109" y="590"/>
                    <a:pt x="109" y="510"/>
                  </a:cubicBezTo>
                  <a:cubicBezTo>
                    <a:pt x="109" y="430"/>
                    <a:pt x="174" y="365"/>
                    <a:pt x="254" y="365"/>
                  </a:cubicBezTo>
                  <a:cubicBezTo>
                    <a:pt x="334" y="365"/>
                    <a:pt x="400" y="432"/>
                    <a:pt x="400" y="510"/>
                  </a:cubicBezTo>
                  <a:cubicBezTo>
                    <a:pt x="400" y="588"/>
                    <a:pt x="363" y="619"/>
                    <a:pt x="363" y="619"/>
                  </a:cubicBezTo>
                  <a:cubicBezTo>
                    <a:pt x="382" y="619"/>
                    <a:pt x="398" y="626"/>
                    <a:pt x="411" y="637"/>
                  </a:cubicBezTo>
                  <a:cubicBezTo>
                    <a:pt x="411" y="925"/>
                    <a:pt x="411" y="925"/>
                    <a:pt x="411" y="925"/>
                  </a:cubicBezTo>
                  <a:cubicBezTo>
                    <a:pt x="411" y="955"/>
                    <a:pt x="418" y="984"/>
                    <a:pt x="430" y="1009"/>
                  </a:cubicBezTo>
                  <a:cubicBezTo>
                    <a:pt x="420" y="1036"/>
                    <a:pt x="394" y="1054"/>
                    <a:pt x="363" y="1054"/>
                  </a:cubicBezTo>
                  <a:cubicBezTo>
                    <a:pt x="363" y="1345"/>
                    <a:pt x="363" y="1345"/>
                    <a:pt x="363" y="1345"/>
                  </a:cubicBezTo>
                  <a:cubicBezTo>
                    <a:pt x="363" y="1365"/>
                    <a:pt x="347" y="1381"/>
                    <a:pt x="327" y="1381"/>
                  </a:cubicBezTo>
                  <a:cubicBezTo>
                    <a:pt x="307" y="1381"/>
                    <a:pt x="291" y="1365"/>
                    <a:pt x="291" y="1345"/>
                  </a:cubicBezTo>
                  <a:cubicBezTo>
                    <a:pt x="291" y="1048"/>
                    <a:pt x="291" y="1048"/>
                    <a:pt x="291" y="1048"/>
                  </a:cubicBezTo>
                  <a:moveTo>
                    <a:pt x="703" y="1014"/>
                  </a:moveTo>
                  <a:cubicBezTo>
                    <a:pt x="703" y="1412"/>
                    <a:pt x="703" y="1412"/>
                    <a:pt x="703" y="1412"/>
                  </a:cubicBezTo>
                  <a:cubicBezTo>
                    <a:pt x="703" y="1439"/>
                    <a:pt x="682" y="1461"/>
                    <a:pt x="655" y="1461"/>
                  </a:cubicBezTo>
                  <a:cubicBezTo>
                    <a:pt x="628" y="1461"/>
                    <a:pt x="606" y="1439"/>
                    <a:pt x="606" y="1412"/>
                  </a:cubicBezTo>
                  <a:cubicBezTo>
                    <a:pt x="606" y="1023"/>
                    <a:pt x="606" y="1023"/>
                    <a:pt x="606" y="1023"/>
                  </a:cubicBezTo>
                  <a:cubicBezTo>
                    <a:pt x="552" y="1023"/>
                    <a:pt x="509" y="979"/>
                    <a:pt x="508" y="926"/>
                  </a:cubicBezTo>
                  <a:cubicBezTo>
                    <a:pt x="508" y="691"/>
                    <a:pt x="508" y="691"/>
                    <a:pt x="508" y="691"/>
                  </a:cubicBezTo>
                  <a:cubicBezTo>
                    <a:pt x="508" y="691"/>
                    <a:pt x="508" y="691"/>
                    <a:pt x="508" y="690"/>
                  </a:cubicBezTo>
                  <a:cubicBezTo>
                    <a:pt x="508" y="535"/>
                    <a:pt x="508" y="535"/>
                    <a:pt x="508" y="535"/>
                  </a:cubicBezTo>
                  <a:cubicBezTo>
                    <a:pt x="508" y="482"/>
                    <a:pt x="552" y="438"/>
                    <a:pt x="606" y="438"/>
                  </a:cubicBezTo>
                  <a:cubicBezTo>
                    <a:pt x="606" y="438"/>
                    <a:pt x="557" y="400"/>
                    <a:pt x="557" y="292"/>
                  </a:cubicBezTo>
                  <a:cubicBezTo>
                    <a:pt x="557" y="184"/>
                    <a:pt x="644" y="97"/>
                    <a:pt x="752" y="97"/>
                  </a:cubicBezTo>
                  <a:cubicBezTo>
                    <a:pt x="860" y="97"/>
                    <a:pt x="947" y="187"/>
                    <a:pt x="947" y="292"/>
                  </a:cubicBezTo>
                  <a:cubicBezTo>
                    <a:pt x="947" y="397"/>
                    <a:pt x="898" y="438"/>
                    <a:pt x="898" y="438"/>
                  </a:cubicBezTo>
                  <a:cubicBezTo>
                    <a:pt x="952" y="438"/>
                    <a:pt x="996" y="482"/>
                    <a:pt x="996" y="535"/>
                  </a:cubicBezTo>
                  <a:cubicBezTo>
                    <a:pt x="996" y="691"/>
                    <a:pt x="996" y="691"/>
                    <a:pt x="996" y="691"/>
                  </a:cubicBezTo>
                  <a:cubicBezTo>
                    <a:pt x="996" y="925"/>
                    <a:pt x="996" y="925"/>
                    <a:pt x="996" y="925"/>
                  </a:cubicBezTo>
                  <a:cubicBezTo>
                    <a:pt x="996" y="979"/>
                    <a:pt x="952" y="1023"/>
                    <a:pt x="898" y="1023"/>
                  </a:cubicBezTo>
                  <a:cubicBezTo>
                    <a:pt x="898" y="1412"/>
                    <a:pt x="898" y="1412"/>
                    <a:pt x="898" y="1412"/>
                  </a:cubicBezTo>
                  <a:cubicBezTo>
                    <a:pt x="898" y="1439"/>
                    <a:pt x="876" y="1461"/>
                    <a:pt x="849" y="1461"/>
                  </a:cubicBezTo>
                  <a:cubicBezTo>
                    <a:pt x="822" y="1461"/>
                    <a:pt x="801" y="1439"/>
                    <a:pt x="801" y="1412"/>
                  </a:cubicBezTo>
                  <a:cubicBezTo>
                    <a:pt x="801" y="1014"/>
                    <a:pt x="801" y="1014"/>
                    <a:pt x="801" y="1014"/>
                  </a:cubicBezTo>
                  <a:lnTo>
                    <a:pt x="703" y="1014"/>
                  </a:lnTo>
                  <a:close/>
                  <a:moveTo>
                    <a:pt x="1213" y="1048"/>
                  </a:moveTo>
                  <a:cubicBezTo>
                    <a:pt x="1213" y="1345"/>
                    <a:pt x="1213" y="1345"/>
                    <a:pt x="1213" y="1345"/>
                  </a:cubicBezTo>
                  <a:cubicBezTo>
                    <a:pt x="1213" y="1365"/>
                    <a:pt x="1197" y="1381"/>
                    <a:pt x="1177" y="1381"/>
                  </a:cubicBezTo>
                  <a:cubicBezTo>
                    <a:pt x="1157" y="1381"/>
                    <a:pt x="1141" y="1365"/>
                    <a:pt x="1141" y="1345"/>
                  </a:cubicBezTo>
                  <a:cubicBezTo>
                    <a:pt x="1141" y="1054"/>
                    <a:pt x="1141" y="1054"/>
                    <a:pt x="1141" y="1054"/>
                  </a:cubicBezTo>
                  <a:cubicBezTo>
                    <a:pt x="1110" y="1054"/>
                    <a:pt x="1084" y="1036"/>
                    <a:pt x="1073" y="1009"/>
                  </a:cubicBezTo>
                  <a:cubicBezTo>
                    <a:pt x="1086" y="984"/>
                    <a:pt x="1093" y="955"/>
                    <a:pt x="1093" y="925"/>
                  </a:cubicBezTo>
                  <a:cubicBezTo>
                    <a:pt x="1093" y="637"/>
                    <a:pt x="1093" y="637"/>
                    <a:pt x="1093" y="637"/>
                  </a:cubicBezTo>
                  <a:cubicBezTo>
                    <a:pt x="1106" y="626"/>
                    <a:pt x="1122" y="619"/>
                    <a:pt x="1141" y="619"/>
                  </a:cubicBezTo>
                  <a:cubicBezTo>
                    <a:pt x="1141" y="619"/>
                    <a:pt x="1104" y="590"/>
                    <a:pt x="1104" y="510"/>
                  </a:cubicBezTo>
                  <a:cubicBezTo>
                    <a:pt x="1104" y="430"/>
                    <a:pt x="1170" y="365"/>
                    <a:pt x="1250" y="365"/>
                  </a:cubicBezTo>
                  <a:cubicBezTo>
                    <a:pt x="1330" y="365"/>
                    <a:pt x="1395" y="431"/>
                    <a:pt x="1395" y="510"/>
                  </a:cubicBezTo>
                  <a:cubicBezTo>
                    <a:pt x="1395" y="589"/>
                    <a:pt x="1359" y="619"/>
                    <a:pt x="1359" y="619"/>
                  </a:cubicBezTo>
                  <a:cubicBezTo>
                    <a:pt x="1399" y="619"/>
                    <a:pt x="1431" y="651"/>
                    <a:pt x="1431" y="691"/>
                  </a:cubicBezTo>
                  <a:cubicBezTo>
                    <a:pt x="1431" y="982"/>
                    <a:pt x="1431" y="982"/>
                    <a:pt x="1431" y="982"/>
                  </a:cubicBezTo>
                  <a:cubicBezTo>
                    <a:pt x="1431" y="1022"/>
                    <a:pt x="1399" y="1054"/>
                    <a:pt x="1359" y="1054"/>
                  </a:cubicBezTo>
                  <a:cubicBezTo>
                    <a:pt x="1359" y="1345"/>
                    <a:pt x="1359" y="1345"/>
                    <a:pt x="1359" y="1345"/>
                  </a:cubicBezTo>
                  <a:cubicBezTo>
                    <a:pt x="1359" y="1365"/>
                    <a:pt x="1342" y="1381"/>
                    <a:pt x="1322" y="1381"/>
                  </a:cubicBezTo>
                  <a:cubicBezTo>
                    <a:pt x="1302" y="1381"/>
                    <a:pt x="1286" y="1365"/>
                    <a:pt x="1286" y="1345"/>
                  </a:cubicBezTo>
                  <a:cubicBezTo>
                    <a:pt x="1286" y="1048"/>
                    <a:pt x="1286" y="1048"/>
                    <a:pt x="1286" y="1048"/>
                  </a:cubicBezTo>
                  <a:lnTo>
                    <a:pt x="1213" y="1048"/>
                  </a:lnTo>
                  <a:close/>
                </a:path>
              </a:pathLst>
            </a:custGeom>
            <a:solidFill>
              <a:schemeClr val="accent6"/>
            </a:solidFill>
            <a:ln>
              <a:noFill/>
            </a:ln>
          </p:spPr>
          <p:txBody>
            <a:bodyPr vert="horz" wrap="square" lIns="91440" tIns="45720" rIns="91440" bIns="45720" numCol="1" anchor="t" anchorCtr="0" compatLnSpc="1"/>
            <a:lstStyle/>
            <a:p>
              <a:endParaRPr lang="id-ID"/>
            </a:p>
          </p:txBody>
        </p:sp>
      </p:grpSp>
      <p:sp>
        <p:nvSpPr>
          <p:cNvPr id="117" name="TextBox 13"/>
          <p:cNvSpPr txBox="1"/>
          <p:nvPr/>
        </p:nvSpPr>
        <p:spPr>
          <a:xfrm>
            <a:off x="1441450" y="5991860"/>
            <a:ext cx="2107565" cy="29464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营销无重点</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24" name="TextBox 13"/>
          <p:cNvSpPr txBox="1"/>
          <p:nvPr/>
        </p:nvSpPr>
        <p:spPr>
          <a:xfrm>
            <a:off x="8560435" y="5927090"/>
            <a:ext cx="2107565" cy="29464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决策不精准</a:t>
            </a:r>
            <a:endPar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27" name="TextBox 13"/>
          <p:cNvSpPr txBox="1"/>
          <p:nvPr/>
        </p:nvSpPr>
        <p:spPr>
          <a:xfrm>
            <a:off x="4818380" y="5991860"/>
            <a:ext cx="2107565" cy="29464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覆盖不合理</a:t>
            </a:r>
            <a:endPar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6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4"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现状</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圆角矩形 1"/>
          <p:cNvSpPr/>
          <p:nvPr/>
        </p:nvSpPr>
        <p:spPr>
          <a:xfrm>
            <a:off x="1502728" y="1310005"/>
            <a:ext cx="9186545" cy="13068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Box 38"/>
          <p:cNvSpPr txBox="1"/>
          <p:nvPr/>
        </p:nvSpPr>
        <p:spPr>
          <a:xfrm>
            <a:off x="1629093" y="1409700"/>
            <a:ext cx="8933815" cy="1107440"/>
          </a:xfrm>
          <a:prstGeom prst="rect">
            <a:avLst/>
          </a:prstGeom>
          <a:noFill/>
        </p:spPr>
        <p:txBody>
          <a:bodyPr wrap="square" lIns="0" tIns="0" rIns="0" bIns="0" rtlCol="0">
            <a:spAutoFit/>
          </a:bodyPr>
          <a:p>
            <a:pPr algn="just">
              <a:lnSpc>
                <a:spcPct val="120000"/>
              </a:lnSpc>
            </a:pPr>
            <a:r>
              <a:rPr sz="2000" dirty="0">
                <a:solidFill>
                  <a:schemeClr val="tx1">
                    <a:lumMod val="75000"/>
                    <a:lumOff val="25000"/>
                  </a:schemeClr>
                </a:solidFill>
                <a:latin typeface="微软雅黑" panose="020B0503020204020204" charset="-122"/>
                <a:ea typeface="微软雅黑" panose="020B0503020204020204" charset="-122"/>
              </a:rPr>
              <a:t>然而由于营业网点布局不合理，网点所承受的负荷出现严重分化，一些网点门庭若市，另一些网点则门可罗雀。银行方面推广金融产品盲目性大，决策不精准，重复投资。</a:t>
            </a:r>
            <a:endParaRPr sz="2000" dirty="0">
              <a:solidFill>
                <a:schemeClr val="tx1">
                  <a:lumMod val="75000"/>
                  <a:lumOff val="25000"/>
                </a:schemeClr>
              </a:solidFill>
              <a:latin typeface="微软雅黑" panose="020B0503020204020204" charset="-122"/>
              <a:ea typeface="微软雅黑" panose="020B0503020204020204" charset="-122"/>
            </a:endParaRPr>
          </a:p>
        </p:txBody>
      </p:sp>
      <p:sp>
        <p:nvSpPr>
          <p:cNvPr id="4" name="矩形 93"/>
          <p:cNvSpPr/>
          <p:nvPr/>
        </p:nvSpPr>
        <p:spPr>
          <a:xfrm>
            <a:off x="1409829" y="123837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93"/>
          <p:cNvSpPr/>
          <p:nvPr/>
        </p:nvSpPr>
        <p:spPr>
          <a:xfrm rot="10800000">
            <a:off x="10468526" y="241470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0"/>
                                        </p:tgtEl>
                                        <p:attrNameLst>
                                          <p:attrName>style.visibility</p:attrName>
                                        </p:attrNameLst>
                                      </p:cBhvr>
                                      <p:to>
                                        <p:strVal val="visible"/>
                                      </p:to>
                                    </p:set>
                                    <p:anim calcmode="lin" valueType="num">
                                      <p:cBhvr additive="base">
                                        <p:cTn id="31" dur="500" fill="hold"/>
                                        <p:tgtEl>
                                          <p:spTgt spid="110"/>
                                        </p:tgtEl>
                                        <p:attrNameLst>
                                          <p:attrName>ppt_x</p:attrName>
                                        </p:attrNameLst>
                                      </p:cBhvr>
                                      <p:tavLst>
                                        <p:tav tm="0">
                                          <p:val>
                                            <p:strVal val="#ppt_x"/>
                                          </p:val>
                                        </p:tav>
                                        <p:tav tm="100000">
                                          <p:val>
                                            <p:strVal val="#ppt_x"/>
                                          </p:val>
                                        </p:tav>
                                      </p:tavLst>
                                    </p:anim>
                                    <p:anim calcmode="lin" valueType="num">
                                      <p:cBhvr additive="base">
                                        <p:cTn id="32" dur="500" fill="hold"/>
                                        <p:tgtEl>
                                          <p:spTgt spid="110"/>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wipe(left)">
                                      <p:cBhvr>
                                        <p:cTn id="36" dur="500"/>
                                        <p:tgtEl>
                                          <p:spTgt spid="117"/>
                                        </p:tgtEl>
                                      </p:cBhvr>
                                    </p:animEffect>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107"/>
                                        </p:tgtEl>
                                        <p:attrNameLst>
                                          <p:attrName>style.visibility</p:attrName>
                                        </p:attrNameLst>
                                      </p:cBhvr>
                                      <p:to>
                                        <p:strVal val="visible"/>
                                      </p:to>
                                    </p:set>
                                    <p:anim calcmode="lin" valueType="num">
                                      <p:cBhvr additive="base">
                                        <p:cTn id="40" dur="500" fill="hold"/>
                                        <p:tgtEl>
                                          <p:spTgt spid="107"/>
                                        </p:tgtEl>
                                        <p:attrNameLst>
                                          <p:attrName>ppt_x</p:attrName>
                                        </p:attrNameLst>
                                      </p:cBhvr>
                                      <p:tavLst>
                                        <p:tav tm="0">
                                          <p:val>
                                            <p:strVal val="#ppt_x"/>
                                          </p:val>
                                        </p:tav>
                                        <p:tav tm="100000">
                                          <p:val>
                                            <p:strVal val="#ppt_x"/>
                                          </p:val>
                                        </p:tav>
                                      </p:tavLst>
                                    </p:anim>
                                    <p:anim calcmode="lin" valueType="num">
                                      <p:cBhvr additive="base">
                                        <p:cTn id="41" dur="500" fill="hold"/>
                                        <p:tgtEl>
                                          <p:spTgt spid="107"/>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127"/>
                                        </p:tgtEl>
                                        <p:attrNameLst>
                                          <p:attrName>style.visibility</p:attrName>
                                        </p:attrNameLst>
                                      </p:cBhvr>
                                      <p:to>
                                        <p:strVal val="visible"/>
                                      </p:to>
                                    </p:set>
                                    <p:animEffect transition="in" filter="wipe(left)">
                                      <p:cBhvr>
                                        <p:cTn id="45" dur="500"/>
                                        <p:tgtEl>
                                          <p:spTgt spid="127"/>
                                        </p:tgtEl>
                                      </p:cBhvr>
                                    </p:animEffect>
                                  </p:childTnLst>
                                </p:cTn>
                              </p:par>
                            </p:childTnLst>
                          </p:cTn>
                        </p:par>
                        <p:par>
                          <p:cTn id="46" fill="hold">
                            <p:stCondLst>
                              <p:cond delay="2000"/>
                            </p:stCondLst>
                            <p:childTnLst>
                              <p:par>
                                <p:cTn id="47" presetID="2" presetClass="entr" presetSubtype="4" fill="hold" nodeType="afterEffect">
                                  <p:stCondLst>
                                    <p:cond delay="0"/>
                                  </p:stCondLst>
                                  <p:childTnLst>
                                    <p:set>
                                      <p:cBhvr>
                                        <p:cTn id="48" dur="1" fill="hold">
                                          <p:stCondLst>
                                            <p:cond delay="0"/>
                                          </p:stCondLst>
                                        </p:cTn>
                                        <p:tgtEl>
                                          <p:spTgt spid="108"/>
                                        </p:tgtEl>
                                        <p:attrNameLst>
                                          <p:attrName>style.visibility</p:attrName>
                                        </p:attrNameLst>
                                      </p:cBhvr>
                                      <p:to>
                                        <p:strVal val="visible"/>
                                      </p:to>
                                    </p:set>
                                    <p:anim calcmode="lin" valueType="num">
                                      <p:cBhvr additive="base">
                                        <p:cTn id="49" dur="500" fill="hold"/>
                                        <p:tgtEl>
                                          <p:spTgt spid="108"/>
                                        </p:tgtEl>
                                        <p:attrNameLst>
                                          <p:attrName>ppt_x</p:attrName>
                                        </p:attrNameLst>
                                      </p:cBhvr>
                                      <p:tavLst>
                                        <p:tav tm="0">
                                          <p:val>
                                            <p:strVal val="#ppt_x"/>
                                          </p:val>
                                        </p:tav>
                                        <p:tav tm="100000">
                                          <p:val>
                                            <p:strVal val="#ppt_x"/>
                                          </p:val>
                                        </p:tav>
                                      </p:tavLst>
                                    </p:anim>
                                    <p:anim calcmode="lin" valueType="num">
                                      <p:cBhvr additive="base">
                                        <p:cTn id="50" dur="500" fill="hold"/>
                                        <p:tgtEl>
                                          <p:spTgt spid="108"/>
                                        </p:tgtEl>
                                        <p:attrNameLst>
                                          <p:attrName>ppt_y</p:attrName>
                                        </p:attrNameLst>
                                      </p:cBhvr>
                                      <p:tavLst>
                                        <p:tav tm="0">
                                          <p:val>
                                            <p:strVal val="1+#ppt_h/2"/>
                                          </p:val>
                                        </p:tav>
                                        <p:tav tm="100000">
                                          <p:val>
                                            <p:strVal val="#ppt_y"/>
                                          </p:val>
                                        </p:tav>
                                      </p:tavLst>
                                    </p:anim>
                                  </p:childTnLst>
                                </p:cTn>
                              </p:par>
                            </p:childTnLst>
                          </p:cTn>
                        </p:par>
                        <p:par>
                          <p:cTn id="51" fill="hold">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124"/>
                                        </p:tgtEl>
                                        <p:attrNameLst>
                                          <p:attrName>style.visibility</p:attrName>
                                        </p:attrNameLst>
                                      </p:cBhvr>
                                      <p:to>
                                        <p:strVal val="visible"/>
                                      </p:to>
                                    </p:set>
                                    <p:animEffect transition="in" filter="wipe(left)">
                                      <p:cBhvr>
                                        <p:cTn id="54"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117" grpId="0"/>
      <p:bldP spid="127" grpId="0"/>
      <p:bldP spid="1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bwMode="auto">
          <a:xfrm>
            <a:off x="0" y="0"/>
            <a:ext cx="12192000" cy="4365688"/>
          </a:xfrm>
          <a:prstGeom prst="rect">
            <a:avLst/>
          </a:prstGeom>
          <a:solidFill>
            <a:schemeClr val="bg2"/>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8" name="Rectangle 7"/>
          <p:cNvSpPr/>
          <p:nvPr/>
        </p:nvSpPr>
        <p:spPr bwMode="auto">
          <a:xfrm>
            <a:off x="0" y="4365689"/>
            <a:ext cx="12192000" cy="2492310"/>
          </a:xfrm>
          <a:prstGeom prst="rect">
            <a:avLst/>
          </a:prstGeom>
          <a:solidFill>
            <a:schemeClr val="accent2"/>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2" name="Rectangle 1"/>
          <p:cNvSpPr/>
          <p:nvPr/>
        </p:nvSpPr>
        <p:spPr bwMode="auto">
          <a:xfrm>
            <a:off x="500485" y="4367722"/>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5" name="Rectangle 74"/>
          <p:cNvSpPr/>
          <p:nvPr/>
        </p:nvSpPr>
        <p:spPr bwMode="auto">
          <a:xfrm>
            <a:off x="3424858" y="4367721"/>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6" name="Rectangle 75"/>
          <p:cNvSpPr/>
          <p:nvPr/>
        </p:nvSpPr>
        <p:spPr bwMode="auto">
          <a:xfrm>
            <a:off x="9267703" y="4365689"/>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7" name="Rectangle 76"/>
          <p:cNvSpPr/>
          <p:nvPr/>
        </p:nvSpPr>
        <p:spPr bwMode="auto">
          <a:xfrm>
            <a:off x="6343405" y="4365689"/>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90" name="TextBox 3"/>
          <p:cNvSpPr txBox="1"/>
          <p:nvPr/>
        </p:nvSpPr>
        <p:spPr>
          <a:xfrm>
            <a:off x="3460750" y="4981575"/>
            <a:ext cx="2338070" cy="29464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影响竞争力的提升</a:t>
            </a:r>
            <a:endPar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2" name="TextBox 6"/>
          <p:cNvSpPr txBox="1"/>
          <p:nvPr/>
        </p:nvSpPr>
        <p:spPr>
          <a:xfrm>
            <a:off x="537845" y="4981575"/>
            <a:ext cx="2338070" cy="29464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资源的浪费</a:t>
            </a:r>
            <a:endPar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4" name="TextBox 12"/>
          <p:cNvSpPr txBox="1"/>
          <p:nvPr/>
        </p:nvSpPr>
        <p:spPr>
          <a:xfrm>
            <a:off x="6348730" y="4981575"/>
            <a:ext cx="2419985" cy="29464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影响营销效率及准确性</a:t>
            </a:r>
            <a:endPar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6" name="TextBox 13"/>
          <p:cNvSpPr txBox="1"/>
          <p:nvPr/>
        </p:nvSpPr>
        <p:spPr>
          <a:xfrm>
            <a:off x="9305290" y="4981575"/>
            <a:ext cx="2338070" cy="29464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商户资源开拓不准确</a:t>
            </a:r>
            <a:endPar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pic>
        <p:nvPicPr>
          <p:cNvPr id="52" name="图片占位符 3"/>
          <p:cNvPicPr>
            <a:picLocks noChangeAspect="1"/>
          </p:cNvPicPr>
          <p:nvPr/>
        </p:nvPicPr>
        <p:blipFill>
          <a:blip r:embed="rId1" cstate="screen"/>
          <a:srcRect/>
          <a:stretch>
            <a:fillRect/>
          </a:stretch>
        </p:blipFill>
        <p:spPr>
          <a:xfrm>
            <a:off x="495492" y="2018608"/>
            <a:ext cx="2422394" cy="2349381"/>
          </a:xfrm>
          <a:prstGeom prst="rect">
            <a:avLst/>
          </a:prstGeom>
        </p:spPr>
      </p:pic>
      <p:pic>
        <p:nvPicPr>
          <p:cNvPr id="53" name="图片占位符 6"/>
          <p:cNvPicPr>
            <a:picLocks noChangeAspect="1"/>
          </p:cNvPicPr>
          <p:nvPr/>
        </p:nvPicPr>
        <p:blipFill>
          <a:blip r:embed="rId2" cstate="screen"/>
          <a:srcRect/>
          <a:stretch>
            <a:fillRect/>
          </a:stretch>
        </p:blipFill>
        <p:spPr>
          <a:xfrm>
            <a:off x="3419006" y="2018608"/>
            <a:ext cx="2422394" cy="2349381"/>
          </a:xfrm>
          <a:prstGeom prst="rect">
            <a:avLst/>
          </a:prstGeom>
        </p:spPr>
      </p:pic>
      <p:pic>
        <p:nvPicPr>
          <p:cNvPr id="54" name="图片占位符 12"/>
          <p:cNvPicPr>
            <a:picLocks noChangeAspect="1"/>
          </p:cNvPicPr>
          <p:nvPr/>
        </p:nvPicPr>
        <p:blipFill>
          <a:blip r:embed="rId3" cstate="screen"/>
          <a:srcRect/>
          <a:stretch>
            <a:fillRect/>
          </a:stretch>
        </p:blipFill>
        <p:spPr>
          <a:xfrm>
            <a:off x="6341885" y="2018608"/>
            <a:ext cx="2422394" cy="2349381"/>
          </a:xfrm>
          <a:prstGeom prst="rect">
            <a:avLst/>
          </a:prstGeom>
        </p:spPr>
      </p:pic>
      <p:pic>
        <p:nvPicPr>
          <p:cNvPr id="55" name="图片占位符 13"/>
          <p:cNvPicPr>
            <a:picLocks noChangeAspect="1"/>
          </p:cNvPicPr>
          <p:nvPr/>
        </p:nvPicPr>
        <p:blipFill>
          <a:blip r:embed="rId4" cstate="screen"/>
          <a:srcRect/>
          <a:stretch>
            <a:fillRect/>
          </a:stretch>
        </p:blipFill>
        <p:spPr>
          <a:xfrm>
            <a:off x="9263345" y="2018608"/>
            <a:ext cx="2422394" cy="2349381"/>
          </a:xfrm>
          <a:prstGeom prst="rect">
            <a:avLst/>
          </a:prstGeom>
        </p:spPr>
      </p:pic>
      <p:sp>
        <p:nvSpPr>
          <p:cNvPr id="28" name="出自【趣你的PPT】(微信:qunideppt)：最优质的PPT资源库"/>
          <p:cNvSpPr/>
          <p:nvPr>
            <p:custDataLst>
              <p:tags r:id="rId5"/>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出自【趣你的PPT】(微信:qunideppt)：最优质的PPT资源库"/>
          <p:cNvSpPr/>
          <p:nvPr>
            <p:custDataLst>
              <p:tags r:id="rId6"/>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出自【趣你的PPT】(微信:qunideppt)：最优质的PPT资源库"/>
          <p:cNvSpPr txBox="1">
            <a:spLocks noChangeArrowheads="1"/>
          </p:cNvSpPr>
          <p:nvPr>
            <p:custDataLst>
              <p:tags r:id="rId7"/>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网点不合理弊端</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 calcmode="lin" valueType="num">
                                      <p:cBhvr additive="base">
                                        <p:cTn id="17" dur="500" fill="hold"/>
                                        <p:tgtEl>
                                          <p:spTgt spid="92"/>
                                        </p:tgtEl>
                                        <p:attrNameLst>
                                          <p:attrName>ppt_x</p:attrName>
                                        </p:attrNameLst>
                                      </p:cBhvr>
                                      <p:tavLst>
                                        <p:tav tm="0">
                                          <p:val>
                                            <p:strVal val="#ppt_x"/>
                                          </p:val>
                                        </p:tav>
                                        <p:tav tm="100000">
                                          <p:val>
                                            <p:strVal val="#ppt_x"/>
                                          </p:val>
                                        </p:tav>
                                      </p:tavLst>
                                    </p:anim>
                                    <p:anim calcmode="lin" valueType="num">
                                      <p:cBhvr additive="base">
                                        <p:cTn id="18" dur="500" fill="hold"/>
                                        <p:tgtEl>
                                          <p:spTgt spid="9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additive="base">
                                        <p:cTn id="22" dur="500" fill="hold"/>
                                        <p:tgtEl>
                                          <p:spTgt spid="53"/>
                                        </p:tgtEl>
                                        <p:attrNameLst>
                                          <p:attrName>ppt_x</p:attrName>
                                        </p:attrNameLst>
                                      </p:cBhvr>
                                      <p:tavLst>
                                        <p:tav tm="0">
                                          <p:val>
                                            <p:strVal val="#ppt_x"/>
                                          </p:val>
                                        </p:tav>
                                        <p:tav tm="100000">
                                          <p:val>
                                            <p:strVal val="#ppt_x"/>
                                          </p:val>
                                        </p:tav>
                                      </p:tavLst>
                                    </p:anim>
                                    <p:anim calcmode="lin" valueType="num">
                                      <p:cBhvr additive="base">
                                        <p:cTn id="23" dur="500" fill="hold"/>
                                        <p:tgtEl>
                                          <p:spTgt spid="5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500" fill="hold"/>
                                        <p:tgtEl>
                                          <p:spTgt spid="75"/>
                                        </p:tgtEl>
                                        <p:attrNameLst>
                                          <p:attrName>ppt_x</p:attrName>
                                        </p:attrNameLst>
                                      </p:cBhvr>
                                      <p:tavLst>
                                        <p:tav tm="0">
                                          <p:val>
                                            <p:strVal val="#ppt_x"/>
                                          </p:val>
                                        </p:tav>
                                        <p:tav tm="100000">
                                          <p:val>
                                            <p:strVal val="#ppt_x"/>
                                          </p:val>
                                        </p:tav>
                                      </p:tavLst>
                                    </p:anim>
                                    <p:anim calcmode="lin" valueType="num">
                                      <p:cBhvr additive="base">
                                        <p:cTn id="28" dur="500" fill="hold"/>
                                        <p:tgtEl>
                                          <p:spTgt spid="7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0"/>
                                        </p:tgtEl>
                                        <p:attrNameLst>
                                          <p:attrName>style.visibility</p:attrName>
                                        </p:attrNameLst>
                                      </p:cBhvr>
                                      <p:to>
                                        <p:strVal val="visible"/>
                                      </p:to>
                                    </p:set>
                                    <p:anim calcmode="lin" valueType="num">
                                      <p:cBhvr additive="base">
                                        <p:cTn id="32" dur="500" fill="hold"/>
                                        <p:tgtEl>
                                          <p:spTgt spid="90"/>
                                        </p:tgtEl>
                                        <p:attrNameLst>
                                          <p:attrName>ppt_x</p:attrName>
                                        </p:attrNameLst>
                                      </p:cBhvr>
                                      <p:tavLst>
                                        <p:tav tm="0">
                                          <p:val>
                                            <p:strVal val="#ppt_x"/>
                                          </p:val>
                                        </p:tav>
                                        <p:tav tm="100000">
                                          <p:val>
                                            <p:strVal val="#ppt_x"/>
                                          </p:val>
                                        </p:tav>
                                      </p:tavLst>
                                    </p:anim>
                                    <p:anim calcmode="lin" valueType="num">
                                      <p:cBhvr additive="base">
                                        <p:cTn id="33" dur="500" fill="hold"/>
                                        <p:tgtEl>
                                          <p:spTgt spid="90"/>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1" fill="hold" nodeType="after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ppt_x"/>
                                          </p:val>
                                        </p:tav>
                                        <p:tav tm="100000">
                                          <p:val>
                                            <p:strVal val="#ppt_x"/>
                                          </p:val>
                                        </p:tav>
                                      </p:tavLst>
                                    </p:anim>
                                    <p:anim calcmode="lin" valueType="num">
                                      <p:cBhvr additive="base">
                                        <p:cTn id="38" dur="500" fill="hold"/>
                                        <p:tgtEl>
                                          <p:spTgt spid="54"/>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77"/>
                                        </p:tgtEl>
                                        <p:attrNameLst>
                                          <p:attrName>style.visibility</p:attrName>
                                        </p:attrNameLst>
                                      </p:cBhvr>
                                      <p:to>
                                        <p:strVal val="visible"/>
                                      </p:to>
                                    </p:set>
                                    <p:anim calcmode="lin" valueType="num">
                                      <p:cBhvr additive="base">
                                        <p:cTn id="42" dur="500" fill="hold"/>
                                        <p:tgtEl>
                                          <p:spTgt spid="77"/>
                                        </p:tgtEl>
                                        <p:attrNameLst>
                                          <p:attrName>ppt_x</p:attrName>
                                        </p:attrNameLst>
                                      </p:cBhvr>
                                      <p:tavLst>
                                        <p:tav tm="0">
                                          <p:val>
                                            <p:strVal val="#ppt_x"/>
                                          </p:val>
                                        </p:tav>
                                        <p:tav tm="100000">
                                          <p:val>
                                            <p:strVal val="#ppt_x"/>
                                          </p:val>
                                        </p:tav>
                                      </p:tavLst>
                                    </p:anim>
                                    <p:anim calcmode="lin" valueType="num">
                                      <p:cBhvr additive="base">
                                        <p:cTn id="43" dur="500" fill="hold"/>
                                        <p:tgtEl>
                                          <p:spTgt spid="77"/>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94"/>
                                        </p:tgtEl>
                                        <p:attrNameLst>
                                          <p:attrName>style.visibility</p:attrName>
                                        </p:attrNameLst>
                                      </p:cBhvr>
                                      <p:to>
                                        <p:strVal val="visible"/>
                                      </p:to>
                                    </p:set>
                                    <p:anim calcmode="lin" valueType="num">
                                      <p:cBhvr additive="base">
                                        <p:cTn id="47" dur="500" fill="hold"/>
                                        <p:tgtEl>
                                          <p:spTgt spid="94"/>
                                        </p:tgtEl>
                                        <p:attrNameLst>
                                          <p:attrName>ppt_x</p:attrName>
                                        </p:attrNameLst>
                                      </p:cBhvr>
                                      <p:tavLst>
                                        <p:tav tm="0">
                                          <p:val>
                                            <p:strVal val="#ppt_x"/>
                                          </p:val>
                                        </p:tav>
                                        <p:tav tm="100000">
                                          <p:val>
                                            <p:strVal val="#ppt_x"/>
                                          </p:val>
                                        </p:tav>
                                      </p:tavLst>
                                    </p:anim>
                                    <p:anim calcmode="lin" valueType="num">
                                      <p:cBhvr additive="base">
                                        <p:cTn id="48" dur="500" fill="hold"/>
                                        <p:tgtEl>
                                          <p:spTgt spid="94"/>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55"/>
                                        </p:tgtEl>
                                        <p:attrNameLst>
                                          <p:attrName>style.visibility</p:attrName>
                                        </p:attrNameLst>
                                      </p:cBhvr>
                                      <p:to>
                                        <p:strVal val="visible"/>
                                      </p:to>
                                    </p:set>
                                    <p:anim calcmode="lin" valueType="num">
                                      <p:cBhvr additive="base">
                                        <p:cTn id="52" dur="500" fill="hold"/>
                                        <p:tgtEl>
                                          <p:spTgt spid="55"/>
                                        </p:tgtEl>
                                        <p:attrNameLst>
                                          <p:attrName>ppt_x</p:attrName>
                                        </p:attrNameLst>
                                      </p:cBhvr>
                                      <p:tavLst>
                                        <p:tav tm="0">
                                          <p:val>
                                            <p:strVal val="#ppt_x"/>
                                          </p:val>
                                        </p:tav>
                                        <p:tav tm="100000">
                                          <p:val>
                                            <p:strVal val="#ppt_x"/>
                                          </p:val>
                                        </p:tav>
                                      </p:tavLst>
                                    </p:anim>
                                    <p:anim calcmode="lin" valueType="num">
                                      <p:cBhvr additive="base">
                                        <p:cTn id="53" dur="500" fill="hold"/>
                                        <p:tgtEl>
                                          <p:spTgt spid="55"/>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ppt_x"/>
                                          </p:val>
                                        </p:tav>
                                        <p:tav tm="100000">
                                          <p:val>
                                            <p:strVal val="#ppt_x"/>
                                          </p:val>
                                        </p:tav>
                                      </p:tavLst>
                                    </p:anim>
                                    <p:anim calcmode="lin" valueType="num">
                                      <p:cBhvr additive="base">
                                        <p:cTn id="58" dur="500" fill="hold"/>
                                        <p:tgtEl>
                                          <p:spTgt spid="76"/>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96"/>
                                        </p:tgtEl>
                                        <p:attrNameLst>
                                          <p:attrName>style.visibility</p:attrName>
                                        </p:attrNameLst>
                                      </p:cBhvr>
                                      <p:to>
                                        <p:strVal val="visible"/>
                                      </p:to>
                                    </p:set>
                                    <p:anim calcmode="lin" valueType="num">
                                      <p:cBhvr additive="base">
                                        <p:cTn id="62" dur="500" fill="hold"/>
                                        <p:tgtEl>
                                          <p:spTgt spid="96"/>
                                        </p:tgtEl>
                                        <p:attrNameLst>
                                          <p:attrName>ppt_x</p:attrName>
                                        </p:attrNameLst>
                                      </p:cBhvr>
                                      <p:tavLst>
                                        <p:tav tm="0">
                                          <p:val>
                                            <p:strVal val="#ppt_x"/>
                                          </p:val>
                                        </p:tav>
                                        <p:tav tm="100000">
                                          <p:val>
                                            <p:strVal val="#ppt_x"/>
                                          </p:val>
                                        </p:tav>
                                      </p:tavLst>
                                    </p:anim>
                                    <p:anim calcmode="lin" valueType="num">
                                      <p:cBhvr additive="base">
                                        <p:cTn id="63"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2" grpId="0"/>
      <p:bldP spid="75" grpId="0" animBg="1"/>
      <p:bldP spid="90" grpId="0"/>
      <p:bldP spid="94" grpId="0"/>
      <p:bldP spid="77" grpId="0" animBg="1"/>
      <p:bldP spid="96" grpId="0"/>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62585" y="1989445"/>
            <a:ext cx="5785605" cy="4871126"/>
          </a:xfrm>
          <a:prstGeom prst="rect">
            <a:avLst/>
          </a:prstGeom>
        </p:spPr>
      </p:pic>
      <p:sp>
        <p:nvSpPr>
          <p:cNvPr id="6"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出自【趣你的PPT】(微信:qunideppt)：最优质的PPT资源库"/>
          <p:cNvSpPr txBox="1">
            <a:spLocks noChangeArrowheads="1"/>
          </p:cNvSpPr>
          <p:nvPr>
            <p:custDataLst>
              <p:tags r:id="rId4"/>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信息收集</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1" name="Oval 25"/>
          <p:cNvSpPr>
            <a:spLocks noChangeAspect="1"/>
          </p:cNvSpPr>
          <p:nvPr/>
        </p:nvSpPr>
        <p:spPr>
          <a:xfrm>
            <a:off x="6395924" y="2668166"/>
            <a:ext cx="121920" cy="121920"/>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sp>
        <p:nvSpPr>
          <p:cNvPr id="33" name="Oval 27"/>
          <p:cNvSpPr>
            <a:spLocks noChangeAspect="1"/>
          </p:cNvSpPr>
          <p:nvPr/>
        </p:nvSpPr>
        <p:spPr>
          <a:xfrm>
            <a:off x="6395924" y="4540796"/>
            <a:ext cx="121920" cy="121920"/>
          </a:xfrm>
          <a:prstGeom prst="ellipse">
            <a:avLst/>
          </a:prstGeom>
          <a:solidFill>
            <a:schemeClr val="accent4"/>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sp>
        <p:nvSpPr>
          <p:cNvPr id="35" name="TextBox 13"/>
          <p:cNvSpPr txBox="1"/>
          <p:nvPr/>
        </p:nvSpPr>
        <p:spPr>
          <a:xfrm>
            <a:off x="6664093" y="2346526"/>
            <a:ext cx="1295287" cy="294640"/>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网点</a:t>
            </a:r>
            <a:endPar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664093" y="2668527"/>
            <a:ext cx="2333999" cy="220980"/>
          </a:xfrm>
          <a:prstGeom prst="rect">
            <a:avLst/>
          </a:prstGeom>
          <a:noFill/>
        </p:spPr>
        <p:txBody>
          <a:bodyPr wrap="square" lIns="0" tIns="0" rIns="0" bIns="0" rtlCol="0" anchor="t" anchorCtr="0">
            <a:spAutoFit/>
          </a:bodyPr>
          <a:p>
            <a:pPr defTabSz="1216660">
              <a:lnSpc>
                <a:spcPct val="120000"/>
              </a:lnSpc>
              <a:spcBef>
                <a:spcPct val="20000"/>
              </a:spcBef>
              <a:defRPr/>
            </a:pPr>
            <a:r>
              <a:rPr lang="zh-CN" sz="1200" dirty="0">
                <a:solidFill>
                  <a:srgbClr val="000000"/>
                </a:solidFill>
                <a:latin typeface="Arial" panose="020B0604020202020204" pitchFamily="34" charset="0"/>
                <a:ea typeface="微软雅黑" panose="020B0503020204020204" charset="-122"/>
                <a:sym typeface="Arial" panose="020B0604020202020204" pitchFamily="34" charset="0"/>
              </a:rPr>
              <a:t>网点产品、地址、坐标、服务范围</a:t>
            </a:r>
            <a:endParaRPr 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1" name="TextBox 13"/>
          <p:cNvSpPr txBox="1"/>
          <p:nvPr/>
        </p:nvSpPr>
        <p:spPr>
          <a:xfrm>
            <a:off x="6664093" y="4212822"/>
            <a:ext cx="1295287" cy="294640"/>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商户</a:t>
            </a:r>
            <a:endPar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2" name="TextBox 13"/>
          <p:cNvSpPr txBox="1"/>
          <p:nvPr/>
        </p:nvSpPr>
        <p:spPr>
          <a:xfrm>
            <a:off x="6664093" y="4534823"/>
            <a:ext cx="2333999" cy="441960"/>
          </a:xfrm>
          <a:prstGeom prst="rect">
            <a:avLst/>
          </a:prstGeom>
          <a:noFill/>
        </p:spPr>
        <p:txBody>
          <a:bodyPr wrap="square" lIns="0" tIns="0" rIns="0" bIns="0" rtlCol="0" anchor="t" anchorCtr="0">
            <a:spAutoFit/>
          </a:bodyPr>
          <a:p>
            <a:pPr defTabSz="1216660">
              <a:lnSpc>
                <a:spcPct val="120000"/>
              </a:lnSpc>
              <a:spcBef>
                <a:spcPct val="20000"/>
              </a:spcBef>
              <a:defRPr/>
            </a:pPr>
            <a:r>
              <a:rPr lang="zh-CN" sz="1200" dirty="0">
                <a:solidFill>
                  <a:srgbClr val="000000"/>
                </a:solidFill>
                <a:latin typeface="Arial" panose="020B0604020202020204" pitchFamily="34" charset="0"/>
                <a:ea typeface="微软雅黑" panose="020B0503020204020204" charset="-122"/>
                <a:sym typeface="Arial" panose="020B0604020202020204" pitchFamily="34" charset="0"/>
              </a:rPr>
              <a:t>经营产品类型、消费流水、使用产品类型</a:t>
            </a:r>
            <a:endParaRPr 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 name="Oval 27"/>
          <p:cNvSpPr>
            <a:spLocks noChangeAspect="1"/>
          </p:cNvSpPr>
          <p:nvPr/>
        </p:nvSpPr>
        <p:spPr>
          <a:xfrm>
            <a:off x="6395924" y="3609886"/>
            <a:ext cx="121920" cy="121920"/>
          </a:xfrm>
          <a:prstGeom prst="ellipse">
            <a:avLst/>
          </a:prstGeom>
          <a:solidFill>
            <a:schemeClr val="accent4"/>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sp>
        <p:nvSpPr>
          <p:cNvPr id="4" name="TextBox 13"/>
          <p:cNvSpPr txBox="1"/>
          <p:nvPr/>
        </p:nvSpPr>
        <p:spPr>
          <a:xfrm>
            <a:off x="6664093" y="3281912"/>
            <a:ext cx="1295287" cy="294640"/>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自助终端</a:t>
            </a:r>
            <a:endPar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5" name="TextBox 13"/>
          <p:cNvSpPr txBox="1"/>
          <p:nvPr/>
        </p:nvSpPr>
        <p:spPr>
          <a:xfrm>
            <a:off x="6664093" y="3603913"/>
            <a:ext cx="2333999" cy="220980"/>
          </a:xfrm>
          <a:prstGeom prst="rect">
            <a:avLst/>
          </a:prstGeom>
          <a:noFill/>
        </p:spPr>
        <p:txBody>
          <a:bodyPr wrap="square" lIns="0" tIns="0" rIns="0" bIns="0" rtlCol="0" anchor="t" anchorCtr="0">
            <a:spAutoFit/>
          </a:bodyPr>
          <a:p>
            <a:pPr defTabSz="1216660">
              <a:lnSpc>
                <a:spcPct val="120000"/>
              </a:lnSpc>
              <a:spcBef>
                <a:spcPct val="20000"/>
              </a:spcBef>
              <a:defRPr/>
            </a:pPr>
            <a:r>
              <a:rPr lang="zh-CN" sz="1200" dirty="0">
                <a:solidFill>
                  <a:srgbClr val="000000"/>
                </a:solidFill>
                <a:latin typeface="Arial" panose="020B0604020202020204" pitchFamily="34" charset="0"/>
                <a:ea typeface="微软雅黑" panose="020B0503020204020204" charset="-122"/>
                <a:sym typeface="Arial" panose="020B0604020202020204" pitchFamily="34" charset="0"/>
              </a:rPr>
              <a:t>业务流水</a:t>
            </a:r>
            <a:endParaRPr 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规划</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descr="084fb663dcf23d9bc8821ba83651738"/>
          <p:cNvPicPr>
            <a:picLocks noChangeAspect="1"/>
          </p:cNvPicPr>
          <p:nvPr/>
        </p:nvPicPr>
        <p:blipFill>
          <a:blip r:embed="rId4"/>
          <a:stretch>
            <a:fillRect/>
          </a:stretch>
        </p:blipFill>
        <p:spPr>
          <a:xfrm>
            <a:off x="1035685" y="1005205"/>
            <a:ext cx="10608310" cy="5507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规划</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3" name="图片 2" descr="5ca7a822c25ed7c0217c4fe19535386"/>
          <p:cNvPicPr>
            <a:picLocks noChangeAspect="1"/>
          </p:cNvPicPr>
          <p:nvPr/>
        </p:nvPicPr>
        <p:blipFill>
          <a:blip r:embed="rId4"/>
          <a:stretch>
            <a:fillRect/>
          </a:stretch>
        </p:blipFill>
        <p:spPr>
          <a:xfrm>
            <a:off x="1066800" y="1005205"/>
            <a:ext cx="10058400" cy="5762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规划</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descr="1777a1302f454aac9806d5c3973bc0a"/>
          <p:cNvPicPr>
            <a:picLocks noChangeAspect="1"/>
          </p:cNvPicPr>
          <p:nvPr/>
        </p:nvPicPr>
        <p:blipFill>
          <a:blip r:embed="rId4"/>
          <a:stretch>
            <a:fillRect/>
          </a:stretch>
        </p:blipFill>
        <p:spPr>
          <a:xfrm>
            <a:off x="1066800" y="1085850"/>
            <a:ext cx="10058400" cy="4973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diagram"/>
  <p:tag name="KSO_WM_TEMPLATE_INDEX" val="20160819"/>
</p:tagLst>
</file>

<file path=ppt/tags/tag10.xml><?xml version="1.0" encoding="utf-8"?>
<p:tagLst xmlns:p="http://schemas.openxmlformats.org/presentationml/2006/main">
  <p:tag name="NORDRI TOOLS WATERMARK" val="bsc2yuvb"/>
</p:tagLst>
</file>

<file path=ppt/tags/tag11.xml><?xml version="1.0" encoding="utf-8"?>
<p:tagLst xmlns:p="http://schemas.openxmlformats.org/presentationml/2006/main">
  <p:tag name="NORDRI TOOLS WATERMARK" val="ecddfplt"/>
</p:tagLst>
</file>

<file path=ppt/tags/tag12.xml><?xml version="1.0" encoding="utf-8"?>
<p:tagLst xmlns:p="http://schemas.openxmlformats.org/presentationml/2006/main">
  <p:tag name="NORDRI TOOLS WATERMARK" val="wxbw55wd"/>
</p:tagLst>
</file>

<file path=ppt/tags/tag13.xml><?xml version="1.0" encoding="utf-8"?>
<p:tagLst xmlns:p="http://schemas.openxmlformats.org/presentationml/2006/main">
  <p:tag name="NORDRI TOOLS WATERMARK" val="bsc2yuvb"/>
</p:tagLst>
</file>

<file path=ppt/tags/tag14.xml><?xml version="1.0" encoding="utf-8"?>
<p:tagLst xmlns:p="http://schemas.openxmlformats.org/presentationml/2006/main">
  <p:tag name="NORDRI TOOLS WATERMARK" val="ecddfplt"/>
</p:tagLst>
</file>

<file path=ppt/tags/tag15.xml><?xml version="1.0" encoding="utf-8"?>
<p:tagLst xmlns:p="http://schemas.openxmlformats.org/presentationml/2006/main">
  <p:tag name="NORDRI TOOLS WATERMARK" val="wxbw55wd"/>
</p:tagLst>
</file>

<file path=ppt/tags/tag16.xml><?xml version="1.0" encoding="utf-8"?>
<p:tagLst xmlns:p="http://schemas.openxmlformats.org/presentationml/2006/main">
  <p:tag name="NORDRI TOOLS WATERMARK" val="bsc2yuvb"/>
</p:tagLst>
</file>

<file path=ppt/tags/tag17.xml><?xml version="1.0" encoding="utf-8"?>
<p:tagLst xmlns:p="http://schemas.openxmlformats.org/presentationml/2006/main">
  <p:tag name="NORDRI TOOLS WATERMARK" val="ecddfplt"/>
</p:tagLst>
</file>

<file path=ppt/tags/tag18.xml><?xml version="1.0" encoding="utf-8"?>
<p:tagLst xmlns:p="http://schemas.openxmlformats.org/presentationml/2006/main">
  <p:tag name="NORDRI TOOLS WATERMARK" val="wxbw55wd"/>
</p:tagLst>
</file>

<file path=ppt/tags/tag19.xml><?xml version="1.0" encoding="utf-8"?>
<p:tagLst xmlns:p="http://schemas.openxmlformats.org/presentationml/2006/main">
  <p:tag name="NORDRI TOOLS WATERMARK" val="bsc2yuvb"/>
</p:tagLst>
</file>

<file path=ppt/tags/tag2.xml><?xml version="1.0" encoding="utf-8"?>
<p:tagLst xmlns:p="http://schemas.openxmlformats.org/presentationml/2006/main">
  <p:tag name="KSO_WM_TAG_VERSION" val="1.0"/>
  <p:tag name="KSO_WM_TEMPLATE_CATEGORY" val="diagram"/>
  <p:tag name="KSO_WM_TEMPLATE_INDEX" val="20160819"/>
</p:tagLst>
</file>

<file path=ppt/tags/tag20.xml><?xml version="1.0" encoding="utf-8"?>
<p:tagLst xmlns:p="http://schemas.openxmlformats.org/presentationml/2006/main">
  <p:tag name="NORDRI TOOLS WATERMARK" val="ecddfplt"/>
</p:tagLst>
</file>

<file path=ppt/tags/tag21.xml><?xml version="1.0" encoding="utf-8"?>
<p:tagLst xmlns:p="http://schemas.openxmlformats.org/presentationml/2006/main">
  <p:tag name="NORDRI TOOLS WATERMARK" val="wxbw55wd"/>
</p:tagLst>
</file>

<file path=ppt/tags/tag22.xml><?xml version="1.0" encoding="utf-8"?>
<p:tagLst xmlns:p="http://schemas.openxmlformats.org/presentationml/2006/main">
  <p:tag name="NORDRI TOOLS WATERMARK" val="bsc2yuvb"/>
</p:tagLst>
</file>

<file path=ppt/tags/tag23.xml><?xml version="1.0" encoding="utf-8"?>
<p:tagLst xmlns:p="http://schemas.openxmlformats.org/presentationml/2006/main">
  <p:tag name="NORDRI TOOLS WATERMARK" val="ecddfplt"/>
</p:tagLst>
</file>

<file path=ppt/tags/tag24.xml><?xml version="1.0" encoding="utf-8"?>
<p:tagLst xmlns:p="http://schemas.openxmlformats.org/presentationml/2006/main">
  <p:tag name="NORDRI TOOLS WATERMARK" val="wxbw55wd"/>
</p:tagLst>
</file>

<file path=ppt/tags/tag25.xml><?xml version="1.0" encoding="utf-8"?>
<p:tagLst xmlns:p="http://schemas.openxmlformats.org/presentationml/2006/main">
  <p:tag name="NORDRI TOOLS WATERMARK" val="bsc2yuvb"/>
</p:tagLst>
</file>

<file path=ppt/tags/tag26.xml><?xml version="1.0" encoding="utf-8"?>
<p:tagLst xmlns:p="http://schemas.openxmlformats.org/presentationml/2006/main">
  <p:tag name="NORDRI TOOLS WATERMARK" val="ecddfplt"/>
</p:tagLst>
</file>

<file path=ppt/tags/tag27.xml><?xml version="1.0" encoding="utf-8"?>
<p:tagLst xmlns:p="http://schemas.openxmlformats.org/presentationml/2006/main">
  <p:tag name="NORDRI TOOLS WATERMARK" val="wxbw55wd"/>
</p:tagLst>
</file>

<file path=ppt/tags/tag28.xml><?xml version="1.0" encoding="utf-8"?>
<p:tagLst xmlns:p="http://schemas.openxmlformats.org/presentationml/2006/main">
  <p:tag name="NORDRI TOOLS WATERMARK" val="bsc2yuvb"/>
</p:tagLst>
</file>

<file path=ppt/tags/tag29.xml><?xml version="1.0" encoding="utf-8"?>
<p:tagLst xmlns:p="http://schemas.openxmlformats.org/presentationml/2006/main">
  <p:tag name="NORDRI TOOLS WATERMARK" val="ecddfplt"/>
</p:tagLst>
</file>

<file path=ppt/tags/tag3.xml><?xml version="1.0" encoding="utf-8"?>
<p:tagLst xmlns:p="http://schemas.openxmlformats.org/presentationml/2006/main">
  <p:tag name="KSO_WM_TEMPLATE_CATEGORY" val="diagram"/>
  <p:tag name="KSO_WM_TEMPLATE_INDEX" val="20160819"/>
  <p:tag name="KSO_WM_TAG_VERSION" val="1.0"/>
  <p:tag name="KSO_WM_BEAUTIFY_FLAG" val="#wm#"/>
</p:tagLst>
</file>

<file path=ppt/tags/tag30.xml><?xml version="1.0" encoding="utf-8"?>
<p:tagLst xmlns:p="http://schemas.openxmlformats.org/presentationml/2006/main">
  <p:tag name="NORDRI TOOLS WATERMARK" val="wxbw55wd"/>
</p:tagLst>
</file>

<file path=ppt/tags/tag31.xml><?xml version="1.0" encoding="utf-8"?>
<p:tagLst xmlns:p="http://schemas.openxmlformats.org/presentationml/2006/main">
  <p:tag name="NORDRI TOOLS WATERMARK" val="bsc2yuvb"/>
</p:tagLst>
</file>

<file path=ppt/tags/tag32.xml><?xml version="1.0" encoding="utf-8"?>
<p:tagLst xmlns:p="http://schemas.openxmlformats.org/presentationml/2006/main">
  <p:tag name="NORDRI TOOLS WATERMARK" val="ecddfplt"/>
</p:tagLst>
</file>

<file path=ppt/tags/tag33.xml><?xml version="1.0" encoding="utf-8"?>
<p:tagLst xmlns:p="http://schemas.openxmlformats.org/presentationml/2006/main">
  <p:tag name="NORDRI TOOLS WATERMARK" val="wxbw55wd"/>
</p:tagLst>
</file>

<file path=ppt/tags/tag34.xml><?xml version="1.0" encoding="utf-8"?>
<p:tagLst xmlns:p="http://schemas.openxmlformats.org/presentationml/2006/main">
  <p:tag name="NORDRI TOOLS WATERMARK" val="bsc2yuvb"/>
</p:tagLst>
</file>

<file path=ppt/tags/tag35.xml><?xml version="1.0" encoding="utf-8"?>
<p:tagLst xmlns:p="http://schemas.openxmlformats.org/presentationml/2006/main">
  <p:tag name="NORDRI TOOLS WATERMARK" val="ecddfplt"/>
</p:tagLst>
</file>

<file path=ppt/tags/tag36.xml><?xml version="1.0" encoding="utf-8"?>
<p:tagLst xmlns:p="http://schemas.openxmlformats.org/presentationml/2006/main">
  <p:tag name="NORDRI TOOLS WATERMARK" val="wxbw55wd"/>
</p:tagLst>
</file>

<file path=ppt/tags/tag37.xml><?xml version="1.0" encoding="utf-8"?>
<p:tagLst xmlns:p="http://schemas.openxmlformats.org/presentationml/2006/main">
  <p:tag name="NORDRI TOOLS WATERMARK" val="bsc2yuvb"/>
</p:tagLst>
</file>

<file path=ppt/tags/tag38.xml><?xml version="1.0" encoding="utf-8"?>
<p:tagLst xmlns:p="http://schemas.openxmlformats.org/presentationml/2006/main">
  <p:tag name="NORDRI TOOLS WATERMARK" val="ecddfplt"/>
</p:tagLst>
</file>

<file path=ppt/tags/tag39.xml><?xml version="1.0" encoding="utf-8"?>
<p:tagLst xmlns:p="http://schemas.openxmlformats.org/presentationml/2006/main">
  <p:tag name="NORDRI TOOLS WATERMARK" val="wxbw55wd"/>
</p:tagLst>
</file>

<file path=ppt/tags/tag4.xml><?xml version="1.0" encoding="utf-8"?>
<p:tagLst xmlns:p="http://schemas.openxmlformats.org/presentationml/2006/main">
  <p:tag name="KSO_WM_TAG_VERSION" val="1.0"/>
  <p:tag name="KSO_WM_TEMPLATE_CATEGORY" val="diagram"/>
  <p:tag name="KSO_WM_TEMPLATE_INDEX" val="20160820"/>
</p:tagLst>
</file>

<file path=ppt/tags/tag40.xml><?xml version="1.0" encoding="utf-8"?>
<p:tagLst xmlns:p="http://schemas.openxmlformats.org/presentationml/2006/main">
  <p:tag name="NORDRI TOOLS WATERMARK" val="bsc2yuvb"/>
</p:tagLst>
</file>

<file path=ppt/tags/tag41.xml><?xml version="1.0" encoding="utf-8"?>
<p:tagLst xmlns:p="http://schemas.openxmlformats.org/presentationml/2006/main">
  <p:tag name="NORDRI TOOLS WATERMARK" val="ecddfplt"/>
</p:tagLst>
</file>

<file path=ppt/tags/tag42.xml><?xml version="1.0" encoding="utf-8"?>
<p:tagLst xmlns:p="http://schemas.openxmlformats.org/presentationml/2006/main">
  <p:tag name="NORDRI TOOLS WATERMARK" val="wxbw55wd"/>
</p:tagLst>
</file>

<file path=ppt/tags/tag43.xml><?xml version="1.0" encoding="utf-8"?>
<p:tagLst xmlns:p="http://schemas.openxmlformats.org/presentationml/2006/main">
  <p:tag name="PA" val="v3.0.1"/>
</p:tagLst>
</file>

<file path=ppt/tags/tag5.xml><?xml version="1.0" encoding="utf-8"?>
<p:tagLst xmlns:p="http://schemas.openxmlformats.org/presentationml/2006/main">
  <p:tag name="KSO_WM_TAG_VERSION" val="1.0"/>
  <p:tag name="KSO_WM_TEMPLATE_CATEGORY" val="diagram"/>
  <p:tag name="KSO_WM_TEMPLATE_INDEX" val="20160820"/>
</p:tagLst>
</file>

<file path=ppt/tags/tag6.xml><?xml version="1.0" encoding="utf-8"?>
<p:tagLst xmlns:p="http://schemas.openxmlformats.org/presentationml/2006/main">
  <p:tag name="NORDRI TOOLS WATERMARK" val="bsc2yuvb"/>
</p:tagLst>
</file>

<file path=ppt/tags/tag7.xml><?xml version="1.0" encoding="utf-8"?>
<p:tagLst xmlns:p="http://schemas.openxmlformats.org/presentationml/2006/main">
  <p:tag name="NORDRI TOOLS WATERMARK" val="ecddfplt"/>
</p:tagLst>
</file>

<file path=ppt/tags/tag8.xml><?xml version="1.0" encoding="utf-8"?>
<p:tagLst xmlns:p="http://schemas.openxmlformats.org/presentationml/2006/main">
  <p:tag name="NORDRI TOOLS WATERMARK" val="wxbw55wd"/>
</p:tagLst>
</file>

<file path=ppt/tags/tag9.xml><?xml version="1.0" encoding="utf-8"?>
<p:tagLst xmlns:p="http://schemas.openxmlformats.org/presentationml/2006/main">
  <p:tag name="WM_BEAUTIFY_ZORDER_FLAG_TAG" val="4"/>
</p:tagLst>
</file>

<file path=ppt/theme/theme1.xml><?xml version="1.0" encoding="utf-8"?>
<a:theme xmlns:a="http://schemas.openxmlformats.org/drawingml/2006/main" name="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160608">
      <a:dk1>
        <a:srgbClr val="000000"/>
      </a:dk1>
      <a:lt1>
        <a:srgbClr val="FFFFFF"/>
      </a:lt1>
      <a:dk2>
        <a:srgbClr val="7F7F7F"/>
      </a:dk2>
      <a:lt2>
        <a:srgbClr val="E7E6E6"/>
      </a:lt2>
      <a:accent1>
        <a:srgbClr val="3C3C3C"/>
      </a:accent1>
      <a:accent2>
        <a:srgbClr val="C55456"/>
      </a:accent2>
      <a:accent3>
        <a:srgbClr val="A6A6A6"/>
      </a:accent3>
      <a:accent4>
        <a:srgbClr val="3C3C3C"/>
      </a:accent4>
      <a:accent5>
        <a:srgbClr val="C55456"/>
      </a:accent5>
      <a:accent6>
        <a:srgbClr val="3C3C3C"/>
      </a:accent6>
      <a:hlink>
        <a:srgbClr val="C55456"/>
      </a:hlink>
      <a:folHlink>
        <a:srgbClr val="3C3C3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4">
      <a:dk1>
        <a:sysClr val="windowText" lastClr="000000"/>
      </a:dk1>
      <a:lt1>
        <a:sysClr val="window" lastClr="FFFFFF"/>
      </a:lt1>
      <a:dk2>
        <a:srgbClr val="44546A"/>
      </a:dk2>
      <a:lt2>
        <a:srgbClr val="E7E6E6"/>
      </a:lt2>
      <a:accent1>
        <a:srgbClr val="C55456"/>
      </a:accent1>
      <a:accent2>
        <a:srgbClr val="3C3C3C"/>
      </a:accent2>
      <a:accent3>
        <a:srgbClr val="C55456"/>
      </a:accent3>
      <a:accent4>
        <a:srgbClr val="3C3C3C"/>
      </a:accent4>
      <a:accent5>
        <a:srgbClr val="C55456"/>
      </a:accent5>
      <a:accent6>
        <a:srgbClr val="3C3C3C"/>
      </a:accent6>
      <a:hlink>
        <a:srgbClr val="C55456"/>
      </a:hlink>
      <a:folHlink>
        <a:srgbClr val="3C3C3C"/>
      </a:folHlink>
    </a:clrScheme>
    <a:fontScheme name="定制模板">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1229</Words>
  <Application>WPS 演示</Application>
  <PresentationFormat>宽屏</PresentationFormat>
  <Paragraphs>206</Paragraphs>
  <Slides>14</Slides>
  <Notes>5</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14</vt:i4>
      </vt:variant>
    </vt:vector>
  </HeadingPairs>
  <TitlesOfParts>
    <vt:vector size="32" baseType="lpstr">
      <vt:lpstr>Arial</vt:lpstr>
      <vt:lpstr>宋体</vt:lpstr>
      <vt:lpstr>Wingdings</vt:lpstr>
      <vt:lpstr>Source Sans Pro</vt:lpstr>
      <vt:lpstr>爱度综艺简体</vt:lpstr>
      <vt:lpstr>Calibri</vt:lpstr>
      <vt:lpstr>微软雅黑</vt:lpstr>
      <vt:lpstr>等线</vt:lpstr>
      <vt:lpstr>华康俪金黑W8</vt:lpstr>
      <vt:lpstr>黑体</vt:lpstr>
      <vt:lpstr>Arial Unicode MS</vt:lpstr>
      <vt:lpstr>等线 Light</vt:lpstr>
      <vt:lpstr>Montserrat</vt:lpstr>
      <vt:lpstr>仿宋</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 康伟</dc:creator>
  <cp:lastModifiedBy>报废的旧轮胎</cp:lastModifiedBy>
  <cp:revision>56</cp:revision>
  <dcterms:created xsi:type="dcterms:W3CDTF">2018-09-27T14:26:00Z</dcterms:created>
  <dcterms:modified xsi:type="dcterms:W3CDTF">2019-06-17T16:17:07Z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