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5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05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821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307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7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80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84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16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9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67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7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50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8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4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4127-2B2C-4FEC-9C3B-A4240B2103CF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intyH/Insuranceapp" TargetMode="External"/><Relationship Id="rId2" Type="http://schemas.openxmlformats.org/officeDocument/2006/relationships/hyperlink" Target="https://pointons-insurance-app.streamlit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eertha/ushealthinsurance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bmi/adult-calculator/bmi-categori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tp.cdc.gov/pub/health_Statistics/nchs/NHIS/SHS/2017_SHS_TABLE_A-15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74A3-1177-79D6-9E6E-DA7B28B66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Insurance charges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89E34-9A03-E5E7-9EA6-AF0AB1250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Analysing factors that affect health insurance cost</a:t>
            </a:r>
          </a:p>
          <a:p>
            <a:r>
              <a:rPr lang="en-GB" dirty="0"/>
              <a:t>Hal Pointon</a:t>
            </a:r>
          </a:p>
          <a:p>
            <a:r>
              <a:rPr lang="en-GB" dirty="0" err="1"/>
              <a:t>Newto</a:t>
            </a:r>
            <a:r>
              <a:rPr lang="en-GB" dirty="0"/>
              <a:t>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3233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CC9F2B-31C1-9597-6846-08FF12A3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87" y="598025"/>
            <a:ext cx="9519962" cy="767788"/>
          </a:xfrm>
        </p:spPr>
        <p:txBody>
          <a:bodyPr/>
          <a:lstStyle/>
          <a:p>
            <a:r>
              <a:rPr lang="en-GB" dirty="0"/>
              <a:t>Data processing for machine learning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A5DA4E-8691-F93A-7C63-AE6AAA61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65814"/>
            <a:ext cx="9058316" cy="5324353"/>
          </a:xfrm>
        </p:spPr>
        <p:txBody>
          <a:bodyPr>
            <a:normAutofit fontScale="92500" lnSpcReduction="10000"/>
          </a:bodyPr>
          <a:lstStyle/>
          <a:p>
            <a:pPr marL="400050">
              <a:buFont typeface="+mj-lt"/>
              <a:buAutoNum type="arabicPeriod"/>
            </a:pPr>
            <a:r>
              <a:rPr lang="en-GB" dirty="0"/>
              <a:t>I removed:</a:t>
            </a:r>
          </a:p>
          <a:p>
            <a:pPr marL="800100" lvl="1" indent="-342900"/>
            <a:r>
              <a:rPr lang="en-GB" dirty="0"/>
              <a:t>Region as 4 quadrants don’t lend themselves to being converted into numbers and it had no effect on charges.</a:t>
            </a:r>
          </a:p>
          <a:p>
            <a:pPr marL="800100" lvl="1" indent="-342900"/>
            <a:r>
              <a:rPr lang="en-GB" dirty="0"/>
              <a:t>Sex as using sex/gender to calculate health insurance prices is illegal in the UK under equality laws.</a:t>
            </a:r>
          </a:p>
          <a:p>
            <a:pPr marL="800100" lvl="1" indent="-342900"/>
            <a:r>
              <a:rPr lang="en-GB" dirty="0"/>
              <a:t>Calculated category columns (eg. age group and health category) as they are already described in more detail using the associated numerical columns.</a:t>
            </a:r>
          </a:p>
          <a:p>
            <a:pPr marL="400050">
              <a:buFont typeface="+mj-lt"/>
              <a:buAutoNum type="arabicPeriod"/>
            </a:pPr>
            <a:r>
              <a:rPr lang="en-GB" dirty="0"/>
              <a:t>I converted smoker status into a number as follows:</a:t>
            </a:r>
          </a:p>
          <a:p>
            <a:pPr marL="800100" lvl="1" indent="-342900"/>
            <a:r>
              <a:rPr lang="en-GB" dirty="0"/>
              <a:t>Smoker =&gt; 1</a:t>
            </a:r>
          </a:p>
          <a:p>
            <a:pPr marL="800100" lvl="1" indent="-342900"/>
            <a:r>
              <a:rPr lang="en-GB" dirty="0"/>
              <a:t>Non-smoker =&gt; 0</a:t>
            </a:r>
          </a:p>
          <a:p>
            <a:pPr marL="400050">
              <a:buFont typeface="+mj-lt"/>
              <a:buAutoNum type="arabicPeriod"/>
            </a:pPr>
            <a:r>
              <a:rPr lang="en-GB" dirty="0"/>
              <a:t>I split the data into a train and test set in an 80:20 ratio.</a:t>
            </a:r>
          </a:p>
          <a:p>
            <a:pPr marL="400050">
              <a:buFont typeface="+mj-lt"/>
              <a:buAutoNum type="arabicPeriod"/>
            </a:pPr>
            <a:r>
              <a:rPr lang="en-GB" dirty="0"/>
              <a:t>I decided to use a random forest regression to predict insurance prices as it’s an explainable and transparent model type.</a:t>
            </a:r>
          </a:p>
          <a:p>
            <a:pPr marL="800100" lvl="1" indent="-342900"/>
            <a:r>
              <a:rPr lang="en-GB" dirty="0"/>
              <a:t>This is important as it’s possible regulators may want to know how the model works.</a:t>
            </a:r>
          </a:p>
          <a:p>
            <a:pPr marL="400050">
              <a:buFont typeface="+mj-lt"/>
              <a:buAutoNum type="arabicPeriod"/>
            </a:pPr>
            <a:r>
              <a:rPr lang="en-GB" dirty="0"/>
              <a:t>I used </a:t>
            </a:r>
            <a:r>
              <a:rPr lang="en-GB" dirty="0" err="1"/>
              <a:t>GridSearchCV</a:t>
            </a:r>
            <a:r>
              <a:rPr lang="en-GB" dirty="0"/>
              <a:t> to optimise hyper-parameters, with 5 fold cross validation.</a:t>
            </a:r>
          </a:p>
          <a:p>
            <a:pPr marL="400050">
              <a:buFont typeface="+mj-lt"/>
              <a:buAutoNum type="arabicPeriod"/>
            </a:pPr>
            <a:r>
              <a:rPr lang="en-GB" dirty="0"/>
              <a:t>Once the models were trained and the best was assessed, I ran the model on the test set to generate a final unbiased score for the dataset.</a:t>
            </a:r>
          </a:p>
        </p:txBody>
      </p:sp>
    </p:spTree>
    <p:extLst>
      <p:ext uri="{BB962C8B-B14F-4D97-AF65-F5344CB8AC3E}">
        <p14:creationId xmlns:p14="http://schemas.microsoft.com/office/powerpoint/2010/main" val="418827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EFEA56-2764-7BE9-079C-B4FA5B73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87" y="598025"/>
            <a:ext cx="9519962" cy="767788"/>
          </a:xfrm>
        </p:spPr>
        <p:txBody>
          <a:bodyPr/>
          <a:lstStyle/>
          <a:p>
            <a:r>
              <a:rPr lang="en-GB" dirty="0"/>
              <a:t>Running the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2E067-220C-342B-9812-FBFE99163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0928"/>
            <a:ext cx="9058316" cy="2916819"/>
          </a:xfrm>
        </p:spPr>
        <p:txBody>
          <a:bodyPr>
            <a:normAutofit/>
          </a:bodyPr>
          <a:lstStyle/>
          <a:p>
            <a:r>
              <a:rPr lang="en-GB" dirty="0"/>
              <a:t>I used </a:t>
            </a:r>
            <a:r>
              <a:rPr lang="en-GB" dirty="0" err="1"/>
              <a:t>CVGrid</a:t>
            </a:r>
            <a:r>
              <a:rPr lang="en-GB" dirty="0"/>
              <a:t> search to optimise 5 hyper-parameters.</a:t>
            </a:r>
          </a:p>
          <a:p>
            <a:pPr lvl="1"/>
            <a:r>
              <a:rPr lang="en-GB" dirty="0"/>
              <a:t>See best values below: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The model had a root mean squared distribution of 5065.</a:t>
            </a:r>
          </a:p>
          <a:p>
            <a:pPr lvl="1"/>
            <a:r>
              <a:rPr lang="en-GB" dirty="0"/>
              <a:t>This is significantly below the standard deviation for the charges data (12,110), which is positive.</a:t>
            </a:r>
          </a:p>
          <a:p>
            <a:pPr lvl="1"/>
            <a:r>
              <a:rPr lang="en-GB" dirty="0"/>
              <a:t>But is still quite large, suggesting the model could be significantly more accurate.</a:t>
            </a:r>
          </a:p>
          <a:p>
            <a:pPr lvl="1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003926-F262-745C-E4B8-BA3814A7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32" y="2537798"/>
            <a:ext cx="11671513" cy="2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3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D0C7-5240-FD89-15F1-C935ADE3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results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EB5C-503D-D2DB-F9FB-DB6A2F10E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963"/>
            <a:ext cx="5183315" cy="4305781"/>
          </a:xfrm>
        </p:spPr>
        <p:txBody>
          <a:bodyPr/>
          <a:lstStyle/>
          <a:p>
            <a:r>
              <a:rPr lang="en-GB" dirty="0"/>
              <a:t>To demo, how this could look on the company website, I uploaded an app to </a:t>
            </a:r>
            <a:r>
              <a:rPr lang="en-GB" dirty="0" err="1"/>
              <a:t>Streamlit</a:t>
            </a:r>
            <a:r>
              <a:rPr lang="en-GB" dirty="0"/>
              <a:t> (right).</a:t>
            </a:r>
          </a:p>
          <a:p>
            <a:pPr lvl="1"/>
            <a:r>
              <a:rPr lang="en-GB" dirty="0"/>
              <a:t>Customers can use sliding scales and selection boxes to input their details and predict insurance cost.</a:t>
            </a:r>
          </a:p>
          <a:p>
            <a:pPr lvl="1"/>
            <a:r>
              <a:rPr lang="en-GB" dirty="0"/>
              <a:t>This is helpful as the customer get’s an idea of what their insurance might cost, which gives them more confidence in picking us.</a:t>
            </a:r>
          </a:p>
          <a:p>
            <a:r>
              <a:rPr lang="en-GB" dirty="0"/>
              <a:t>To improve this model, we would feed it more data, to make the results more accurate.</a:t>
            </a:r>
          </a:p>
          <a:p>
            <a:pPr lvl="1"/>
            <a:r>
              <a:rPr lang="en-GB" dirty="0"/>
              <a:t>This can be in the form of more fields or records.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A0F54-054F-989A-7E53-7205C7EA9EA5}"/>
              </a:ext>
            </a:extLst>
          </p:cNvPr>
          <p:cNvSpPr txBox="1"/>
          <p:nvPr/>
        </p:nvSpPr>
        <p:spPr>
          <a:xfrm>
            <a:off x="925974" y="5879939"/>
            <a:ext cx="313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Link to </a:t>
            </a:r>
            <a:r>
              <a:rPr lang="en-GB" dirty="0" err="1">
                <a:hlinkClick r:id="rId2"/>
              </a:rPr>
              <a:t>Streamlit</a:t>
            </a:r>
            <a:endParaRPr lang="en-GB" dirty="0"/>
          </a:p>
          <a:p>
            <a:r>
              <a:rPr lang="en-GB" dirty="0" err="1">
                <a:hlinkClick r:id="rId3"/>
              </a:rPr>
              <a:t>Github</a:t>
            </a:r>
            <a:r>
              <a:rPr lang="en-GB" dirty="0">
                <a:hlinkClick r:id="rId3"/>
              </a:rPr>
              <a:t> repo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5B7B9-D5C7-2CF8-CE40-03FCAA747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342" y="1574157"/>
            <a:ext cx="6409658" cy="43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8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0C7-840B-E14F-FBBD-7E52F9E3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37" y="320232"/>
            <a:ext cx="8596668" cy="1320800"/>
          </a:xfrm>
        </p:spPr>
        <p:txBody>
          <a:bodyPr/>
          <a:lstStyle/>
          <a:p>
            <a:r>
              <a:rPr lang="en-GB" dirty="0"/>
              <a:t>Key findings and 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AF3A-47EE-8F94-240F-6D27A5AF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47" y="1493134"/>
            <a:ext cx="11285316" cy="5278055"/>
          </a:xfrm>
        </p:spPr>
        <p:txBody>
          <a:bodyPr>
            <a:normAutofit/>
          </a:bodyPr>
          <a:lstStyle/>
          <a:p>
            <a:r>
              <a:rPr lang="en-GB" dirty="0"/>
              <a:t>Key findings:</a:t>
            </a:r>
          </a:p>
          <a:p>
            <a:pPr lvl="1"/>
            <a:r>
              <a:rPr lang="en-GB" dirty="0"/>
              <a:t>Smoking has the largest effect on insurance costs, with smokers experiencing significantly higher premiums.</a:t>
            </a:r>
          </a:p>
          <a:p>
            <a:pPr lvl="1"/>
            <a:r>
              <a:rPr lang="en-GB" dirty="0"/>
              <a:t>Age also has an effect although it is much smaller than that of smoking.</a:t>
            </a:r>
          </a:p>
          <a:p>
            <a:pPr lvl="1"/>
            <a:r>
              <a:rPr lang="en-GB" dirty="0"/>
              <a:t>BMI only affects insurance costs, when the person also smokes.</a:t>
            </a:r>
          </a:p>
          <a:p>
            <a:pPr lvl="1"/>
            <a:r>
              <a:rPr lang="en-GB" dirty="0"/>
              <a:t>Sex, region, number of children have no effect on insurance costs, whether the person smokes or not.</a:t>
            </a:r>
          </a:p>
          <a:p>
            <a:r>
              <a:rPr lang="en-GB" dirty="0"/>
              <a:t>Further analysis</a:t>
            </a:r>
          </a:p>
          <a:p>
            <a:pPr lvl="1"/>
            <a:r>
              <a:rPr lang="en-GB" dirty="0"/>
              <a:t>There is still an amount of variation for insurance costs within each category, which can’t be explained using the variables given.</a:t>
            </a:r>
          </a:p>
          <a:p>
            <a:pPr lvl="1"/>
            <a:r>
              <a:rPr lang="en-GB" dirty="0"/>
              <a:t>More variables</a:t>
            </a:r>
            <a:r>
              <a:rPr lang="en-GB"/>
              <a:t>/records should </a:t>
            </a:r>
            <a:r>
              <a:rPr lang="en-GB" dirty="0"/>
              <a:t>be included in future analysis to get a more complete picture of what affects insurance costs.</a:t>
            </a:r>
          </a:p>
          <a:p>
            <a:r>
              <a:rPr lang="en-GB" dirty="0"/>
              <a:t>Final recommendations to the company:</a:t>
            </a:r>
          </a:p>
          <a:p>
            <a:pPr lvl="1"/>
            <a:r>
              <a:rPr lang="en-GB" dirty="0"/>
              <a:t>Highlight that non-smokers are charged significantly less in marketing.</a:t>
            </a:r>
          </a:p>
          <a:p>
            <a:pPr lvl="1"/>
            <a:r>
              <a:rPr lang="en-GB" dirty="0"/>
              <a:t>In fact, older or more unhealthy people can get better premiums than young people that smoke.</a:t>
            </a:r>
          </a:p>
          <a:p>
            <a:pPr lvl="1"/>
            <a:r>
              <a:rPr lang="en-GB" dirty="0"/>
              <a:t>Implement model on company website to improve consumer confidence in our service.</a:t>
            </a:r>
          </a:p>
        </p:txBody>
      </p:sp>
    </p:spTree>
    <p:extLst>
      <p:ext uri="{BB962C8B-B14F-4D97-AF65-F5344CB8AC3E}">
        <p14:creationId xmlns:p14="http://schemas.microsoft.com/office/powerpoint/2010/main" val="227938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2BE3-CDF6-84DC-735D-60FCBE84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49DA-7751-01C2-8841-AA07AFE6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916"/>
            <a:ext cx="8596668" cy="52098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data is made of 7 columns and 1338 rows: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Age: age of person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Sex: sex of person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BMI: body mass index of person, </a:t>
            </a:r>
            <a:r>
              <a:rPr lang="en-GB" dirty="0" err="1"/>
              <a:t>bmi</a:t>
            </a:r>
            <a:r>
              <a:rPr lang="en-GB" dirty="0"/>
              <a:t> = weight (kg)/height (m) </a:t>
            </a:r>
            <a:r>
              <a:rPr lang="en-GB" baseline="30000" dirty="0"/>
              <a:t>2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Children: how many children person has.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Smoker: whether person smokes.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Region: which region person is from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Charges: how expensive health insurance is in USD.</a:t>
            </a:r>
          </a:p>
          <a:p>
            <a:pPr lvl="1"/>
            <a:r>
              <a:rPr lang="en-GB" dirty="0"/>
              <a:t>Each row represents a different person.</a:t>
            </a:r>
          </a:p>
          <a:p>
            <a:r>
              <a:rPr lang="en-GB" dirty="0"/>
              <a:t>The aim of this analysis is to find which of the first 6 factors affects charges and how much.</a:t>
            </a:r>
          </a:p>
          <a:p>
            <a:pPr lvl="1"/>
            <a:r>
              <a:rPr lang="en-GB" dirty="0"/>
              <a:t>Secondary aim is to design a machine learning model to incorporate into company website for people to predict their health insurance prices.</a:t>
            </a:r>
          </a:p>
          <a:p>
            <a:r>
              <a:rPr lang="en-GB" dirty="0"/>
              <a:t>The dataset came from Kaggle (</a:t>
            </a:r>
            <a:r>
              <a:rPr lang="en-GB" dirty="0">
                <a:hlinkClick r:id="rId2"/>
              </a:rPr>
              <a:t>https://www.kaggle.com/datasets/teertha/ushealthinsurancedataset</a:t>
            </a:r>
            <a:r>
              <a:rPr lang="en-GB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087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A1E9-A5C6-4784-CBF5-7CCC46BD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4D17-C31E-7C90-8747-E4201414C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01" y="1270000"/>
            <a:ext cx="3862582" cy="5293894"/>
          </a:xfrm>
        </p:spPr>
        <p:txBody>
          <a:bodyPr>
            <a:normAutofit/>
          </a:bodyPr>
          <a:lstStyle/>
          <a:p>
            <a:r>
              <a:rPr lang="en-GB" dirty="0"/>
              <a:t>Data cleaning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All column were checked for null values: none were detected.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Categorical columns were analysed for misspellings or values repeated in a different format: none were detected.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Quartiles of quantitative columns were analysed for invalid data: none were detected.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The dataset was analysed for duplicate rows: one was detected and removed.</a:t>
            </a:r>
          </a:p>
          <a:p>
            <a:pPr marL="400050"/>
            <a:r>
              <a:rPr lang="en-GB" dirty="0"/>
              <a:t>That concluded the cleaning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2A97C-F898-0F2B-B795-4600C831F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922682"/>
            <a:ext cx="2743583" cy="193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20577-00D1-E635-30B1-9BCFB07CD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10" y="3897980"/>
            <a:ext cx="5451332" cy="1986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41D6EA-18C8-F684-4C4A-86FE052CA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199" y="181702"/>
            <a:ext cx="2476846" cy="3600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49BDD2-D971-DB6B-A7B7-1FFE3D898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890" y="6216692"/>
            <a:ext cx="2124371" cy="27626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8CCB1F7-2D2E-82CB-1DA7-F126C81532CA}"/>
              </a:ext>
            </a:extLst>
          </p:cNvPr>
          <p:cNvSpPr/>
          <p:nvPr/>
        </p:nvSpPr>
        <p:spPr>
          <a:xfrm>
            <a:off x="4120425" y="860687"/>
            <a:ext cx="578735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2C31BC-2E83-2446-12F7-A34EB85E7829}"/>
              </a:ext>
            </a:extLst>
          </p:cNvPr>
          <p:cNvSpPr/>
          <p:nvPr/>
        </p:nvSpPr>
        <p:spPr>
          <a:xfrm>
            <a:off x="4396933" y="3376947"/>
            <a:ext cx="578735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30A49B-CB4C-CB2C-AD82-ECA1DBDACA7A}"/>
              </a:ext>
            </a:extLst>
          </p:cNvPr>
          <p:cNvSpPr/>
          <p:nvPr/>
        </p:nvSpPr>
        <p:spPr>
          <a:xfrm>
            <a:off x="7650054" y="170594"/>
            <a:ext cx="578735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4D3BA0-7AA2-1FBD-EB18-110B7FF93BEC}"/>
              </a:ext>
            </a:extLst>
          </p:cNvPr>
          <p:cNvSpPr/>
          <p:nvPr/>
        </p:nvSpPr>
        <p:spPr>
          <a:xfrm>
            <a:off x="5259155" y="5999888"/>
            <a:ext cx="578735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4020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F7D5-CA8E-7EDD-8BA8-420B71F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31D8-55C4-A4C2-B3B5-93445EC8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6938808" cy="3880773"/>
          </a:xfrm>
        </p:spPr>
        <p:txBody>
          <a:bodyPr/>
          <a:lstStyle/>
          <a:p>
            <a:r>
              <a:rPr lang="en-GB" dirty="0"/>
              <a:t>New columns were added to categorise age and </a:t>
            </a:r>
            <a:r>
              <a:rPr lang="en-GB" dirty="0" err="1"/>
              <a:t>bmi</a:t>
            </a:r>
            <a:endParaRPr lang="en-GB" dirty="0"/>
          </a:p>
          <a:p>
            <a:pPr lvl="1"/>
            <a:r>
              <a:rPr lang="en-GB" dirty="0"/>
              <a:t>BMI was split into 5 categories based on current </a:t>
            </a:r>
            <a:r>
              <a:rPr lang="en-GB" dirty="0">
                <a:hlinkClick r:id="rId2"/>
              </a:rPr>
              <a:t>CDC guidelines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BMI &lt; 18.5: underweight.</a:t>
            </a:r>
          </a:p>
          <a:p>
            <a:pPr lvl="2"/>
            <a:r>
              <a:rPr lang="en-GB" dirty="0"/>
              <a:t>18.5 &lt;= BMI  &lt; 25: healthy.</a:t>
            </a:r>
          </a:p>
          <a:p>
            <a:pPr lvl="2"/>
            <a:r>
              <a:rPr lang="en-GB" dirty="0"/>
              <a:t>25 &lt;= BMI &lt; 30: overweight.</a:t>
            </a:r>
          </a:p>
          <a:p>
            <a:pPr lvl="2"/>
            <a:r>
              <a:rPr lang="en-GB" dirty="0"/>
              <a:t>30 &lt;= BMI &lt; 40: obese.</a:t>
            </a:r>
          </a:p>
          <a:p>
            <a:pPr lvl="2"/>
            <a:r>
              <a:rPr lang="en-GB" dirty="0"/>
              <a:t>40 &lt;= BMI: Severely obese.</a:t>
            </a:r>
          </a:p>
          <a:p>
            <a:pPr lvl="1"/>
            <a:r>
              <a:rPr lang="en-GB" dirty="0"/>
              <a:t>Age was split into 3 categories:</a:t>
            </a:r>
          </a:p>
          <a:p>
            <a:pPr lvl="2"/>
            <a:r>
              <a:rPr lang="en-GB" dirty="0"/>
              <a:t>Age &lt; 30: young adult.</a:t>
            </a:r>
          </a:p>
          <a:p>
            <a:pPr lvl="2"/>
            <a:r>
              <a:rPr lang="en-GB" dirty="0"/>
              <a:t>30 &lt;= age &lt;= 60: middle aged.</a:t>
            </a:r>
          </a:p>
          <a:p>
            <a:pPr lvl="2"/>
            <a:r>
              <a:rPr lang="en-GB" dirty="0"/>
              <a:t>60 &lt; age: senior.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54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B1BD-DBB1-CABE-48D8-07FA9317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12" y="238084"/>
            <a:ext cx="8596668" cy="653167"/>
          </a:xfrm>
        </p:spPr>
        <p:txBody>
          <a:bodyPr/>
          <a:lstStyle/>
          <a:p>
            <a:r>
              <a:rPr lang="en-GB" dirty="0"/>
              <a:t>Column distributions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5966-8EC2-E6EC-D4C8-0FA6E4CB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71" y="891252"/>
            <a:ext cx="8978796" cy="228021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Count plots were generated for each of the categorical variables. They found that:</a:t>
            </a:r>
          </a:p>
          <a:p>
            <a:pPr lvl="1"/>
            <a:r>
              <a:rPr lang="en-GB" dirty="0"/>
              <a:t>Most of the people did not smoke.</a:t>
            </a:r>
          </a:p>
          <a:p>
            <a:pPr lvl="1"/>
            <a:r>
              <a:rPr lang="en-GB" dirty="0"/>
              <a:t>Fewer children were more common than more children</a:t>
            </a:r>
          </a:p>
          <a:p>
            <a:pPr lvl="1"/>
            <a:r>
              <a:rPr lang="en-GB" dirty="0"/>
              <a:t>Most of the people were middle aged, with more young people than seniors.</a:t>
            </a:r>
          </a:p>
          <a:p>
            <a:pPr lvl="1"/>
            <a:r>
              <a:rPr lang="en-GB" dirty="0"/>
              <a:t>Most of the people were at least overweight according to their BMI, with some healthy and a very small number of underweight records. This makes our dataset unhealthier than the US average, with 64% of adults nationally being at least overweight (ours is 81%)</a:t>
            </a:r>
            <a:r>
              <a:rPr lang="en-GB" baseline="30000" dirty="0"/>
              <a:t>1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Sex and region of the people were mostly even.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D45A-E2F4-C296-BA4C-E9E25D5426C6}"/>
              </a:ext>
            </a:extLst>
          </p:cNvPr>
          <p:cNvSpPr txBox="1"/>
          <p:nvPr/>
        </p:nvSpPr>
        <p:spPr>
          <a:xfrm>
            <a:off x="9907930" y="2291869"/>
            <a:ext cx="16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CDC BMI data</a:t>
            </a:r>
            <a:endParaRPr lang="en-GB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8C03967-268C-E7EC-5418-9611D0C80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2013"/>
            <a:ext cx="12192000" cy="34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70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461AB-4694-FB12-5495-D74CC5755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1629-8762-DD38-2EE3-96443594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12" y="238084"/>
            <a:ext cx="8596668" cy="653167"/>
          </a:xfrm>
        </p:spPr>
        <p:txBody>
          <a:bodyPr/>
          <a:lstStyle/>
          <a:p>
            <a:r>
              <a:rPr lang="en-GB" dirty="0"/>
              <a:t>Column distributions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11A1-9BC2-DA1A-3B5C-A8C4EC9F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71" y="891251"/>
            <a:ext cx="9013520" cy="2537749"/>
          </a:xfrm>
        </p:spPr>
        <p:txBody>
          <a:bodyPr>
            <a:normAutofit/>
          </a:bodyPr>
          <a:lstStyle/>
          <a:p>
            <a:r>
              <a:rPr lang="en-GB" dirty="0"/>
              <a:t>Histograms were generated for each of the categorical variables. They found that:</a:t>
            </a:r>
          </a:p>
          <a:p>
            <a:pPr lvl="1"/>
            <a:r>
              <a:rPr lang="en-GB" dirty="0"/>
              <a:t>Age was very even apart from a large peak indicating twice as many 18- and 19-year-olds as other categories.</a:t>
            </a:r>
          </a:p>
          <a:p>
            <a:pPr lvl="1"/>
            <a:r>
              <a:rPr lang="en-GB" dirty="0"/>
              <a:t>BMI had a slight positive skew, but is mostly bell shaped, indicating a mostly normal distribution</a:t>
            </a:r>
          </a:p>
          <a:p>
            <a:pPr lvl="1"/>
            <a:r>
              <a:rPr lang="en-GB" dirty="0"/>
              <a:t>Charges has a positive skew, indicating that a few people are being charged much more than the median.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8B78CE2-4852-1CD8-C81D-FE6DEF2DD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0" y="3365690"/>
            <a:ext cx="7834313" cy="349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73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214C-C2DA-3130-B212-DB95B569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609600"/>
            <a:ext cx="6913322" cy="1320800"/>
          </a:xfrm>
        </p:spPr>
        <p:txBody>
          <a:bodyPr/>
          <a:lstStyle/>
          <a:p>
            <a:r>
              <a:rPr lang="en-GB" dirty="0"/>
              <a:t>Boxplots analysing insurance 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1485-9186-5190-EEA2-BE923139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930400"/>
            <a:ext cx="6051310" cy="4505124"/>
          </a:xfrm>
        </p:spPr>
        <p:txBody>
          <a:bodyPr>
            <a:normAutofit/>
          </a:bodyPr>
          <a:lstStyle/>
          <a:p>
            <a:r>
              <a:rPr lang="en-GB" dirty="0"/>
              <a:t>Initially I began by creating boxplots comparing the 6 categorical variables to insurance charges to see the effect.</a:t>
            </a:r>
          </a:p>
          <a:p>
            <a:pPr lvl="1"/>
            <a:r>
              <a:rPr lang="en-GB" dirty="0"/>
              <a:t>Immediately we can see that smoker status has a very large effect on insurance costs, with the upper quartile of non-smokers experiencing lower costs than the lower quartile of smokers.</a:t>
            </a:r>
          </a:p>
          <a:p>
            <a:pPr lvl="1"/>
            <a:r>
              <a:rPr lang="en-GB" dirty="0"/>
              <a:t>Age also has an effect, although not as drastic as smoker status.</a:t>
            </a:r>
          </a:p>
          <a:p>
            <a:pPr lvl="1"/>
            <a:r>
              <a:rPr lang="en-GB" dirty="0"/>
              <a:t>Health category seems to have a small impact but only on the upper quartile, with median values being very similar across categories.</a:t>
            </a:r>
          </a:p>
          <a:p>
            <a:pPr lvl="1"/>
            <a:r>
              <a:rPr lang="en-GB" dirty="0"/>
              <a:t>Small but likely random variations can be seen in sex, region, and number of children.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9CB223B-83A6-A35A-5486-FF80E9E7E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0"/>
            <a:ext cx="5816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5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AB02-90F9-89D9-2F56-CA712587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3" y="254643"/>
            <a:ext cx="9144000" cy="925975"/>
          </a:xfrm>
        </p:spPr>
        <p:txBody>
          <a:bodyPr/>
          <a:lstStyle/>
          <a:p>
            <a:r>
              <a:rPr lang="en-GB" dirty="0"/>
              <a:t>Boxplots controlling for smoking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51FF-E5F5-968C-856C-CB04C10CF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3" y="1516284"/>
            <a:ext cx="4692007" cy="4757194"/>
          </a:xfrm>
        </p:spPr>
        <p:txBody>
          <a:bodyPr/>
          <a:lstStyle/>
          <a:p>
            <a:r>
              <a:rPr lang="en-GB" dirty="0"/>
              <a:t>Because of how large the effect of smoking was, I wanted to re-analyse the other variables, controlling for smoking status.</a:t>
            </a:r>
          </a:p>
          <a:p>
            <a:r>
              <a:rPr lang="en-GB" dirty="0"/>
              <a:t>Any variations in cost for sex and number of children are further reduced.</a:t>
            </a:r>
          </a:p>
          <a:p>
            <a:r>
              <a:rPr lang="en-GB" dirty="0"/>
              <a:t>Age is still correlated with higher insurance costs; the effect is larger in non-smokers than smokers.</a:t>
            </a:r>
          </a:p>
          <a:p>
            <a:r>
              <a:rPr lang="en-GB" dirty="0"/>
              <a:t>Health category only seems to affect insurance costs, if the person smokes. If they don’t, it appears only to have a small effect.</a:t>
            </a:r>
          </a:p>
          <a:p>
            <a:endParaRPr lang="en-GB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E11305A-BC41-C06B-D683-AE0414F4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1042864"/>
            <a:ext cx="7245350" cy="58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35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B9C8-8017-A01F-20F6-67BC4377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02" y="120892"/>
            <a:ext cx="8831484" cy="1320800"/>
          </a:xfrm>
        </p:spPr>
        <p:txBody>
          <a:bodyPr>
            <a:normAutofit/>
          </a:bodyPr>
          <a:lstStyle/>
          <a:p>
            <a:r>
              <a:rPr lang="en-GB" dirty="0"/>
              <a:t>The same trends can be seen for the continuous variables.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96C0-572D-0A25-419B-941C1506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02" y="1441692"/>
            <a:ext cx="4838217" cy="531792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BMI shows only a small correlation to insurance charges on its own (R</a:t>
            </a:r>
            <a:r>
              <a:rPr lang="en-GB" baseline="30000" dirty="0"/>
              <a:t>2</a:t>
            </a:r>
            <a:r>
              <a:rPr lang="en-GB" dirty="0"/>
              <a:t> = 0.20).</a:t>
            </a:r>
          </a:p>
          <a:p>
            <a:pPr lvl="1"/>
            <a:r>
              <a:rPr lang="en-GB" dirty="0"/>
              <a:t>But once the data is split by smoking status that correlation jumps to 0.81 for smokers and drops to 0.08 in non-smokers.</a:t>
            </a:r>
          </a:p>
          <a:p>
            <a:pPr lvl="1"/>
            <a:r>
              <a:rPr lang="en-GB" dirty="0"/>
              <a:t>This reinforces the fact that BMI only negatively affects health insurance costs if the person also smokes.</a:t>
            </a:r>
          </a:p>
          <a:p>
            <a:r>
              <a:rPr lang="en-GB" dirty="0"/>
              <a:t>The effect of age can also clearly be seen on insurance costs for both smokers and non-smokers.</a:t>
            </a:r>
          </a:p>
          <a:p>
            <a:pPr lvl="1"/>
            <a:r>
              <a:rPr lang="en-GB" dirty="0"/>
              <a:t>It gets split into 3 bands.</a:t>
            </a:r>
          </a:p>
          <a:p>
            <a:pPr lvl="1"/>
            <a:r>
              <a:rPr lang="en-GB" dirty="0"/>
              <a:t>The lowest cost band is non-smokers.</a:t>
            </a:r>
          </a:p>
          <a:p>
            <a:pPr lvl="1"/>
            <a:r>
              <a:rPr lang="en-GB" dirty="0"/>
              <a:t>The middle band is healthy or overweight smokers, with a smattering of non-smokers</a:t>
            </a:r>
          </a:p>
          <a:p>
            <a:pPr lvl="1"/>
            <a:r>
              <a:rPr lang="en-GB" dirty="0"/>
              <a:t>The upper band is obese or severely obese smokers.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0915AF-BEAD-DDC6-3FEF-910FD6A56FD0}"/>
              </a:ext>
            </a:extLst>
          </p:cNvPr>
          <p:cNvGrpSpPr/>
          <p:nvPr/>
        </p:nvGrpSpPr>
        <p:grpSpPr>
          <a:xfrm>
            <a:off x="5204719" y="1000410"/>
            <a:ext cx="6987281" cy="5857590"/>
            <a:chOff x="0" y="15875"/>
            <a:chExt cx="8140863" cy="6824663"/>
          </a:xfrm>
        </p:grpSpPr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268CEC1A-DDF3-6989-2B0D-4F66641D36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772"/>
            <a:stretch>
              <a:fillRect/>
            </a:stretch>
          </p:blipFill>
          <p:spPr bwMode="auto">
            <a:xfrm>
              <a:off x="0" y="15875"/>
              <a:ext cx="4051139" cy="682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8A44ECEA-FC2C-7022-11B5-71E7F121D7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8" r="33228" b="49988"/>
            <a:stretch>
              <a:fillRect/>
            </a:stretch>
          </p:blipFill>
          <p:spPr bwMode="auto">
            <a:xfrm>
              <a:off x="4051138" y="15875"/>
              <a:ext cx="4089724" cy="341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5CAF66-4837-6A19-D780-1AD70E6C14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56" t="49988"/>
            <a:stretch>
              <a:fillRect/>
            </a:stretch>
          </p:blipFill>
          <p:spPr bwMode="auto">
            <a:xfrm>
              <a:off x="4051141" y="3427413"/>
              <a:ext cx="4089722" cy="341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65026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651</TotalTime>
  <Words>1351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Insurance charges analysis</vt:lpstr>
      <vt:lpstr>Dataset overview</vt:lpstr>
      <vt:lpstr>Data cleaning</vt:lpstr>
      <vt:lpstr>New columns</vt:lpstr>
      <vt:lpstr>Column distributions (1)</vt:lpstr>
      <vt:lpstr>Column distributions (2)</vt:lpstr>
      <vt:lpstr>Boxplots analysing insurance charges</vt:lpstr>
      <vt:lpstr>Boxplots controlling for smoking</vt:lpstr>
      <vt:lpstr>The same trends can be seen for the continuous variables.</vt:lpstr>
      <vt:lpstr>Data processing for machine learning</vt:lpstr>
      <vt:lpstr>Running the model</vt:lpstr>
      <vt:lpstr>Model results and implementation</vt:lpstr>
      <vt:lpstr>Key findings and further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 Pointon</dc:creator>
  <cp:lastModifiedBy>Hal Pointon</cp:lastModifiedBy>
  <cp:revision>4</cp:revision>
  <dcterms:created xsi:type="dcterms:W3CDTF">2025-09-26T15:21:35Z</dcterms:created>
  <dcterms:modified xsi:type="dcterms:W3CDTF">2025-10-30T11:00:45Z</dcterms:modified>
</cp:coreProperties>
</file>