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9" r:id="rId3"/>
    <p:sldId id="268" r:id="rId4"/>
    <p:sldId id="270" r:id="rId5"/>
    <p:sldId id="272" r:id="rId6"/>
    <p:sldId id="271" r:id="rId7"/>
    <p:sldId id="259" r:id="rId8"/>
    <p:sldId id="257" r:id="rId9"/>
    <p:sldId id="260" r:id="rId10"/>
    <p:sldId id="267" r:id="rId11"/>
    <p:sldId id="273" r:id="rId12"/>
    <p:sldId id="263" r:id="rId13"/>
    <p:sldId id="264" r:id="rId14"/>
    <p:sldId id="266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622F38-9971-4C92-99EF-DAB30D495D29}">
          <p14:sldIdLst>
            <p14:sldId id="256"/>
            <p14:sldId id="269"/>
            <p14:sldId id="268"/>
            <p14:sldId id="270"/>
            <p14:sldId id="272"/>
            <p14:sldId id="271"/>
            <p14:sldId id="259"/>
            <p14:sldId id="257"/>
            <p14:sldId id="260"/>
            <p14:sldId id="267"/>
            <p14:sldId id="273"/>
            <p14:sldId id="263"/>
            <p14:sldId id="264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CF2"/>
    <a:srgbClr val="8B2CF4"/>
    <a:srgbClr val="F20C8F"/>
    <a:srgbClr val="712D7F"/>
    <a:srgbClr val="02AA9D"/>
    <a:srgbClr val="5EA8A7"/>
    <a:srgbClr val="F828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98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96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9701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049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694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994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420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57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59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83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23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59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3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12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7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70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97EEA-EA4C-4E29-B6F0-1E98341EB6B7}" type="datetimeFigureOut">
              <a:rPr lang="en-IN" smtClean="0"/>
              <a:t>10/06/2025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99DC-D673-41AE-B6B2-578DAF5183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95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7E6AE81-E1AD-F365-5845-1170D199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66800"/>
            <a:ext cx="4840287" cy="1182686"/>
          </a:xfrm>
        </p:spPr>
        <p:txBody>
          <a:bodyPr>
            <a:normAutofit fontScale="90000"/>
          </a:bodyPr>
          <a:lstStyle/>
          <a:p>
            <a:r>
              <a:rPr lang="en-IN" sz="3200" b="1" dirty="0" err="1">
                <a:latin typeface="Manrope"/>
              </a:rPr>
              <a:t>C</a:t>
            </a:r>
            <a:r>
              <a:rPr lang="en-IN" sz="3200" b="1" i="0" dirty="0" err="1">
                <a:effectLst/>
                <a:latin typeface="Manrope"/>
              </a:rPr>
              <a:t>odebasics</a:t>
            </a:r>
            <a:r>
              <a:rPr lang="en-IN" sz="3200" b="1" i="0" dirty="0">
                <a:effectLst/>
                <a:latin typeface="Manrope"/>
              </a:rPr>
              <a:t> Virtual Internship</a:t>
            </a:r>
            <a:br>
              <a:rPr lang="en-IN" sz="3200" dirty="0">
                <a:highlight>
                  <a:srgbClr val="808080"/>
                </a:highlight>
              </a:rPr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7BCCBA-6A40-59DB-47C0-E73F17D5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068891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200" b="1" dirty="0">
              <a:solidFill>
                <a:srgbClr val="131022"/>
              </a:solidFill>
              <a:latin typeface="Manrope"/>
            </a:endParaRPr>
          </a:p>
          <a:p>
            <a:pPr marL="0" indent="0">
              <a:buNone/>
            </a:pPr>
            <a:r>
              <a:rPr lang="en-IN" sz="3200" b="1" dirty="0">
                <a:latin typeface="Manrope"/>
              </a:rPr>
              <a:t>Presentation on </a:t>
            </a:r>
          </a:p>
          <a:p>
            <a:pPr marL="0" indent="0">
              <a:buNone/>
            </a:pPr>
            <a:r>
              <a:rPr lang="en-IN" sz="3200" b="1" dirty="0">
                <a:latin typeface="Manrope"/>
              </a:rPr>
              <a:t>‘</a:t>
            </a:r>
            <a:r>
              <a:rPr lang="en-IN" sz="3200" b="1" dirty="0" err="1">
                <a:latin typeface="Manrope"/>
              </a:rPr>
              <a:t>Wavecon</a:t>
            </a:r>
            <a:r>
              <a:rPr lang="en-IN" sz="3200" b="1" dirty="0">
                <a:latin typeface="Manrope"/>
              </a:rPr>
              <a:t> Telecom Analysis’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340660-A17A-6B7A-5128-E6B798B825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23107" y="2762250"/>
            <a:ext cx="5068891" cy="2752726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By : Poireiton Loukrakpam</a:t>
            </a:r>
            <a:endParaRPr lang="en-IN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E7487E-BFAE-719C-7BC5-5BBBB1E617D3}"/>
              </a:ext>
            </a:extLst>
          </p:cNvPr>
          <p:cNvCxnSpPr>
            <a:cxnSpLocks/>
          </p:cNvCxnSpPr>
          <p:nvPr/>
        </p:nvCxnSpPr>
        <p:spPr>
          <a:xfrm>
            <a:off x="6124575" y="1066800"/>
            <a:ext cx="0" cy="4924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05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79971B-DE41-CE40-6026-1CAA6FB64971}"/>
              </a:ext>
            </a:extLst>
          </p:cNvPr>
          <p:cNvSpPr/>
          <p:nvPr/>
        </p:nvSpPr>
        <p:spPr>
          <a:xfrm>
            <a:off x="371475" y="2093238"/>
            <a:ext cx="5657850" cy="4545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881B600-83B2-B9B1-33E9-2828E7436D05}"/>
              </a:ext>
            </a:extLst>
          </p:cNvPr>
          <p:cNvSpPr/>
          <p:nvPr/>
        </p:nvSpPr>
        <p:spPr>
          <a:xfrm>
            <a:off x="6134100" y="2093238"/>
            <a:ext cx="5657850" cy="4545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40B1A2-6C5E-DA89-7246-E348D939B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784" y="2236114"/>
            <a:ext cx="5385566" cy="4467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7F35ED-CB46-711E-D86B-CCE446896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42" y="2219325"/>
            <a:ext cx="5385566" cy="446630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F06BDB-3442-CEB7-8916-9A224B2FE77C}"/>
              </a:ext>
            </a:extLst>
          </p:cNvPr>
          <p:cNvSpPr txBox="1"/>
          <p:nvPr/>
        </p:nvSpPr>
        <p:spPr>
          <a:xfrm>
            <a:off x="375959" y="410470"/>
            <a:ext cx="11306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After the 5G launch, which plans are performing well in terms of revenue?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19108E-F9ED-E0FC-10C6-DA4BA8C082FA}"/>
              </a:ext>
            </a:extLst>
          </p:cNvPr>
          <p:cNvSpPr txBox="1"/>
          <p:nvPr/>
        </p:nvSpPr>
        <p:spPr>
          <a:xfrm>
            <a:off x="371475" y="1000126"/>
            <a:ext cx="704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tx1"/>
                </a:solidFill>
              </a:rPr>
              <a:t>Plan Performance After 5G Launch. Well-Performing Plans: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531CFB-D699-F68A-D7BC-C5E1B3E8AA7C}"/>
              </a:ext>
            </a:extLst>
          </p:cNvPr>
          <p:cNvSpPr txBox="1"/>
          <p:nvPr/>
        </p:nvSpPr>
        <p:spPr>
          <a:xfrm>
            <a:off x="400051" y="1480959"/>
            <a:ext cx="568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p1 (Smart Recharge Pack)</a:t>
            </a:r>
            <a:r>
              <a:rPr lang="en-IN" sz="1800" dirty="0">
                <a:solidFill>
                  <a:schemeClr val="tx1"/>
                </a:solidFill>
              </a:rPr>
              <a:t> - Shows strong performance with ₹2.4bn revenue after 5G (vs ₹1.8bn before)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8D82DA-F944-9EA1-94F3-E91F8F120157}"/>
              </a:ext>
            </a:extLst>
          </p:cNvPr>
          <p:cNvSpPr txBox="1"/>
          <p:nvPr/>
        </p:nvSpPr>
        <p:spPr>
          <a:xfrm>
            <a:off x="6181167" y="1480959"/>
            <a:ext cx="545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1"/>
                </a:solidFill>
              </a:rPr>
              <a:t>p2 (Super Saviour Pack)</a:t>
            </a:r>
            <a:r>
              <a:rPr lang="en-IN" sz="1800" dirty="0">
                <a:solidFill>
                  <a:schemeClr val="tx1"/>
                </a:solidFill>
              </a:rPr>
              <a:t> - Maintained stable revenue at ₹1.5bn after 5G</a:t>
            </a:r>
          </a:p>
          <a:p>
            <a:pP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3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846F2-F3C4-52B1-EC59-CF1686BF3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A4A9B82-C98B-CE0D-F79E-757547EB5474}"/>
              </a:ext>
            </a:extLst>
          </p:cNvPr>
          <p:cNvSpPr/>
          <p:nvPr/>
        </p:nvSpPr>
        <p:spPr>
          <a:xfrm>
            <a:off x="371475" y="2093238"/>
            <a:ext cx="5657850" cy="45456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F69D39-1B36-8662-3913-6401C020D226}"/>
              </a:ext>
            </a:extLst>
          </p:cNvPr>
          <p:cNvSpPr/>
          <p:nvPr/>
        </p:nvSpPr>
        <p:spPr>
          <a:xfrm>
            <a:off x="6134100" y="2093238"/>
            <a:ext cx="5657850" cy="45456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4486B-DDBE-AD0A-966F-BC4AB39FE480}"/>
              </a:ext>
            </a:extLst>
          </p:cNvPr>
          <p:cNvSpPr txBox="1"/>
          <p:nvPr/>
        </p:nvSpPr>
        <p:spPr>
          <a:xfrm>
            <a:off x="375959" y="239020"/>
            <a:ext cx="11306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plans are not performing well? Is there any plan affected largely by the 5G launch?</a:t>
            </a:r>
            <a:endParaRPr lang="en-IN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A2D4A4-A95D-137F-8CD9-A6137BB0CFBE}"/>
              </a:ext>
            </a:extLst>
          </p:cNvPr>
          <p:cNvSpPr txBox="1"/>
          <p:nvPr/>
        </p:nvSpPr>
        <p:spPr>
          <a:xfrm>
            <a:off x="371475" y="1086356"/>
            <a:ext cx="7048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Underperforming Plans:</a:t>
            </a:r>
          </a:p>
          <a:p>
            <a:pPr>
              <a:buNone/>
            </a:pPr>
            <a:endParaRPr lang="en-IN" sz="1800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4C6288-8121-5FAD-8F14-87953873A3BF}"/>
              </a:ext>
            </a:extLst>
          </p:cNvPr>
          <p:cNvSpPr txBox="1"/>
          <p:nvPr/>
        </p:nvSpPr>
        <p:spPr>
          <a:xfrm>
            <a:off x="400051" y="1480959"/>
            <a:ext cx="5684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p4 (Mini Data Saver Pack)</a:t>
            </a:r>
            <a:r>
              <a:rPr lang="en-US" dirty="0"/>
              <a:t> - Revenue dropped significantly from ₹1.1bn to ₹876.8M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2908D0-1947-3584-8606-BF6155F3475E}"/>
              </a:ext>
            </a:extLst>
          </p:cNvPr>
          <p:cNvSpPr txBox="1"/>
          <p:nvPr/>
        </p:nvSpPr>
        <p:spPr>
          <a:xfrm>
            <a:off x="6181167" y="1480959"/>
            <a:ext cx="54555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Higher-tier plans (p5-p13)</a:t>
            </a:r>
            <a:r>
              <a:rPr lang="en-US" dirty="0"/>
              <a:t> - Showing declining revenue trends in the monthly data</a:t>
            </a:r>
          </a:p>
          <a:p>
            <a:pPr>
              <a:buFont typeface="+mj-lt"/>
              <a:buAutoNum type="arabicPeriod"/>
            </a:pPr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6CED2-D96B-BF3C-C569-F11C984B1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47" y="2226589"/>
            <a:ext cx="5626606" cy="43638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37F1CD-6D23-9D7A-3631-643F9AF08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344" y="2226589"/>
            <a:ext cx="5628301" cy="436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38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56098-2F27-FA5D-AA95-A708D495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D73BBB1-B3DF-A68B-79C2-9E178973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1" y="609600"/>
            <a:ext cx="5372100" cy="81915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Should we continue or discontinue that plan?</a:t>
            </a:r>
            <a:endParaRPr lang="en-IN" sz="2700" b="1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CD7870-E185-05D8-00BC-A9DFE6EE33D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7" r="-1"/>
          <a:stretch/>
        </p:blipFill>
        <p:spPr>
          <a:xfrm>
            <a:off x="5448301" y="609600"/>
            <a:ext cx="6210299" cy="5486400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566BE08-1F6B-97D8-C297-1BB1FAEDC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1" y="1895475"/>
            <a:ext cx="4914900" cy="4419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Plan Most Affected by 5G Launch</a:t>
            </a:r>
          </a:p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Plan p4 (Mini Data Saver Pack)</a:t>
            </a:r>
            <a:r>
              <a:rPr lang="en-US" sz="2000" dirty="0">
                <a:solidFill>
                  <a:schemeClr val="tx1"/>
                </a:solidFill>
              </a:rPr>
              <a:t> appears to be the most negatively affected: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Revenue dropped from ₹1.1bn (Before 5G) to ₹876.8M (After 5G)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represents approximately a </a:t>
            </a:r>
            <a:r>
              <a:rPr lang="en-US" sz="2000" b="1" dirty="0">
                <a:solidFill>
                  <a:schemeClr val="tx1"/>
                </a:solidFill>
              </a:rPr>
              <a:t>20% decline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Recommendation</a:t>
            </a:r>
            <a:r>
              <a:rPr lang="en-US" sz="2000" dirty="0">
                <a:solidFill>
                  <a:schemeClr val="tx1"/>
                </a:solidFill>
              </a:rPr>
              <a:t>: Consider </a:t>
            </a:r>
            <a:r>
              <a:rPr lang="en-US" sz="2000" b="1" dirty="0">
                <a:solidFill>
                  <a:schemeClr val="tx1"/>
                </a:solidFill>
              </a:rPr>
              <a:t>discontinuing or restructuring</a:t>
            </a:r>
            <a:r>
              <a:rPr lang="en-US" sz="2000" dirty="0">
                <a:solidFill>
                  <a:schemeClr val="tx1"/>
                </a:solidFill>
              </a:rPr>
              <a:t> this plan as it's clearly not competitive in the 5G era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88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96A86-479B-5271-DD66-1BBCBBB16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0451621-1643-30CC-46B4-E378CFEF9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825" y="485776"/>
            <a:ext cx="9763125" cy="1009650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000" dirty="0">
                <a:solidFill>
                  <a:schemeClr val="tx1"/>
                </a:solidFill>
              </a:rPr>
            </a:br>
            <a:br>
              <a:rPr lang="en-IN" sz="2700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Is there any plan that is discontinued after the 5G launch? What is the reason for it?</a:t>
            </a:r>
            <a:endParaRPr lang="en-IN" sz="2700" b="1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C7B13C6-92FE-4D7B-DFE8-DE38F4339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825" y="1857375"/>
            <a:ext cx="9858375" cy="458152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900" b="1" dirty="0">
                <a:solidFill>
                  <a:schemeClr val="tx1"/>
                </a:solidFill>
              </a:rPr>
              <a:t>Discontinued Plans After 5G Launch</a:t>
            </a:r>
          </a:p>
          <a:p>
            <a:pPr>
              <a:buNone/>
            </a:pPr>
            <a:r>
              <a:rPr lang="en-US" sz="2900" dirty="0">
                <a:solidFill>
                  <a:schemeClr val="tx1"/>
                </a:solidFill>
              </a:rPr>
              <a:t>Looking at the monthly revenue data, </a:t>
            </a:r>
            <a:r>
              <a:rPr lang="en-US" sz="2900" b="1" dirty="0">
                <a:solidFill>
                  <a:schemeClr val="tx1"/>
                </a:solidFill>
              </a:rPr>
              <a:t>plans p8, p9, and p10</a:t>
            </a:r>
            <a:r>
              <a:rPr lang="en-US" sz="2900" dirty="0">
                <a:solidFill>
                  <a:schemeClr val="tx1"/>
                </a:solidFill>
              </a:rPr>
              <a:t> appear to have been </a:t>
            </a:r>
            <a:r>
              <a:rPr lang="en-US" sz="2900" b="1" dirty="0">
                <a:solidFill>
                  <a:schemeClr val="tx1"/>
                </a:solidFill>
              </a:rPr>
              <a:t>discontinued or significantly reduced</a:t>
            </a:r>
            <a:r>
              <a:rPr lang="en-US" sz="2900" dirty="0">
                <a:solidFill>
                  <a:schemeClr val="tx1"/>
                </a:solidFill>
              </a:rPr>
              <a:t> after the 5G launch:</a:t>
            </a:r>
          </a:p>
          <a:p>
            <a:r>
              <a:rPr lang="en-US" sz="2900" dirty="0">
                <a:solidFill>
                  <a:schemeClr val="tx1"/>
                </a:solidFill>
              </a:rPr>
              <a:t>These plans show no revenue data in recent months (particularly p8-p10 in the monthly tables)</a:t>
            </a:r>
          </a:p>
          <a:p>
            <a:endParaRPr lang="en-US" sz="2900" dirty="0">
              <a:solidFill>
                <a:schemeClr val="tx1"/>
              </a:solidFill>
            </a:endParaRPr>
          </a:p>
          <a:p>
            <a:r>
              <a:rPr lang="en-US" sz="2900" b="1" dirty="0">
                <a:solidFill>
                  <a:schemeClr val="tx1"/>
                </a:solidFill>
              </a:rPr>
              <a:t>Likely reasons for discontinuation</a:t>
            </a:r>
            <a:r>
              <a:rPr lang="en-US" sz="2900" dirty="0">
                <a:solidFill>
                  <a:schemeClr val="tx1"/>
                </a:solidFill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Low data allowances became obsolete with 5G's high-speed </a:t>
            </a:r>
            <a:r>
              <a:rPr lang="en-US" sz="2900" dirty="0" err="1">
                <a:solidFill>
                  <a:schemeClr val="tx1"/>
                </a:solidFill>
              </a:rPr>
              <a:t>CapaBilities</a:t>
            </a:r>
            <a:r>
              <a:rPr lang="en-US" sz="2900" dirty="0">
                <a:solidFill>
                  <a:schemeClr val="tx1"/>
                </a:solidFill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Customer migration to higher-value 5G-enabled.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Strategic focus on fewer, more profitable plan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chemeClr val="tx1"/>
                </a:solidFill>
              </a:rPr>
              <a:t>Simplified portfolio to reduce complexity.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19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584BA-2F68-AB22-EAAE-9F40E59D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Key Recommendations: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ABBDF3-BD1F-DF1F-1302-732C2D99E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5349" y="1844114"/>
            <a:ext cx="9515475" cy="246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Restructure or discontinue p4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poor post-5G performance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 marketing efforts on p1 and p2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which are performing well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Investigate the revenue decline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understand customer behavior changes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Consider introducing new 5G-specific plans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capitalize on the technology upgrade </a:t>
            </a:r>
          </a:p>
        </p:txBody>
      </p:sp>
    </p:spTree>
    <p:extLst>
      <p:ext uri="{BB962C8B-B14F-4D97-AF65-F5344CB8AC3E}">
        <p14:creationId xmlns:p14="http://schemas.microsoft.com/office/powerpoint/2010/main" val="282830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A563-F5D7-8A73-E363-0FE96281027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23950" y="2249488"/>
            <a:ext cx="8782050" cy="35417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/>
              <a:t>Thank you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574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B6B1BD-D3F0-48CA-E02C-F1AC5DF6B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23" y="0"/>
            <a:ext cx="10523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69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E1189E-4A6D-61B7-5748-6EE93EF6C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29" y="0"/>
            <a:ext cx="106009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2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2B2F558-55AE-1624-7705-444B7B44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4" y="0"/>
            <a:ext cx="104965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9AB661-F1F0-B958-EFF6-0A1E4B741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25" y="0"/>
            <a:ext cx="104393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17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0D336B-3C63-8D50-A59D-86D390A13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0"/>
            <a:ext cx="10582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5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817BE7-F97A-495A-905C-DECB20CAD47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000125" y="228601"/>
            <a:ext cx="9801225" cy="1524000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Manrope"/>
              </a:rPr>
              <a:t>task is to </a:t>
            </a:r>
            <a:r>
              <a:rPr lang="en-US" sz="2400" b="1" i="0" dirty="0">
                <a:effectLst/>
              </a:rPr>
              <a:t>analyze</a:t>
            </a:r>
            <a:r>
              <a:rPr lang="en-US" sz="2400" b="1" i="0" dirty="0">
                <a:effectLst/>
                <a:latin typeface="Manrope"/>
              </a:rPr>
              <a:t> the dashboard and provide insights</a:t>
            </a:r>
            <a:endParaRPr lang="en-IN" sz="2400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8A91D7C-AC4D-3BF9-35EC-B8C2EA29CC66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000125" y="1752601"/>
            <a:ext cx="10106025" cy="3905249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What is the impact of the 5G launch on our revenue?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KPI is underperforming after the 5G launch?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the 5G launch, which plans are performing well in terms of revenue?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Which plans are not performing well? Is there any plan affected largely by the 5G launch?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Should we continue or discontinue that plan?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Is there any plan that is discontinued after the 5G launch? What is the reason for it?</a:t>
            </a:r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819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700D45-C43D-049D-94CF-1422D709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50" y="371475"/>
            <a:ext cx="4695825" cy="923925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What is the impact of the 5G launch on our revenue?</a:t>
            </a:r>
            <a:endParaRPr lang="en-IN" sz="2700" b="1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D5BBAA62-3662-88EC-3611-3D77F483A87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-1" r="-223" b="-170"/>
          <a:stretch/>
        </p:blipFill>
        <p:spPr>
          <a:xfrm>
            <a:off x="5600699" y="447675"/>
            <a:ext cx="6000751" cy="5629275"/>
          </a:xfr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14F8468-BBB2-FD8B-BFC5-61E1BA36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4350" y="1714500"/>
            <a:ext cx="4772025" cy="45339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tx1"/>
                </a:solidFill>
              </a:rPr>
              <a:t>Impact of 5G Launch on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5G launch had a </a:t>
            </a:r>
            <a:r>
              <a:rPr lang="en-US" sz="2000" b="1" dirty="0">
                <a:solidFill>
                  <a:schemeClr val="tx1"/>
                </a:solidFill>
              </a:rPr>
              <a:t>negative impact on overall revenue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Revenue decreased from ₹16.0bn (Before 5G) to ₹15.9bn (After 5G)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represents a </a:t>
            </a:r>
            <a:r>
              <a:rPr lang="en-US" sz="2000" b="1" dirty="0">
                <a:solidFill>
                  <a:schemeClr val="tx1"/>
                </a:solidFill>
              </a:rPr>
              <a:t>-0.50% decline</a:t>
            </a:r>
            <a:r>
              <a:rPr lang="en-US" sz="2000" dirty="0">
                <a:solidFill>
                  <a:schemeClr val="tx1"/>
                </a:solidFill>
              </a:rPr>
              <a:t> in total revenue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The monthly average (MA) also dropped from ₹4.0bn to current levels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416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A0C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55454F-421C-8AAA-B46B-2C13DD347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E6C392-ACA8-CA4E-CA6E-CFB8CC9F5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419100"/>
            <a:ext cx="4867275" cy="1057275"/>
          </a:xfrm>
        </p:spPr>
        <p:txBody>
          <a:bodyPr>
            <a:normAutofit fontScale="90000"/>
          </a:bodyPr>
          <a:lstStyle/>
          <a:p>
            <a:br>
              <a:rPr lang="en-US" sz="4800" dirty="0">
                <a:solidFill>
                  <a:schemeClr val="tx1"/>
                </a:solidFill>
              </a:rPr>
            </a:b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2700" b="1" dirty="0">
                <a:solidFill>
                  <a:schemeClr val="tx1"/>
                </a:solidFill>
              </a:rPr>
              <a:t>Which KPI is underperforming after the 5G launch?</a:t>
            </a:r>
            <a:endParaRPr lang="en-IN" sz="2700" b="1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CB635B57-DB8C-5137-FBE0-24B4A3A89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126" y="1971675"/>
            <a:ext cx="5267324" cy="3819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tx1"/>
                </a:solidFill>
              </a:rPr>
              <a:t>Underperforming KPI After 5G Launch</a:t>
            </a:r>
          </a:p>
          <a:p>
            <a:pPr>
              <a:buNone/>
            </a:pPr>
            <a:r>
              <a:rPr lang="en-IN" sz="2000" b="1" dirty="0">
                <a:solidFill>
                  <a:schemeClr val="tx1"/>
                </a:solidFill>
              </a:rPr>
              <a:t>Revenue is the primary underperforming KPI</a:t>
            </a:r>
            <a:r>
              <a:rPr lang="en-IN" sz="2000" dirty="0">
                <a:solidFill>
                  <a:schemeClr val="tx1"/>
                </a:solidFill>
              </a:rPr>
              <a:t> after the 5G launch, showing a 0.50% decline. </a:t>
            </a:r>
          </a:p>
          <a:p>
            <a:pPr>
              <a:buNone/>
            </a:pPr>
            <a:r>
              <a:rPr lang="en-IN" sz="2000" dirty="0">
                <a:solidFill>
                  <a:schemeClr val="tx1"/>
                </a:solidFill>
              </a:rPr>
              <a:t>However, other metrics show mixed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ARPU (Average Revenue Per User): ₹200.7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TAU (Total Active Users): 161.7M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TUsU</a:t>
            </a:r>
            <a:r>
              <a:rPr lang="en-IN" sz="2000" dirty="0">
                <a:solidFill>
                  <a:schemeClr val="tx1"/>
                </a:solidFill>
              </a:rPr>
              <a:t> (Total Unsubscribed Users): 12.6M</a:t>
            </a:r>
          </a:p>
          <a:p>
            <a:endParaRPr lang="en-IN" dirty="0"/>
          </a:p>
        </p:txBody>
      </p:sp>
      <p:pic>
        <p:nvPicPr>
          <p:cNvPr id="3" name="Picture Placeholder 3">
            <a:extLst>
              <a:ext uri="{FF2B5EF4-FFF2-40B4-BE49-F238E27FC236}">
                <a16:creationId xmlns:a16="http://schemas.microsoft.com/office/drawing/2014/main" id="{FB126E5A-B428-32A1-0502-984AD5AD66F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5" r="172" b="-1"/>
          <a:stretch/>
        </p:blipFill>
        <p:spPr>
          <a:xfrm>
            <a:off x="5886450" y="609599"/>
            <a:ext cx="5848350" cy="5466499"/>
          </a:xfrm>
        </p:spPr>
      </p:pic>
    </p:spTree>
    <p:extLst>
      <p:ext uri="{BB962C8B-B14F-4D97-AF65-F5344CB8AC3E}">
        <p14:creationId xmlns:p14="http://schemas.microsoft.com/office/powerpoint/2010/main" val="1976615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400</TotalTime>
  <Words>584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Manrope</vt:lpstr>
      <vt:lpstr>Tw Cen MT</vt:lpstr>
      <vt:lpstr>Circuit</vt:lpstr>
      <vt:lpstr>Codebasics Virtual Internship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task is to analyze the dashboard and provide insights</vt:lpstr>
      <vt:lpstr> What is the impact of the 5G launch on our revenue?</vt:lpstr>
      <vt:lpstr>  Which KPI is underperforming after the 5G launch?</vt:lpstr>
      <vt:lpstr>PowerPoint Presentation</vt:lpstr>
      <vt:lpstr>PowerPoint Presentation</vt:lpstr>
      <vt:lpstr>     Should we continue or discontinue that plan?</vt:lpstr>
      <vt:lpstr>      Is there any plan that is discontinued after the 5G launch? What is the reason for it?</vt:lpstr>
      <vt:lpstr>Key Recommendations: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Poireiton Loukrakpam</dc:creator>
  <cp:lastModifiedBy>Poireiton Loukrakpam</cp:lastModifiedBy>
  <cp:revision>10</cp:revision>
  <dcterms:created xsi:type="dcterms:W3CDTF">2025-05-28T10:33:46Z</dcterms:created>
  <dcterms:modified xsi:type="dcterms:W3CDTF">2025-06-09T21:38:09Z</dcterms:modified>
</cp:coreProperties>
</file>