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2" r:id="rId2"/>
    <p:sldId id="295" r:id="rId3"/>
    <p:sldId id="299" r:id="rId4"/>
    <p:sldId id="302" r:id="rId5"/>
    <p:sldId id="304" r:id="rId6"/>
    <p:sldId id="305" r:id="rId7"/>
    <p:sldId id="285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2"/>
    <p:restoredTop sz="94653"/>
  </p:normalViewPr>
  <p:slideViewPr>
    <p:cSldViewPr snapToGrid="0" snapToObjects="1">
      <p:cViewPr>
        <p:scale>
          <a:sx n="145" d="100"/>
          <a:sy n="145" d="100"/>
        </p:scale>
        <p:origin x="64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2025. 05. 03.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131709"/>
            <a:ext cx="10744200" cy="1879880"/>
          </a:xfrm>
        </p:spPr>
        <p:txBody>
          <a:bodyPr/>
          <a:lstStyle/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Poison Cluster Team</a:t>
            </a:r>
          </a:p>
          <a:p>
            <a:r>
              <a:rPr lang="en-US" sz="1800" dirty="0"/>
              <a:t>Regina </a:t>
            </a:r>
            <a:r>
              <a:rPr lang="en-US" sz="1800" dirty="0" err="1"/>
              <a:t>Izsa</a:t>
            </a:r>
            <a:r>
              <a:rPr lang="en-US" sz="1800" dirty="0"/>
              <a:t>, </a:t>
            </a:r>
            <a:r>
              <a:rPr lang="en-US" sz="1800" dirty="0" err="1"/>
              <a:t>Máté</a:t>
            </a:r>
            <a:r>
              <a:rPr lang="en-US" sz="1800" dirty="0"/>
              <a:t> Balogh, Anass El </a:t>
            </a:r>
            <a:r>
              <a:rPr lang="en-US" sz="1800" dirty="0" err="1"/>
              <a:t>Aqli</a:t>
            </a:r>
            <a:r>
              <a:rPr lang="en-US" sz="1800" dirty="0"/>
              <a:t>, </a:t>
            </a:r>
            <a:r>
              <a:rPr lang="en-US" sz="1800" dirty="0" err="1"/>
              <a:t>Levente</a:t>
            </a:r>
            <a:r>
              <a:rPr lang="en-US" sz="1800" dirty="0"/>
              <a:t> </a:t>
            </a:r>
            <a:r>
              <a:rPr lang="en-US" sz="1800" dirty="0" err="1"/>
              <a:t>Malecz</a:t>
            </a:r>
            <a:r>
              <a:rPr lang="en-US" sz="1800" dirty="0"/>
              <a:t>, Henrik </a:t>
            </a:r>
            <a:r>
              <a:rPr lang="en-US" sz="1800" dirty="0" err="1"/>
              <a:t>Berényi</a:t>
            </a:r>
            <a:endParaRPr lang="hu-HU" sz="18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</a:t>
            </a:r>
            <a:r>
              <a:rPr lang="en-US"/>
              <a:t>05.06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attacks: inserting false data to manipulate clustering results</a:t>
            </a:r>
          </a:p>
          <a:p>
            <a:r>
              <a:rPr lang="en-US" dirty="0"/>
              <a:t>Challenges in detecting poisoned data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Partition-based clustering</a:t>
            </a:r>
          </a:p>
          <a:p>
            <a:pPr lvl="1"/>
            <a:r>
              <a:rPr lang="en-US" dirty="0"/>
              <a:t>Sensitive to outliers and initialization</a:t>
            </a:r>
          </a:p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Well-known dataset for classification/clustering</a:t>
            </a:r>
          </a:p>
          <a:p>
            <a:pPr lvl="1"/>
            <a:r>
              <a:rPr lang="en-US" dirty="0"/>
              <a:t>Three natural clusters (species)</a:t>
            </a:r>
          </a:p>
          <a:p>
            <a:pPr lvl="1"/>
            <a:endParaRPr lang="en-HU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Attack Strategies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396111"/>
            <a:ext cx="10515600" cy="4738574"/>
          </a:xfrm>
        </p:spPr>
        <p:txBody>
          <a:bodyPr/>
          <a:lstStyle/>
          <a:p>
            <a:r>
              <a:rPr lang="en-US" dirty="0"/>
              <a:t>Data Poisoning Attacks</a:t>
            </a:r>
          </a:p>
          <a:p>
            <a:pPr lvl="1"/>
            <a:r>
              <a:rPr lang="en-US" dirty="0"/>
              <a:t>Injecting false data to alter cluster formation</a:t>
            </a:r>
          </a:p>
          <a:p>
            <a:pPr lvl="1"/>
            <a:r>
              <a:rPr lang="en-US" dirty="0"/>
              <a:t>Creating adversarial examples</a:t>
            </a:r>
          </a:p>
          <a:p>
            <a:r>
              <a:rPr lang="en-US" dirty="0"/>
              <a:t>Outlier Injection:</a:t>
            </a:r>
          </a:p>
          <a:p>
            <a:pPr lvl="1"/>
            <a:r>
              <a:rPr lang="en-US" dirty="0"/>
              <a:t>Synthetic data</a:t>
            </a:r>
          </a:p>
          <a:p>
            <a:pPr lvl="2"/>
            <a:r>
              <a:rPr lang="en-US" dirty="0"/>
              <a:t>Inserting data on cluster borders</a:t>
            </a:r>
          </a:p>
          <a:p>
            <a:pPr lvl="2"/>
            <a:r>
              <a:rPr lang="en-US" dirty="0"/>
              <a:t>Mimicry based attack</a:t>
            </a:r>
          </a:p>
          <a:p>
            <a:pPr lvl="2"/>
            <a:r>
              <a:rPr lang="en-US" dirty="0"/>
              <a:t>Semi-supervised model exploitation</a:t>
            </a:r>
          </a:p>
          <a:p>
            <a:pPr lvl="2"/>
            <a:r>
              <a:rPr lang="en-US" dirty="0"/>
              <a:t>Classification for comparison</a:t>
            </a:r>
          </a:p>
          <a:p>
            <a:pPr lvl="1"/>
            <a:r>
              <a:rPr lang="en-US" dirty="0"/>
              <a:t>Randomized data</a:t>
            </a:r>
          </a:p>
          <a:p>
            <a:pPr lvl="2"/>
            <a:r>
              <a:rPr lang="en-US" dirty="0"/>
              <a:t>Random noise</a:t>
            </a:r>
          </a:p>
          <a:p>
            <a:pPr lvl="2"/>
            <a:r>
              <a:rPr lang="en-US" dirty="0"/>
              <a:t>Label shuffling</a:t>
            </a:r>
          </a:p>
          <a:p>
            <a:pPr lvl="2"/>
            <a:r>
              <a:rPr lang="en-US" dirty="0"/>
              <a:t>Injecting subtle data</a:t>
            </a:r>
          </a:p>
          <a:p>
            <a:pPr lvl="1"/>
            <a:endParaRPr lang="en-US" dirty="0"/>
          </a:p>
          <a:p>
            <a:pPr lvl="1"/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7CCDC-0DFB-DBC5-D065-7A7C9FDB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9C960-D9D2-E170-7FC9-A39BEB27758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D2F2-ED96-A923-04A0-E09C84E632F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Regina</a:t>
            </a:r>
          </a:p>
          <a:p>
            <a:pPr lvl="1"/>
            <a:r>
              <a:rPr lang="en-HU" dirty="0"/>
              <a:t>Synthetic data based outlier injection between two clusters to blur borders</a:t>
            </a:r>
          </a:p>
          <a:p>
            <a:r>
              <a:rPr lang="en-HU" dirty="0"/>
              <a:t>Máté</a:t>
            </a:r>
          </a:p>
          <a:p>
            <a:pPr lvl="1"/>
            <a:r>
              <a:rPr lang="en-HU" dirty="0"/>
              <a:t>Synthetic outlier injection around cluster centroids</a:t>
            </a:r>
          </a:p>
          <a:p>
            <a:r>
              <a:rPr lang="en-HU" dirty="0"/>
              <a:t>Anass</a:t>
            </a:r>
          </a:p>
          <a:p>
            <a:pPr lvl="1"/>
            <a:r>
              <a:rPr lang="en-HU" dirty="0"/>
              <a:t>Comparing SVM classification to classification attacks</a:t>
            </a:r>
          </a:p>
          <a:p>
            <a:r>
              <a:rPr lang="en-HU" dirty="0"/>
              <a:t>Levente</a:t>
            </a:r>
          </a:p>
          <a:p>
            <a:pPr lvl="1"/>
            <a:r>
              <a:rPr lang="en-HU" dirty="0"/>
              <a:t>Random noise based outlier injection methods</a:t>
            </a:r>
          </a:p>
          <a:p>
            <a:r>
              <a:rPr lang="en-HU" dirty="0"/>
              <a:t>Henrik</a:t>
            </a:r>
          </a:p>
          <a:p>
            <a:pPr lvl="1"/>
            <a:r>
              <a:rPr lang="en-HU" dirty="0"/>
              <a:t>Clustering and evaluation of random noise outlier injection methods</a:t>
            </a:r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64EC61-0AF9-CADB-2458-E81B4228266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085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B3D20-89FD-8CA3-F731-8FF166271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D6EBFF-B5C8-0437-64D7-2BE80CA0108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Randomized Injection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A035-FB43-71C4-9E84-E2E816659BB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GB" dirty="0"/>
              <a:t>Gaussian Noise</a:t>
            </a:r>
          </a:p>
          <a:p>
            <a:r>
              <a:rPr lang="en-GB" dirty="0"/>
              <a:t>Uniform Outliers</a:t>
            </a:r>
            <a:endParaRPr lang="en-HU" dirty="0"/>
          </a:p>
          <a:p>
            <a:r>
              <a:rPr lang="en-GB" dirty="0"/>
              <a:t>Subtle outliers</a:t>
            </a:r>
          </a:p>
          <a:p>
            <a:r>
              <a:rPr lang="en-GB" dirty="0"/>
              <a:t>Shuffled labels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8B7B3-D4EA-41A4-E0A5-C87AD2E5A602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56749A-097B-5B11-A650-72C67FCAF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384" y="2057400"/>
            <a:ext cx="2429420" cy="27432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9251F54-8970-B1D6-AE09-622985AD84E6}"/>
              </a:ext>
            </a:extLst>
          </p:cNvPr>
          <p:cNvGrpSpPr/>
          <p:nvPr/>
        </p:nvGrpSpPr>
        <p:grpSpPr>
          <a:xfrm>
            <a:off x="6918251" y="1329566"/>
            <a:ext cx="3887203" cy="4469634"/>
            <a:chOff x="6844530" y="1301861"/>
            <a:chExt cx="3887203" cy="44696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26FBD5-7F80-662E-7147-1142E0807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9328" y="1309451"/>
              <a:ext cx="1852339" cy="21690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1CE0712-4441-DB16-5A12-E9CD32BF9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8600" y="1301861"/>
              <a:ext cx="1852338" cy="21690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F4041F0-EC0C-A230-6E2A-31C3036EA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67055" y="3470904"/>
              <a:ext cx="1964678" cy="23005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9E3B6F-3AAC-44D6-F600-8B0FB4F62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44530" y="3486089"/>
              <a:ext cx="2023990" cy="22854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4798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7B24-45D0-6049-B9CD-3616990E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1EDFB-0B9D-59FC-819E-45D10E5328D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Randomized Injection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1C8C8-9C8A-D488-B868-F244DEA01E3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9A8CD8-D5DC-E4AD-8714-246A79B9D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934877"/>
              </p:ext>
            </p:extLst>
          </p:nvPr>
        </p:nvGraphicFramePr>
        <p:xfrm>
          <a:off x="838200" y="1830485"/>
          <a:ext cx="10515600" cy="3480067"/>
        </p:xfrm>
        <a:graphic>
          <a:graphicData uri="http://schemas.openxmlformats.org/drawingml/2006/table">
            <a:tbl>
              <a:tblPr/>
              <a:tblGrid>
                <a:gridCol w="808164">
                  <a:extLst>
                    <a:ext uri="{9D8B030D-6E8A-4147-A177-3AD203B41FA5}">
                      <a16:colId xmlns:a16="http://schemas.microsoft.com/office/drawing/2014/main" val="3580539963"/>
                    </a:ext>
                  </a:extLst>
                </a:gridCol>
                <a:gridCol w="3398076">
                  <a:extLst>
                    <a:ext uri="{9D8B030D-6E8A-4147-A177-3AD203B41FA5}">
                      <a16:colId xmlns:a16="http://schemas.microsoft.com/office/drawing/2014/main" val="17522629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8131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13453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28192510"/>
                    </a:ext>
                  </a:extLst>
                </a:gridCol>
              </a:tblGrid>
              <a:tr h="770340">
                <a:tc>
                  <a:txBody>
                    <a:bodyPr/>
                    <a:lstStyle/>
                    <a:p>
                      <a:pPr algn="l"/>
                      <a:br>
                        <a:rPr lang="en-GB" sz="1600" b="1" dirty="0">
                          <a:effectLst/>
                        </a:rPr>
                      </a:br>
                      <a:endParaRPr lang="en-GB" sz="16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Noisy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Uniform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Subtle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b="1" dirty="0">
                          <a:effectLst/>
                        </a:rPr>
                        <a:t>Shuffled</a:t>
                      </a:r>
                      <a:endParaRPr lang="en-H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9961453"/>
                  </a:ext>
                </a:extLst>
              </a:tr>
              <a:tr h="17607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dirty="0">
                          <a:effectLst/>
                        </a:rPr>
                        <a:t>Pros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GB" sz="1600" dirty="0">
                          <a:effectLst/>
                        </a:rPr>
                        <a:t>M</a:t>
                      </a:r>
                      <a:r>
                        <a:rPr lang="en-HU" sz="1600" dirty="0">
                          <a:effectLst/>
                        </a:rPr>
                        <a:t>akes clusters fuzzy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HU" sz="1600" dirty="0">
                          <a:effectLst/>
                        </a:rPr>
                        <a:t>Reduces cluster boundaries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Creates extreme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HU" sz="1600" dirty="0">
                          <a:effectLst/>
                        </a:rPr>
                        <a:t>Hard to detect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Greatly disturbs the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76444"/>
                  </a:ext>
                </a:extLst>
              </a:tr>
              <a:tr h="94895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600" b="1" dirty="0">
                          <a:effectLst/>
                        </a:rPr>
                        <a:t>Cons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Varied success due to randomization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Easy to detect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Needs a lot of injected data to cause mass disruption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HU" sz="1600" dirty="0">
                          <a:effectLst/>
                        </a:rPr>
                        <a:t>Has no effect in purely unsupervised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4967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BF416D1-772A-10B7-941A-A68BD8BC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23" y="3131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HU" altLang="en-H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HU" altLang="en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80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</TotalTime>
  <Words>223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109</cp:revision>
  <dcterms:created xsi:type="dcterms:W3CDTF">2021-07-01T15:39:11Z</dcterms:created>
  <dcterms:modified xsi:type="dcterms:W3CDTF">2025-05-03T14:35:00Z</dcterms:modified>
</cp:coreProperties>
</file>