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95" r:id="rId3"/>
    <p:sldId id="299" r:id="rId4"/>
    <p:sldId id="302" r:id="rId5"/>
    <p:sldId id="304" r:id="rId6"/>
    <p:sldId id="305" r:id="rId7"/>
    <p:sldId id="307" r:id="rId8"/>
    <p:sldId id="308" r:id="rId9"/>
    <p:sldId id="309" r:id="rId10"/>
    <p:sldId id="310" r:id="rId11"/>
    <p:sldId id="311" r:id="rId12"/>
    <p:sldId id="313" r:id="rId13"/>
    <p:sldId id="312" r:id="rId14"/>
    <p:sldId id="285" r:id="rId1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5DF47164-23B2-AA45-9144-590706E71690}">
          <p14:sldIdLst>
            <p14:sldId id="272"/>
            <p14:sldId id="295"/>
            <p14:sldId id="299"/>
            <p14:sldId id="302"/>
          </p14:sldIdLst>
        </p14:section>
        <p14:section name="Randomized Injection" id="{7F33DB23-486B-9B4E-BB36-6A66ABA0A73C}">
          <p14:sldIdLst>
            <p14:sldId id="304"/>
            <p14:sldId id="305"/>
          </p14:sldIdLst>
        </p14:section>
        <p14:section name="Mimicry" id="{B0845BC2-9561-4540-A6D2-ACD242EA64EF}">
          <p14:sldIdLst>
            <p14:sldId id="307"/>
            <p14:sldId id="308"/>
            <p14:sldId id="309"/>
            <p14:sldId id="310"/>
          </p14:sldIdLst>
        </p14:section>
        <p14:section name="Hyperparameter Poisoning" id="{D9B6D382-9C8A-1F46-B2E5-B18442507E70}">
          <p14:sldIdLst>
            <p14:sldId id="311"/>
            <p14:sldId id="313"/>
            <p14:sldId id="312"/>
          </p14:sldIdLst>
        </p14:section>
        <p14:section name="Closure" id="{0A531433-AD6B-BF47-83C3-94E71B53E62D}">
          <p14:sldIdLst>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851"/>
    <a:srgbClr val="012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p:restoredTop sz="94626"/>
  </p:normalViewPr>
  <p:slideViewPr>
    <p:cSldViewPr snapToGrid="0" snapToObjects="1">
      <p:cViewPr>
        <p:scale>
          <a:sx n="104" d="100"/>
          <a:sy n="104" d="100"/>
        </p:scale>
        <p:origin x="504" y="5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4" d="100"/>
          <a:sy n="104" d="100"/>
        </p:scale>
        <p:origin x="55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12C39806-BB1D-8F56-1BD4-E8FD84A886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8C5BF43A-04E9-CC17-BD51-B26CC338B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771E59-BB6D-9C41-A61C-2D524682E115}" type="datetimeFigureOut">
              <a:rPr lang="hu-HU" smtClean="0"/>
              <a:t>2025. 05. 03.</a:t>
            </a:fld>
            <a:endParaRPr lang="hu-HU"/>
          </a:p>
        </p:txBody>
      </p:sp>
      <p:sp>
        <p:nvSpPr>
          <p:cNvPr id="4" name="Élőláb helye 3">
            <a:extLst>
              <a:ext uri="{FF2B5EF4-FFF2-40B4-BE49-F238E27FC236}">
                <a16:creationId xmlns:a16="http://schemas.microsoft.com/office/drawing/2014/main" id="{898E5719-5CA3-B83A-6AB2-CC9AF2C948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8441738D-8521-5BCA-A098-BEAAADEBC9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E7E85-FAC5-AA44-BBE8-3A2E745EC50F}" type="slidenum">
              <a:rPr lang="hu-HU" smtClean="0"/>
              <a:t>‹#›</a:t>
            </a:fld>
            <a:endParaRPr lang="hu-HU"/>
          </a:p>
        </p:txBody>
      </p:sp>
    </p:spTree>
    <p:extLst>
      <p:ext uri="{BB962C8B-B14F-4D97-AF65-F5344CB8AC3E}">
        <p14:creationId xmlns:p14="http://schemas.microsoft.com/office/powerpoint/2010/main" val="2223843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A393B-998D-3C45-ACA4-5C51E3A83922}" type="datetimeFigureOut">
              <a:rPr lang="hu-HU" smtClean="0"/>
              <a:t>2025. 05. 03.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hu-HU"/>
              <a:t>Mintaszöveg szerkesztése
Második szint
Harmadik szint
Negyedik szint
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B25AA-5A0B-7648-B33A-37E9A013F97A}" type="slidenum">
              <a:rPr lang="hu-HU" smtClean="0"/>
              <a:t>‹#›</a:t>
            </a:fld>
            <a:endParaRPr lang="hu-HU"/>
          </a:p>
        </p:txBody>
      </p:sp>
    </p:spTree>
    <p:extLst>
      <p:ext uri="{BB962C8B-B14F-4D97-AF65-F5344CB8AC3E}">
        <p14:creationId xmlns:p14="http://schemas.microsoft.com/office/powerpoint/2010/main" val="182887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B25AA-5A0B-7648-B33A-37E9A013F97A}" type="slidenum">
              <a:rPr lang="hu-HU" smtClean="0"/>
              <a:t>7</a:t>
            </a:fld>
            <a:endParaRPr lang="hu-HU"/>
          </a:p>
        </p:txBody>
      </p:sp>
    </p:spTree>
    <p:extLst>
      <p:ext uri="{BB962C8B-B14F-4D97-AF65-F5344CB8AC3E}">
        <p14:creationId xmlns:p14="http://schemas.microsoft.com/office/powerpoint/2010/main" val="50590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76A917-C803-4400-FBEE-6B791AEA9A0D}"/>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4" name="Szöveg helye 10">
            <a:extLst>
              <a:ext uri="{FF2B5EF4-FFF2-40B4-BE49-F238E27FC236}">
                <a16:creationId xmlns:a16="http://schemas.microsoft.com/office/drawing/2014/main" id="{831FA102-844C-755E-D247-CB3718711D43}"/>
              </a:ext>
            </a:extLst>
          </p:cNvPr>
          <p:cNvSpPr>
            <a:spLocks noGrp="1"/>
          </p:cNvSpPr>
          <p:nvPr>
            <p:ph type="body" idx="13" hasCustomPrompt="1"/>
          </p:nvPr>
        </p:nvSpPr>
        <p:spPr>
          <a:xfrm>
            <a:off x="723900" y="2029968"/>
            <a:ext cx="10744200" cy="891112"/>
          </a:xfrm>
          <a:prstGeom prst="rect">
            <a:avLst/>
          </a:prstGeom>
        </p:spPr>
        <p:txBody>
          <a:bodyPr/>
          <a:lstStyle>
            <a:lvl1pPr marL="0" indent="0">
              <a:buNone/>
              <a:defRPr sz="5500" baseline="0">
                <a:solidFill>
                  <a:schemeClr val="bg1"/>
                </a:solidFill>
                <a:latin typeface="Open Sans" panose="020B0606030504020204" pitchFamily="34" charset="0"/>
              </a:defRPr>
            </a:lvl1pPr>
          </a:lstStyle>
          <a:p>
            <a:pPr lvl="0"/>
            <a:r>
              <a:rPr lang="hu-HU" dirty="0"/>
              <a:t>PREZENTÁCIÓ CÍME</a:t>
            </a:r>
          </a:p>
        </p:txBody>
      </p:sp>
      <p:sp>
        <p:nvSpPr>
          <p:cNvPr id="6" name="Szöveg helye 10">
            <a:extLst>
              <a:ext uri="{FF2B5EF4-FFF2-40B4-BE49-F238E27FC236}">
                <a16:creationId xmlns:a16="http://schemas.microsoft.com/office/drawing/2014/main" id="{DF9D8FEB-E57B-5F73-ADA2-8D7B7485DFAF}"/>
              </a:ext>
            </a:extLst>
          </p:cNvPr>
          <p:cNvSpPr>
            <a:spLocks noGrp="1"/>
          </p:cNvSpPr>
          <p:nvPr>
            <p:ph type="body" idx="14" hasCustomPrompt="1"/>
          </p:nvPr>
        </p:nvSpPr>
        <p:spPr>
          <a:xfrm>
            <a:off x="723900" y="2980944"/>
            <a:ext cx="10744200" cy="891112"/>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Prezentáció alcíme</a:t>
            </a:r>
          </a:p>
        </p:txBody>
      </p:sp>
      <p:sp>
        <p:nvSpPr>
          <p:cNvPr id="7" name="Szöveg helye 10">
            <a:extLst>
              <a:ext uri="{FF2B5EF4-FFF2-40B4-BE49-F238E27FC236}">
                <a16:creationId xmlns:a16="http://schemas.microsoft.com/office/drawing/2014/main" id="{605BC215-EB6B-138C-D66F-E7064E16F28F}"/>
              </a:ext>
            </a:extLst>
          </p:cNvPr>
          <p:cNvSpPr>
            <a:spLocks noGrp="1"/>
          </p:cNvSpPr>
          <p:nvPr>
            <p:ph type="body" idx="15" hasCustomPrompt="1"/>
          </p:nvPr>
        </p:nvSpPr>
        <p:spPr>
          <a:xfrm>
            <a:off x="723900" y="4301824"/>
            <a:ext cx="10744200" cy="649224"/>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Előadó neve</a:t>
            </a:r>
          </a:p>
        </p:txBody>
      </p:sp>
      <p:sp>
        <p:nvSpPr>
          <p:cNvPr id="8" name="Szöveg helye 10">
            <a:extLst>
              <a:ext uri="{FF2B5EF4-FFF2-40B4-BE49-F238E27FC236}">
                <a16:creationId xmlns:a16="http://schemas.microsoft.com/office/drawing/2014/main" id="{2A598985-FDB3-7140-588C-68FBF5A82B23}"/>
              </a:ext>
            </a:extLst>
          </p:cNvPr>
          <p:cNvSpPr>
            <a:spLocks noGrp="1"/>
          </p:cNvSpPr>
          <p:nvPr>
            <p:ph type="body" idx="16" hasCustomPrompt="1"/>
          </p:nvPr>
        </p:nvSpPr>
        <p:spPr>
          <a:xfrm>
            <a:off x="723900" y="5005912"/>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Előadó titulusa</a:t>
            </a:r>
          </a:p>
        </p:txBody>
      </p:sp>
      <p:sp>
        <p:nvSpPr>
          <p:cNvPr id="9" name="Szöveg helye 10">
            <a:extLst>
              <a:ext uri="{FF2B5EF4-FFF2-40B4-BE49-F238E27FC236}">
                <a16:creationId xmlns:a16="http://schemas.microsoft.com/office/drawing/2014/main" id="{91323EAC-BA77-33AC-53B7-F24EA909AB24}"/>
              </a:ext>
            </a:extLst>
          </p:cNvPr>
          <p:cNvSpPr>
            <a:spLocks noGrp="1"/>
          </p:cNvSpPr>
          <p:nvPr>
            <p:ph type="body" idx="17" hasCustomPrompt="1"/>
          </p:nvPr>
        </p:nvSpPr>
        <p:spPr>
          <a:xfrm>
            <a:off x="723900" y="5705856"/>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3206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ejléc nélküli dia">
    <p:spTree>
      <p:nvGrpSpPr>
        <p:cNvPr id="1" name=""/>
        <p:cNvGrpSpPr/>
        <p:nvPr/>
      </p:nvGrpSpPr>
      <p:grpSpPr>
        <a:xfrm>
          <a:off x="0" y="0"/>
          <a:ext cx="0" cy="0"/>
          <a:chOff x="0" y="0"/>
          <a:chExt cx="0" cy="0"/>
        </a:xfrm>
      </p:grpSpPr>
      <p:sp>
        <p:nvSpPr>
          <p:cNvPr id="4" name="Szöveg helye 10">
            <a:extLst>
              <a:ext uri="{FF2B5EF4-FFF2-40B4-BE49-F238E27FC236}">
                <a16:creationId xmlns:a16="http://schemas.microsoft.com/office/drawing/2014/main" id="{ACFC1F6F-F293-C843-538C-5B5685FD46B2}"/>
              </a:ext>
            </a:extLst>
          </p:cNvPr>
          <p:cNvSpPr>
            <a:spLocks noGrp="1"/>
          </p:cNvSpPr>
          <p:nvPr>
            <p:ph type="body" idx="19"/>
          </p:nvPr>
        </p:nvSpPr>
        <p:spPr>
          <a:xfrm>
            <a:off x="838201" y="824948"/>
            <a:ext cx="3212591" cy="4815197"/>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5" name="Kép 4">
            <a:extLst>
              <a:ext uri="{FF2B5EF4-FFF2-40B4-BE49-F238E27FC236}">
                <a16:creationId xmlns:a16="http://schemas.microsoft.com/office/drawing/2014/main" id="{441EA52C-1E9D-EA5E-B2CC-17EFCB175F28}"/>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D9D13E09-0F82-5456-63BF-CA3E8480C879}"/>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
        <p:nvSpPr>
          <p:cNvPr id="3" name="Kép helye 2">
            <a:extLst>
              <a:ext uri="{FF2B5EF4-FFF2-40B4-BE49-F238E27FC236}">
                <a16:creationId xmlns:a16="http://schemas.microsoft.com/office/drawing/2014/main" id="{8B18A01D-AB8A-1A1D-4805-AABE921EF477}"/>
              </a:ext>
            </a:extLst>
          </p:cNvPr>
          <p:cNvSpPr>
            <a:spLocks noGrp="1"/>
          </p:cNvSpPr>
          <p:nvPr>
            <p:ph type="pic" idx="1"/>
          </p:nvPr>
        </p:nvSpPr>
        <p:spPr>
          <a:xfrm>
            <a:off x="4522305" y="824949"/>
            <a:ext cx="6831496" cy="475859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Tree>
    <p:extLst>
      <p:ext uri="{BB962C8B-B14F-4D97-AF65-F5344CB8AC3E}">
        <p14:creationId xmlns:p14="http://schemas.microsoft.com/office/powerpoint/2010/main" val="298441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6" name="Táblázat helye 5">
            <a:extLst>
              <a:ext uri="{FF2B5EF4-FFF2-40B4-BE49-F238E27FC236}">
                <a16:creationId xmlns:a16="http://schemas.microsoft.com/office/drawing/2014/main" id="{A3ADE164-0269-1AA2-004B-8C8A82051E1B}"/>
              </a:ext>
            </a:extLst>
          </p:cNvPr>
          <p:cNvSpPr>
            <a:spLocks noGrp="1"/>
          </p:cNvSpPr>
          <p:nvPr>
            <p:ph type="tbl" sz="quarter" idx="10"/>
          </p:nvPr>
        </p:nvSpPr>
        <p:spPr>
          <a:xfrm>
            <a:off x="838200" y="1579457"/>
            <a:ext cx="10515598" cy="3855829"/>
          </a:xfrm>
          <a:prstGeom prst="rect">
            <a:avLst/>
          </a:prstGeom>
        </p:spPr>
        <p:txBody>
          <a:bodyPr/>
          <a:lstStyle>
            <a:lvl1pPr marL="0" indent="0">
              <a:buNone/>
              <a:defRPr baseline="0">
                <a:latin typeface="Open Sans" panose="020B0606030504020204" pitchFamily="34" charset="0"/>
              </a:defRPr>
            </a:lvl1pPr>
          </a:lstStyle>
          <a:p>
            <a:endParaRPr lang="hu-HU" dirty="0"/>
          </a:p>
        </p:txBody>
      </p:sp>
      <p:cxnSp>
        <p:nvCxnSpPr>
          <p:cNvPr id="8" name="Egyenes összekötő 7">
            <a:extLst>
              <a:ext uri="{FF2B5EF4-FFF2-40B4-BE49-F238E27FC236}">
                <a16:creationId xmlns:a16="http://schemas.microsoft.com/office/drawing/2014/main" id="{BF8F6AA8-C013-1657-CB5A-D3067FF15D45}"/>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9" name="Szöveg helye 10">
            <a:extLst>
              <a:ext uri="{FF2B5EF4-FFF2-40B4-BE49-F238E27FC236}">
                <a16:creationId xmlns:a16="http://schemas.microsoft.com/office/drawing/2014/main" id="{D8E6700D-6881-9CCD-3252-E02F5676557B}"/>
              </a:ext>
            </a:extLst>
          </p:cNvPr>
          <p:cNvSpPr>
            <a:spLocks noGrp="1"/>
          </p:cNvSpPr>
          <p:nvPr>
            <p:ph type="body" idx="16" hasCustomPrompt="1"/>
          </p:nvPr>
        </p:nvSpPr>
        <p:spPr>
          <a:xfrm>
            <a:off x="838200" y="723315"/>
            <a:ext cx="10515598"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2" name="Kép 1">
            <a:extLst>
              <a:ext uri="{FF2B5EF4-FFF2-40B4-BE49-F238E27FC236}">
                <a16:creationId xmlns:a16="http://schemas.microsoft.com/office/drawing/2014/main" id="{2DEAFE30-1B1B-962C-732B-E5BEF7917E66}"/>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3" name="Szöveg helye 10">
            <a:extLst>
              <a:ext uri="{FF2B5EF4-FFF2-40B4-BE49-F238E27FC236}">
                <a16:creationId xmlns:a16="http://schemas.microsoft.com/office/drawing/2014/main" id="{11CE3FB9-7112-50B3-73CE-4614F7CA6107}"/>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250927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áródia">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1AF9BE7-CB87-3DFD-D2D3-1899D1D30D5B}"/>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11" name="Szöveg helye 10">
            <a:extLst>
              <a:ext uri="{FF2B5EF4-FFF2-40B4-BE49-F238E27FC236}">
                <a16:creationId xmlns:a16="http://schemas.microsoft.com/office/drawing/2014/main" id="{27654B00-1ACA-72E8-4C79-A237BB0FAEA5}"/>
              </a:ext>
            </a:extLst>
          </p:cNvPr>
          <p:cNvSpPr>
            <a:spLocks noGrp="1"/>
          </p:cNvSpPr>
          <p:nvPr>
            <p:ph type="body" idx="10" hasCustomPrompt="1"/>
          </p:nvPr>
        </p:nvSpPr>
        <p:spPr>
          <a:xfrm>
            <a:off x="723900" y="2191523"/>
            <a:ext cx="10744200" cy="1710626"/>
          </a:xfrm>
          <a:prstGeom prst="rect">
            <a:avLst/>
          </a:prstGeom>
        </p:spPr>
        <p:txBody>
          <a:bodyPr/>
          <a:lstStyle>
            <a:lvl1pPr marL="0" indent="0">
              <a:buNone/>
              <a:defRPr sz="5500" baseline="0">
                <a:solidFill>
                  <a:schemeClr val="bg1"/>
                </a:solidFill>
              </a:defRPr>
            </a:lvl1pPr>
          </a:lstStyle>
          <a:p>
            <a:pPr lvl="0"/>
            <a:r>
              <a:rPr lang="hu-HU" dirty="0"/>
              <a:t>Köszönjük a figyelmet!</a:t>
            </a:r>
          </a:p>
        </p:txBody>
      </p:sp>
      <p:sp>
        <p:nvSpPr>
          <p:cNvPr id="12" name="Szöveg helye 10">
            <a:extLst>
              <a:ext uri="{FF2B5EF4-FFF2-40B4-BE49-F238E27FC236}">
                <a16:creationId xmlns:a16="http://schemas.microsoft.com/office/drawing/2014/main" id="{1B1DEF9F-AC4A-3457-057F-560795FA384B}"/>
              </a:ext>
            </a:extLst>
          </p:cNvPr>
          <p:cNvSpPr>
            <a:spLocks noGrp="1"/>
          </p:cNvSpPr>
          <p:nvPr>
            <p:ph type="body" idx="15" hasCustomPrompt="1"/>
          </p:nvPr>
        </p:nvSpPr>
        <p:spPr>
          <a:xfrm>
            <a:off x="723900" y="4301824"/>
            <a:ext cx="10744200" cy="649224"/>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Előadó neve</a:t>
            </a:r>
          </a:p>
        </p:txBody>
      </p:sp>
      <p:sp>
        <p:nvSpPr>
          <p:cNvPr id="13" name="Szöveg helye 10">
            <a:extLst>
              <a:ext uri="{FF2B5EF4-FFF2-40B4-BE49-F238E27FC236}">
                <a16:creationId xmlns:a16="http://schemas.microsoft.com/office/drawing/2014/main" id="{D2769BC2-6B1C-E731-CB6F-BC48B5D77D55}"/>
              </a:ext>
            </a:extLst>
          </p:cNvPr>
          <p:cNvSpPr>
            <a:spLocks noGrp="1"/>
          </p:cNvSpPr>
          <p:nvPr>
            <p:ph type="body" idx="16" hasCustomPrompt="1"/>
          </p:nvPr>
        </p:nvSpPr>
        <p:spPr>
          <a:xfrm>
            <a:off x="723900" y="5005912"/>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Előadó titulusa</a:t>
            </a:r>
          </a:p>
        </p:txBody>
      </p:sp>
      <p:sp>
        <p:nvSpPr>
          <p:cNvPr id="14" name="Szöveg helye 10">
            <a:extLst>
              <a:ext uri="{FF2B5EF4-FFF2-40B4-BE49-F238E27FC236}">
                <a16:creationId xmlns:a16="http://schemas.microsoft.com/office/drawing/2014/main" id="{A35D0690-9E41-0FD7-2C21-CAE7926EAC53}"/>
              </a:ext>
            </a:extLst>
          </p:cNvPr>
          <p:cNvSpPr>
            <a:spLocks noGrp="1"/>
          </p:cNvSpPr>
          <p:nvPr>
            <p:ph type="body" idx="17" hasCustomPrompt="1"/>
          </p:nvPr>
        </p:nvSpPr>
        <p:spPr>
          <a:xfrm>
            <a:off x="723900" y="5705856"/>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52948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öveges tartalom">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765AB793-C3EE-75F8-4E4A-2E20E9E0935F}"/>
              </a:ext>
            </a:extLst>
          </p:cNvPr>
          <p:cNvPicPr>
            <a:picLocks noChangeAspect="1"/>
          </p:cNvPicPr>
          <p:nvPr userDrawn="1"/>
        </p:nvPicPr>
        <p:blipFill>
          <a:blip r:embed="rId2"/>
          <a:stretch>
            <a:fillRect/>
          </a:stretch>
        </p:blipFill>
        <p:spPr>
          <a:xfrm>
            <a:off x="0" y="6001196"/>
            <a:ext cx="12192000" cy="856804"/>
          </a:xfrm>
          <a:prstGeom prst="rect">
            <a:avLst/>
          </a:prstGeom>
        </p:spPr>
      </p:pic>
      <p:cxnSp>
        <p:nvCxnSpPr>
          <p:cNvPr id="16" name="Egyenes összekötő 15">
            <a:extLst>
              <a:ext uri="{FF2B5EF4-FFF2-40B4-BE49-F238E27FC236}">
                <a16:creationId xmlns:a16="http://schemas.microsoft.com/office/drawing/2014/main" id="{A933D47C-7F86-9A48-A1AD-EEBD81F9A6A8}"/>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940BA6A-A9B7-7219-4D85-FAE0F7D5ABF8}"/>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55729B78-CCC8-F712-B7DB-176E91D2D65F}"/>
              </a:ext>
            </a:extLst>
          </p:cNvPr>
          <p:cNvSpPr>
            <a:spLocks noGrp="1"/>
          </p:cNvSpPr>
          <p:nvPr>
            <p:ph type="body" idx="17" hasCustomPrompt="1"/>
          </p:nvPr>
        </p:nvSpPr>
        <p:spPr>
          <a:xfrm>
            <a:off x="838200" y="1607437"/>
            <a:ext cx="10515600" cy="1846013"/>
          </a:xfrm>
          <a:prstGeom prst="rect">
            <a:avLst/>
          </a:prstGeom>
        </p:spPr>
        <p:txBody>
          <a:bodyPr/>
          <a:lstStyle>
            <a:lvl1pPr marL="342900" indent="-342900">
              <a:buFont typeface="Arial" panose="020B0604020202020204" pitchFamily="34" charset="0"/>
              <a:buChar char="•"/>
              <a:defRPr sz="2000" baseline="0">
                <a:solidFill>
                  <a:schemeClr val="tx1"/>
                </a:solidFill>
                <a:latin typeface="Open Sans" panose="020B0606030504020204" pitchFamily="34" charset="0"/>
              </a:defRPr>
            </a:lvl1pPr>
            <a:lvl2pPr>
              <a:defRPr sz="2000">
                <a:latin typeface="Open Sans" panose="020B0606030504020204" pitchFamily="34" charset="0"/>
                <a:ea typeface="Open Sans" panose="020B0606030504020204" pitchFamily="34" charset="0"/>
                <a:cs typeface="Open Sans" panose="020B0606030504020204" pitchFamily="34" charset="0"/>
              </a:defRPr>
            </a:lvl2pPr>
          </a:lstStyle>
          <a:p>
            <a:pPr lvl="0"/>
            <a:r>
              <a:rPr lang="hu-HU" dirty="0"/>
              <a:t>Mintaszöveg szerkesztése</a:t>
            </a:r>
          </a:p>
          <a:p>
            <a:pPr lvl="1"/>
            <a:r>
              <a:rPr lang="hu-HU" dirty="0"/>
              <a:t>Minta</a:t>
            </a:r>
          </a:p>
          <a:p>
            <a:pPr lvl="0"/>
            <a:endParaRPr lang="hu-HU" dirty="0"/>
          </a:p>
          <a:p>
            <a:pPr lvl="0"/>
            <a:endParaRPr lang="hu-HU" dirty="0"/>
          </a:p>
        </p:txBody>
      </p:sp>
      <p:sp>
        <p:nvSpPr>
          <p:cNvPr id="5" name="Szöveg helye 10">
            <a:extLst>
              <a:ext uri="{FF2B5EF4-FFF2-40B4-BE49-F238E27FC236}">
                <a16:creationId xmlns:a16="http://schemas.microsoft.com/office/drawing/2014/main" id="{ED6C24E1-FC98-931B-668F-1A2663E54988}"/>
              </a:ext>
            </a:extLst>
          </p:cNvPr>
          <p:cNvSpPr>
            <a:spLocks noGrp="1"/>
          </p:cNvSpPr>
          <p:nvPr>
            <p:ph type="body" idx="18"/>
          </p:nvPr>
        </p:nvSpPr>
        <p:spPr>
          <a:xfrm>
            <a:off x="6282280" y="3786425"/>
            <a:ext cx="5125629" cy="1846014"/>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p:txBody>
      </p:sp>
      <p:sp>
        <p:nvSpPr>
          <p:cNvPr id="6" name="Szöveg helye 10">
            <a:extLst>
              <a:ext uri="{FF2B5EF4-FFF2-40B4-BE49-F238E27FC236}">
                <a16:creationId xmlns:a16="http://schemas.microsoft.com/office/drawing/2014/main" id="{BA10B23C-BC2C-AA33-C513-FD8B9D46C292}"/>
              </a:ext>
            </a:extLst>
          </p:cNvPr>
          <p:cNvSpPr>
            <a:spLocks noGrp="1"/>
          </p:cNvSpPr>
          <p:nvPr>
            <p:ph type="body" idx="19"/>
          </p:nvPr>
        </p:nvSpPr>
        <p:spPr>
          <a:xfrm>
            <a:off x="838201" y="3786425"/>
            <a:ext cx="5125629" cy="1846014"/>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p:txBody>
      </p:sp>
      <p:sp>
        <p:nvSpPr>
          <p:cNvPr id="9" name="Szöveg helye 10">
            <a:extLst>
              <a:ext uri="{FF2B5EF4-FFF2-40B4-BE49-F238E27FC236}">
                <a16:creationId xmlns:a16="http://schemas.microsoft.com/office/drawing/2014/main" id="{5098D7CE-AAE8-B095-44BC-D69C66D1F5BE}"/>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algn="ctr"/>
            <a:r>
              <a:rPr lang="en-US" dirty="0"/>
              <a:t>Outlier Injection in K-means Clustering</a:t>
            </a:r>
            <a:endParaRPr lang="hu-HU" dirty="0"/>
          </a:p>
        </p:txBody>
      </p:sp>
    </p:spTree>
    <p:extLst>
      <p:ext uri="{BB962C8B-B14F-4D97-AF65-F5344CB8AC3E}">
        <p14:creationId xmlns:p14="http://schemas.microsoft.com/office/powerpoint/2010/main" val="213134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szövegblokk - 1 kép">
    <p:spTree>
      <p:nvGrpSpPr>
        <p:cNvPr id="1" name=""/>
        <p:cNvGrpSpPr/>
        <p:nvPr/>
      </p:nvGrpSpPr>
      <p:grpSpPr>
        <a:xfrm>
          <a:off x="0" y="0"/>
          <a:ext cx="0" cy="0"/>
          <a:chOff x="0" y="0"/>
          <a:chExt cx="0" cy="0"/>
        </a:xfrm>
      </p:grpSpPr>
      <p:cxnSp>
        <p:nvCxnSpPr>
          <p:cNvPr id="10" name="Egyenes összekötő 9">
            <a:extLst>
              <a:ext uri="{FF2B5EF4-FFF2-40B4-BE49-F238E27FC236}">
                <a16:creationId xmlns:a16="http://schemas.microsoft.com/office/drawing/2014/main" id="{934CE5A9-19D5-B7FF-F605-96F82FA4FB0B}"/>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5" name="Kép helye 2">
            <a:extLst>
              <a:ext uri="{FF2B5EF4-FFF2-40B4-BE49-F238E27FC236}">
                <a16:creationId xmlns:a16="http://schemas.microsoft.com/office/drawing/2014/main" id="{23D20630-BBCE-AC6F-5896-1CEEB0015497}"/>
              </a:ext>
            </a:extLst>
          </p:cNvPr>
          <p:cNvSpPr>
            <a:spLocks noGrp="1"/>
          </p:cNvSpPr>
          <p:nvPr>
            <p:ph type="pic" idx="1"/>
          </p:nvPr>
        </p:nvSpPr>
        <p:spPr>
          <a:xfrm>
            <a:off x="6027089" y="1579457"/>
            <a:ext cx="5326711" cy="40040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BC05F114-74F4-CAB6-3497-7C63660FE88E}"/>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C43265EB-5A74-13B8-25EF-C234D04EBA7E}"/>
              </a:ext>
            </a:extLst>
          </p:cNvPr>
          <p:cNvSpPr>
            <a:spLocks noGrp="1"/>
          </p:cNvSpPr>
          <p:nvPr>
            <p:ph type="body" idx="19"/>
          </p:nvPr>
        </p:nvSpPr>
        <p:spPr>
          <a:xfrm>
            <a:off x="838201" y="1582985"/>
            <a:ext cx="4287982" cy="3757937"/>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5" name="Kép 4">
            <a:extLst>
              <a:ext uri="{FF2B5EF4-FFF2-40B4-BE49-F238E27FC236}">
                <a16:creationId xmlns:a16="http://schemas.microsoft.com/office/drawing/2014/main" id="{F69FC214-A8DF-2334-7247-2170A8AA1740}"/>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E4F210FC-1016-425F-02B2-E3EE645E1BB4}"/>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20733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zövegblokk">
    <p:spTree>
      <p:nvGrpSpPr>
        <p:cNvPr id="1" name=""/>
        <p:cNvGrpSpPr/>
        <p:nvPr/>
      </p:nvGrpSpPr>
      <p:grpSpPr>
        <a:xfrm>
          <a:off x="0" y="0"/>
          <a:ext cx="0" cy="0"/>
          <a:chOff x="0" y="0"/>
          <a:chExt cx="0" cy="0"/>
        </a:xfrm>
      </p:grpSpPr>
      <p:cxnSp>
        <p:nvCxnSpPr>
          <p:cNvPr id="17" name="Egyenes összekötő 16">
            <a:extLst>
              <a:ext uri="{FF2B5EF4-FFF2-40B4-BE49-F238E27FC236}">
                <a16:creationId xmlns:a16="http://schemas.microsoft.com/office/drawing/2014/main" id="{CE5C7C62-306F-C568-AC87-137E9C578BFC}"/>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2B9E13B-D4C6-DDBF-DA2A-ED8F1AEADB59}"/>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4" name="Szöveg helye 10">
            <a:extLst>
              <a:ext uri="{FF2B5EF4-FFF2-40B4-BE49-F238E27FC236}">
                <a16:creationId xmlns:a16="http://schemas.microsoft.com/office/drawing/2014/main" id="{CA91C60B-6859-7AF4-1D6C-CF5A6DEAC648}"/>
              </a:ext>
            </a:extLst>
          </p:cNvPr>
          <p:cNvSpPr>
            <a:spLocks noGrp="1"/>
          </p:cNvSpPr>
          <p:nvPr>
            <p:ph type="body" idx="19"/>
          </p:nvPr>
        </p:nvSpPr>
        <p:spPr>
          <a:xfrm>
            <a:off x="838201" y="1579456"/>
            <a:ext cx="4977383" cy="4068773"/>
          </a:xfrm>
          <a:prstGeom prst="rect">
            <a:avLst/>
          </a:prstGeom>
        </p:spPr>
        <p:txBody>
          <a:bodyPr/>
          <a:lstStyle>
            <a:lvl1pPr marL="0" indent="0">
              <a:buNone/>
              <a:defRPr sz="22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9" name="Szöveg helye 10">
            <a:extLst>
              <a:ext uri="{FF2B5EF4-FFF2-40B4-BE49-F238E27FC236}">
                <a16:creationId xmlns:a16="http://schemas.microsoft.com/office/drawing/2014/main" id="{C6EA1AAF-19A4-379B-A811-68076AB37167}"/>
              </a:ext>
            </a:extLst>
          </p:cNvPr>
          <p:cNvSpPr>
            <a:spLocks noGrp="1"/>
          </p:cNvSpPr>
          <p:nvPr>
            <p:ph type="body" idx="22"/>
          </p:nvPr>
        </p:nvSpPr>
        <p:spPr>
          <a:xfrm>
            <a:off x="6397429" y="1579456"/>
            <a:ext cx="4977383" cy="4068773"/>
          </a:xfrm>
          <a:prstGeom prst="rect">
            <a:avLst/>
          </a:prstGeom>
        </p:spPr>
        <p:txBody>
          <a:bodyPr/>
          <a:lstStyle>
            <a:lvl1pPr marL="0" indent="0">
              <a:buNone/>
              <a:defRPr sz="22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3" name="Kép 2">
            <a:extLst>
              <a:ext uri="{FF2B5EF4-FFF2-40B4-BE49-F238E27FC236}">
                <a16:creationId xmlns:a16="http://schemas.microsoft.com/office/drawing/2014/main" id="{FA96FDED-1213-82EC-1A9D-4FC90A80FA77}"/>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0AF073EC-750D-2DFB-C11E-4C39CA8DC2E4}"/>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323675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szövegblokk">
    <p:spTree>
      <p:nvGrpSpPr>
        <p:cNvPr id="1" name=""/>
        <p:cNvGrpSpPr/>
        <p:nvPr/>
      </p:nvGrpSpPr>
      <p:grpSpPr>
        <a:xfrm>
          <a:off x="0" y="0"/>
          <a:ext cx="0" cy="0"/>
          <a:chOff x="0" y="0"/>
          <a:chExt cx="0" cy="0"/>
        </a:xfrm>
      </p:grpSpPr>
      <p:cxnSp>
        <p:nvCxnSpPr>
          <p:cNvPr id="16" name="Egyenes összekötő 15">
            <a:extLst>
              <a:ext uri="{FF2B5EF4-FFF2-40B4-BE49-F238E27FC236}">
                <a16:creationId xmlns:a16="http://schemas.microsoft.com/office/drawing/2014/main" id="{E4CEC806-06F8-0A8E-802F-451103EBAC0E}"/>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737F6A48-F38F-FC31-62D0-11C22537C648}"/>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1E6D20BC-2EF9-211F-E045-74EB3321F442}"/>
              </a:ext>
            </a:extLst>
          </p:cNvPr>
          <p:cNvSpPr>
            <a:spLocks noGrp="1"/>
          </p:cNvSpPr>
          <p:nvPr>
            <p:ph type="body" idx="19"/>
          </p:nvPr>
        </p:nvSpPr>
        <p:spPr>
          <a:xfrm>
            <a:off x="838201"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0" name="Szöveg helye 10">
            <a:extLst>
              <a:ext uri="{FF2B5EF4-FFF2-40B4-BE49-F238E27FC236}">
                <a16:creationId xmlns:a16="http://schemas.microsoft.com/office/drawing/2014/main" id="{0AB37620-467A-3358-9635-1AE991B29903}"/>
              </a:ext>
            </a:extLst>
          </p:cNvPr>
          <p:cNvSpPr>
            <a:spLocks noGrp="1"/>
          </p:cNvSpPr>
          <p:nvPr>
            <p:ph type="body" idx="20"/>
          </p:nvPr>
        </p:nvSpPr>
        <p:spPr>
          <a:xfrm>
            <a:off x="4489704"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1" name="Szöveg helye 10">
            <a:extLst>
              <a:ext uri="{FF2B5EF4-FFF2-40B4-BE49-F238E27FC236}">
                <a16:creationId xmlns:a16="http://schemas.microsoft.com/office/drawing/2014/main" id="{44317DED-74F7-596D-46E5-4EFCB5B1B45F}"/>
              </a:ext>
            </a:extLst>
          </p:cNvPr>
          <p:cNvSpPr>
            <a:spLocks noGrp="1"/>
          </p:cNvSpPr>
          <p:nvPr>
            <p:ph type="body" idx="21"/>
          </p:nvPr>
        </p:nvSpPr>
        <p:spPr>
          <a:xfrm>
            <a:off x="8141207"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4" name="Kép 3">
            <a:extLst>
              <a:ext uri="{FF2B5EF4-FFF2-40B4-BE49-F238E27FC236}">
                <a16:creationId xmlns:a16="http://schemas.microsoft.com/office/drawing/2014/main" id="{936141E3-2650-7309-36C7-ECD2E619BF86}"/>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0614727D-5F43-1091-F059-56358E383047}"/>
              </a:ext>
            </a:extLst>
          </p:cNvPr>
          <p:cNvSpPr>
            <a:spLocks noGrp="1"/>
          </p:cNvSpPr>
          <p:nvPr>
            <p:ph type="body" idx="22"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25303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épes tartalom">
    <p:spTree>
      <p:nvGrpSpPr>
        <p:cNvPr id="1" name=""/>
        <p:cNvGrpSpPr/>
        <p:nvPr/>
      </p:nvGrpSpPr>
      <p:grpSpPr>
        <a:xfrm>
          <a:off x="0" y="0"/>
          <a:ext cx="0" cy="0"/>
          <a:chOff x="0" y="0"/>
          <a:chExt cx="0" cy="0"/>
        </a:xfrm>
      </p:grpSpPr>
      <p:cxnSp>
        <p:nvCxnSpPr>
          <p:cNvPr id="12" name="Egyenes összekötő 11">
            <a:extLst>
              <a:ext uri="{FF2B5EF4-FFF2-40B4-BE49-F238E27FC236}">
                <a16:creationId xmlns:a16="http://schemas.microsoft.com/office/drawing/2014/main" id="{FDFD7BA7-C2A9-595B-15D6-EDE5F7DAE2D1}"/>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9" name="Kép helye 2">
            <a:extLst>
              <a:ext uri="{FF2B5EF4-FFF2-40B4-BE49-F238E27FC236}">
                <a16:creationId xmlns:a16="http://schemas.microsoft.com/office/drawing/2014/main" id="{9E45454F-C86C-2D65-C04B-55E626DA88AE}"/>
              </a:ext>
            </a:extLst>
          </p:cNvPr>
          <p:cNvSpPr>
            <a:spLocks noGrp="1"/>
          </p:cNvSpPr>
          <p:nvPr>
            <p:ph type="pic" idx="11"/>
          </p:nvPr>
        </p:nvSpPr>
        <p:spPr>
          <a:xfrm>
            <a:off x="6265629" y="1579456"/>
            <a:ext cx="5067632" cy="406877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0" name="Kép helye 2">
            <a:extLst>
              <a:ext uri="{FF2B5EF4-FFF2-40B4-BE49-F238E27FC236}">
                <a16:creationId xmlns:a16="http://schemas.microsoft.com/office/drawing/2014/main" id="{176350A7-3ED8-9325-46CB-CA499869403F}"/>
              </a:ext>
            </a:extLst>
          </p:cNvPr>
          <p:cNvSpPr>
            <a:spLocks noGrp="1"/>
          </p:cNvSpPr>
          <p:nvPr>
            <p:ph type="pic" idx="12"/>
          </p:nvPr>
        </p:nvSpPr>
        <p:spPr>
          <a:xfrm>
            <a:off x="838200" y="1579456"/>
            <a:ext cx="5011973" cy="406877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1BFA0AC3-D5FA-244D-2DF5-5874C6467C5D}"/>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4" name="Kép 3">
            <a:extLst>
              <a:ext uri="{FF2B5EF4-FFF2-40B4-BE49-F238E27FC236}">
                <a16:creationId xmlns:a16="http://schemas.microsoft.com/office/drawing/2014/main" id="{245C0CEC-C383-42CB-7D7B-C253C37D1EFF}"/>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6D82DBE0-A887-D830-B4E0-50498F0CA4CC}"/>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415148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képes tartalom">
    <p:spTree>
      <p:nvGrpSpPr>
        <p:cNvPr id="1" name=""/>
        <p:cNvGrpSpPr/>
        <p:nvPr/>
      </p:nvGrpSpPr>
      <p:grpSpPr>
        <a:xfrm>
          <a:off x="0" y="0"/>
          <a:ext cx="0" cy="0"/>
          <a:chOff x="0" y="0"/>
          <a:chExt cx="0" cy="0"/>
        </a:xfrm>
      </p:grpSpPr>
      <p:cxnSp>
        <p:nvCxnSpPr>
          <p:cNvPr id="6" name="Egyenes összekötő 5">
            <a:extLst>
              <a:ext uri="{FF2B5EF4-FFF2-40B4-BE49-F238E27FC236}">
                <a16:creationId xmlns:a16="http://schemas.microsoft.com/office/drawing/2014/main" id="{A371C297-1CA5-94ED-2895-3B1AF69D27B3}"/>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9" name="Kép helye 2">
            <a:extLst>
              <a:ext uri="{FF2B5EF4-FFF2-40B4-BE49-F238E27FC236}">
                <a16:creationId xmlns:a16="http://schemas.microsoft.com/office/drawing/2014/main" id="{B4B0655C-B169-D423-90AB-F5CB238B3C4B}"/>
              </a:ext>
            </a:extLst>
          </p:cNvPr>
          <p:cNvSpPr>
            <a:spLocks noGrp="1"/>
          </p:cNvSpPr>
          <p:nvPr>
            <p:ph type="pic" idx="10"/>
          </p:nvPr>
        </p:nvSpPr>
        <p:spPr>
          <a:xfrm>
            <a:off x="838199" y="1579456"/>
            <a:ext cx="2564928" cy="412541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10" name="Kép helye 2">
            <a:extLst>
              <a:ext uri="{FF2B5EF4-FFF2-40B4-BE49-F238E27FC236}">
                <a16:creationId xmlns:a16="http://schemas.microsoft.com/office/drawing/2014/main" id="{88B1D7E9-B3E8-D3A3-7C3B-46B669E00D44}"/>
              </a:ext>
            </a:extLst>
          </p:cNvPr>
          <p:cNvSpPr>
            <a:spLocks noGrp="1"/>
          </p:cNvSpPr>
          <p:nvPr>
            <p:ph type="pic" idx="11"/>
          </p:nvPr>
        </p:nvSpPr>
        <p:spPr>
          <a:xfrm>
            <a:off x="6639338" y="1579457"/>
            <a:ext cx="4693921" cy="412542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13" name="Kép helye 2">
            <a:extLst>
              <a:ext uri="{FF2B5EF4-FFF2-40B4-BE49-F238E27FC236}">
                <a16:creationId xmlns:a16="http://schemas.microsoft.com/office/drawing/2014/main" id="{DE50A8AD-DAA0-C470-251A-FB13BCEC03F1}"/>
              </a:ext>
            </a:extLst>
          </p:cNvPr>
          <p:cNvSpPr>
            <a:spLocks noGrp="1"/>
          </p:cNvSpPr>
          <p:nvPr>
            <p:ph type="pic" idx="12"/>
          </p:nvPr>
        </p:nvSpPr>
        <p:spPr>
          <a:xfrm>
            <a:off x="3738768" y="1579456"/>
            <a:ext cx="2564928" cy="412541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8A66C65D-5136-21C7-C4AA-39F449F6F4AF}"/>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3" name="Kép 2">
            <a:extLst>
              <a:ext uri="{FF2B5EF4-FFF2-40B4-BE49-F238E27FC236}">
                <a16:creationId xmlns:a16="http://schemas.microsoft.com/office/drawing/2014/main" id="{8DC4FBAE-8E6D-4D61-C7ED-3B8AA103C94A}"/>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765D96AD-EB0E-433E-7DD3-3FEB95FE9F4C}"/>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411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kép címmel">
    <p:spTree>
      <p:nvGrpSpPr>
        <p:cNvPr id="1" name=""/>
        <p:cNvGrpSpPr/>
        <p:nvPr/>
      </p:nvGrpSpPr>
      <p:grpSpPr>
        <a:xfrm>
          <a:off x="0" y="0"/>
          <a:ext cx="0" cy="0"/>
          <a:chOff x="0" y="0"/>
          <a:chExt cx="0" cy="0"/>
        </a:xfrm>
      </p:grpSpPr>
      <p:cxnSp>
        <p:nvCxnSpPr>
          <p:cNvPr id="14" name="Egyenes összekötő 13">
            <a:extLst>
              <a:ext uri="{FF2B5EF4-FFF2-40B4-BE49-F238E27FC236}">
                <a16:creationId xmlns:a16="http://schemas.microsoft.com/office/drawing/2014/main" id="{D3B63919-F8C0-E45C-09D0-60059DD85486}"/>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8" name="Kép helye 2">
            <a:extLst>
              <a:ext uri="{FF2B5EF4-FFF2-40B4-BE49-F238E27FC236}">
                <a16:creationId xmlns:a16="http://schemas.microsoft.com/office/drawing/2014/main" id="{885801D2-AD3D-65D3-7B5C-D11229926A42}"/>
              </a:ext>
            </a:extLst>
          </p:cNvPr>
          <p:cNvSpPr>
            <a:spLocks noGrp="1"/>
          </p:cNvSpPr>
          <p:nvPr>
            <p:ph type="pic" idx="13"/>
          </p:nvPr>
        </p:nvSpPr>
        <p:spPr>
          <a:xfrm>
            <a:off x="838200" y="1557713"/>
            <a:ext cx="5021911" cy="32856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31" name="Kép helye 2">
            <a:extLst>
              <a:ext uri="{FF2B5EF4-FFF2-40B4-BE49-F238E27FC236}">
                <a16:creationId xmlns:a16="http://schemas.microsoft.com/office/drawing/2014/main" id="{BA351229-7C81-1BF9-C349-D053BA83B114}"/>
              </a:ext>
            </a:extLst>
          </p:cNvPr>
          <p:cNvSpPr>
            <a:spLocks noGrp="1"/>
          </p:cNvSpPr>
          <p:nvPr>
            <p:ph type="pic" idx="14"/>
          </p:nvPr>
        </p:nvSpPr>
        <p:spPr>
          <a:xfrm>
            <a:off x="6331888" y="1557713"/>
            <a:ext cx="5021911" cy="32856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567F4794-7128-84D5-187A-87B98CBB4B75}"/>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10" name="Szöveg helye 10">
            <a:extLst>
              <a:ext uri="{FF2B5EF4-FFF2-40B4-BE49-F238E27FC236}">
                <a16:creationId xmlns:a16="http://schemas.microsoft.com/office/drawing/2014/main" id="{12964550-01B5-19AF-9500-49E3DD0D5A13}"/>
              </a:ext>
            </a:extLst>
          </p:cNvPr>
          <p:cNvSpPr>
            <a:spLocks noGrp="1"/>
          </p:cNvSpPr>
          <p:nvPr>
            <p:ph type="body" idx="21" hasCustomPrompt="1"/>
          </p:nvPr>
        </p:nvSpPr>
        <p:spPr>
          <a:xfrm>
            <a:off x="838200" y="5118900"/>
            <a:ext cx="5021911" cy="529404"/>
          </a:xfrm>
          <a:prstGeom prst="rect">
            <a:avLst/>
          </a:prstGeom>
        </p:spPr>
        <p:txBody>
          <a:bodyPr/>
          <a:lstStyle>
            <a:lvl1pPr marL="0" indent="0">
              <a:buNone/>
              <a:defRPr sz="2400" baseline="0">
                <a:solidFill>
                  <a:schemeClr val="tx1"/>
                </a:solidFill>
                <a:latin typeface="Open Sans" panose="020B0606030504020204" pitchFamily="34" charset="0"/>
              </a:defRPr>
            </a:lvl1pPr>
          </a:lstStyle>
          <a:p>
            <a:pPr lvl="0"/>
            <a:r>
              <a:rPr lang="hu-HU" dirty="0"/>
              <a:t>Kép címe</a:t>
            </a:r>
          </a:p>
        </p:txBody>
      </p:sp>
      <p:sp>
        <p:nvSpPr>
          <p:cNvPr id="12" name="Szöveg helye 10">
            <a:extLst>
              <a:ext uri="{FF2B5EF4-FFF2-40B4-BE49-F238E27FC236}">
                <a16:creationId xmlns:a16="http://schemas.microsoft.com/office/drawing/2014/main" id="{9BE9CAC6-C1B1-88DE-E91F-5DF606EBF5F2}"/>
              </a:ext>
            </a:extLst>
          </p:cNvPr>
          <p:cNvSpPr>
            <a:spLocks noGrp="1"/>
          </p:cNvSpPr>
          <p:nvPr>
            <p:ph type="body" idx="22" hasCustomPrompt="1"/>
          </p:nvPr>
        </p:nvSpPr>
        <p:spPr>
          <a:xfrm>
            <a:off x="6332692" y="5118900"/>
            <a:ext cx="5021911" cy="529404"/>
          </a:xfrm>
          <a:prstGeom prst="rect">
            <a:avLst/>
          </a:prstGeom>
        </p:spPr>
        <p:txBody>
          <a:bodyPr/>
          <a:lstStyle>
            <a:lvl1pPr marL="0" indent="0">
              <a:buNone/>
              <a:defRPr sz="2400" baseline="0">
                <a:solidFill>
                  <a:schemeClr val="tx1"/>
                </a:solidFill>
                <a:latin typeface="Open Sans" panose="020B0606030504020204" pitchFamily="34" charset="0"/>
              </a:defRPr>
            </a:lvl1pPr>
          </a:lstStyle>
          <a:p>
            <a:pPr lvl="0"/>
            <a:r>
              <a:rPr lang="hu-HU" dirty="0"/>
              <a:t>Kép címe</a:t>
            </a:r>
          </a:p>
        </p:txBody>
      </p:sp>
      <p:pic>
        <p:nvPicPr>
          <p:cNvPr id="4" name="Kép 3">
            <a:extLst>
              <a:ext uri="{FF2B5EF4-FFF2-40B4-BE49-F238E27FC236}">
                <a16:creationId xmlns:a16="http://schemas.microsoft.com/office/drawing/2014/main" id="{36C96EAD-3920-32E6-9EF2-4122439611EB}"/>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728694AA-87CB-BD28-118C-72EAD9263FD0}"/>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64083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zöveg és diagram">
    <p:spTree>
      <p:nvGrpSpPr>
        <p:cNvPr id="1" name=""/>
        <p:cNvGrpSpPr/>
        <p:nvPr/>
      </p:nvGrpSpPr>
      <p:grpSpPr>
        <a:xfrm>
          <a:off x="0" y="0"/>
          <a:ext cx="0" cy="0"/>
          <a:chOff x="0" y="0"/>
          <a:chExt cx="0" cy="0"/>
        </a:xfrm>
      </p:grpSpPr>
      <p:cxnSp>
        <p:nvCxnSpPr>
          <p:cNvPr id="12" name="Egyenes összekötő 11">
            <a:extLst>
              <a:ext uri="{FF2B5EF4-FFF2-40B4-BE49-F238E27FC236}">
                <a16:creationId xmlns:a16="http://schemas.microsoft.com/office/drawing/2014/main" id="{0CA8BCE7-0004-CA11-4864-2FBA560C6C6E}"/>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0FAA482-BFF6-CAB1-8393-9DB2C3435DC2}"/>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4" name="Szöveg helye 10">
            <a:extLst>
              <a:ext uri="{FF2B5EF4-FFF2-40B4-BE49-F238E27FC236}">
                <a16:creationId xmlns:a16="http://schemas.microsoft.com/office/drawing/2014/main" id="{ACFC1F6F-F293-C843-538C-5B5685FD46B2}"/>
              </a:ext>
            </a:extLst>
          </p:cNvPr>
          <p:cNvSpPr>
            <a:spLocks noGrp="1"/>
          </p:cNvSpPr>
          <p:nvPr>
            <p:ph type="body" idx="19"/>
          </p:nvPr>
        </p:nvSpPr>
        <p:spPr>
          <a:xfrm>
            <a:off x="838201" y="1579456"/>
            <a:ext cx="3212591" cy="406068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1" name="Diagram helye 10">
            <a:extLst>
              <a:ext uri="{FF2B5EF4-FFF2-40B4-BE49-F238E27FC236}">
                <a16:creationId xmlns:a16="http://schemas.microsoft.com/office/drawing/2014/main" id="{B11D781D-DBC5-AFF1-5464-03EB686EDB38}"/>
              </a:ext>
            </a:extLst>
          </p:cNvPr>
          <p:cNvSpPr>
            <a:spLocks noGrp="1"/>
          </p:cNvSpPr>
          <p:nvPr>
            <p:ph type="chart" sz="quarter" idx="21"/>
          </p:nvPr>
        </p:nvSpPr>
        <p:spPr>
          <a:xfrm>
            <a:off x="4426343" y="1579563"/>
            <a:ext cx="6927457" cy="4060579"/>
          </a:xfrm>
          <a:prstGeom prst="rect">
            <a:avLst/>
          </a:prstGeom>
        </p:spPr>
        <p:txBody>
          <a:bodyPr/>
          <a:lstStyle>
            <a:lvl1pPr>
              <a:defRPr baseline="0">
                <a:latin typeface="Open Sans" panose="020B0606030504020204" pitchFamily="34" charset="0"/>
              </a:defRPr>
            </a:lvl1pPr>
          </a:lstStyle>
          <a:p>
            <a:endParaRPr lang="hu-HU" dirty="0"/>
          </a:p>
        </p:txBody>
      </p:sp>
      <p:pic>
        <p:nvPicPr>
          <p:cNvPr id="5" name="Kép 4">
            <a:extLst>
              <a:ext uri="{FF2B5EF4-FFF2-40B4-BE49-F238E27FC236}">
                <a16:creationId xmlns:a16="http://schemas.microsoft.com/office/drawing/2014/main" id="{441EA52C-1E9D-EA5E-B2CC-17EFCB175F28}"/>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D9D13E09-0F82-5456-63BF-CA3E8480C879}"/>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56913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2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3" r:id="rId6"/>
    <p:sldLayoutId id="2147483655" r:id="rId7"/>
    <p:sldLayoutId id="2147483656" r:id="rId8"/>
    <p:sldLayoutId id="2147483657" r:id="rId9"/>
    <p:sldLayoutId id="2147483660" r:id="rId10"/>
    <p:sldLayoutId id="2147483659" r:id="rId11"/>
    <p:sldLayoutId id="21474836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oison-Cluster/poison-cluster/blob/main/synthetic_injection/exploit_semi_supervised_KMeans_(Iris).ipynb"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Poison-Cluster/poison-cluster/blob/main/synthetic_injection/exploit_semi_supervised_KMeans_(Breast_cancer).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researchgate.net/publication/256655356_The_past_present_and_future_of_'cuckoos_versus_reed_warblers'"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ison-Cluster/poison-cluster/blob/main/synthetic_injection/mimicry_based_attack_(Iris).ipynb"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Poison-Cluster/poison-cluster/blob/main/synthetic_injection/mimicry_based_attack_(Breast_cancer).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a:extLst>
              <a:ext uri="{FF2B5EF4-FFF2-40B4-BE49-F238E27FC236}">
                <a16:creationId xmlns:a16="http://schemas.microsoft.com/office/drawing/2014/main" id="{2A7E8302-AC9C-A66D-07A6-1A5B9DE4A499}"/>
              </a:ext>
            </a:extLst>
          </p:cNvPr>
          <p:cNvSpPr>
            <a:spLocks noGrp="1"/>
          </p:cNvSpPr>
          <p:nvPr>
            <p:ph type="body" idx="13"/>
          </p:nvPr>
        </p:nvSpPr>
        <p:spPr>
          <a:xfrm>
            <a:off x="723900" y="2131709"/>
            <a:ext cx="10744200" cy="1879880"/>
          </a:xfrm>
        </p:spPr>
        <p:txBody>
          <a:bodyPr/>
          <a:lstStyle/>
          <a:p>
            <a:pPr algn="ctr"/>
            <a:r>
              <a:rPr lang="en-US" dirty="0"/>
              <a:t>Outlier Injection in K-Means Clustering</a:t>
            </a:r>
            <a:endParaRPr lang="hu-HU" dirty="0"/>
          </a:p>
        </p:txBody>
      </p:sp>
      <p:sp>
        <p:nvSpPr>
          <p:cNvPr id="4" name="Szöveg helye 3">
            <a:extLst>
              <a:ext uri="{FF2B5EF4-FFF2-40B4-BE49-F238E27FC236}">
                <a16:creationId xmlns:a16="http://schemas.microsoft.com/office/drawing/2014/main" id="{2A0576B3-4A8D-B0CB-EE63-AE28551463E8}"/>
              </a:ext>
            </a:extLst>
          </p:cNvPr>
          <p:cNvSpPr>
            <a:spLocks noGrp="1"/>
          </p:cNvSpPr>
          <p:nvPr>
            <p:ph type="body" idx="15"/>
          </p:nvPr>
        </p:nvSpPr>
        <p:spPr/>
        <p:txBody>
          <a:bodyPr/>
          <a:lstStyle/>
          <a:p>
            <a:r>
              <a:rPr lang="en-US" dirty="0"/>
              <a:t>Poison Cluster Team</a:t>
            </a:r>
          </a:p>
          <a:p>
            <a:r>
              <a:rPr lang="en-US" sz="1800" dirty="0"/>
              <a:t>Regina </a:t>
            </a:r>
            <a:r>
              <a:rPr lang="en-US" sz="1800" dirty="0" err="1"/>
              <a:t>Izsa</a:t>
            </a:r>
            <a:r>
              <a:rPr lang="en-US" sz="1800" dirty="0"/>
              <a:t>, </a:t>
            </a:r>
            <a:r>
              <a:rPr lang="en-US" sz="1800" dirty="0" err="1"/>
              <a:t>Máté</a:t>
            </a:r>
            <a:r>
              <a:rPr lang="en-US" sz="1800" dirty="0"/>
              <a:t> Balogh, Anass El </a:t>
            </a:r>
            <a:r>
              <a:rPr lang="en-US" sz="1800" dirty="0" err="1"/>
              <a:t>Aqli</a:t>
            </a:r>
            <a:r>
              <a:rPr lang="en-US" sz="1800" dirty="0"/>
              <a:t>, </a:t>
            </a:r>
            <a:r>
              <a:rPr lang="en-US" sz="1800" dirty="0" err="1"/>
              <a:t>Levente</a:t>
            </a:r>
            <a:r>
              <a:rPr lang="en-US" sz="1800" dirty="0"/>
              <a:t> </a:t>
            </a:r>
            <a:r>
              <a:rPr lang="en-US" sz="1800" dirty="0" err="1"/>
              <a:t>Malecz</a:t>
            </a:r>
            <a:r>
              <a:rPr lang="en-US" sz="1800" dirty="0"/>
              <a:t>, Henrik </a:t>
            </a:r>
            <a:r>
              <a:rPr lang="en-US" sz="1800" dirty="0" err="1"/>
              <a:t>Berényi</a:t>
            </a:r>
            <a:endParaRPr lang="hu-HU" sz="1800" dirty="0"/>
          </a:p>
        </p:txBody>
      </p:sp>
      <p:sp>
        <p:nvSpPr>
          <p:cNvPr id="6" name="Szöveg helye 5">
            <a:extLst>
              <a:ext uri="{FF2B5EF4-FFF2-40B4-BE49-F238E27FC236}">
                <a16:creationId xmlns:a16="http://schemas.microsoft.com/office/drawing/2014/main" id="{AD8B80AF-C083-C9ED-7D4F-EC1393814896}"/>
              </a:ext>
            </a:extLst>
          </p:cNvPr>
          <p:cNvSpPr>
            <a:spLocks noGrp="1"/>
          </p:cNvSpPr>
          <p:nvPr>
            <p:ph type="body" idx="17"/>
          </p:nvPr>
        </p:nvSpPr>
        <p:spPr/>
        <p:txBody>
          <a:bodyPr/>
          <a:lstStyle/>
          <a:p>
            <a:r>
              <a:rPr lang="hu-HU" dirty="0"/>
              <a:t>Budapest, 2025.</a:t>
            </a:r>
            <a:r>
              <a:rPr lang="en-US"/>
              <a:t>05.06</a:t>
            </a:r>
            <a:endParaRPr lang="hu-HU" dirty="0"/>
          </a:p>
        </p:txBody>
      </p:sp>
    </p:spTree>
    <p:extLst>
      <p:ext uri="{BB962C8B-B14F-4D97-AF65-F5344CB8AC3E}">
        <p14:creationId xmlns:p14="http://schemas.microsoft.com/office/powerpoint/2010/main" val="20202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F6B0-859B-5993-11AC-2D4899F424B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5617E57-6A22-00DE-BC16-04B04F87B943}"/>
              </a:ext>
            </a:extLst>
          </p:cNvPr>
          <p:cNvSpPr>
            <a:spLocks noGrp="1"/>
          </p:cNvSpPr>
          <p:nvPr>
            <p:ph type="body" idx="16"/>
          </p:nvPr>
        </p:nvSpPr>
        <p:spPr/>
        <p:txBody>
          <a:bodyPr/>
          <a:lstStyle/>
          <a:p>
            <a:r>
              <a:rPr lang="en-HU" b="0" i="0" u="none" strike="noStrike" dirty="0">
                <a:solidFill>
                  <a:srgbClr val="1F1F1F"/>
                </a:solidFill>
                <a:effectLst/>
                <a:ea typeface="Open Sans" panose="020B0606030504020204" pitchFamily="34" charset="0"/>
                <a:cs typeface="Open Sans" panose="020B0606030504020204" pitchFamily="34" charset="0"/>
              </a:rPr>
              <a:t>Beyond Mimicry: </a:t>
            </a:r>
            <a:r>
              <a:rPr lang="en-US" dirty="0">
                <a:ea typeface="Open Sans" panose="020B0606030504020204" pitchFamily="34" charset="0"/>
                <a:cs typeface="Open Sans" panose="020B0606030504020204" pitchFamily="34" charset="0"/>
              </a:rPr>
              <a:t>Contextual Reversal</a:t>
            </a:r>
          </a:p>
        </p:txBody>
      </p:sp>
      <p:sp>
        <p:nvSpPr>
          <p:cNvPr id="6" name="Text Placeholder 5">
            <a:extLst>
              <a:ext uri="{FF2B5EF4-FFF2-40B4-BE49-F238E27FC236}">
                <a16:creationId xmlns:a16="http://schemas.microsoft.com/office/drawing/2014/main" id="{23367772-F345-F0F9-50FB-332811FE115E}"/>
              </a:ext>
            </a:extLst>
          </p:cNvPr>
          <p:cNvSpPr>
            <a:spLocks noGrp="1"/>
          </p:cNvSpPr>
          <p:nvPr>
            <p:ph type="body" idx="20"/>
          </p:nvPr>
        </p:nvSpPr>
        <p:spPr/>
        <p:txBody>
          <a:bodyPr/>
          <a:lstStyle/>
          <a:p>
            <a:endParaRPr lang="en-US"/>
          </a:p>
        </p:txBody>
      </p:sp>
    </p:spTree>
    <p:extLst>
      <p:ext uri="{BB962C8B-B14F-4D97-AF65-F5344CB8AC3E}">
        <p14:creationId xmlns:p14="http://schemas.microsoft.com/office/powerpoint/2010/main" val="212198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1BA3A-595C-2F60-C12C-5E0A7F446C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776E19-2761-3F86-0941-E9A11ACD017E}"/>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D813174F-C79F-85A9-244A-5480A9B71775}"/>
              </a:ext>
            </a:extLst>
          </p:cNvPr>
          <p:cNvSpPr>
            <a:spLocks noGrp="1"/>
          </p:cNvSpPr>
          <p:nvPr>
            <p:ph type="body" idx="20"/>
          </p:nvPr>
        </p:nvSpPr>
        <p:spPr/>
        <p:txBody>
          <a:bodyPr/>
          <a:lstStyle/>
          <a:p>
            <a:endParaRPr lang="en-US"/>
          </a:p>
        </p:txBody>
      </p:sp>
      <p:sp>
        <p:nvSpPr>
          <p:cNvPr id="3" name="Text Placeholder 2">
            <a:extLst>
              <a:ext uri="{FF2B5EF4-FFF2-40B4-BE49-F238E27FC236}">
                <a16:creationId xmlns:a16="http://schemas.microsoft.com/office/drawing/2014/main" id="{DB7B1283-BD13-078F-CF68-D09835427301}"/>
              </a:ext>
            </a:extLst>
          </p:cNvPr>
          <p:cNvSpPr>
            <a:spLocks noGrp="1"/>
          </p:cNvSpPr>
          <p:nvPr>
            <p:ph type="body" idx="17"/>
          </p:nvPr>
        </p:nvSpPr>
        <p:spPr>
          <a:xfrm>
            <a:off x="838200" y="1607437"/>
            <a:ext cx="10515600" cy="4065776"/>
          </a:xfrm>
        </p:spPr>
        <p:txBody>
          <a:bodyPr/>
          <a:lstStyle/>
          <a:p>
            <a:pPr marL="0" indent="0">
              <a:spcAft>
                <a:spcPts val="1200"/>
              </a:spcAft>
              <a:buNone/>
            </a:pPr>
            <a:r>
              <a:rPr lang="en-HU" dirty="0"/>
              <a:t>Poisoning a hyperparameter of semi-supervised KMeans:</a:t>
            </a:r>
          </a:p>
          <a:p>
            <a:pPr marL="457200" indent="-457200">
              <a:buFont typeface="+mj-lt"/>
              <a:buAutoNum type="arabicPeriod"/>
            </a:pPr>
            <a:r>
              <a:rPr lang="en-HU" dirty="0"/>
              <a:t>Given small labeled sample data</a:t>
            </a:r>
          </a:p>
          <a:p>
            <a:pPr marL="457200" indent="-457200">
              <a:buFont typeface="+mj-lt"/>
              <a:buAutoNum type="arabicPeriod"/>
            </a:pPr>
            <a:r>
              <a:rPr lang="en-HU" dirty="0">
                <a:solidFill>
                  <a:srgbClr val="FF0000"/>
                </a:solidFill>
              </a:rPr>
              <a:t>Perform label flipping on the sample data</a:t>
            </a:r>
          </a:p>
          <a:p>
            <a:pPr marL="457200" indent="-457200">
              <a:buFont typeface="+mj-lt"/>
              <a:buAutoNum type="arabicPeriod"/>
            </a:pPr>
            <a:r>
              <a:rPr lang="en-HU" dirty="0"/>
              <a:t>Calculate centroids (average position) for each class, assign the label</a:t>
            </a:r>
          </a:p>
          <a:p>
            <a:pPr marL="457200" indent="-457200">
              <a:buFont typeface="+mj-lt"/>
              <a:buAutoNum type="arabicPeriod"/>
            </a:pPr>
            <a:r>
              <a:rPr lang="en-HU" dirty="0"/>
              <a:t>KMeans is initialized with the centroids</a:t>
            </a:r>
          </a:p>
          <a:p>
            <a:pPr marL="457200" indent="-457200">
              <a:buFont typeface="+mj-lt"/>
              <a:buAutoNum type="arabicPeriod"/>
            </a:pPr>
            <a:r>
              <a:rPr lang="en-HU" dirty="0"/>
              <a:t>Clustering is performed</a:t>
            </a:r>
          </a:p>
          <a:p>
            <a:pPr marL="457200" indent="-457200">
              <a:buFont typeface="+mj-lt"/>
              <a:buAutoNum type="arabicPeriod"/>
            </a:pPr>
            <a:r>
              <a:rPr lang="en-HU" dirty="0"/>
              <a:t>Centroids and label information traverse while fitting the data</a:t>
            </a:r>
          </a:p>
          <a:p>
            <a:pPr marL="457200" indent="-457200">
              <a:spcAft>
                <a:spcPts val="600"/>
              </a:spcAft>
              <a:buFont typeface="+mj-lt"/>
              <a:buAutoNum type="arabicPeriod"/>
            </a:pPr>
            <a:r>
              <a:rPr lang="en-HU" dirty="0"/>
              <a:t>Classification is made by the centroid’s label information for each formulated cluster</a:t>
            </a:r>
          </a:p>
          <a:p>
            <a:pPr marL="0" indent="0">
              <a:buNone/>
            </a:pPr>
            <a:r>
              <a:rPr lang="en-HU" b="1" dirty="0"/>
              <a:t>Expectations:</a:t>
            </a:r>
            <a:r>
              <a:rPr lang="en-HU" dirty="0"/>
              <a:t> Misclassification. </a:t>
            </a:r>
            <a:r>
              <a:rPr lang="en-HU" sz="2000" dirty="0">
                <a:effectLst/>
              </a:rPr>
              <a:t>Clustering result may remain unchanged.</a:t>
            </a:r>
            <a:endParaRPr lang="en-HU" dirty="0"/>
          </a:p>
        </p:txBody>
      </p:sp>
    </p:spTree>
    <p:extLst>
      <p:ext uri="{BB962C8B-B14F-4D97-AF65-F5344CB8AC3E}">
        <p14:creationId xmlns:p14="http://schemas.microsoft.com/office/powerpoint/2010/main" val="29038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9EA58D-1312-4A0A-7E20-D200778323E9}"/>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7201631C-774D-2FA4-0E95-8B72FD4380A8}"/>
              </a:ext>
            </a:extLst>
          </p:cNvPr>
          <p:cNvSpPr>
            <a:spLocks noGrp="1"/>
          </p:cNvSpPr>
          <p:nvPr>
            <p:ph type="body" idx="20"/>
          </p:nvPr>
        </p:nvSpPr>
        <p:spPr/>
        <p:txBody>
          <a:bodyPr/>
          <a:lstStyle/>
          <a:p>
            <a:endParaRPr lang="en-US"/>
          </a:p>
        </p:txBody>
      </p:sp>
      <p:pic>
        <p:nvPicPr>
          <p:cNvPr id="8" name="Picture 7">
            <a:extLst>
              <a:ext uri="{FF2B5EF4-FFF2-40B4-BE49-F238E27FC236}">
                <a16:creationId xmlns:a16="http://schemas.microsoft.com/office/drawing/2014/main" id="{4215F25E-A41C-775D-497A-7E4846B212AE}"/>
              </a:ext>
            </a:extLst>
          </p:cNvPr>
          <p:cNvPicPr>
            <a:picLocks noChangeAspect="1"/>
          </p:cNvPicPr>
          <p:nvPr/>
        </p:nvPicPr>
        <p:blipFill>
          <a:blip r:embed="rId2"/>
          <a:srcRect/>
          <a:stretch/>
        </p:blipFill>
        <p:spPr>
          <a:xfrm>
            <a:off x="2217081" y="1726898"/>
            <a:ext cx="7757837" cy="3600000"/>
          </a:xfrm>
          <a:prstGeom prst="rect">
            <a:avLst/>
          </a:prstGeom>
        </p:spPr>
      </p:pic>
      <p:pic>
        <p:nvPicPr>
          <p:cNvPr id="9" name="Picture 8">
            <a:extLst>
              <a:ext uri="{FF2B5EF4-FFF2-40B4-BE49-F238E27FC236}">
                <a16:creationId xmlns:a16="http://schemas.microsoft.com/office/drawing/2014/main" id="{7564DFF1-7B8D-FC63-081B-278A0ABDB8B6}"/>
              </a:ext>
            </a:extLst>
          </p:cNvPr>
          <p:cNvPicPr>
            <a:picLocks noChangeAspect="1"/>
          </p:cNvPicPr>
          <p:nvPr/>
        </p:nvPicPr>
        <p:blipFill>
          <a:blip r:embed="rId3"/>
          <a:srcRect/>
          <a:stretch/>
        </p:blipFill>
        <p:spPr>
          <a:xfrm>
            <a:off x="3061119" y="2114618"/>
            <a:ext cx="7757755" cy="3599962"/>
          </a:xfrm>
          <a:prstGeom prst="rect">
            <a:avLst/>
          </a:prstGeom>
          <a:effectLst>
            <a:outerShdw blurRad="312423" dist="258499" dir="14400000" sx="105000" sy="105000" algn="t" rotWithShape="0">
              <a:prstClr val="black">
                <a:alpha val="49726"/>
              </a:prstClr>
            </a:outerShdw>
          </a:effectLst>
        </p:spPr>
      </p:pic>
      <p:pic>
        <p:nvPicPr>
          <p:cNvPr id="11" name="Picture 10">
            <a:extLst>
              <a:ext uri="{FF2B5EF4-FFF2-40B4-BE49-F238E27FC236}">
                <a16:creationId xmlns:a16="http://schemas.microsoft.com/office/drawing/2014/main" id="{5C637F7B-BFC7-B9E6-94A1-08D0D969E3A2}"/>
              </a:ext>
            </a:extLst>
          </p:cNvPr>
          <p:cNvPicPr>
            <a:picLocks noChangeAspect="1"/>
          </p:cNvPicPr>
          <p:nvPr/>
        </p:nvPicPr>
        <p:blipFill>
          <a:blip r:embed="rId4"/>
          <a:srcRect/>
          <a:stretch/>
        </p:blipFill>
        <p:spPr>
          <a:xfrm>
            <a:off x="3255687" y="2313230"/>
            <a:ext cx="7757664" cy="3599962"/>
          </a:xfrm>
          <a:prstGeom prst="rect">
            <a:avLst/>
          </a:prstGeom>
          <a:effectLst>
            <a:outerShdw blurRad="312423" dist="258499" dir="14400000" sx="105000" sy="105000" algn="t" rotWithShape="0">
              <a:prstClr val="black">
                <a:alpha val="49726"/>
              </a:prstClr>
            </a:outerShdw>
          </a:effectLst>
        </p:spPr>
      </p:pic>
      <p:pic>
        <p:nvPicPr>
          <p:cNvPr id="13" name="Picture 12">
            <a:extLst>
              <a:ext uri="{FF2B5EF4-FFF2-40B4-BE49-F238E27FC236}">
                <a16:creationId xmlns:a16="http://schemas.microsoft.com/office/drawing/2014/main" id="{01AB57D8-F7A5-7277-D8BA-B0FD0B46D974}"/>
              </a:ext>
            </a:extLst>
          </p:cNvPr>
          <p:cNvPicPr>
            <a:picLocks noChangeAspect="1"/>
          </p:cNvPicPr>
          <p:nvPr/>
        </p:nvPicPr>
        <p:blipFill>
          <a:blip r:embed="rId5"/>
          <a:srcRect/>
          <a:stretch/>
        </p:blipFill>
        <p:spPr>
          <a:xfrm>
            <a:off x="3450255" y="2502321"/>
            <a:ext cx="7757664" cy="3599919"/>
          </a:xfrm>
          <a:prstGeom prst="rect">
            <a:avLst/>
          </a:prstGeom>
          <a:effectLst>
            <a:outerShdw blurRad="312423" dist="258499" dir="14400000" sx="105000" sy="105000" algn="t" rotWithShape="0">
              <a:prstClr val="black">
                <a:alpha val="49726"/>
              </a:prstClr>
            </a:outerShdw>
          </a:effectLst>
        </p:spPr>
      </p:pic>
    </p:spTree>
    <p:extLst>
      <p:ext uri="{BB962C8B-B14F-4D97-AF65-F5344CB8AC3E}">
        <p14:creationId xmlns:p14="http://schemas.microsoft.com/office/powerpoint/2010/main" val="9498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D01A-1AB7-570A-54C9-B8DCD5AFBAF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23E64B-6685-3C81-B44D-EF22F6694D82}"/>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791FC681-E021-CEC3-9504-04CAC73163F9}"/>
              </a:ext>
            </a:extLst>
          </p:cNvPr>
          <p:cNvSpPr>
            <a:spLocks noGrp="1"/>
          </p:cNvSpPr>
          <p:nvPr>
            <p:ph type="body" idx="20"/>
          </p:nvPr>
        </p:nvSpPr>
        <p:spPr/>
        <p:txBody>
          <a:bodyPr/>
          <a:lstStyle/>
          <a:p>
            <a:endParaRPr lang="en-US"/>
          </a:p>
        </p:txBody>
      </p:sp>
      <p:graphicFrame>
        <p:nvGraphicFramePr>
          <p:cNvPr id="12" name="Table 11">
            <a:extLst>
              <a:ext uri="{FF2B5EF4-FFF2-40B4-BE49-F238E27FC236}">
                <a16:creationId xmlns:a16="http://schemas.microsoft.com/office/drawing/2014/main" id="{EB0E77A1-8E09-8C4B-75E7-A752F23BED4F}"/>
              </a:ext>
            </a:extLst>
          </p:cNvPr>
          <p:cNvGraphicFramePr>
            <a:graphicFrameLocks noGrp="1"/>
          </p:cNvGraphicFramePr>
          <p:nvPr>
            <p:extLst>
              <p:ext uri="{D42A27DB-BD31-4B8C-83A1-F6EECF244321}">
                <p14:modId xmlns:p14="http://schemas.microsoft.com/office/powerpoint/2010/main" val="2822026292"/>
              </p:ext>
            </p:extLst>
          </p:nvPr>
        </p:nvGraphicFramePr>
        <p:xfrm>
          <a:off x="838200" y="3956721"/>
          <a:ext cx="10515600" cy="1303102"/>
        </p:xfrm>
        <a:graphic>
          <a:graphicData uri="http://schemas.openxmlformats.org/drawingml/2006/table">
            <a:tbl>
              <a:tblPr/>
              <a:tblGrid>
                <a:gridCol w="693995">
                  <a:extLst>
                    <a:ext uri="{9D8B030D-6E8A-4147-A177-3AD203B41FA5}">
                      <a16:colId xmlns:a16="http://schemas.microsoft.com/office/drawing/2014/main" val="3580539963"/>
                    </a:ext>
                  </a:extLst>
                </a:gridCol>
                <a:gridCol w="9821605">
                  <a:extLst>
                    <a:ext uri="{9D8B030D-6E8A-4147-A177-3AD203B41FA5}">
                      <a16:colId xmlns:a16="http://schemas.microsoft.com/office/drawing/2014/main" val="1752262900"/>
                    </a:ext>
                  </a:extLst>
                </a:gridCol>
              </a:tblGrid>
              <a:tr h="723982">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US" sz="1600" dirty="0">
                          <a:effectLst/>
                        </a:rPr>
                        <a:t>Only the sample data is needed to be poisoned. It makes entire cluster-wide mistakes.</a:t>
                      </a:r>
                      <a:br>
                        <a:rPr lang="en-US" sz="1600" dirty="0">
                          <a:effectLst/>
                        </a:rPr>
                      </a:br>
                      <a:r>
                        <a:rPr lang="en-HU" sz="1600" dirty="0">
                          <a:effectLst/>
                        </a:rPr>
                        <a:t>Centroids and cluster boundaries may remain unchanged.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419148">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The label flipping ratio needs to be large enough, around 80% on average for the Iris dataset.</a:t>
                      </a:r>
                      <a:br>
                        <a:rPr lang="en-HU" sz="1600" dirty="0">
                          <a:effectLst/>
                        </a:rPr>
                      </a:br>
                      <a:r>
                        <a:rPr lang="en-HU" sz="1600" dirty="0">
                          <a:effectLst/>
                        </a:rPr>
                        <a:t>Centroids and cluster boundaries may remain unchanged.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pic>
        <p:nvPicPr>
          <p:cNvPr id="14" name="Picture 13">
            <a:extLst>
              <a:ext uri="{FF2B5EF4-FFF2-40B4-BE49-F238E27FC236}">
                <a16:creationId xmlns:a16="http://schemas.microsoft.com/office/drawing/2014/main" id="{2BAECDF5-9779-B920-5F91-DCA40F901BEB}"/>
              </a:ext>
            </a:extLst>
          </p:cNvPr>
          <p:cNvPicPr>
            <a:picLocks noChangeAspect="1"/>
          </p:cNvPicPr>
          <p:nvPr/>
        </p:nvPicPr>
        <p:blipFill rotWithShape="1">
          <a:blip r:embed="rId2"/>
          <a:srcRect t="52828"/>
          <a:stretch/>
        </p:blipFill>
        <p:spPr>
          <a:xfrm>
            <a:off x="6162245" y="1598176"/>
            <a:ext cx="5191553" cy="2096857"/>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E5023746-9AC1-EE98-E5F5-90142B67F5E0}"/>
              </a:ext>
            </a:extLst>
          </p:cNvPr>
          <p:cNvPicPr>
            <a:picLocks noChangeAspect="1"/>
          </p:cNvPicPr>
          <p:nvPr/>
        </p:nvPicPr>
        <p:blipFill rotWithShape="1">
          <a:blip r:embed="rId2"/>
          <a:srcRect b="52828"/>
          <a:stretch/>
        </p:blipFill>
        <p:spPr>
          <a:xfrm>
            <a:off x="838202" y="1598177"/>
            <a:ext cx="5191553" cy="2096857"/>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EABD568C-76AF-3FFE-162C-0F790C8B286D}"/>
              </a:ext>
            </a:extLst>
          </p:cNvPr>
          <p:cNvSpPr txBox="1"/>
          <p:nvPr/>
        </p:nvSpPr>
        <p:spPr>
          <a:xfrm>
            <a:off x="4218802" y="5602294"/>
            <a:ext cx="3754395" cy="307777"/>
          </a:xfrm>
          <a:prstGeom prst="rect">
            <a:avLst/>
          </a:prstGeom>
          <a:noFill/>
        </p:spPr>
        <p:txBody>
          <a:bodyPr wrap="square" rtlCol="0">
            <a:spAutoFit/>
          </a:bodyPr>
          <a:lstStyle/>
          <a:p>
            <a:pPr algn="ctr"/>
            <a:r>
              <a:rPr lang="en-US" sz="1400" dirty="0">
                <a:hlinkClick r:id="rId3"/>
              </a:rPr>
              <a:t>Notebook (Iris)</a:t>
            </a:r>
            <a:r>
              <a:rPr lang="en-US" sz="1400" dirty="0"/>
              <a:t>    </a:t>
            </a:r>
            <a:r>
              <a:rPr lang="en-US" sz="1400" dirty="0">
                <a:hlinkClick r:id="rId4"/>
              </a:rPr>
              <a:t>Notebook (Breast cancer)</a:t>
            </a:r>
            <a:endParaRPr lang="en-US" sz="1400" dirty="0"/>
          </a:p>
        </p:txBody>
      </p:sp>
    </p:spTree>
    <p:extLst>
      <p:ext uri="{BB962C8B-B14F-4D97-AF65-F5344CB8AC3E}">
        <p14:creationId xmlns:p14="http://schemas.microsoft.com/office/powerpoint/2010/main" val="295843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A4DAC-413E-4501-9AB9-019981A95FDB}"/>
            </a:ext>
          </a:extLst>
        </p:cNvPr>
        <p:cNvGrpSpPr/>
        <p:nvPr/>
      </p:nvGrpSpPr>
      <p:grpSpPr>
        <a:xfrm>
          <a:off x="0" y="0"/>
          <a:ext cx="0" cy="0"/>
          <a:chOff x="0" y="0"/>
          <a:chExt cx="0" cy="0"/>
        </a:xfrm>
      </p:grpSpPr>
      <p:sp>
        <p:nvSpPr>
          <p:cNvPr id="2" name="Szöveg helye 1">
            <a:extLst>
              <a:ext uri="{FF2B5EF4-FFF2-40B4-BE49-F238E27FC236}">
                <a16:creationId xmlns:a16="http://schemas.microsoft.com/office/drawing/2014/main" id="{760297E0-1362-9754-5CCC-21EA940FCB5F}"/>
              </a:ext>
            </a:extLst>
          </p:cNvPr>
          <p:cNvSpPr>
            <a:spLocks noGrp="1"/>
          </p:cNvSpPr>
          <p:nvPr>
            <p:ph type="body" idx="13"/>
          </p:nvPr>
        </p:nvSpPr>
        <p:spPr>
          <a:xfrm>
            <a:off x="723900" y="2983444"/>
            <a:ext cx="10744200" cy="891112"/>
          </a:xfrm>
        </p:spPr>
        <p:txBody>
          <a:bodyPr/>
          <a:lstStyle/>
          <a:p>
            <a:pPr algn="ctr"/>
            <a:r>
              <a:rPr lang="en-GB" dirty="0"/>
              <a:t>Thank you for your attention!</a:t>
            </a:r>
            <a:endParaRPr lang="hu-HU" dirty="0"/>
          </a:p>
        </p:txBody>
      </p:sp>
    </p:spTree>
    <p:extLst>
      <p:ext uri="{BB962C8B-B14F-4D97-AF65-F5344CB8AC3E}">
        <p14:creationId xmlns:p14="http://schemas.microsoft.com/office/powerpoint/2010/main" val="335437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4B948-CEFC-68C3-F049-670E3C0763E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5CFBDF1-70C2-E1C1-1654-D5E29258F0E7}"/>
              </a:ext>
            </a:extLst>
          </p:cNvPr>
          <p:cNvSpPr>
            <a:spLocks noGrp="1"/>
          </p:cNvSpPr>
          <p:nvPr>
            <p:ph type="body" idx="16"/>
          </p:nvPr>
        </p:nvSpPr>
        <p:spPr/>
        <p:txBody>
          <a:bodyPr/>
          <a:lstStyle/>
          <a:p>
            <a:r>
              <a:rPr lang="en-US" dirty="0"/>
              <a:t>Project Description</a:t>
            </a:r>
            <a:endParaRPr lang="en-HU" dirty="0"/>
          </a:p>
        </p:txBody>
      </p:sp>
      <p:sp>
        <p:nvSpPr>
          <p:cNvPr id="3" name="Text Placeholder 2">
            <a:extLst>
              <a:ext uri="{FF2B5EF4-FFF2-40B4-BE49-F238E27FC236}">
                <a16:creationId xmlns:a16="http://schemas.microsoft.com/office/drawing/2014/main" id="{B4BD4D99-C2B9-7F88-3EFF-9EB358F1FB26}"/>
              </a:ext>
            </a:extLst>
          </p:cNvPr>
          <p:cNvSpPr>
            <a:spLocks noGrp="1"/>
          </p:cNvSpPr>
          <p:nvPr>
            <p:ph type="body" idx="17"/>
          </p:nvPr>
        </p:nvSpPr>
        <p:spPr>
          <a:xfrm>
            <a:off x="838200" y="1607437"/>
            <a:ext cx="10515600" cy="4065776"/>
          </a:xfrm>
        </p:spPr>
        <p:txBody>
          <a:bodyPr/>
          <a:lstStyle/>
          <a:p>
            <a:r>
              <a:rPr lang="en-US" dirty="0"/>
              <a:t>Data poisoning attacks: inserting false data to manipulate clustering results</a:t>
            </a:r>
          </a:p>
          <a:p>
            <a:r>
              <a:rPr lang="en-US" dirty="0"/>
              <a:t>Challenges in detecting poisoned data</a:t>
            </a:r>
          </a:p>
          <a:p>
            <a:r>
              <a:rPr lang="en-US" dirty="0"/>
              <a:t>K-Means Clustering</a:t>
            </a:r>
          </a:p>
          <a:p>
            <a:pPr lvl="1"/>
            <a:r>
              <a:rPr lang="en-US" dirty="0"/>
              <a:t>Partition-based clustering</a:t>
            </a:r>
          </a:p>
          <a:p>
            <a:pPr lvl="1"/>
            <a:r>
              <a:rPr lang="en-US" dirty="0"/>
              <a:t>Sensitive to outliers and initialization</a:t>
            </a:r>
          </a:p>
          <a:p>
            <a:r>
              <a:rPr lang="en-US" dirty="0"/>
              <a:t>Iris dataset</a:t>
            </a:r>
          </a:p>
          <a:p>
            <a:pPr lvl="1"/>
            <a:r>
              <a:rPr lang="en-US" dirty="0"/>
              <a:t>Well-known dataset for classification/clustering</a:t>
            </a:r>
          </a:p>
          <a:p>
            <a:pPr lvl="1"/>
            <a:r>
              <a:rPr lang="en-US" dirty="0"/>
              <a:t>Three natural clusters (species)</a:t>
            </a:r>
          </a:p>
          <a:p>
            <a:pPr lvl="1"/>
            <a:endParaRPr lang="en-HU" dirty="0"/>
          </a:p>
          <a:p>
            <a:endParaRPr lang="en-HU" dirty="0"/>
          </a:p>
        </p:txBody>
      </p:sp>
      <p:sp>
        <p:nvSpPr>
          <p:cNvPr id="6" name="Text Placeholder 5">
            <a:extLst>
              <a:ext uri="{FF2B5EF4-FFF2-40B4-BE49-F238E27FC236}">
                <a16:creationId xmlns:a16="http://schemas.microsoft.com/office/drawing/2014/main" id="{5E283917-34C6-08B4-5799-FC5BD2ED29EC}"/>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2873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985D9-027E-3A02-8B60-6BBCA03093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C721C80-0C5A-FB99-A0D6-527593E15B9D}"/>
              </a:ext>
            </a:extLst>
          </p:cNvPr>
          <p:cNvSpPr>
            <a:spLocks noGrp="1"/>
          </p:cNvSpPr>
          <p:nvPr>
            <p:ph type="body" idx="16"/>
          </p:nvPr>
        </p:nvSpPr>
        <p:spPr/>
        <p:txBody>
          <a:bodyPr/>
          <a:lstStyle/>
          <a:p>
            <a:r>
              <a:rPr lang="en-US" dirty="0"/>
              <a:t>Attack Strategies</a:t>
            </a:r>
            <a:endParaRPr lang="en-HU" dirty="0"/>
          </a:p>
        </p:txBody>
      </p:sp>
      <p:sp>
        <p:nvSpPr>
          <p:cNvPr id="3" name="Text Placeholder 2">
            <a:extLst>
              <a:ext uri="{FF2B5EF4-FFF2-40B4-BE49-F238E27FC236}">
                <a16:creationId xmlns:a16="http://schemas.microsoft.com/office/drawing/2014/main" id="{029334BE-61F0-65CA-3958-1AECA85605C3}"/>
              </a:ext>
            </a:extLst>
          </p:cNvPr>
          <p:cNvSpPr>
            <a:spLocks noGrp="1"/>
          </p:cNvSpPr>
          <p:nvPr>
            <p:ph type="body" idx="17"/>
          </p:nvPr>
        </p:nvSpPr>
        <p:spPr>
          <a:xfrm>
            <a:off x="838200" y="1396111"/>
            <a:ext cx="10515600" cy="4738574"/>
          </a:xfrm>
        </p:spPr>
        <p:txBody>
          <a:bodyPr/>
          <a:lstStyle/>
          <a:p>
            <a:r>
              <a:rPr lang="en-US" dirty="0"/>
              <a:t>Data Poisoning Attacks</a:t>
            </a:r>
          </a:p>
          <a:p>
            <a:pPr lvl="1"/>
            <a:r>
              <a:rPr lang="en-US" dirty="0"/>
              <a:t>Injecting false data to alter cluster formation</a:t>
            </a:r>
          </a:p>
          <a:p>
            <a:pPr lvl="1"/>
            <a:r>
              <a:rPr lang="en-US" dirty="0"/>
              <a:t>Creating adversarial examples</a:t>
            </a:r>
          </a:p>
          <a:p>
            <a:r>
              <a:rPr lang="en-US" dirty="0"/>
              <a:t>Outlier Injection:</a:t>
            </a:r>
          </a:p>
          <a:p>
            <a:pPr lvl="1"/>
            <a:r>
              <a:rPr lang="en-US" dirty="0"/>
              <a:t>Informed Injection (Synthetic data)</a:t>
            </a:r>
          </a:p>
          <a:p>
            <a:pPr lvl="2"/>
            <a:r>
              <a:rPr lang="en-US" dirty="0"/>
              <a:t>Inserting data on cluster borders</a:t>
            </a:r>
          </a:p>
          <a:p>
            <a:pPr lvl="2"/>
            <a:r>
              <a:rPr lang="en-US" dirty="0"/>
              <a:t>Mimicry-based attack</a:t>
            </a:r>
          </a:p>
          <a:p>
            <a:pPr lvl="2"/>
            <a:r>
              <a:rPr lang="en-US" dirty="0"/>
              <a:t>Hyperparameter poisoning in semi-supervised model</a:t>
            </a:r>
          </a:p>
          <a:p>
            <a:pPr lvl="2"/>
            <a:r>
              <a:rPr lang="en-US" dirty="0"/>
              <a:t>Classification for comparison</a:t>
            </a:r>
          </a:p>
          <a:p>
            <a:pPr lvl="1"/>
            <a:r>
              <a:rPr lang="en-US" dirty="0"/>
              <a:t>Randomized data</a:t>
            </a:r>
          </a:p>
          <a:p>
            <a:pPr lvl="2"/>
            <a:r>
              <a:rPr lang="en-US" dirty="0"/>
              <a:t>Random noise</a:t>
            </a:r>
          </a:p>
          <a:p>
            <a:pPr lvl="2"/>
            <a:r>
              <a:rPr lang="en-US" dirty="0"/>
              <a:t>Label shuffling</a:t>
            </a:r>
          </a:p>
          <a:p>
            <a:pPr lvl="2"/>
            <a:r>
              <a:rPr lang="en-US" dirty="0"/>
              <a:t>Injecting subtle data</a:t>
            </a:r>
          </a:p>
          <a:p>
            <a:pPr lvl="1"/>
            <a:endParaRPr lang="en-US" dirty="0"/>
          </a:p>
          <a:p>
            <a:pPr lvl="1"/>
            <a:endParaRPr lang="en-HU" dirty="0"/>
          </a:p>
        </p:txBody>
      </p:sp>
      <p:sp>
        <p:nvSpPr>
          <p:cNvPr id="6" name="Text Placeholder 5">
            <a:extLst>
              <a:ext uri="{FF2B5EF4-FFF2-40B4-BE49-F238E27FC236}">
                <a16:creationId xmlns:a16="http://schemas.microsoft.com/office/drawing/2014/main" id="{4AF0A57C-BE5E-2DF0-941B-1B451BF1AD1C}"/>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385621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7CCDC-0DFB-DBC5-D065-7A7C9FDB10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F09C960-D9D2-E170-7FC9-A39BEB277586}"/>
              </a:ext>
            </a:extLst>
          </p:cNvPr>
          <p:cNvSpPr>
            <a:spLocks noGrp="1"/>
          </p:cNvSpPr>
          <p:nvPr>
            <p:ph type="body" idx="16"/>
          </p:nvPr>
        </p:nvSpPr>
        <p:spPr/>
        <p:txBody>
          <a:bodyPr/>
          <a:lstStyle/>
          <a:p>
            <a:r>
              <a:rPr lang="en-US" dirty="0"/>
              <a:t>Contributions</a:t>
            </a:r>
            <a:endParaRPr lang="en-HU" dirty="0"/>
          </a:p>
        </p:txBody>
      </p:sp>
      <p:sp>
        <p:nvSpPr>
          <p:cNvPr id="3" name="Text Placeholder 2">
            <a:extLst>
              <a:ext uri="{FF2B5EF4-FFF2-40B4-BE49-F238E27FC236}">
                <a16:creationId xmlns:a16="http://schemas.microsoft.com/office/drawing/2014/main" id="{C29ED2F2-ED96-A923-04A0-E09C84E632F6}"/>
              </a:ext>
            </a:extLst>
          </p:cNvPr>
          <p:cNvSpPr>
            <a:spLocks noGrp="1"/>
          </p:cNvSpPr>
          <p:nvPr>
            <p:ph type="body" idx="17"/>
          </p:nvPr>
        </p:nvSpPr>
        <p:spPr>
          <a:xfrm>
            <a:off x="838200" y="1607437"/>
            <a:ext cx="10515600" cy="4065776"/>
          </a:xfrm>
        </p:spPr>
        <p:txBody>
          <a:bodyPr/>
          <a:lstStyle/>
          <a:p>
            <a:r>
              <a:rPr lang="en-US" dirty="0"/>
              <a:t>Regina</a:t>
            </a:r>
          </a:p>
          <a:p>
            <a:pPr lvl="1"/>
            <a:r>
              <a:rPr lang="en-HU" dirty="0"/>
              <a:t>Synthetic data based outlier injection between two clusters to blur borders</a:t>
            </a:r>
          </a:p>
          <a:p>
            <a:r>
              <a:rPr lang="en-HU" dirty="0"/>
              <a:t>Máté</a:t>
            </a:r>
          </a:p>
          <a:p>
            <a:pPr lvl="1"/>
            <a:r>
              <a:rPr lang="en-HU" dirty="0"/>
              <a:t>Mimicry-based attack to conceal outliers, hyperparameter poisoning</a:t>
            </a:r>
          </a:p>
          <a:p>
            <a:r>
              <a:rPr lang="en-HU" dirty="0"/>
              <a:t>Anass</a:t>
            </a:r>
          </a:p>
          <a:p>
            <a:pPr lvl="1"/>
            <a:r>
              <a:rPr lang="en-HU" dirty="0"/>
              <a:t>Comparing SVM classification to classification attacks</a:t>
            </a:r>
          </a:p>
          <a:p>
            <a:r>
              <a:rPr lang="en-HU" dirty="0"/>
              <a:t>Levente</a:t>
            </a:r>
          </a:p>
          <a:p>
            <a:pPr lvl="1"/>
            <a:r>
              <a:rPr lang="en-HU" dirty="0"/>
              <a:t>Random noise based outlier injection methods</a:t>
            </a:r>
          </a:p>
          <a:p>
            <a:r>
              <a:rPr lang="en-HU" dirty="0"/>
              <a:t>Henrik</a:t>
            </a:r>
          </a:p>
          <a:p>
            <a:pPr lvl="1"/>
            <a:r>
              <a:rPr lang="en-HU" dirty="0"/>
              <a:t>Clustering and evaluation of random noise outlier injection methods</a:t>
            </a:r>
          </a:p>
          <a:p>
            <a:endParaRPr lang="en-HU" dirty="0"/>
          </a:p>
        </p:txBody>
      </p:sp>
      <p:sp>
        <p:nvSpPr>
          <p:cNvPr id="6" name="Text Placeholder 5">
            <a:extLst>
              <a:ext uri="{FF2B5EF4-FFF2-40B4-BE49-F238E27FC236}">
                <a16:creationId xmlns:a16="http://schemas.microsoft.com/office/drawing/2014/main" id="{9F64EC61-0AF9-CADB-2458-E81B42282664}"/>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9085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3D20-89FD-8CA3-F731-8FF16627156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D6EBFF-B5C8-0437-64D7-2BE80CA0108C}"/>
              </a:ext>
            </a:extLst>
          </p:cNvPr>
          <p:cNvSpPr>
            <a:spLocks noGrp="1"/>
          </p:cNvSpPr>
          <p:nvPr>
            <p:ph type="body" idx="16"/>
          </p:nvPr>
        </p:nvSpPr>
        <p:spPr/>
        <p:txBody>
          <a:bodyPr/>
          <a:lstStyle/>
          <a:p>
            <a:r>
              <a:rPr lang="en-US" dirty="0"/>
              <a:t>Randomized Injection</a:t>
            </a:r>
            <a:endParaRPr lang="en-HU" dirty="0"/>
          </a:p>
        </p:txBody>
      </p:sp>
      <p:sp>
        <p:nvSpPr>
          <p:cNvPr id="3" name="Text Placeholder 2">
            <a:extLst>
              <a:ext uri="{FF2B5EF4-FFF2-40B4-BE49-F238E27FC236}">
                <a16:creationId xmlns:a16="http://schemas.microsoft.com/office/drawing/2014/main" id="{B7E0A035-FB43-71C4-9E84-E2E816659BB0}"/>
              </a:ext>
            </a:extLst>
          </p:cNvPr>
          <p:cNvSpPr>
            <a:spLocks noGrp="1"/>
          </p:cNvSpPr>
          <p:nvPr>
            <p:ph type="body" idx="17"/>
          </p:nvPr>
        </p:nvSpPr>
        <p:spPr>
          <a:xfrm>
            <a:off x="838200" y="1607437"/>
            <a:ext cx="10515600" cy="4065776"/>
          </a:xfrm>
        </p:spPr>
        <p:txBody>
          <a:bodyPr/>
          <a:lstStyle/>
          <a:p>
            <a:r>
              <a:rPr lang="en-GB" dirty="0"/>
              <a:t>Gaussian Noise</a:t>
            </a:r>
          </a:p>
          <a:p>
            <a:r>
              <a:rPr lang="en-GB" dirty="0"/>
              <a:t>Uniform Outliers</a:t>
            </a:r>
            <a:endParaRPr lang="en-HU" dirty="0"/>
          </a:p>
          <a:p>
            <a:r>
              <a:rPr lang="en-GB" dirty="0"/>
              <a:t>Subtle outliers</a:t>
            </a:r>
          </a:p>
          <a:p>
            <a:r>
              <a:rPr lang="en-GB" dirty="0"/>
              <a:t>Shuffled labels</a:t>
            </a:r>
            <a:endParaRPr lang="en-HU" dirty="0"/>
          </a:p>
        </p:txBody>
      </p:sp>
      <p:sp>
        <p:nvSpPr>
          <p:cNvPr id="6" name="Text Placeholder 5">
            <a:extLst>
              <a:ext uri="{FF2B5EF4-FFF2-40B4-BE49-F238E27FC236}">
                <a16:creationId xmlns:a16="http://schemas.microsoft.com/office/drawing/2014/main" id="{A308B7B3-D4EA-41A4-E0A5-C87AD2E5A602}"/>
              </a:ext>
            </a:extLst>
          </p:cNvPr>
          <p:cNvSpPr>
            <a:spLocks noGrp="1"/>
          </p:cNvSpPr>
          <p:nvPr>
            <p:ph type="body" idx="20"/>
          </p:nvPr>
        </p:nvSpPr>
        <p:spPr/>
        <p:txBody>
          <a:bodyPr/>
          <a:lstStyle/>
          <a:p>
            <a:endParaRPr lang="en-HU"/>
          </a:p>
        </p:txBody>
      </p:sp>
      <p:pic>
        <p:nvPicPr>
          <p:cNvPr id="13" name="Picture 12">
            <a:extLst>
              <a:ext uri="{FF2B5EF4-FFF2-40B4-BE49-F238E27FC236}">
                <a16:creationId xmlns:a16="http://schemas.microsoft.com/office/drawing/2014/main" id="{AE56749A-097B-5B11-A650-72C67FCAF0CB}"/>
              </a:ext>
            </a:extLst>
          </p:cNvPr>
          <p:cNvPicPr>
            <a:picLocks noChangeAspect="1"/>
          </p:cNvPicPr>
          <p:nvPr/>
        </p:nvPicPr>
        <p:blipFill>
          <a:blip r:embed="rId2"/>
          <a:stretch>
            <a:fillRect/>
          </a:stretch>
        </p:blipFill>
        <p:spPr>
          <a:xfrm>
            <a:off x="4235384" y="2057400"/>
            <a:ext cx="2429420" cy="2743200"/>
          </a:xfrm>
          <a:prstGeom prst="rect">
            <a:avLst/>
          </a:prstGeom>
        </p:spPr>
      </p:pic>
      <p:grpSp>
        <p:nvGrpSpPr>
          <p:cNvPr id="15" name="Group 14">
            <a:extLst>
              <a:ext uri="{FF2B5EF4-FFF2-40B4-BE49-F238E27FC236}">
                <a16:creationId xmlns:a16="http://schemas.microsoft.com/office/drawing/2014/main" id="{49251F54-8970-B1D6-AE09-622985AD84E6}"/>
              </a:ext>
            </a:extLst>
          </p:cNvPr>
          <p:cNvGrpSpPr/>
          <p:nvPr/>
        </p:nvGrpSpPr>
        <p:grpSpPr>
          <a:xfrm>
            <a:off x="6918251" y="1329566"/>
            <a:ext cx="3887203" cy="4469634"/>
            <a:chOff x="6844530" y="1301861"/>
            <a:chExt cx="3887203" cy="4469634"/>
          </a:xfrm>
        </p:grpSpPr>
        <p:pic>
          <p:nvPicPr>
            <p:cNvPr id="7" name="Picture 6">
              <a:extLst>
                <a:ext uri="{FF2B5EF4-FFF2-40B4-BE49-F238E27FC236}">
                  <a16:creationId xmlns:a16="http://schemas.microsoft.com/office/drawing/2014/main" id="{3126FBD5-7F80-662E-7147-1142E0807BA2}"/>
                </a:ext>
              </a:extLst>
            </p:cNvPr>
            <p:cNvPicPr>
              <a:picLocks noChangeAspect="1"/>
            </p:cNvPicPr>
            <p:nvPr/>
          </p:nvPicPr>
          <p:blipFill>
            <a:blip r:embed="rId3"/>
            <a:stretch>
              <a:fillRect/>
            </a:stretch>
          </p:blipFill>
          <p:spPr>
            <a:xfrm>
              <a:off x="8809328" y="1309451"/>
              <a:ext cx="1852339" cy="2169045"/>
            </a:xfrm>
            <a:prstGeom prst="rect">
              <a:avLst/>
            </a:prstGeom>
          </p:spPr>
        </p:pic>
        <p:pic>
          <p:nvPicPr>
            <p:cNvPr id="8" name="Picture 7">
              <a:extLst>
                <a:ext uri="{FF2B5EF4-FFF2-40B4-BE49-F238E27FC236}">
                  <a16:creationId xmlns:a16="http://schemas.microsoft.com/office/drawing/2014/main" id="{E1CE0712-4441-DB16-5A12-E9CD32BF9AAB}"/>
                </a:ext>
              </a:extLst>
            </p:cNvPr>
            <p:cNvPicPr>
              <a:picLocks noChangeAspect="1"/>
            </p:cNvPicPr>
            <p:nvPr/>
          </p:nvPicPr>
          <p:blipFill>
            <a:blip r:embed="rId4"/>
            <a:stretch>
              <a:fillRect/>
            </a:stretch>
          </p:blipFill>
          <p:spPr>
            <a:xfrm>
              <a:off x="6908600" y="1301861"/>
              <a:ext cx="1852338" cy="2169043"/>
            </a:xfrm>
            <a:prstGeom prst="rect">
              <a:avLst/>
            </a:prstGeom>
          </p:spPr>
        </p:pic>
        <p:pic>
          <p:nvPicPr>
            <p:cNvPr id="10" name="Picture 9">
              <a:extLst>
                <a:ext uri="{FF2B5EF4-FFF2-40B4-BE49-F238E27FC236}">
                  <a16:creationId xmlns:a16="http://schemas.microsoft.com/office/drawing/2014/main" id="{CF4041F0-EC0C-A230-6E2A-31C3036EA170}"/>
                </a:ext>
              </a:extLst>
            </p:cNvPr>
            <p:cNvPicPr>
              <a:picLocks noChangeAspect="1"/>
            </p:cNvPicPr>
            <p:nvPr/>
          </p:nvPicPr>
          <p:blipFill>
            <a:blip r:embed="rId5"/>
            <a:stretch>
              <a:fillRect/>
            </a:stretch>
          </p:blipFill>
          <p:spPr>
            <a:xfrm>
              <a:off x="8767055" y="3470904"/>
              <a:ext cx="1964678" cy="2300591"/>
            </a:xfrm>
            <a:prstGeom prst="rect">
              <a:avLst/>
            </a:prstGeom>
          </p:spPr>
        </p:pic>
        <p:pic>
          <p:nvPicPr>
            <p:cNvPr id="14" name="Picture 13">
              <a:extLst>
                <a:ext uri="{FF2B5EF4-FFF2-40B4-BE49-F238E27FC236}">
                  <a16:creationId xmlns:a16="http://schemas.microsoft.com/office/drawing/2014/main" id="{A49E3B6F-3AAC-44D6-F600-8B0FB4F62C66}"/>
                </a:ext>
              </a:extLst>
            </p:cNvPr>
            <p:cNvPicPr>
              <a:picLocks noChangeAspect="1"/>
            </p:cNvPicPr>
            <p:nvPr/>
          </p:nvPicPr>
          <p:blipFill>
            <a:blip r:embed="rId6"/>
            <a:stretch>
              <a:fillRect/>
            </a:stretch>
          </p:blipFill>
          <p:spPr>
            <a:xfrm>
              <a:off x="6844530" y="3486089"/>
              <a:ext cx="2023990" cy="2285406"/>
            </a:xfrm>
            <a:prstGeom prst="rect">
              <a:avLst/>
            </a:prstGeom>
          </p:spPr>
        </p:pic>
      </p:grpSp>
    </p:spTree>
    <p:extLst>
      <p:ext uri="{BB962C8B-B14F-4D97-AF65-F5344CB8AC3E}">
        <p14:creationId xmlns:p14="http://schemas.microsoft.com/office/powerpoint/2010/main" val="383479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07B24-45D0-6049-B9CD-3616990EF0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91EDFB-0B9D-59FC-819E-45D10E5328D5}"/>
              </a:ext>
            </a:extLst>
          </p:cNvPr>
          <p:cNvSpPr>
            <a:spLocks noGrp="1"/>
          </p:cNvSpPr>
          <p:nvPr>
            <p:ph type="body" idx="16"/>
          </p:nvPr>
        </p:nvSpPr>
        <p:spPr/>
        <p:txBody>
          <a:bodyPr/>
          <a:lstStyle/>
          <a:p>
            <a:r>
              <a:rPr lang="en-US" dirty="0"/>
              <a:t>Randomized Injection</a:t>
            </a:r>
            <a:endParaRPr lang="en-HU" dirty="0"/>
          </a:p>
        </p:txBody>
      </p:sp>
      <p:sp>
        <p:nvSpPr>
          <p:cNvPr id="6" name="Text Placeholder 5">
            <a:extLst>
              <a:ext uri="{FF2B5EF4-FFF2-40B4-BE49-F238E27FC236}">
                <a16:creationId xmlns:a16="http://schemas.microsoft.com/office/drawing/2014/main" id="{0FB1C8C8-9C8A-D488-B868-F244DEA01E36}"/>
              </a:ext>
            </a:extLst>
          </p:cNvPr>
          <p:cNvSpPr>
            <a:spLocks noGrp="1"/>
          </p:cNvSpPr>
          <p:nvPr>
            <p:ph type="body" idx="20"/>
          </p:nvPr>
        </p:nvSpPr>
        <p:spPr/>
        <p:txBody>
          <a:bodyPr/>
          <a:lstStyle/>
          <a:p>
            <a:endParaRPr lang="en-HU"/>
          </a:p>
        </p:txBody>
      </p:sp>
      <p:graphicFrame>
        <p:nvGraphicFramePr>
          <p:cNvPr id="4" name="Table 3">
            <a:extLst>
              <a:ext uri="{FF2B5EF4-FFF2-40B4-BE49-F238E27FC236}">
                <a16:creationId xmlns:a16="http://schemas.microsoft.com/office/drawing/2014/main" id="{7D9A8CD8-D5DC-E4AD-8714-246A79B9DE34}"/>
              </a:ext>
            </a:extLst>
          </p:cNvPr>
          <p:cNvGraphicFramePr>
            <a:graphicFrameLocks noGrp="1"/>
          </p:cNvGraphicFramePr>
          <p:nvPr>
            <p:extLst>
              <p:ext uri="{D42A27DB-BD31-4B8C-83A1-F6EECF244321}">
                <p14:modId xmlns:p14="http://schemas.microsoft.com/office/powerpoint/2010/main" val="2138934877"/>
              </p:ext>
            </p:extLst>
          </p:nvPr>
        </p:nvGraphicFramePr>
        <p:xfrm>
          <a:off x="838200" y="1830485"/>
          <a:ext cx="10515600" cy="3480067"/>
        </p:xfrm>
        <a:graphic>
          <a:graphicData uri="http://schemas.openxmlformats.org/drawingml/2006/table">
            <a:tbl>
              <a:tblPr/>
              <a:tblGrid>
                <a:gridCol w="808164">
                  <a:extLst>
                    <a:ext uri="{9D8B030D-6E8A-4147-A177-3AD203B41FA5}">
                      <a16:colId xmlns:a16="http://schemas.microsoft.com/office/drawing/2014/main" val="3580539963"/>
                    </a:ext>
                  </a:extLst>
                </a:gridCol>
                <a:gridCol w="3398076">
                  <a:extLst>
                    <a:ext uri="{9D8B030D-6E8A-4147-A177-3AD203B41FA5}">
                      <a16:colId xmlns:a16="http://schemas.microsoft.com/office/drawing/2014/main" val="1752262900"/>
                    </a:ext>
                  </a:extLst>
                </a:gridCol>
                <a:gridCol w="2103120">
                  <a:extLst>
                    <a:ext uri="{9D8B030D-6E8A-4147-A177-3AD203B41FA5}">
                      <a16:colId xmlns:a16="http://schemas.microsoft.com/office/drawing/2014/main" val="808131755"/>
                    </a:ext>
                  </a:extLst>
                </a:gridCol>
                <a:gridCol w="2103120">
                  <a:extLst>
                    <a:ext uri="{9D8B030D-6E8A-4147-A177-3AD203B41FA5}">
                      <a16:colId xmlns:a16="http://schemas.microsoft.com/office/drawing/2014/main" val="641345387"/>
                    </a:ext>
                  </a:extLst>
                </a:gridCol>
                <a:gridCol w="2103120">
                  <a:extLst>
                    <a:ext uri="{9D8B030D-6E8A-4147-A177-3AD203B41FA5}">
                      <a16:colId xmlns:a16="http://schemas.microsoft.com/office/drawing/2014/main" val="1528192510"/>
                    </a:ext>
                  </a:extLst>
                </a:gridCol>
              </a:tblGrid>
              <a:tr h="770340">
                <a:tc>
                  <a:txBody>
                    <a:bodyPr/>
                    <a:lstStyle/>
                    <a:p>
                      <a:pPr algn="l"/>
                      <a:br>
                        <a:rPr lang="en-GB" sz="1600" b="1" dirty="0">
                          <a:effectLst/>
                        </a:rPr>
                      </a:br>
                      <a:endParaRPr lang="en-GB" sz="16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Noisy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Uniform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Subtle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Shuffled</a:t>
                      </a:r>
                      <a:endParaRPr lang="en-H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9961453"/>
                  </a:ext>
                </a:extLst>
              </a:tr>
              <a:tr h="1760776">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GB" sz="1600" dirty="0">
                          <a:effectLst/>
                        </a:rPr>
                        <a:t>M</a:t>
                      </a:r>
                      <a:r>
                        <a:rPr lang="en-HU" sz="1600" dirty="0">
                          <a:effectLst/>
                        </a:rPr>
                        <a:t>akes clusters fuzzy</a:t>
                      </a:r>
                    </a:p>
                    <a:p>
                      <a:pPr marL="0" indent="0" algn="l">
                        <a:buFontTx/>
                        <a:buNone/>
                      </a:pPr>
                      <a:r>
                        <a:rPr lang="en-HU" sz="1600" dirty="0">
                          <a:effectLst/>
                        </a:rPr>
                        <a:t>Reduces cluster boundaries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Creates extreme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HU" sz="1600" dirty="0">
                          <a:effectLst/>
                        </a:rPr>
                        <a:t>Hard to detect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Greatly disturbs the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948951">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Varied success due to randomization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Easy to detect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Needs a lot of injected data to cause mass disruption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Has no effect in purely unsupervised settings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sp>
        <p:nvSpPr>
          <p:cNvPr id="5" name="Rectangle 1">
            <a:extLst>
              <a:ext uri="{FF2B5EF4-FFF2-40B4-BE49-F238E27FC236}">
                <a16:creationId xmlns:a16="http://schemas.microsoft.com/office/drawing/2014/main" id="{FBF416D1-772A-10B7-941A-A68BD8BC9037}"/>
              </a:ext>
            </a:extLst>
          </p:cNvPr>
          <p:cNvSpPr>
            <a:spLocks noChangeArrowheads="1"/>
          </p:cNvSpPr>
          <p:nvPr/>
        </p:nvSpPr>
        <p:spPr bwMode="auto">
          <a:xfrm>
            <a:off x="1040423" y="3131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HU" altLang="en-HU" sz="1800" b="0" i="0" u="none" strike="noStrike" cap="none" normalizeH="0" baseline="0">
                <a:ln>
                  <a:noFill/>
                </a:ln>
                <a:solidFill>
                  <a:schemeClr val="tx1"/>
                </a:solidFill>
                <a:effectLst/>
                <a:latin typeface="Arial" panose="020B0604020202020204" pitchFamily="34" charset="0"/>
              </a:rPr>
            </a:br>
            <a:endParaRPr kumimoji="0" lang="en-HU" altLang="en-H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80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13A2C6-9F62-C822-842D-5914DD434C2B}"/>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AFFAAF06-01B5-77F3-20E9-5DFC4E210354}"/>
              </a:ext>
            </a:extLst>
          </p:cNvPr>
          <p:cNvSpPr>
            <a:spLocks noGrp="1"/>
          </p:cNvSpPr>
          <p:nvPr>
            <p:ph type="body" idx="20"/>
          </p:nvPr>
        </p:nvSpPr>
        <p:spPr/>
        <p:txBody>
          <a:bodyPr/>
          <a:lstStyle/>
          <a:p>
            <a:endParaRPr lang="en-US"/>
          </a:p>
        </p:txBody>
      </p:sp>
      <p:pic>
        <p:nvPicPr>
          <p:cNvPr id="1026" name="Picture 2" descr="image">
            <a:extLst>
              <a:ext uri="{FF2B5EF4-FFF2-40B4-BE49-F238E27FC236}">
                <a16:creationId xmlns:a16="http://schemas.microsoft.com/office/drawing/2014/main" id="{59DD788E-7EEB-828A-E4BE-1F01ACB673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5" r="438"/>
          <a:stretch/>
        </p:blipFill>
        <p:spPr bwMode="auto">
          <a:xfrm>
            <a:off x="1715615" y="1899000"/>
            <a:ext cx="4036042" cy="30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404533-A007-E2DA-5582-9B6F20FFC6F0}"/>
              </a:ext>
            </a:extLst>
          </p:cNvPr>
          <p:cNvPicPr>
            <a:picLocks noChangeAspect="1"/>
          </p:cNvPicPr>
          <p:nvPr/>
        </p:nvPicPr>
        <p:blipFill>
          <a:blip r:embed="rId4"/>
          <a:srcRect/>
          <a:stretch/>
        </p:blipFill>
        <p:spPr>
          <a:xfrm>
            <a:off x="6505244" y="1629000"/>
            <a:ext cx="3897001" cy="3600000"/>
          </a:xfrm>
          <a:prstGeom prst="rect">
            <a:avLst/>
          </a:prstGeom>
        </p:spPr>
      </p:pic>
      <p:sp>
        <p:nvSpPr>
          <p:cNvPr id="12" name="TextBox 11">
            <a:extLst>
              <a:ext uri="{FF2B5EF4-FFF2-40B4-BE49-F238E27FC236}">
                <a16:creationId xmlns:a16="http://schemas.microsoft.com/office/drawing/2014/main" id="{8FCF4C86-040A-720E-C1A1-7EDE83C13818}"/>
              </a:ext>
            </a:extLst>
          </p:cNvPr>
          <p:cNvSpPr txBox="1"/>
          <p:nvPr/>
        </p:nvSpPr>
        <p:spPr>
          <a:xfrm>
            <a:off x="1618734" y="5090500"/>
            <a:ext cx="4226011" cy="523220"/>
          </a:xfrm>
          <a:prstGeom prst="rect">
            <a:avLst/>
          </a:prstGeom>
          <a:noFill/>
        </p:spPr>
        <p:txBody>
          <a:bodyPr wrap="square" rtlCol="0">
            <a:spAutoFit/>
          </a:bodyPr>
          <a:lstStyle/>
          <a:p>
            <a:r>
              <a:rPr lang="en-US" sz="1400" i="1" dirty="0"/>
              <a:t>Image source: </a:t>
            </a:r>
            <a:r>
              <a:rPr lang="en-US" sz="1400" i="1" dirty="0">
                <a:hlinkClick r:id="rId5"/>
              </a:rPr>
              <a:t>The past, present and future of 'cuckoos versus reed warblers'</a:t>
            </a:r>
            <a:endParaRPr lang="en-US" sz="1400" i="1" dirty="0"/>
          </a:p>
        </p:txBody>
      </p:sp>
    </p:spTree>
    <p:extLst>
      <p:ext uri="{BB962C8B-B14F-4D97-AF65-F5344CB8AC3E}">
        <p14:creationId xmlns:p14="http://schemas.microsoft.com/office/powerpoint/2010/main" val="19372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EB1FB-41C8-BC1A-FCC1-B337B3735BF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DD5E2E3-A9A9-468D-237C-D1A54BE5B03D}"/>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9F25C3C4-CF4C-159C-3CFB-76AD257B1517}"/>
              </a:ext>
            </a:extLst>
          </p:cNvPr>
          <p:cNvSpPr>
            <a:spLocks noGrp="1"/>
          </p:cNvSpPr>
          <p:nvPr>
            <p:ph type="body" idx="20"/>
          </p:nvPr>
        </p:nvSpPr>
        <p:spPr/>
        <p:txBody>
          <a:bodyPr/>
          <a:lstStyle/>
          <a:p>
            <a:endParaRPr lang="en-US"/>
          </a:p>
        </p:txBody>
      </p:sp>
      <p:pic>
        <p:nvPicPr>
          <p:cNvPr id="3" name="Picture 2">
            <a:extLst>
              <a:ext uri="{FF2B5EF4-FFF2-40B4-BE49-F238E27FC236}">
                <a16:creationId xmlns:a16="http://schemas.microsoft.com/office/drawing/2014/main" id="{A3B09525-2920-B824-D2FB-509C94C4FA15}"/>
              </a:ext>
            </a:extLst>
          </p:cNvPr>
          <p:cNvPicPr>
            <a:picLocks noChangeAspect="1"/>
          </p:cNvPicPr>
          <p:nvPr/>
        </p:nvPicPr>
        <p:blipFill>
          <a:blip r:embed="rId2"/>
          <a:srcRect/>
          <a:stretch/>
        </p:blipFill>
        <p:spPr>
          <a:xfrm>
            <a:off x="2124824" y="1726898"/>
            <a:ext cx="7942350" cy="3600000"/>
          </a:xfrm>
          <a:prstGeom prst="rect">
            <a:avLst/>
          </a:prstGeom>
        </p:spPr>
      </p:pic>
      <p:pic>
        <p:nvPicPr>
          <p:cNvPr id="8" name="Picture 7">
            <a:extLst>
              <a:ext uri="{FF2B5EF4-FFF2-40B4-BE49-F238E27FC236}">
                <a16:creationId xmlns:a16="http://schemas.microsoft.com/office/drawing/2014/main" id="{1BE51D80-F557-F66C-A77C-0A010C788BC1}"/>
              </a:ext>
            </a:extLst>
          </p:cNvPr>
          <p:cNvPicPr>
            <a:picLocks noChangeAspect="1"/>
          </p:cNvPicPr>
          <p:nvPr/>
        </p:nvPicPr>
        <p:blipFill>
          <a:blip r:embed="rId3"/>
          <a:srcRect/>
          <a:stretch/>
        </p:blipFill>
        <p:spPr>
          <a:xfrm>
            <a:off x="2968863" y="2114618"/>
            <a:ext cx="7942268" cy="3599962"/>
          </a:xfrm>
          <a:prstGeom prst="rect">
            <a:avLst/>
          </a:prstGeom>
          <a:effectLst>
            <a:outerShdw blurRad="312423" dist="258499" dir="14400000" sx="105000" sy="105000" algn="t" rotWithShape="0">
              <a:prstClr val="black">
                <a:alpha val="49726"/>
              </a:prstClr>
            </a:outerShdw>
          </a:effectLst>
        </p:spPr>
      </p:pic>
    </p:spTree>
    <p:extLst>
      <p:ext uri="{BB962C8B-B14F-4D97-AF65-F5344CB8AC3E}">
        <p14:creationId xmlns:p14="http://schemas.microsoft.com/office/powerpoint/2010/main" val="111050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BD3D-CC97-0C9F-7078-2A9ACFDDD8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1D1B03-AA6A-427D-D6A3-E7765CD39160}"/>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9F909B25-7166-D1B2-ACE7-948F17B28963}"/>
              </a:ext>
            </a:extLst>
          </p:cNvPr>
          <p:cNvSpPr>
            <a:spLocks noGrp="1"/>
          </p:cNvSpPr>
          <p:nvPr>
            <p:ph type="body" idx="20"/>
          </p:nvPr>
        </p:nvSpPr>
        <p:spPr/>
        <p:txBody>
          <a:bodyPr/>
          <a:lstStyle/>
          <a:p>
            <a:endParaRPr lang="en-US"/>
          </a:p>
        </p:txBody>
      </p:sp>
      <p:pic>
        <p:nvPicPr>
          <p:cNvPr id="7" name="Picture 6">
            <a:extLst>
              <a:ext uri="{FF2B5EF4-FFF2-40B4-BE49-F238E27FC236}">
                <a16:creationId xmlns:a16="http://schemas.microsoft.com/office/drawing/2014/main" id="{88CA51E5-FFE8-FBAA-BE12-903E4C463C0E}"/>
              </a:ext>
            </a:extLst>
          </p:cNvPr>
          <p:cNvPicPr>
            <a:picLocks noChangeAspect="1"/>
          </p:cNvPicPr>
          <p:nvPr/>
        </p:nvPicPr>
        <p:blipFill>
          <a:blip r:embed="rId2"/>
          <a:srcRect/>
          <a:stretch/>
        </p:blipFill>
        <p:spPr>
          <a:xfrm>
            <a:off x="2876549" y="1686002"/>
            <a:ext cx="6438900" cy="1997840"/>
          </a:xfrm>
          <a:prstGeom prst="rect">
            <a:avLst/>
          </a:prstGeom>
          <a:ln>
            <a:solidFill>
              <a:schemeClr val="tx1"/>
            </a:solidFill>
          </a:ln>
          <a:effectLst>
            <a:outerShdw blurRad="50800" dist="38100" dir="5400000" algn="t" rotWithShape="0">
              <a:prstClr val="black">
                <a:alpha val="40000"/>
              </a:prstClr>
            </a:outerShdw>
          </a:effectLst>
        </p:spPr>
      </p:pic>
      <p:graphicFrame>
        <p:nvGraphicFramePr>
          <p:cNvPr id="10" name="Table 9">
            <a:extLst>
              <a:ext uri="{FF2B5EF4-FFF2-40B4-BE49-F238E27FC236}">
                <a16:creationId xmlns:a16="http://schemas.microsoft.com/office/drawing/2014/main" id="{7935DC74-2BDF-8147-09CE-8A395918CD92}"/>
              </a:ext>
            </a:extLst>
          </p:cNvPr>
          <p:cNvGraphicFramePr>
            <a:graphicFrameLocks noGrp="1"/>
          </p:cNvGraphicFramePr>
          <p:nvPr>
            <p:extLst>
              <p:ext uri="{D42A27DB-BD31-4B8C-83A1-F6EECF244321}">
                <p14:modId xmlns:p14="http://schemas.microsoft.com/office/powerpoint/2010/main" val="3813427012"/>
              </p:ext>
            </p:extLst>
          </p:nvPr>
        </p:nvGraphicFramePr>
        <p:xfrm>
          <a:off x="838199" y="4156852"/>
          <a:ext cx="10515600" cy="1143130"/>
        </p:xfrm>
        <a:graphic>
          <a:graphicData uri="http://schemas.openxmlformats.org/drawingml/2006/table">
            <a:tbl>
              <a:tblPr/>
              <a:tblGrid>
                <a:gridCol w="693995">
                  <a:extLst>
                    <a:ext uri="{9D8B030D-6E8A-4147-A177-3AD203B41FA5}">
                      <a16:colId xmlns:a16="http://schemas.microsoft.com/office/drawing/2014/main" val="3580539963"/>
                    </a:ext>
                  </a:extLst>
                </a:gridCol>
                <a:gridCol w="9821605">
                  <a:extLst>
                    <a:ext uri="{9D8B030D-6E8A-4147-A177-3AD203B41FA5}">
                      <a16:colId xmlns:a16="http://schemas.microsoft.com/office/drawing/2014/main" val="1752262900"/>
                    </a:ext>
                  </a:extLst>
                </a:gridCol>
              </a:tblGrid>
              <a:tr h="723982">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US" sz="1600" dirty="0">
                          <a:effectLst/>
                        </a:rPr>
                        <a:t>Despite shifting the centroids along with the possibility to change cluster boundaries, it does not significantly change performance metrics, at least not for the worse. Some of the scores may even generate false confidence.</a:t>
                      </a:r>
                      <a:endParaRPr lang="en-HU"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419148">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Relies on outliers in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sp>
        <p:nvSpPr>
          <p:cNvPr id="11" name="TextBox 10">
            <a:extLst>
              <a:ext uri="{FF2B5EF4-FFF2-40B4-BE49-F238E27FC236}">
                <a16:creationId xmlns:a16="http://schemas.microsoft.com/office/drawing/2014/main" id="{40540088-0BA7-D80B-EE53-20050BF966F3}"/>
              </a:ext>
            </a:extLst>
          </p:cNvPr>
          <p:cNvSpPr txBox="1"/>
          <p:nvPr/>
        </p:nvSpPr>
        <p:spPr>
          <a:xfrm>
            <a:off x="4218802" y="5602294"/>
            <a:ext cx="3754395" cy="307777"/>
          </a:xfrm>
          <a:prstGeom prst="rect">
            <a:avLst/>
          </a:prstGeom>
          <a:noFill/>
        </p:spPr>
        <p:txBody>
          <a:bodyPr wrap="square" rtlCol="0">
            <a:spAutoFit/>
          </a:bodyPr>
          <a:lstStyle/>
          <a:p>
            <a:pPr algn="ctr"/>
            <a:r>
              <a:rPr lang="en-US" sz="1400" dirty="0">
                <a:hlinkClick r:id="rId3"/>
              </a:rPr>
              <a:t>Notebook (Iris)</a:t>
            </a:r>
            <a:r>
              <a:rPr lang="en-US" sz="1400" dirty="0"/>
              <a:t>    </a:t>
            </a:r>
            <a:r>
              <a:rPr lang="en-US" sz="1400" dirty="0">
                <a:hlinkClick r:id="rId4"/>
              </a:rPr>
              <a:t>Notebook (Breast cancer)</a:t>
            </a:r>
            <a:endParaRPr lang="en-US" sz="1400" dirty="0"/>
          </a:p>
        </p:txBody>
      </p:sp>
    </p:spTree>
    <p:extLst>
      <p:ext uri="{BB962C8B-B14F-4D97-AF65-F5344CB8AC3E}">
        <p14:creationId xmlns:p14="http://schemas.microsoft.com/office/powerpoint/2010/main" val="1026021164"/>
      </p:ext>
    </p:extLst>
  </p:cSld>
  <p:clrMapOvr>
    <a:masterClrMapping/>
  </p:clrMapOvr>
</p:sld>
</file>

<file path=ppt/theme/theme1.xml><?xml version="1.0" encoding="utf-8"?>
<a:theme xmlns:a="http://schemas.openxmlformats.org/drawingml/2006/main" name="címd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471</Words>
  <Application>Microsoft Macintosh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Google Sans</vt:lpstr>
      <vt:lpstr>Open Sans</vt:lpstr>
      <vt:lpstr>címdia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PREZENTÁCIÓ CÍME prezentáció alcíme</dc:title>
  <dc:creator>Microsoft Office User</dc:creator>
  <cp:lastModifiedBy>Balogh Máté</cp:lastModifiedBy>
  <cp:revision>117</cp:revision>
  <dcterms:created xsi:type="dcterms:W3CDTF">2021-07-01T15:39:11Z</dcterms:created>
  <dcterms:modified xsi:type="dcterms:W3CDTF">2025-05-04T01:20:09Z</dcterms:modified>
</cp:coreProperties>
</file>