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handoutMasterIdLst>
    <p:handoutMasterId r:id="rId17"/>
  </p:handoutMasterIdLst>
  <p:sldIdLst>
    <p:sldId id="272" r:id="rId2"/>
    <p:sldId id="295" r:id="rId3"/>
    <p:sldId id="299" r:id="rId4"/>
    <p:sldId id="302" r:id="rId5"/>
    <p:sldId id="304" r:id="rId6"/>
    <p:sldId id="305" r:id="rId7"/>
    <p:sldId id="307" r:id="rId8"/>
    <p:sldId id="308" r:id="rId9"/>
    <p:sldId id="309" r:id="rId10"/>
    <p:sldId id="310" r:id="rId11"/>
    <p:sldId id="311" r:id="rId12"/>
    <p:sldId id="313" r:id="rId13"/>
    <p:sldId id="312" r:id="rId14"/>
    <p:sldId id="285" r:id="rId15"/>
  </p:sldIdLst>
  <p:sldSz cx="12192000" cy="6858000"/>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eneral" id="{5DF47164-23B2-AA45-9144-590706E71690}">
          <p14:sldIdLst>
            <p14:sldId id="272"/>
            <p14:sldId id="295"/>
            <p14:sldId id="299"/>
            <p14:sldId id="302"/>
          </p14:sldIdLst>
        </p14:section>
        <p14:section name="Randomized Injection" id="{7F33DB23-486B-9B4E-BB36-6A66ABA0A73C}">
          <p14:sldIdLst>
            <p14:sldId id="304"/>
            <p14:sldId id="305"/>
          </p14:sldIdLst>
        </p14:section>
        <p14:section name="Mimicry" id="{B0845BC2-9561-4540-A6D2-ACD242EA64EF}">
          <p14:sldIdLst>
            <p14:sldId id="307"/>
            <p14:sldId id="308"/>
            <p14:sldId id="309"/>
            <p14:sldId id="310"/>
          </p14:sldIdLst>
        </p14:section>
        <p14:section name="Hyperparameter Poisoning" id="{D9B6D382-9C8A-1F46-B2E5-B18442507E70}">
          <p14:sldIdLst>
            <p14:sldId id="311"/>
            <p14:sldId id="313"/>
            <p14:sldId id="312"/>
          </p14:sldIdLst>
        </p14:section>
        <p14:section name="Closure" id="{0A531433-AD6B-BF47-83C3-94E71B53E62D}">
          <p14:sldIdLst>
            <p14:sldId id="28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2851"/>
    <a:srgbClr val="01286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Közepesen sötét stílus 2 – 1.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55"/>
    <p:restoredTop sz="94626"/>
  </p:normalViewPr>
  <p:slideViewPr>
    <p:cSldViewPr snapToGrid="0" snapToObjects="1">
      <p:cViewPr varScale="1">
        <p:scale>
          <a:sx n="115" d="100"/>
          <a:sy n="115" d="100"/>
        </p:scale>
        <p:origin x="76" y="12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104" d="100"/>
          <a:sy n="104" d="100"/>
        </p:scale>
        <p:origin x="5560"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a:extLst>
              <a:ext uri="{FF2B5EF4-FFF2-40B4-BE49-F238E27FC236}">
                <a16:creationId xmlns:a16="http://schemas.microsoft.com/office/drawing/2014/main" id="{12C39806-BB1D-8F56-1BD4-E8FD84A8860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a:extLst>
              <a:ext uri="{FF2B5EF4-FFF2-40B4-BE49-F238E27FC236}">
                <a16:creationId xmlns:a16="http://schemas.microsoft.com/office/drawing/2014/main" id="{8C5BF43A-04E9-CC17-BD51-B26CC338B3D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771E59-BB6D-9C41-A61C-2D524682E115}" type="datetimeFigureOut">
              <a:rPr lang="hu-HU" smtClean="0"/>
              <a:t>2025. 05. 04.</a:t>
            </a:fld>
            <a:endParaRPr lang="hu-HU"/>
          </a:p>
        </p:txBody>
      </p:sp>
      <p:sp>
        <p:nvSpPr>
          <p:cNvPr id="4" name="Élőláb helye 3">
            <a:extLst>
              <a:ext uri="{FF2B5EF4-FFF2-40B4-BE49-F238E27FC236}">
                <a16:creationId xmlns:a16="http://schemas.microsoft.com/office/drawing/2014/main" id="{898E5719-5CA3-B83A-6AB2-CC9AF2C948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5" name="Dia számának helye 4">
            <a:extLst>
              <a:ext uri="{FF2B5EF4-FFF2-40B4-BE49-F238E27FC236}">
                <a16:creationId xmlns:a16="http://schemas.microsoft.com/office/drawing/2014/main" id="{8441738D-8521-5BCA-A098-BEAAADEBC96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A9E7E85-FAC5-AA44-BBE8-3A2E745EC50F}" type="slidenum">
              <a:rPr lang="hu-HU" smtClean="0"/>
              <a:t>‹#›</a:t>
            </a:fld>
            <a:endParaRPr lang="hu-HU"/>
          </a:p>
        </p:txBody>
      </p:sp>
    </p:spTree>
    <p:extLst>
      <p:ext uri="{BB962C8B-B14F-4D97-AF65-F5344CB8AC3E}">
        <p14:creationId xmlns:p14="http://schemas.microsoft.com/office/powerpoint/2010/main" val="22238433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DA393B-998D-3C45-ACA4-5C51E3A83922}" type="datetimeFigureOut">
              <a:rPr lang="hu-HU" smtClean="0"/>
              <a:t>2025. 05. 04.</a:t>
            </a:fld>
            <a:endParaRPr lang="hu-HU"/>
          </a:p>
        </p:txBody>
      </p:sp>
      <p:sp>
        <p:nvSpPr>
          <p:cNvPr id="4" name="Diakép hely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hu-HU"/>
              <a:t>Mintaszöveg szerkesztése
Második szint
Harmadik szint
Negyedik szint
Ötödik szint</a:t>
            </a:r>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8B25AA-5A0B-7648-B33A-37E9A013F97A}" type="slidenum">
              <a:rPr lang="hu-HU" smtClean="0"/>
              <a:t>‹#›</a:t>
            </a:fld>
            <a:endParaRPr lang="hu-HU"/>
          </a:p>
        </p:txBody>
      </p:sp>
    </p:spTree>
    <p:extLst>
      <p:ext uri="{BB962C8B-B14F-4D97-AF65-F5344CB8AC3E}">
        <p14:creationId xmlns:p14="http://schemas.microsoft.com/office/powerpoint/2010/main" val="1828872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8B25AA-5A0B-7648-B33A-37E9A013F97A}" type="slidenum">
              <a:rPr lang="hu-HU" smtClean="0"/>
              <a:t>7</a:t>
            </a:fld>
            <a:endParaRPr lang="hu-HU"/>
          </a:p>
        </p:txBody>
      </p:sp>
    </p:spTree>
    <p:extLst>
      <p:ext uri="{BB962C8B-B14F-4D97-AF65-F5344CB8AC3E}">
        <p14:creationId xmlns:p14="http://schemas.microsoft.com/office/powerpoint/2010/main" val="5059001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ímdia">
    <p:spTree>
      <p:nvGrpSpPr>
        <p:cNvPr id="1" name=""/>
        <p:cNvGrpSpPr/>
        <p:nvPr/>
      </p:nvGrpSpPr>
      <p:grpSpPr>
        <a:xfrm>
          <a:off x="0" y="0"/>
          <a:ext cx="0" cy="0"/>
          <a:chOff x="0" y="0"/>
          <a:chExt cx="0" cy="0"/>
        </a:xfrm>
      </p:grpSpPr>
      <p:pic>
        <p:nvPicPr>
          <p:cNvPr id="2" name="Kép 1">
            <a:extLst>
              <a:ext uri="{FF2B5EF4-FFF2-40B4-BE49-F238E27FC236}">
                <a16:creationId xmlns:a16="http://schemas.microsoft.com/office/drawing/2014/main" id="{7576A917-C803-4400-FBEE-6B791AEA9A0D}"/>
              </a:ext>
            </a:extLst>
          </p:cNvPr>
          <p:cNvPicPr>
            <a:picLocks noChangeAspect="1"/>
          </p:cNvPicPr>
          <p:nvPr userDrawn="1"/>
        </p:nvPicPr>
        <p:blipFill>
          <a:blip r:embed="rId2"/>
          <a:stretch>
            <a:fillRect/>
          </a:stretch>
        </p:blipFill>
        <p:spPr>
          <a:xfrm>
            <a:off x="2467" y="0"/>
            <a:ext cx="12187066" cy="6858000"/>
          </a:xfrm>
          <a:prstGeom prst="rect">
            <a:avLst/>
          </a:prstGeom>
        </p:spPr>
      </p:pic>
      <p:sp>
        <p:nvSpPr>
          <p:cNvPr id="4" name="Szöveg helye 10">
            <a:extLst>
              <a:ext uri="{FF2B5EF4-FFF2-40B4-BE49-F238E27FC236}">
                <a16:creationId xmlns:a16="http://schemas.microsoft.com/office/drawing/2014/main" id="{831FA102-844C-755E-D247-CB3718711D43}"/>
              </a:ext>
            </a:extLst>
          </p:cNvPr>
          <p:cNvSpPr>
            <a:spLocks noGrp="1"/>
          </p:cNvSpPr>
          <p:nvPr>
            <p:ph type="body" idx="13" hasCustomPrompt="1"/>
          </p:nvPr>
        </p:nvSpPr>
        <p:spPr>
          <a:xfrm>
            <a:off x="723900" y="2029968"/>
            <a:ext cx="10744200" cy="891112"/>
          </a:xfrm>
          <a:prstGeom prst="rect">
            <a:avLst/>
          </a:prstGeom>
        </p:spPr>
        <p:txBody>
          <a:bodyPr/>
          <a:lstStyle>
            <a:lvl1pPr marL="0" indent="0">
              <a:buNone/>
              <a:defRPr sz="5500" baseline="0">
                <a:solidFill>
                  <a:schemeClr val="bg1"/>
                </a:solidFill>
                <a:latin typeface="Open Sans" panose="020B0606030504020204" pitchFamily="34" charset="0"/>
              </a:defRPr>
            </a:lvl1pPr>
          </a:lstStyle>
          <a:p>
            <a:pPr lvl="0"/>
            <a:r>
              <a:rPr lang="hu-HU" dirty="0"/>
              <a:t>PREZENTÁCIÓ CÍME</a:t>
            </a:r>
          </a:p>
        </p:txBody>
      </p:sp>
      <p:sp>
        <p:nvSpPr>
          <p:cNvPr id="6" name="Szöveg helye 10">
            <a:extLst>
              <a:ext uri="{FF2B5EF4-FFF2-40B4-BE49-F238E27FC236}">
                <a16:creationId xmlns:a16="http://schemas.microsoft.com/office/drawing/2014/main" id="{DF9D8FEB-E57B-5F73-ADA2-8D7B7485DFAF}"/>
              </a:ext>
            </a:extLst>
          </p:cNvPr>
          <p:cNvSpPr>
            <a:spLocks noGrp="1"/>
          </p:cNvSpPr>
          <p:nvPr>
            <p:ph type="body" idx="14" hasCustomPrompt="1"/>
          </p:nvPr>
        </p:nvSpPr>
        <p:spPr>
          <a:xfrm>
            <a:off x="723900" y="2980944"/>
            <a:ext cx="10744200" cy="891112"/>
          </a:xfrm>
          <a:prstGeom prst="rect">
            <a:avLst/>
          </a:prstGeom>
        </p:spPr>
        <p:txBody>
          <a:bodyPr/>
          <a:lstStyle>
            <a:lvl1pPr marL="0" indent="0">
              <a:buNone/>
              <a:defRPr sz="4000" baseline="0">
                <a:solidFill>
                  <a:schemeClr val="bg1"/>
                </a:solidFill>
                <a:latin typeface="Open Sans" panose="020B0606030504020204" pitchFamily="34" charset="0"/>
              </a:defRPr>
            </a:lvl1pPr>
          </a:lstStyle>
          <a:p>
            <a:pPr lvl="0"/>
            <a:r>
              <a:rPr lang="hu-HU" dirty="0"/>
              <a:t>Prezentáció alcíme</a:t>
            </a:r>
          </a:p>
        </p:txBody>
      </p:sp>
      <p:sp>
        <p:nvSpPr>
          <p:cNvPr id="7" name="Szöveg helye 10">
            <a:extLst>
              <a:ext uri="{FF2B5EF4-FFF2-40B4-BE49-F238E27FC236}">
                <a16:creationId xmlns:a16="http://schemas.microsoft.com/office/drawing/2014/main" id="{605BC215-EB6B-138C-D66F-E7064E16F28F}"/>
              </a:ext>
            </a:extLst>
          </p:cNvPr>
          <p:cNvSpPr>
            <a:spLocks noGrp="1"/>
          </p:cNvSpPr>
          <p:nvPr>
            <p:ph type="body" idx="15" hasCustomPrompt="1"/>
          </p:nvPr>
        </p:nvSpPr>
        <p:spPr>
          <a:xfrm>
            <a:off x="723900" y="4301824"/>
            <a:ext cx="10744200" cy="649224"/>
          </a:xfrm>
          <a:prstGeom prst="rect">
            <a:avLst/>
          </a:prstGeom>
        </p:spPr>
        <p:txBody>
          <a:bodyPr/>
          <a:lstStyle>
            <a:lvl1pPr marL="0" indent="0">
              <a:buNone/>
              <a:defRPr sz="4000" baseline="0">
                <a:solidFill>
                  <a:schemeClr val="bg1"/>
                </a:solidFill>
                <a:latin typeface="Open Sans" panose="020B0606030504020204" pitchFamily="34" charset="0"/>
              </a:defRPr>
            </a:lvl1pPr>
          </a:lstStyle>
          <a:p>
            <a:pPr lvl="0"/>
            <a:r>
              <a:rPr lang="hu-HU" dirty="0"/>
              <a:t>Előadó neve</a:t>
            </a:r>
          </a:p>
        </p:txBody>
      </p:sp>
      <p:sp>
        <p:nvSpPr>
          <p:cNvPr id="8" name="Szöveg helye 10">
            <a:extLst>
              <a:ext uri="{FF2B5EF4-FFF2-40B4-BE49-F238E27FC236}">
                <a16:creationId xmlns:a16="http://schemas.microsoft.com/office/drawing/2014/main" id="{2A598985-FDB3-7140-588C-68FBF5A82B23}"/>
              </a:ext>
            </a:extLst>
          </p:cNvPr>
          <p:cNvSpPr>
            <a:spLocks noGrp="1"/>
          </p:cNvSpPr>
          <p:nvPr>
            <p:ph type="body" idx="16" hasCustomPrompt="1"/>
          </p:nvPr>
        </p:nvSpPr>
        <p:spPr>
          <a:xfrm>
            <a:off x="723900" y="5005912"/>
            <a:ext cx="10744200" cy="649224"/>
          </a:xfrm>
          <a:prstGeom prst="rect">
            <a:avLst/>
          </a:prstGeom>
        </p:spPr>
        <p:txBody>
          <a:bodyPr/>
          <a:lstStyle>
            <a:lvl1pPr marL="0" indent="0">
              <a:buNone/>
              <a:defRPr sz="2000" baseline="0">
                <a:solidFill>
                  <a:schemeClr val="bg1"/>
                </a:solidFill>
                <a:latin typeface="Open Sans" panose="020B0606030504020204" pitchFamily="34" charset="0"/>
              </a:defRPr>
            </a:lvl1pPr>
          </a:lstStyle>
          <a:p>
            <a:pPr lvl="0"/>
            <a:r>
              <a:rPr lang="hu-HU" dirty="0"/>
              <a:t>Előadó titulusa</a:t>
            </a:r>
          </a:p>
        </p:txBody>
      </p:sp>
      <p:sp>
        <p:nvSpPr>
          <p:cNvPr id="9" name="Szöveg helye 10">
            <a:extLst>
              <a:ext uri="{FF2B5EF4-FFF2-40B4-BE49-F238E27FC236}">
                <a16:creationId xmlns:a16="http://schemas.microsoft.com/office/drawing/2014/main" id="{91323EAC-BA77-33AC-53B7-F24EA909AB24}"/>
              </a:ext>
            </a:extLst>
          </p:cNvPr>
          <p:cNvSpPr>
            <a:spLocks noGrp="1"/>
          </p:cNvSpPr>
          <p:nvPr>
            <p:ph type="body" idx="17" hasCustomPrompt="1"/>
          </p:nvPr>
        </p:nvSpPr>
        <p:spPr>
          <a:xfrm>
            <a:off x="723900" y="5705856"/>
            <a:ext cx="10744200" cy="649224"/>
          </a:xfrm>
          <a:prstGeom prst="rect">
            <a:avLst/>
          </a:prstGeom>
        </p:spPr>
        <p:txBody>
          <a:bodyPr/>
          <a:lstStyle>
            <a:lvl1pPr marL="0" indent="0">
              <a:buNone/>
              <a:defRPr sz="2000" baseline="0">
                <a:solidFill>
                  <a:schemeClr val="bg1"/>
                </a:solidFill>
                <a:latin typeface="Open Sans" panose="020B0606030504020204" pitchFamily="34" charset="0"/>
              </a:defRPr>
            </a:lvl1pPr>
          </a:lstStyle>
          <a:p>
            <a:pPr lvl="0"/>
            <a:r>
              <a:rPr lang="hu-HU" dirty="0"/>
              <a:t>Rendezvény, dátum</a:t>
            </a:r>
          </a:p>
        </p:txBody>
      </p:sp>
    </p:spTree>
    <p:extLst>
      <p:ext uri="{BB962C8B-B14F-4D97-AF65-F5344CB8AC3E}">
        <p14:creationId xmlns:p14="http://schemas.microsoft.com/office/powerpoint/2010/main" val="1320683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ejléc nélküli dia">
    <p:spTree>
      <p:nvGrpSpPr>
        <p:cNvPr id="1" name=""/>
        <p:cNvGrpSpPr/>
        <p:nvPr/>
      </p:nvGrpSpPr>
      <p:grpSpPr>
        <a:xfrm>
          <a:off x="0" y="0"/>
          <a:ext cx="0" cy="0"/>
          <a:chOff x="0" y="0"/>
          <a:chExt cx="0" cy="0"/>
        </a:xfrm>
      </p:grpSpPr>
      <p:sp>
        <p:nvSpPr>
          <p:cNvPr id="4" name="Szöveg helye 10">
            <a:extLst>
              <a:ext uri="{FF2B5EF4-FFF2-40B4-BE49-F238E27FC236}">
                <a16:creationId xmlns:a16="http://schemas.microsoft.com/office/drawing/2014/main" id="{ACFC1F6F-F293-C843-538C-5B5685FD46B2}"/>
              </a:ext>
            </a:extLst>
          </p:cNvPr>
          <p:cNvSpPr>
            <a:spLocks noGrp="1"/>
          </p:cNvSpPr>
          <p:nvPr>
            <p:ph type="body" idx="19"/>
          </p:nvPr>
        </p:nvSpPr>
        <p:spPr>
          <a:xfrm>
            <a:off x="838201" y="824948"/>
            <a:ext cx="3212591" cy="4815197"/>
          </a:xfrm>
          <a:prstGeom prst="rect">
            <a:avLst/>
          </a:prstGeom>
        </p:spPr>
        <p:txBody>
          <a:bodyPr/>
          <a:lstStyle>
            <a:lvl1pPr marL="0" indent="0">
              <a:buNone/>
              <a:defRPr sz="2000" baseline="0">
                <a:solidFill>
                  <a:schemeClr val="tx1"/>
                </a:solidFill>
                <a:latin typeface="Open Sans" panose="020B0606030504020204" pitchFamily="34" charset="0"/>
              </a:defRPr>
            </a:lvl1pPr>
          </a:lstStyle>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Mintaszöveg szerkesztése</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Első szint</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Második szint</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Harmadik szint</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Negyedik szint</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Ötödik szint</a:t>
            </a:r>
          </a:p>
        </p:txBody>
      </p:sp>
      <p:pic>
        <p:nvPicPr>
          <p:cNvPr id="5" name="Kép 4">
            <a:extLst>
              <a:ext uri="{FF2B5EF4-FFF2-40B4-BE49-F238E27FC236}">
                <a16:creationId xmlns:a16="http://schemas.microsoft.com/office/drawing/2014/main" id="{441EA52C-1E9D-EA5E-B2CC-17EFCB175F28}"/>
              </a:ext>
            </a:extLst>
          </p:cNvPr>
          <p:cNvPicPr>
            <a:picLocks noChangeAspect="1"/>
          </p:cNvPicPr>
          <p:nvPr userDrawn="1"/>
        </p:nvPicPr>
        <p:blipFill>
          <a:blip r:embed="rId2"/>
          <a:stretch>
            <a:fillRect/>
          </a:stretch>
        </p:blipFill>
        <p:spPr>
          <a:xfrm>
            <a:off x="0" y="6001196"/>
            <a:ext cx="12192000" cy="856804"/>
          </a:xfrm>
          <a:prstGeom prst="rect">
            <a:avLst/>
          </a:prstGeom>
        </p:spPr>
      </p:pic>
      <p:sp>
        <p:nvSpPr>
          <p:cNvPr id="6" name="Szöveg helye 10">
            <a:extLst>
              <a:ext uri="{FF2B5EF4-FFF2-40B4-BE49-F238E27FC236}">
                <a16:creationId xmlns:a16="http://schemas.microsoft.com/office/drawing/2014/main" id="{D9D13E09-0F82-5456-63BF-CA3E8480C879}"/>
              </a:ext>
            </a:extLst>
          </p:cNvPr>
          <p:cNvSpPr>
            <a:spLocks noGrp="1"/>
          </p:cNvSpPr>
          <p:nvPr>
            <p:ph type="body" idx="20" hasCustomPrompt="1"/>
          </p:nvPr>
        </p:nvSpPr>
        <p:spPr>
          <a:xfrm>
            <a:off x="2925371" y="6300874"/>
            <a:ext cx="7985760" cy="337670"/>
          </a:xfrm>
          <a:prstGeom prst="rect">
            <a:avLst/>
          </a:prstGeom>
        </p:spPr>
        <p:txBody>
          <a:bodyPr/>
          <a:lstStyle>
            <a:lvl1pPr marL="0" indent="0">
              <a:buNone/>
              <a:defRPr sz="1200" cap="all" spc="0" baseline="0">
                <a:solidFill>
                  <a:schemeClr val="bg1"/>
                </a:solidFill>
                <a:latin typeface="Open Sans" panose="020B0606030504020204" pitchFamily="34" charset="0"/>
              </a:defRPr>
            </a:lvl1pPr>
          </a:lstStyle>
          <a:p>
            <a:pPr lvl="0"/>
            <a:r>
              <a:rPr lang="hu-HU" dirty="0"/>
              <a:t>Rendezvény, dátum</a:t>
            </a:r>
          </a:p>
        </p:txBody>
      </p:sp>
      <p:sp>
        <p:nvSpPr>
          <p:cNvPr id="3" name="Kép helye 2">
            <a:extLst>
              <a:ext uri="{FF2B5EF4-FFF2-40B4-BE49-F238E27FC236}">
                <a16:creationId xmlns:a16="http://schemas.microsoft.com/office/drawing/2014/main" id="{8B18A01D-AB8A-1A1D-4805-AABE921EF477}"/>
              </a:ext>
            </a:extLst>
          </p:cNvPr>
          <p:cNvSpPr>
            <a:spLocks noGrp="1"/>
          </p:cNvSpPr>
          <p:nvPr>
            <p:ph type="pic" idx="1"/>
          </p:nvPr>
        </p:nvSpPr>
        <p:spPr>
          <a:xfrm>
            <a:off x="4522305" y="824949"/>
            <a:ext cx="6831496" cy="475859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dirty="0"/>
          </a:p>
        </p:txBody>
      </p:sp>
    </p:spTree>
    <p:extLst>
      <p:ext uri="{BB962C8B-B14F-4D97-AF65-F5344CB8AC3E}">
        <p14:creationId xmlns:p14="http://schemas.microsoft.com/office/powerpoint/2010/main" val="2984417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áblázat">
    <p:spTree>
      <p:nvGrpSpPr>
        <p:cNvPr id="1" name=""/>
        <p:cNvGrpSpPr/>
        <p:nvPr/>
      </p:nvGrpSpPr>
      <p:grpSpPr>
        <a:xfrm>
          <a:off x="0" y="0"/>
          <a:ext cx="0" cy="0"/>
          <a:chOff x="0" y="0"/>
          <a:chExt cx="0" cy="0"/>
        </a:xfrm>
      </p:grpSpPr>
      <p:sp>
        <p:nvSpPr>
          <p:cNvPr id="6" name="Táblázat helye 5">
            <a:extLst>
              <a:ext uri="{FF2B5EF4-FFF2-40B4-BE49-F238E27FC236}">
                <a16:creationId xmlns:a16="http://schemas.microsoft.com/office/drawing/2014/main" id="{A3ADE164-0269-1AA2-004B-8C8A82051E1B}"/>
              </a:ext>
            </a:extLst>
          </p:cNvPr>
          <p:cNvSpPr>
            <a:spLocks noGrp="1"/>
          </p:cNvSpPr>
          <p:nvPr>
            <p:ph type="tbl" sz="quarter" idx="10"/>
          </p:nvPr>
        </p:nvSpPr>
        <p:spPr>
          <a:xfrm>
            <a:off x="838200" y="1579457"/>
            <a:ext cx="10515598" cy="3855829"/>
          </a:xfrm>
          <a:prstGeom prst="rect">
            <a:avLst/>
          </a:prstGeom>
        </p:spPr>
        <p:txBody>
          <a:bodyPr/>
          <a:lstStyle>
            <a:lvl1pPr marL="0" indent="0">
              <a:buNone/>
              <a:defRPr baseline="0">
                <a:latin typeface="Open Sans" panose="020B0606030504020204" pitchFamily="34" charset="0"/>
              </a:defRPr>
            </a:lvl1pPr>
          </a:lstStyle>
          <a:p>
            <a:endParaRPr lang="hu-HU" dirty="0"/>
          </a:p>
        </p:txBody>
      </p:sp>
      <p:cxnSp>
        <p:nvCxnSpPr>
          <p:cNvPr id="8" name="Egyenes összekötő 7">
            <a:extLst>
              <a:ext uri="{FF2B5EF4-FFF2-40B4-BE49-F238E27FC236}">
                <a16:creationId xmlns:a16="http://schemas.microsoft.com/office/drawing/2014/main" id="{BF8F6AA8-C013-1657-CB5A-D3067FF15D45}"/>
              </a:ext>
            </a:extLst>
          </p:cNvPr>
          <p:cNvCxnSpPr>
            <a:cxnSpLocks/>
          </p:cNvCxnSpPr>
          <p:nvPr userDrawn="1"/>
        </p:nvCxnSpPr>
        <p:spPr>
          <a:xfrm>
            <a:off x="838200" y="1274462"/>
            <a:ext cx="10515600" cy="0"/>
          </a:xfrm>
          <a:prstGeom prst="line">
            <a:avLst/>
          </a:prstGeom>
          <a:ln>
            <a:solidFill>
              <a:srgbClr val="012851"/>
            </a:solidFill>
          </a:ln>
        </p:spPr>
        <p:style>
          <a:lnRef idx="1">
            <a:schemeClr val="accent1"/>
          </a:lnRef>
          <a:fillRef idx="0">
            <a:schemeClr val="accent1"/>
          </a:fillRef>
          <a:effectRef idx="0">
            <a:schemeClr val="accent1"/>
          </a:effectRef>
          <a:fontRef idx="minor">
            <a:schemeClr val="tx1"/>
          </a:fontRef>
        </p:style>
      </p:cxnSp>
      <p:sp>
        <p:nvSpPr>
          <p:cNvPr id="9" name="Szöveg helye 10">
            <a:extLst>
              <a:ext uri="{FF2B5EF4-FFF2-40B4-BE49-F238E27FC236}">
                <a16:creationId xmlns:a16="http://schemas.microsoft.com/office/drawing/2014/main" id="{D8E6700D-6881-9CCD-3252-E02F5676557B}"/>
              </a:ext>
            </a:extLst>
          </p:cNvPr>
          <p:cNvSpPr>
            <a:spLocks noGrp="1"/>
          </p:cNvSpPr>
          <p:nvPr>
            <p:ph type="body" idx="16" hasCustomPrompt="1"/>
          </p:nvPr>
        </p:nvSpPr>
        <p:spPr>
          <a:xfrm>
            <a:off x="838200" y="723315"/>
            <a:ext cx="10515598" cy="529404"/>
          </a:xfrm>
          <a:prstGeom prst="rect">
            <a:avLst/>
          </a:prstGeom>
        </p:spPr>
        <p:txBody>
          <a:bodyPr/>
          <a:lstStyle>
            <a:lvl1pPr marL="0" indent="0">
              <a:buNone/>
              <a:defRPr sz="3000" baseline="0">
                <a:solidFill>
                  <a:srgbClr val="012850"/>
                </a:solidFill>
                <a:latin typeface="Open Sans" panose="020B0606030504020204" pitchFamily="34" charset="0"/>
              </a:defRPr>
            </a:lvl1pPr>
          </a:lstStyle>
          <a:p>
            <a:pPr lvl="0"/>
            <a:r>
              <a:rPr lang="hu-HU" dirty="0"/>
              <a:t>DIA CÍME</a:t>
            </a:r>
          </a:p>
        </p:txBody>
      </p:sp>
      <p:pic>
        <p:nvPicPr>
          <p:cNvPr id="2" name="Kép 1">
            <a:extLst>
              <a:ext uri="{FF2B5EF4-FFF2-40B4-BE49-F238E27FC236}">
                <a16:creationId xmlns:a16="http://schemas.microsoft.com/office/drawing/2014/main" id="{2DEAFE30-1B1B-962C-732B-E5BEF7917E66}"/>
              </a:ext>
            </a:extLst>
          </p:cNvPr>
          <p:cNvPicPr>
            <a:picLocks noChangeAspect="1"/>
          </p:cNvPicPr>
          <p:nvPr userDrawn="1"/>
        </p:nvPicPr>
        <p:blipFill>
          <a:blip r:embed="rId2"/>
          <a:stretch>
            <a:fillRect/>
          </a:stretch>
        </p:blipFill>
        <p:spPr>
          <a:xfrm>
            <a:off x="0" y="6001196"/>
            <a:ext cx="12192000" cy="856804"/>
          </a:xfrm>
          <a:prstGeom prst="rect">
            <a:avLst/>
          </a:prstGeom>
        </p:spPr>
      </p:pic>
      <p:sp>
        <p:nvSpPr>
          <p:cNvPr id="3" name="Szöveg helye 10">
            <a:extLst>
              <a:ext uri="{FF2B5EF4-FFF2-40B4-BE49-F238E27FC236}">
                <a16:creationId xmlns:a16="http://schemas.microsoft.com/office/drawing/2014/main" id="{11CE3FB9-7112-50B3-73CE-4614F7CA6107}"/>
              </a:ext>
            </a:extLst>
          </p:cNvPr>
          <p:cNvSpPr>
            <a:spLocks noGrp="1"/>
          </p:cNvSpPr>
          <p:nvPr>
            <p:ph type="body" idx="20" hasCustomPrompt="1"/>
          </p:nvPr>
        </p:nvSpPr>
        <p:spPr>
          <a:xfrm>
            <a:off x="2925371" y="6300874"/>
            <a:ext cx="7985760" cy="337670"/>
          </a:xfrm>
          <a:prstGeom prst="rect">
            <a:avLst/>
          </a:prstGeom>
        </p:spPr>
        <p:txBody>
          <a:bodyPr/>
          <a:lstStyle>
            <a:lvl1pPr marL="0" indent="0">
              <a:buNone/>
              <a:defRPr sz="1200" cap="all" spc="0" baseline="0">
                <a:solidFill>
                  <a:schemeClr val="bg1"/>
                </a:solidFill>
                <a:latin typeface="Open Sans" panose="020B0606030504020204" pitchFamily="34" charset="0"/>
              </a:defRPr>
            </a:lvl1pPr>
          </a:lstStyle>
          <a:p>
            <a:pPr lvl="0"/>
            <a:r>
              <a:rPr lang="hu-HU" dirty="0"/>
              <a:t>Rendezvény, dátum</a:t>
            </a:r>
          </a:p>
        </p:txBody>
      </p:sp>
    </p:spTree>
    <p:extLst>
      <p:ext uri="{BB962C8B-B14F-4D97-AF65-F5344CB8AC3E}">
        <p14:creationId xmlns:p14="http://schemas.microsoft.com/office/powerpoint/2010/main" val="25092713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Záródia">
    <p:spTree>
      <p:nvGrpSpPr>
        <p:cNvPr id="1" name=""/>
        <p:cNvGrpSpPr/>
        <p:nvPr/>
      </p:nvGrpSpPr>
      <p:grpSpPr>
        <a:xfrm>
          <a:off x="0" y="0"/>
          <a:ext cx="0" cy="0"/>
          <a:chOff x="0" y="0"/>
          <a:chExt cx="0" cy="0"/>
        </a:xfrm>
      </p:grpSpPr>
      <p:pic>
        <p:nvPicPr>
          <p:cNvPr id="2" name="Kép 1">
            <a:extLst>
              <a:ext uri="{FF2B5EF4-FFF2-40B4-BE49-F238E27FC236}">
                <a16:creationId xmlns:a16="http://schemas.microsoft.com/office/drawing/2014/main" id="{71AF9BE7-CB87-3DFD-D2D3-1899D1D30D5B}"/>
              </a:ext>
            </a:extLst>
          </p:cNvPr>
          <p:cNvPicPr>
            <a:picLocks noChangeAspect="1"/>
          </p:cNvPicPr>
          <p:nvPr userDrawn="1"/>
        </p:nvPicPr>
        <p:blipFill>
          <a:blip r:embed="rId2"/>
          <a:stretch>
            <a:fillRect/>
          </a:stretch>
        </p:blipFill>
        <p:spPr>
          <a:xfrm>
            <a:off x="2467" y="0"/>
            <a:ext cx="12187066" cy="6858000"/>
          </a:xfrm>
          <a:prstGeom prst="rect">
            <a:avLst/>
          </a:prstGeom>
        </p:spPr>
      </p:pic>
      <p:sp>
        <p:nvSpPr>
          <p:cNvPr id="11" name="Szöveg helye 10">
            <a:extLst>
              <a:ext uri="{FF2B5EF4-FFF2-40B4-BE49-F238E27FC236}">
                <a16:creationId xmlns:a16="http://schemas.microsoft.com/office/drawing/2014/main" id="{27654B00-1ACA-72E8-4C79-A237BB0FAEA5}"/>
              </a:ext>
            </a:extLst>
          </p:cNvPr>
          <p:cNvSpPr>
            <a:spLocks noGrp="1"/>
          </p:cNvSpPr>
          <p:nvPr>
            <p:ph type="body" idx="10" hasCustomPrompt="1"/>
          </p:nvPr>
        </p:nvSpPr>
        <p:spPr>
          <a:xfrm>
            <a:off x="723900" y="2191523"/>
            <a:ext cx="10744200" cy="1710626"/>
          </a:xfrm>
          <a:prstGeom prst="rect">
            <a:avLst/>
          </a:prstGeom>
        </p:spPr>
        <p:txBody>
          <a:bodyPr/>
          <a:lstStyle>
            <a:lvl1pPr marL="0" indent="0">
              <a:buNone/>
              <a:defRPr sz="5500" baseline="0">
                <a:solidFill>
                  <a:schemeClr val="bg1"/>
                </a:solidFill>
              </a:defRPr>
            </a:lvl1pPr>
          </a:lstStyle>
          <a:p>
            <a:pPr lvl="0"/>
            <a:r>
              <a:rPr lang="hu-HU" dirty="0"/>
              <a:t>Köszönjük a figyelmet!</a:t>
            </a:r>
          </a:p>
        </p:txBody>
      </p:sp>
      <p:sp>
        <p:nvSpPr>
          <p:cNvPr id="12" name="Szöveg helye 10">
            <a:extLst>
              <a:ext uri="{FF2B5EF4-FFF2-40B4-BE49-F238E27FC236}">
                <a16:creationId xmlns:a16="http://schemas.microsoft.com/office/drawing/2014/main" id="{1B1DEF9F-AC4A-3457-057F-560795FA384B}"/>
              </a:ext>
            </a:extLst>
          </p:cNvPr>
          <p:cNvSpPr>
            <a:spLocks noGrp="1"/>
          </p:cNvSpPr>
          <p:nvPr>
            <p:ph type="body" idx="15" hasCustomPrompt="1"/>
          </p:nvPr>
        </p:nvSpPr>
        <p:spPr>
          <a:xfrm>
            <a:off x="723900" y="4301824"/>
            <a:ext cx="10744200" cy="649224"/>
          </a:xfrm>
          <a:prstGeom prst="rect">
            <a:avLst/>
          </a:prstGeom>
        </p:spPr>
        <p:txBody>
          <a:bodyPr/>
          <a:lstStyle>
            <a:lvl1pPr marL="0" indent="0">
              <a:buNone/>
              <a:defRPr sz="4000" baseline="0">
                <a:solidFill>
                  <a:schemeClr val="bg1"/>
                </a:solidFill>
                <a:latin typeface="Open Sans" panose="020B0606030504020204" pitchFamily="34" charset="0"/>
              </a:defRPr>
            </a:lvl1pPr>
          </a:lstStyle>
          <a:p>
            <a:pPr lvl="0"/>
            <a:r>
              <a:rPr lang="hu-HU" dirty="0"/>
              <a:t>Előadó neve</a:t>
            </a:r>
          </a:p>
        </p:txBody>
      </p:sp>
      <p:sp>
        <p:nvSpPr>
          <p:cNvPr id="13" name="Szöveg helye 10">
            <a:extLst>
              <a:ext uri="{FF2B5EF4-FFF2-40B4-BE49-F238E27FC236}">
                <a16:creationId xmlns:a16="http://schemas.microsoft.com/office/drawing/2014/main" id="{D2769BC2-6B1C-E731-CB6F-BC48B5D77D55}"/>
              </a:ext>
            </a:extLst>
          </p:cNvPr>
          <p:cNvSpPr>
            <a:spLocks noGrp="1"/>
          </p:cNvSpPr>
          <p:nvPr>
            <p:ph type="body" idx="16" hasCustomPrompt="1"/>
          </p:nvPr>
        </p:nvSpPr>
        <p:spPr>
          <a:xfrm>
            <a:off x="723900" y="5005912"/>
            <a:ext cx="10744200" cy="649224"/>
          </a:xfrm>
          <a:prstGeom prst="rect">
            <a:avLst/>
          </a:prstGeom>
        </p:spPr>
        <p:txBody>
          <a:bodyPr/>
          <a:lstStyle>
            <a:lvl1pPr marL="0" indent="0">
              <a:buNone/>
              <a:defRPr sz="2000" baseline="0">
                <a:solidFill>
                  <a:schemeClr val="bg1"/>
                </a:solidFill>
                <a:latin typeface="Open Sans" panose="020B0606030504020204" pitchFamily="34" charset="0"/>
              </a:defRPr>
            </a:lvl1pPr>
          </a:lstStyle>
          <a:p>
            <a:pPr lvl="0"/>
            <a:r>
              <a:rPr lang="hu-HU" dirty="0"/>
              <a:t>Előadó titulusa</a:t>
            </a:r>
          </a:p>
        </p:txBody>
      </p:sp>
      <p:sp>
        <p:nvSpPr>
          <p:cNvPr id="14" name="Szöveg helye 10">
            <a:extLst>
              <a:ext uri="{FF2B5EF4-FFF2-40B4-BE49-F238E27FC236}">
                <a16:creationId xmlns:a16="http://schemas.microsoft.com/office/drawing/2014/main" id="{A35D0690-9E41-0FD7-2C21-CAE7926EAC53}"/>
              </a:ext>
            </a:extLst>
          </p:cNvPr>
          <p:cNvSpPr>
            <a:spLocks noGrp="1"/>
          </p:cNvSpPr>
          <p:nvPr>
            <p:ph type="body" idx="17" hasCustomPrompt="1"/>
          </p:nvPr>
        </p:nvSpPr>
        <p:spPr>
          <a:xfrm>
            <a:off x="723900" y="5705856"/>
            <a:ext cx="10744200" cy="649224"/>
          </a:xfrm>
          <a:prstGeom prst="rect">
            <a:avLst/>
          </a:prstGeom>
        </p:spPr>
        <p:txBody>
          <a:bodyPr/>
          <a:lstStyle>
            <a:lvl1pPr marL="0" indent="0">
              <a:buNone/>
              <a:defRPr sz="2000" baseline="0">
                <a:solidFill>
                  <a:schemeClr val="bg1"/>
                </a:solidFill>
                <a:latin typeface="Open Sans" panose="020B0606030504020204" pitchFamily="34" charset="0"/>
              </a:defRPr>
            </a:lvl1pPr>
          </a:lstStyle>
          <a:p>
            <a:pPr lvl="0"/>
            <a:r>
              <a:rPr lang="hu-HU" dirty="0"/>
              <a:t>Rendezvény, dátum</a:t>
            </a:r>
          </a:p>
        </p:txBody>
      </p:sp>
    </p:spTree>
    <p:extLst>
      <p:ext uri="{BB962C8B-B14F-4D97-AF65-F5344CB8AC3E}">
        <p14:creationId xmlns:p14="http://schemas.microsoft.com/office/powerpoint/2010/main" val="1529480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zöveges tartalom">
    <p:spTree>
      <p:nvGrpSpPr>
        <p:cNvPr id="1" name=""/>
        <p:cNvGrpSpPr/>
        <p:nvPr/>
      </p:nvGrpSpPr>
      <p:grpSpPr>
        <a:xfrm>
          <a:off x="0" y="0"/>
          <a:ext cx="0" cy="0"/>
          <a:chOff x="0" y="0"/>
          <a:chExt cx="0" cy="0"/>
        </a:xfrm>
      </p:grpSpPr>
      <p:pic>
        <p:nvPicPr>
          <p:cNvPr id="4" name="Kép 3">
            <a:extLst>
              <a:ext uri="{FF2B5EF4-FFF2-40B4-BE49-F238E27FC236}">
                <a16:creationId xmlns:a16="http://schemas.microsoft.com/office/drawing/2014/main" id="{765AB793-C3EE-75F8-4E4A-2E20E9E0935F}"/>
              </a:ext>
            </a:extLst>
          </p:cNvPr>
          <p:cNvPicPr>
            <a:picLocks noChangeAspect="1"/>
          </p:cNvPicPr>
          <p:nvPr userDrawn="1"/>
        </p:nvPicPr>
        <p:blipFill>
          <a:blip r:embed="rId2"/>
          <a:stretch>
            <a:fillRect/>
          </a:stretch>
        </p:blipFill>
        <p:spPr>
          <a:xfrm>
            <a:off x="0" y="6001196"/>
            <a:ext cx="12192000" cy="856804"/>
          </a:xfrm>
          <a:prstGeom prst="rect">
            <a:avLst/>
          </a:prstGeom>
        </p:spPr>
      </p:pic>
      <p:cxnSp>
        <p:nvCxnSpPr>
          <p:cNvPr id="16" name="Egyenes összekötő 15">
            <a:extLst>
              <a:ext uri="{FF2B5EF4-FFF2-40B4-BE49-F238E27FC236}">
                <a16:creationId xmlns:a16="http://schemas.microsoft.com/office/drawing/2014/main" id="{A933D47C-7F86-9A48-A1AD-EEBD81F9A6A8}"/>
              </a:ext>
            </a:extLst>
          </p:cNvPr>
          <p:cNvCxnSpPr>
            <a:cxnSpLocks/>
          </p:cNvCxnSpPr>
          <p:nvPr userDrawn="1"/>
        </p:nvCxnSpPr>
        <p:spPr>
          <a:xfrm>
            <a:off x="838200" y="1274462"/>
            <a:ext cx="10515600" cy="0"/>
          </a:xfrm>
          <a:prstGeom prst="line">
            <a:avLst/>
          </a:prstGeom>
          <a:ln>
            <a:solidFill>
              <a:srgbClr val="012851"/>
            </a:solidFill>
          </a:ln>
        </p:spPr>
        <p:style>
          <a:lnRef idx="1">
            <a:schemeClr val="accent1"/>
          </a:lnRef>
          <a:fillRef idx="0">
            <a:schemeClr val="accent1"/>
          </a:fillRef>
          <a:effectRef idx="0">
            <a:schemeClr val="accent1"/>
          </a:effectRef>
          <a:fontRef idx="minor">
            <a:schemeClr val="tx1"/>
          </a:fontRef>
        </p:style>
      </p:cxnSp>
      <p:sp>
        <p:nvSpPr>
          <p:cNvPr id="2" name="Szöveg helye 10">
            <a:extLst>
              <a:ext uri="{FF2B5EF4-FFF2-40B4-BE49-F238E27FC236}">
                <a16:creationId xmlns:a16="http://schemas.microsoft.com/office/drawing/2014/main" id="{3940BA6A-A9B7-7219-4D85-FAE0F7D5ABF8}"/>
              </a:ext>
            </a:extLst>
          </p:cNvPr>
          <p:cNvSpPr>
            <a:spLocks noGrp="1"/>
          </p:cNvSpPr>
          <p:nvPr>
            <p:ph type="body" idx="16" hasCustomPrompt="1"/>
          </p:nvPr>
        </p:nvSpPr>
        <p:spPr>
          <a:xfrm>
            <a:off x="838200" y="723315"/>
            <a:ext cx="10515600" cy="529404"/>
          </a:xfrm>
          <a:prstGeom prst="rect">
            <a:avLst/>
          </a:prstGeom>
        </p:spPr>
        <p:txBody>
          <a:bodyPr/>
          <a:lstStyle>
            <a:lvl1pPr marL="0" indent="0">
              <a:buNone/>
              <a:defRPr sz="3000" baseline="0">
                <a:solidFill>
                  <a:srgbClr val="012850"/>
                </a:solidFill>
                <a:latin typeface="Open Sans" panose="020B0606030504020204" pitchFamily="34" charset="0"/>
              </a:defRPr>
            </a:lvl1pPr>
          </a:lstStyle>
          <a:p>
            <a:pPr lvl="0"/>
            <a:r>
              <a:rPr lang="hu-HU" dirty="0"/>
              <a:t>DIA CÍME</a:t>
            </a:r>
          </a:p>
        </p:txBody>
      </p:sp>
      <p:sp>
        <p:nvSpPr>
          <p:cNvPr id="3" name="Szöveg helye 10">
            <a:extLst>
              <a:ext uri="{FF2B5EF4-FFF2-40B4-BE49-F238E27FC236}">
                <a16:creationId xmlns:a16="http://schemas.microsoft.com/office/drawing/2014/main" id="{55729B78-CCC8-F712-B7DB-176E91D2D65F}"/>
              </a:ext>
            </a:extLst>
          </p:cNvPr>
          <p:cNvSpPr>
            <a:spLocks noGrp="1"/>
          </p:cNvSpPr>
          <p:nvPr>
            <p:ph type="body" idx="17" hasCustomPrompt="1"/>
          </p:nvPr>
        </p:nvSpPr>
        <p:spPr>
          <a:xfrm>
            <a:off x="838200" y="1607437"/>
            <a:ext cx="10515600" cy="1846013"/>
          </a:xfrm>
          <a:prstGeom prst="rect">
            <a:avLst/>
          </a:prstGeom>
        </p:spPr>
        <p:txBody>
          <a:bodyPr/>
          <a:lstStyle>
            <a:lvl1pPr marL="342900" indent="-342900">
              <a:buFont typeface="Arial" panose="020B0604020202020204" pitchFamily="34" charset="0"/>
              <a:buChar char="•"/>
              <a:defRPr sz="2000" baseline="0">
                <a:solidFill>
                  <a:schemeClr val="tx1"/>
                </a:solidFill>
                <a:latin typeface="Open Sans" panose="020B0606030504020204" pitchFamily="34" charset="0"/>
              </a:defRPr>
            </a:lvl1pPr>
            <a:lvl2pPr>
              <a:defRPr sz="2000">
                <a:latin typeface="Open Sans" panose="020B0606030504020204" pitchFamily="34" charset="0"/>
                <a:ea typeface="Open Sans" panose="020B0606030504020204" pitchFamily="34" charset="0"/>
                <a:cs typeface="Open Sans" panose="020B0606030504020204" pitchFamily="34" charset="0"/>
              </a:defRPr>
            </a:lvl2pPr>
          </a:lstStyle>
          <a:p>
            <a:pPr lvl="0"/>
            <a:r>
              <a:rPr lang="hu-HU" dirty="0"/>
              <a:t>Mintaszöveg szerkesztése</a:t>
            </a:r>
          </a:p>
          <a:p>
            <a:pPr lvl="1"/>
            <a:r>
              <a:rPr lang="hu-HU" dirty="0"/>
              <a:t>Minta</a:t>
            </a:r>
          </a:p>
          <a:p>
            <a:pPr lvl="0"/>
            <a:endParaRPr lang="hu-HU" dirty="0"/>
          </a:p>
          <a:p>
            <a:pPr lvl="0"/>
            <a:endParaRPr lang="hu-HU" dirty="0"/>
          </a:p>
        </p:txBody>
      </p:sp>
      <p:sp>
        <p:nvSpPr>
          <p:cNvPr id="5" name="Szöveg helye 10">
            <a:extLst>
              <a:ext uri="{FF2B5EF4-FFF2-40B4-BE49-F238E27FC236}">
                <a16:creationId xmlns:a16="http://schemas.microsoft.com/office/drawing/2014/main" id="{ED6C24E1-FC98-931B-668F-1A2663E54988}"/>
              </a:ext>
            </a:extLst>
          </p:cNvPr>
          <p:cNvSpPr>
            <a:spLocks noGrp="1"/>
          </p:cNvSpPr>
          <p:nvPr>
            <p:ph type="body" idx="18"/>
          </p:nvPr>
        </p:nvSpPr>
        <p:spPr>
          <a:xfrm>
            <a:off x="6282280" y="3786425"/>
            <a:ext cx="5125629" cy="1846014"/>
          </a:xfrm>
          <a:prstGeom prst="rect">
            <a:avLst/>
          </a:prstGeom>
        </p:spPr>
        <p:txBody>
          <a:bodyPr/>
          <a:lstStyle>
            <a:lvl1pPr marL="0" indent="0">
              <a:buNone/>
              <a:defRPr sz="2000" baseline="0">
                <a:solidFill>
                  <a:schemeClr val="tx1"/>
                </a:solidFill>
                <a:latin typeface="Open Sans" panose="020B0606030504020204" pitchFamily="34" charset="0"/>
              </a:defRPr>
            </a:lvl1pPr>
          </a:lstStyle>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Mintaszöveg szerkesztése</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Első szint</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Második szint</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Harmadik szint</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Negyedik szint</a:t>
            </a:r>
          </a:p>
        </p:txBody>
      </p:sp>
      <p:sp>
        <p:nvSpPr>
          <p:cNvPr id="6" name="Szöveg helye 10">
            <a:extLst>
              <a:ext uri="{FF2B5EF4-FFF2-40B4-BE49-F238E27FC236}">
                <a16:creationId xmlns:a16="http://schemas.microsoft.com/office/drawing/2014/main" id="{BA10B23C-BC2C-AA33-C513-FD8B9D46C292}"/>
              </a:ext>
            </a:extLst>
          </p:cNvPr>
          <p:cNvSpPr>
            <a:spLocks noGrp="1"/>
          </p:cNvSpPr>
          <p:nvPr>
            <p:ph type="body" idx="19"/>
          </p:nvPr>
        </p:nvSpPr>
        <p:spPr>
          <a:xfrm>
            <a:off x="838201" y="3786425"/>
            <a:ext cx="5125629" cy="1846014"/>
          </a:xfrm>
          <a:prstGeom prst="rect">
            <a:avLst/>
          </a:prstGeom>
        </p:spPr>
        <p:txBody>
          <a:bodyPr/>
          <a:lstStyle>
            <a:lvl1pPr marL="0" indent="0">
              <a:buNone/>
              <a:defRPr sz="2000" baseline="0">
                <a:solidFill>
                  <a:schemeClr val="tx1"/>
                </a:solidFill>
                <a:latin typeface="Open Sans" panose="020B0606030504020204" pitchFamily="34" charset="0"/>
              </a:defRPr>
            </a:lvl1pPr>
          </a:lstStyle>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Mintaszöveg szerkesztése</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Első szint</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Második szint</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Harmadik szint</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Negyedik szint</a:t>
            </a:r>
          </a:p>
        </p:txBody>
      </p:sp>
      <p:sp>
        <p:nvSpPr>
          <p:cNvPr id="9" name="Szöveg helye 10">
            <a:extLst>
              <a:ext uri="{FF2B5EF4-FFF2-40B4-BE49-F238E27FC236}">
                <a16:creationId xmlns:a16="http://schemas.microsoft.com/office/drawing/2014/main" id="{5098D7CE-AAE8-B095-44BC-D69C66D1F5BE}"/>
              </a:ext>
            </a:extLst>
          </p:cNvPr>
          <p:cNvSpPr>
            <a:spLocks noGrp="1"/>
          </p:cNvSpPr>
          <p:nvPr>
            <p:ph type="body" idx="20" hasCustomPrompt="1"/>
          </p:nvPr>
        </p:nvSpPr>
        <p:spPr>
          <a:xfrm>
            <a:off x="2925371" y="6300874"/>
            <a:ext cx="7985760" cy="337670"/>
          </a:xfrm>
          <a:prstGeom prst="rect">
            <a:avLst/>
          </a:prstGeom>
        </p:spPr>
        <p:txBody>
          <a:bodyPr/>
          <a:lstStyle>
            <a:lvl1pPr marL="0" indent="0">
              <a:buNone/>
              <a:defRPr sz="1200" cap="all" spc="0" baseline="0">
                <a:solidFill>
                  <a:schemeClr val="bg1"/>
                </a:solidFill>
                <a:latin typeface="Open Sans" panose="020B0606030504020204" pitchFamily="34" charset="0"/>
              </a:defRPr>
            </a:lvl1pPr>
          </a:lstStyle>
          <a:p>
            <a:pPr algn="ctr"/>
            <a:r>
              <a:rPr lang="en-US" dirty="0"/>
              <a:t>Outlier Injection in K-means Clustering</a:t>
            </a:r>
            <a:endParaRPr lang="hu-HU" dirty="0"/>
          </a:p>
        </p:txBody>
      </p:sp>
    </p:spTree>
    <p:extLst>
      <p:ext uri="{BB962C8B-B14F-4D97-AF65-F5344CB8AC3E}">
        <p14:creationId xmlns:p14="http://schemas.microsoft.com/office/powerpoint/2010/main" val="2131341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szövegblokk - 1 kép">
    <p:spTree>
      <p:nvGrpSpPr>
        <p:cNvPr id="1" name=""/>
        <p:cNvGrpSpPr/>
        <p:nvPr/>
      </p:nvGrpSpPr>
      <p:grpSpPr>
        <a:xfrm>
          <a:off x="0" y="0"/>
          <a:ext cx="0" cy="0"/>
          <a:chOff x="0" y="0"/>
          <a:chExt cx="0" cy="0"/>
        </a:xfrm>
      </p:grpSpPr>
      <p:cxnSp>
        <p:nvCxnSpPr>
          <p:cNvPr id="10" name="Egyenes összekötő 9">
            <a:extLst>
              <a:ext uri="{FF2B5EF4-FFF2-40B4-BE49-F238E27FC236}">
                <a16:creationId xmlns:a16="http://schemas.microsoft.com/office/drawing/2014/main" id="{934CE5A9-19D5-B7FF-F605-96F82FA4FB0B}"/>
              </a:ext>
            </a:extLst>
          </p:cNvPr>
          <p:cNvCxnSpPr>
            <a:cxnSpLocks/>
          </p:cNvCxnSpPr>
          <p:nvPr userDrawn="1"/>
        </p:nvCxnSpPr>
        <p:spPr>
          <a:xfrm>
            <a:off x="838200" y="1274462"/>
            <a:ext cx="10515600" cy="0"/>
          </a:xfrm>
          <a:prstGeom prst="line">
            <a:avLst/>
          </a:prstGeom>
          <a:ln>
            <a:solidFill>
              <a:srgbClr val="012851"/>
            </a:solidFill>
          </a:ln>
        </p:spPr>
        <p:style>
          <a:lnRef idx="1">
            <a:schemeClr val="accent1"/>
          </a:lnRef>
          <a:fillRef idx="0">
            <a:schemeClr val="accent1"/>
          </a:fillRef>
          <a:effectRef idx="0">
            <a:schemeClr val="accent1"/>
          </a:effectRef>
          <a:fontRef idx="minor">
            <a:schemeClr val="tx1"/>
          </a:fontRef>
        </p:style>
      </p:cxnSp>
      <p:sp>
        <p:nvSpPr>
          <p:cNvPr id="15" name="Kép helye 2">
            <a:extLst>
              <a:ext uri="{FF2B5EF4-FFF2-40B4-BE49-F238E27FC236}">
                <a16:creationId xmlns:a16="http://schemas.microsoft.com/office/drawing/2014/main" id="{23D20630-BBCE-AC6F-5896-1CEEB0015497}"/>
              </a:ext>
            </a:extLst>
          </p:cNvPr>
          <p:cNvSpPr>
            <a:spLocks noGrp="1"/>
          </p:cNvSpPr>
          <p:nvPr>
            <p:ph type="pic" idx="1"/>
          </p:nvPr>
        </p:nvSpPr>
        <p:spPr>
          <a:xfrm>
            <a:off x="6027089" y="1579457"/>
            <a:ext cx="5326711" cy="4004081"/>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dirty="0"/>
          </a:p>
        </p:txBody>
      </p:sp>
      <p:sp>
        <p:nvSpPr>
          <p:cNvPr id="2" name="Szöveg helye 10">
            <a:extLst>
              <a:ext uri="{FF2B5EF4-FFF2-40B4-BE49-F238E27FC236}">
                <a16:creationId xmlns:a16="http://schemas.microsoft.com/office/drawing/2014/main" id="{BC05F114-74F4-CAB6-3497-7C63660FE88E}"/>
              </a:ext>
            </a:extLst>
          </p:cNvPr>
          <p:cNvSpPr>
            <a:spLocks noGrp="1"/>
          </p:cNvSpPr>
          <p:nvPr>
            <p:ph type="body" idx="16" hasCustomPrompt="1"/>
          </p:nvPr>
        </p:nvSpPr>
        <p:spPr>
          <a:xfrm>
            <a:off x="838200" y="723315"/>
            <a:ext cx="10515600" cy="529404"/>
          </a:xfrm>
          <a:prstGeom prst="rect">
            <a:avLst/>
          </a:prstGeom>
        </p:spPr>
        <p:txBody>
          <a:bodyPr/>
          <a:lstStyle>
            <a:lvl1pPr marL="0" indent="0">
              <a:buNone/>
              <a:defRPr sz="3000" baseline="0">
                <a:solidFill>
                  <a:srgbClr val="012850"/>
                </a:solidFill>
                <a:latin typeface="Open Sans" panose="020B0606030504020204" pitchFamily="34" charset="0"/>
              </a:defRPr>
            </a:lvl1pPr>
          </a:lstStyle>
          <a:p>
            <a:pPr lvl="0"/>
            <a:r>
              <a:rPr lang="hu-HU" dirty="0"/>
              <a:t>DIA CÍME</a:t>
            </a:r>
          </a:p>
        </p:txBody>
      </p:sp>
      <p:sp>
        <p:nvSpPr>
          <p:cNvPr id="3" name="Szöveg helye 10">
            <a:extLst>
              <a:ext uri="{FF2B5EF4-FFF2-40B4-BE49-F238E27FC236}">
                <a16:creationId xmlns:a16="http://schemas.microsoft.com/office/drawing/2014/main" id="{C43265EB-5A74-13B8-25EF-C234D04EBA7E}"/>
              </a:ext>
            </a:extLst>
          </p:cNvPr>
          <p:cNvSpPr>
            <a:spLocks noGrp="1"/>
          </p:cNvSpPr>
          <p:nvPr>
            <p:ph type="body" idx="19"/>
          </p:nvPr>
        </p:nvSpPr>
        <p:spPr>
          <a:xfrm>
            <a:off x="838201" y="1582985"/>
            <a:ext cx="4287982" cy="3757937"/>
          </a:xfrm>
          <a:prstGeom prst="rect">
            <a:avLst/>
          </a:prstGeom>
        </p:spPr>
        <p:txBody>
          <a:bodyPr/>
          <a:lstStyle>
            <a:lvl1pPr marL="0" indent="0">
              <a:buNone/>
              <a:defRPr sz="2000" baseline="0">
                <a:solidFill>
                  <a:schemeClr val="tx1"/>
                </a:solidFill>
                <a:latin typeface="Open Sans" panose="020B0606030504020204" pitchFamily="34" charset="0"/>
              </a:defRPr>
            </a:lvl1pPr>
          </a:lstStyle>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Mintaszöveg szerkesztése</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Első szint</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Második szint</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Harmadik szint</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Negyedik szint</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Ötödik szint</a:t>
            </a:r>
          </a:p>
        </p:txBody>
      </p:sp>
      <p:pic>
        <p:nvPicPr>
          <p:cNvPr id="5" name="Kép 4">
            <a:extLst>
              <a:ext uri="{FF2B5EF4-FFF2-40B4-BE49-F238E27FC236}">
                <a16:creationId xmlns:a16="http://schemas.microsoft.com/office/drawing/2014/main" id="{F69FC214-A8DF-2334-7247-2170A8AA1740}"/>
              </a:ext>
            </a:extLst>
          </p:cNvPr>
          <p:cNvPicPr>
            <a:picLocks noChangeAspect="1"/>
          </p:cNvPicPr>
          <p:nvPr userDrawn="1"/>
        </p:nvPicPr>
        <p:blipFill>
          <a:blip r:embed="rId2"/>
          <a:stretch>
            <a:fillRect/>
          </a:stretch>
        </p:blipFill>
        <p:spPr>
          <a:xfrm>
            <a:off x="0" y="6001196"/>
            <a:ext cx="12192000" cy="856804"/>
          </a:xfrm>
          <a:prstGeom prst="rect">
            <a:avLst/>
          </a:prstGeom>
        </p:spPr>
      </p:pic>
      <p:sp>
        <p:nvSpPr>
          <p:cNvPr id="6" name="Szöveg helye 10">
            <a:extLst>
              <a:ext uri="{FF2B5EF4-FFF2-40B4-BE49-F238E27FC236}">
                <a16:creationId xmlns:a16="http://schemas.microsoft.com/office/drawing/2014/main" id="{E4F210FC-1016-425F-02B2-E3EE645E1BB4}"/>
              </a:ext>
            </a:extLst>
          </p:cNvPr>
          <p:cNvSpPr>
            <a:spLocks noGrp="1"/>
          </p:cNvSpPr>
          <p:nvPr>
            <p:ph type="body" idx="20" hasCustomPrompt="1"/>
          </p:nvPr>
        </p:nvSpPr>
        <p:spPr>
          <a:xfrm>
            <a:off x="2925371" y="6300874"/>
            <a:ext cx="7985760" cy="337670"/>
          </a:xfrm>
          <a:prstGeom prst="rect">
            <a:avLst/>
          </a:prstGeom>
        </p:spPr>
        <p:txBody>
          <a:bodyPr/>
          <a:lstStyle>
            <a:lvl1pPr marL="0" indent="0">
              <a:buNone/>
              <a:defRPr sz="1200" cap="all" spc="0" baseline="0">
                <a:solidFill>
                  <a:schemeClr val="bg1"/>
                </a:solidFill>
                <a:latin typeface="Open Sans" panose="020B0606030504020204" pitchFamily="34" charset="0"/>
              </a:defRPr>
            </a:lvl1pPr>
          </a:lstStyle>
          <a:p>
            <a:pPr lvl="0"/>
            <a:r>
              <a:rPr lang="hu-HU" dirty="0"/>
              <a:t>Rendezvény, dátum</a:t>
            </a:r>
          </a:p>
        </p:txBody>
      </p:sp>
    </p:spTree>
    <p:extLst>
      <p:ext uri="{BB962C8B-B14F-4D97-AF65-F5344CB8AC3E}">
        <p14:creationId xmlns:p14="http://schemas.microsoft.com/office/powerpoint/2010/main" val="2073395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szövegblokk">
    <p:spTree>
      <p:nvGrpSpPr>
        <p:cNvPr id="1" name=""/>
        <p:cNvGrpSpPr/>
        <p:nvPr/>
      </p:nvGrpSpPr>
      <p:grpSpPr>
        <a:xfrm>
          <a:off x="0" y="0"/>
          <a:ext cx="0" cy="0"/>
          <a:chOff x="0" y="0"/>
          <a:chExt cx="0" cy="0"/>
        </a:xfrm>
      </p:grpSpPr>
      <p:cxnSp>
        <p:nvCxnSpPr>
          <p:cNvPr id="17" name="Egyenes összekötő 16">
            <a:extLst>
              <a:ext uri="{FF2B5EF4-FFF2-40B4-BE49-F238E27FC236}">
                <a16:creationId xmlns:a16="http://schemas.microsoft.com/office/drawing/2014/main" id="{CE5C7C62-306F-C568-AC87-137E9C578BFC}"/>
              </a:ext>
            </a:extLst>
          </p:cNvPr>
          <p:cNvCxnSpPr>
            <a:cxnSpLocks/>
          </p:cNvCxnSpPr>
          <p:nvPr userDrawn="1"/>
        </p:nvCxnSpPr>
        <p:spPr>
          <a:xfrm>
            <a:off x="838200" y="1274462"/>
            <a:ext cx="10515600" cy="0"/>
          </a:xfrm>
          <a:prstGeom prst="line">
            <a:avLst/>
          </a:prstGeom>
          <a:ln>
            <a:solidFill>
              <a:srgbClr val="012851"/>
            </a:solidFill>
          </a:ln>
        </p:spPr>
        <p:style>
          <a:lnRef idx="1">
            <a:schemeClr val="accent1"/>
          </a:lnRef>
          <a:fillRef idx="0">
            <a:schemeClr val="accent1"/>
          </a:fillRef>
          <a:effectRef idx="0">
            <a:schemeClr val="accent1"/>
          </a:effectRef>
          <a:fontRef idx="minor">
            <a:schemeClr val="tx1"/>
          </a:fontRef>
        </p:style>
      </p:cxnSp>
      <p:sp>
        <p:nvSpPr>
          <p:cNvPr id="2" name="Szöveg helye 10">
            <a:extLst>
              <a:ext uri="{FF2B5EF4-FFF2-40B4-BE49-F238E27FC236}">
                <a16:creationId xmlns:a16="http://schemas.microsoft.com/office/drawing/2014/main" id="{32B9E13B-D4C6-DDBF-DA2A-ED8F1AEADB59}"/>
              </a:ext>
            </a:extLst>
          </p:cNvPr>
          <p:cNvSpPr>
            <a:spLocks noGrp="1"/>
          </p:cNvSpPr>
          <p:nvPr>
            <p:ph type="body" idx="16" hasCustomPrompt="1"/>
          </p:nvPr>
        </p:nvSpPr>
        <p:spPr>
          <a:xfrm>
            <a:off x="838200" y="723315"/>
            <a:ext cx="10515600" cy="529404"/>
          </a:xfrm>
          <a:prstGeom prst="rect">
            <a:avLst/>
          </a:prstGeom>
        </p:spPr>
        <p:txBody>
          <a:bodyPr/>
          <a:lstStyle>
            <a:lvl1pPr marL="0" indent="0">
              <a:buNone/>
              <a:defRPr sz="3000" baseline="0">
                <a:solidFill>
                  <a:srgbClr val="012850"/>
                </a:solidFill>
                <a:latin typeface="Open Sans" panose="020B0606030504020204" pitchFamily="34" charset="0"/>
              </a:defRPr>
            </a:lvl1pPr>
          </a:lstStyle>
          <a:p>
            <a:pPr lvl="0"/>
            <a:r>
              <a:rPr lang="hu-HU" dirty="0"/>
              <a:t>DIA CÍME</a:t>
            </a:r>
          </a:p>
        </p:txBody>
      </p:sp>
      <p:sp>
        <p:nvSpPr>
          <p:cNvPr id="4" name="Szöveg helye 10">
            <a:extLst>
              <a:ext uri="{FF2B5EF4-FFF2-40B4-BE49-F238E27FC236}">
                <a16:creationId xmlns:a16="http://schemas.microsoft.com/office/drawing/2014/main" id="{CA91C60B-6859-7AF4-1D6C-CF5A6DEAC648}"/>
              </a:ext>
            </a:extLst>
          </p:cNvPr>
          <p:cNvSpPr>
            <a:spLocks noGrp="1"/>
          </p:cNvSpPr>
          <p:nvPr>
            <p:ph type="body" idx="19"/>
          </p:nvPr>
        </p:nvSpPr>
        <p:spPr>
          <a:xfrm>
            <a:off x="838201" y="1579456"/>
            <a:ext cx="4977383" cy="4068773"/>
          </a:xfrm>
          <a:prstGeom prst="rect">
            <a:avLst/>
          </a:prstGeom>
        </p:spPr>
        <p:txBody>
          <a:bodyPr/>
          <a:lstStyle>
            <a:lvl1pPr marL="0" indent="0">
              <a:buNone/>
              <a:defRPr sz="2200" baseline="0">
                <a:solidFill>
                  <a:schemeClr val="tx1"/>
                </a:solidFill>
                <a:latin typeface="Open Sans" panose="020B0606030504020204" pitchFamily="34" charset="0"/>
              </a:defRPr>
            </a:lvl1pPr>
          </a:lstStyle>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Mintaszöveg szerkesztése</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Első szint</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Második szint</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Harmadik szint</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Negyedik szint</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Ötödik szint</a:t>
            </a:r>
          </a:p>
        </p:txBody>
      </p:sp>
      <p:sp>
        <p:nvSpPr>
          <p:cNvPr id="9" name="Szöveg helye 10">
            <a:extLst>
              <a:ext uri="{FF2B5EF4-FFF2-40B4-BE49-F238E27FC236}">
                <a16:creationId xmlns:a16="http://schemas.microsoft.com/office/drawing/2014/main" id="{C6EA1AAF-19A4-379B-A811-68076AB37167}"/>
              </a:ext>
            </a:extLst>
          </p:cNvPr>
          <p:cNvSpPr>
            <a:spLocks noGrp="1"/>
          </p:cNvSpPr>
          <p:nvPr>
            <p:ph type="body" idx="22"/>
          </p:nvPr>
        </p:nvSpPr>
        <p:spPr>
          <a:xfrm>
            <a:off x="6397429" y="1579456"/>
            <a:ext cx="4977383" cy="4068773"/>
          </a:xfrm>
          <a:prstGeom prst="rect">
            <a:avLst/>
          </a:prstGeom>
        </p:spPr>
        <p:txBody>
          <a:bodyPr/>
          <a:lstStyle>
            <a:lvl1pPr marL="0" indent="0">
              <a:buNone/>
              <a:defRPr sz="2200" baseline="0">
                <a:solidFill>
                  <a:schemeClr val="tx1"/>
                </a:solidFill>
                <a:latin typeface="Open Sans" panose="020B0606030504020204" pitchFamily="34" charset="0"/>
              </a:defRPr>
            </a:lvl1pPr>
          </a:lstStyle>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Mintaszöveg szerkesztése</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Első szint</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Második szint</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Harmadik szint</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Negyedik szint</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Ötödik szint</a:t>
            </a:r>
          </a:p>
        </p:txBody>
      </p:sp>
      <p:pic>
        <p:nvPicPr>
          <p:cNvPr id="3" name="Kép 2">
            <a:extLst>
              <a:ext uri="{FF2B5EF4-FFF2-40B4-BE49-F238E27FC236}">
                <a16:creationId xmlns:a16="http://schemas.microsoft.com/office/drawing/2014/main" id="{FA96FDED-1213-82EC-1A9D-4FC90A80FA77}"/>
              </a:ext>
            </a:extLst>
          </p:cNvPr>
          <p:cNvPicPr>
            <a:picLocks noChangeAspect="1"/>
          </p:cNvPicPr>
          <p:nvPr userDrawn="1"/>
        </p:nvPicPr>
        <p:blipFill>
          <a:blip r:embed="rId2"/>
          <a:stretch>
            <a:fillRect/>
          </a:stretch>
        </p:blipFill>
        <p:spPr>
          <a:xfrm>
            <a:off x="0" y="6001196"/>
            <a:ext cx="12192000" cy="856804"/>
          </a:xfrm>
          <a:prstGeom prst="rect">
            <a:avLst/>
          </a:prstGeom>
        </p:spPr>
      </p:pic>
      <p:sp>
        <p:nvSpPr>
          <p:cNvPr id="5" name="Szöveg helye 10">
            <a:extLst>
              <a:ext uri="{FF2B5EF4-FFF2-40B4-BE49-F238E27FC236}">
                <a16:creationId xmlns:a16="http://schemas.microsoft.com/office/drawing/2014/main" id="{0AF073EC-750D-2DFB-C11E-4C39CA8DC2E4}"/>
              </a:ext>
            </a:extLst>
          </p:cNvPr>
          <p:cNvSpPr>
            <a:spLocks noGrp="1"/>
          </p:cNvSpPr>
          <p:nvPr>
            <p:ph type="body" idx="20" hasCustomPrompt="1"/>
          </p:nvPr>
        </p:nvSpPr>
        <p:spPr>
          <a:xfrm>
            <a:off x="2925371" y="6300874"/>
            <a:ext cx="7985760" cy="337670"/>
          </a:xfrm>
          <a:prstGeom prst="rect">
            <a:avLst/>
          </a:prstGeom>
        </p:spPr>
        <p:txBody>
          <a:bodyPr/>
          <a:lstStyle>
            <a:lvl1pPr marL="0" indent="0">
              <a:buNone/>
              <a:defRPr sz="1200" cap="all" spc="0" baseline="0">
                <a:solidFill>
                  <a:schemeClr val="bg1"/>
                </a:solidFill>
                <a:latin typeface="Open Sans" panose="020B0606030504020204" pitchFamily="34" charset="0"/>
              </a:defRPr>
            </a:lvl1pPr>
          </a:lstStyle>
          <a:p>
            <a:pPr lvl="0"/>
            <a:r>
              <a:rPr lang="hu-HU" dirty="0"/>
              <a:t>Rendezvény, dátum</a:t>
            </a:r>
          </a:p>
        </p:txBody>
      </p:sp>
    </p:spTree>
    <p:extLst>
      <p:ext uri="{BB962C8B-B14F-4D97-AF65-F5344CB8AC3E}">
        <p14:creationId xmlns:p14="http://schemas.microsoft.com/office/powerpoint/2010/main" val="3236759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szövegblokk">
    <p:spTree>
      <p:nvGrpSpPr>
        <p:cNvPr id="1" name=""/>
        <p:cNvGrpSpPr/>
        <p:nvPr/>
      </p:nvGrpSpPr>
      <p:grpSpPr>
        <a:xfrm>
          <a:off x="0" y="0"/>
          <a:ext cx="0" cy="0"/>
          <a:chOff x="0" y="0"/>
          <a:chExt cx="0" cy="0"/>
        </a:xfrm>
      </p:grpSpPr>
      <p:cxnSp>
        <p:nvCxnSpPr>
          <p:cNvPr id="16" name="Egyenes összekötő 15">
            <a:extLst>
              <a:ext uri="{FF2B5EF4-FFF2-40B4-BE49-F238E27FC236}">
                <a16:creationId xmlns:a16="http://schemas.microsoft.com/office/drawing/2014/main" id="{E4CEC806-06F8-0A8E-802F-451103EBAC0E}"/>
              </a:ext>
            </a:extLst>
          </p:cNvPr>
          <p:cNvCxnSpPr>
            <a:cxnSpLocks/>
          </p:cNvCxnSpPr>
          <p:nvPr userDrawn="1"/>
        </p:nvCxnSpPr>
        <p:spPr>
          <a:xfrm>
            <a:off x="838200" y="1274462"/>
            <a:ext cx="10515600" cy="0"/>
          </a:xfrm>
          <a:prstGeom prst="line">
            <a:avLst/>
          </a:prstGeom>
          <a:ln>
            <a:solidFill>
              <a:srgbClr val="012851"/>
            </a:solidFill>
          </a:ln>
        </p:spPr>
        <p:style>
          <a:lnRef idx="1">
            <a:schemeClr val="accent1"/>
          </a:lnRef>
          <a:fillRef idx="0">
            <a:schemeClr val="accent1"/>
          </a:fillRef>
          <a:effectRef idx="0">
            <a:schemeClr val="accent1"/>
          </a:effectRef>
          <a:fontRef idx="minor">
            <a:schemeClr val="tx1"/>
          </a:fontRef>
        </p:style>
      </p:cxnSp>
      <p:sp>
        <p:nvSpPr>
          <p:cNvPr id="2" name="Szöveg helye 10">
            <a:extLst>
              <a:ext uri="{FF2B5EF4-FFF2-40B4-BE49-F238E27FC236}">
                <a16:creationId xmlns:a16="http://schemas.microsoft.com/office/drawing/2014/main" id="{737F6A48-F38F-FC31-62D0-11C22537C648}"/>
              </a:ext>
            </a:extLst>
          </p:cNvPr>
          <p:cNvSpPr>
            <a:spLocks noGrp="1"/>
          </p:cNvSpPr>
          <p:nvPr>
            <p:ph type="body" idx="16" hasCustomPrompt="1"/>
          </p:nvPr>
        </p:nvSpPr>
        <p:spPr>
          <a:xfrm>
            <a:off x="838200" y="723315"/>
            <a:ext cx="10515600" cy="529404"/>
          </a:xfrm>
          <a:prstGeom prst="rect">
            <a:avLst/>
          </a:prstGeom>
        </p:spPr>
        <p:txBody>
          <a:bodyPr/>
          <a:lstStyle>
            <a:lvl1pPr marL="0" indent="0">
              <a:buNone/>
              <a:defRPr sz="3000" baseline="0">
                <a:solidFill>
                  <a:srgbClr val="012850"/>
                </a:solidFill>
                <a:latin typeface="Open Sans" panose="020B0606030504020204" pitchFamily="34" charset="0"/>
              </a:defRPr>
            </a:lvl1pPr>
          </a:lstStyle>
          <a:p>
            <a:pPr lvl="0"/>
            <a:r>
              <a:rPr lang="hu-HU" dirty="0"/>
              <a:t>DIA CÍME</a:t>
            </a:r>
          </a:p>
        </p:txBody>
      </p:sp>
      <p:sp>
        <p:nvSpPr>
          <p:cNvPr id="3" name="Szöveg helye 10">
            <a:extLst>
              <a:ext uri="{FF2B5EF4-FFF2-40B4-BE49-F238E27FC236}">
                <a16:creationId xmlns:a16="http://schemas.microsoft.com/office/drawing/2014/main" id="{1E6D20BC-2EF9-211F-E045-74EB3321F442}"/>
              </a:ext>
            </a:extLst>
          </p:cNvPr>
          <p:cNvSpPr>
            <a:spLocks noGrp="1"/>
          </p:cNvSpPr>
          <p:nvPr>
            <p:ph type="body" idx="19"/>
          </p:nvPr>
        </p:nvSpPr>
        <p:spPr>
          <a:xfrm>
            <a:off x="838201" y="1579456"/>
            <a:ext cx="3212591" cy="4068779"/>
          </a:xfrm>
          <a:prstGeom prst="rect">
            <a:avLst/>
          </a:prstGeom>
        </p:spPr>
        <p:txBody>
          <a:bodyPr/>
          <a:lstStyle>
            <a:lvl1pPr marL="0" indent="0">
              <a:buNone/>
              <a:defRPr sz="2000" baseline="0">
                <a:solidFill>
                  <a:schemeClr val="tx1"/>
                </a:solidFill>
                <a:latin typeface="Open Sans" panose="020B0606030504020204" pitchFamily="34" charset="0"/>
              </a:defRPr>
            </a:lvl1pPr>
          </a:lstStyle>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Mintaszöveg szerkesztése</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Első szint</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Második szint</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Harmadik szint</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Negyedik szint</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Ötödik szint</a:t>
            </a:r>
          </a:p>
        </p:txBody>
      </p:sp>
      <p:sp>
        <p:nvSpPr>
          <p:cNvPr id="10" name="Szöveg helye 10">
            <a:extLst>
              <a:ext uri="{FF2B5EF4-FFF2-40B4-BE49-F238E27FC236}">
                <a16:creationId xmlns:a16="http://schemas.microsoft.com/office/drawing/2014/main" id="{0AB37620-467A-3358-9635-1AE991B29903}"/>
              </a:ext>
            </a:extLst>
          </p:cNvPr>
          <p:cNvSpPr>
            <a:spLocks noGrp="1"/>
          </p:cNvSpPr>
          <p:nvPr>
            <p:ph type="body" idx="20"/>
          </p:nvPr>
        </p:nvSpPr>
        <p:spPr>
          <a:xfrm>
            <a:off x="4489704" y="1579456"/>
            <a:ext cx="3212591" cy="4068779"/>
          </a:xfrm>
          <a:prstGeom prst="rect">
            <a:avLst/>
          </a:prstGeom>
        </p:spPr>
        <p:txBody>
          <a:bodyPr/>
          <a:lstStyle>
            <a:lvl1pPr marL="0" indent="0">
              <a:buNone/>
              <a:defRPr sz="2000" baseline="0">
                <a:solidFill>
                  <a:schemeClr val="tx1"/>
                </a:solidFill>
                <a:latin typeface="Open Sans" panose="020B0606030504020204" pitchFamily="34" charset="0"/>
              </a:defRPr>
            </a:lvl1pPr>
          </a:lstStyle>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Mintaszöveg szerkesztése</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Első szint</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Második szint</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Harmadik szint</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Negyedik szint</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Ötödik szint</a:t>
            </a:r>
          </a:p>
        </p:txBody>
      </p:sp>
      <p:sp>
        <p:nvSpPr>
          <p:cNvPr id="11" name="Szöveg helye 10">
            <a:extLst>
              <a:ext uri="{FF2B5EF4-FFF2-40B4-BE49-F238E27FC236}">
                <a16:creationId xmlns:a16="http://schemas.microsoft.com/office/drawing/2014/main" id="{44317DED-74F7-596D-46E5-4EFCB5B1B45F}"/>
              </a:ext>
            </a:extLst>
          </p:cNvPr>
          <p:cNvSpPr>
            <a:spLocks noGrp="1"/>
          </p:cNvSpPr>
          <p:nvPr>
            <p:ph type="body" idx="21"/>
          </p:nvPr>
        </p:nvSpPr>
        <p:spPr>
          <a:xfrm>
            <a:off x="8141207" y="1579456"/>
            <a:ext cx="3212591" cy="4068779"/>
          </a:xfrm>
          <a:prstGeom prst="rect">
            <a:avLst/>
          </a:prstGeom>
        </p:spPr>
        <p:txBody>
          <a:bodyPr/>
          <a:lstStyle>
            <a:lvl1pPr marL="0" indent="0">
              <a:buNone/>
              <a:defRPr sz="2000" baseline="0">
                <a:solidFill>
                  <a:schemeClr val="tx1"/>
                </a:solidFill>
                <a:latin typeface="Open Sans" panose="020B0606030504020204" pitchFamily="34" charset="0"/>
              </a:defRPr>
            </a:lvl1pPr>
          </a:lstStyle>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Mintaszöveg szerkesztése</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Első szint</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Második szint</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Harmadik szint</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Negyedik szint</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Ötödik szint</a:t>
            </a:r>
          </a:p>
        </p:txBody>
      </p:sp>
      <p:pic>
        <p:nvPicPr>
          <p:cNvPr id="4" name="Kép 3">
            <a:extLst>
              <a:ext uri="{FF2B5EF4-FFF2-40B4-BE49-F238E27FC236}">
                <a16:creationId xmlns:a16="http://schemas.microsoft.com/office/drawing/2014/main" id="{936141E3-2650-7309-36C7-ECD2E619BF86}"/>
              </a:ext>
            </a:extLst>
          </p:cNvPr>
          <p:cNvPicPr>
            <a:picLocks noChangeAspect="1"/>
          </p:cNvPicPr>
          <p:nvPr userDrawn="1"/>
        </p:nvPicPr>
        <p:blipFill>
          <a:blip r:embed="rId2"/>
          <a:stretch>
            <a:fillRect/>
          </a:stretch>
        </p:blipFill>
        <p:spPr>
          <a:xfrm>
            <a:off x="0" y="6001196"/>
            <a:ext cx="12192000" cy="856804"/>
          </a:xfrm>
          <a:prstGeom prst="rect">
            <a:avLst/>
          </a:prstGeom>
        </p:spPr>
      </p:pic>
      <p:sp>
        <p:nvSpPr>
          <p:cNvPr id="5" name="Szöveg helye 10">
            <a:extLst>
              <a:ext uri="{FF2B5EF4-FFF2-40B4-BE49-F238E27FC236}">
                <a16:creationId xmlns:a16="http://schemas.microsoft.com/office/drawing/2014/main" id="{0614727D-5F43-1091-F059-56358E383047}"/>
              </a:ext>
            </a:extLst>
          </p:cNvPr>
          <p:cNvSpPr>
            <a:spLocks noGrp="1"/>
          </p:cNvSpPr>
          <p:nvPr>
            <p:ph type="body" idx="22" hasCustomPrompt="1"/>
          </p:nvPr>
        </p:nvSpPr>
        <p:spPr>
          <a:xfrm>
            <a:off x="2925371" y="6300874"/>
            <a:ext cx="7985760" cy="337670"/>
          </a:xfrm>
          <a:prstGeom prst="rect">
            <a:avLst/>
          </a:prstGeom>
        </p:spPr>
        <p:txBody>
          <a:bodyPr/>
          <a:lstStyle>
            <a:lvl1pPr marL="0" indent="0">
              <a:buNone/>
              <a:defRPr sz="1200" cap="all" spc="0" baseline="0">
                <a:solidFill>
                  <a:schemeClr val="bg1"/>
                </a:solidFill>
                <a:latin typeface="Open Sans" panose="020B0606030504020204" pitchFamily="34" charset="0"/>
              </a:defRPr>
            </a:lvl1pPr>
          </a:lstStyle>
          <a:p>
            <a:pPr lvl="0"/>
            <a:r>
              <a:rPr lang="hu-HU" dirty="0"/>
              <a:t>Rendezvény, dátum</a:t>
            </a:r>
          </a:p>
        </p:txBody>
      </p:sp>
    </p:spTree>
    <p:extLst>
      <p:ext uri="{BB962C8B-B14F-4D97-AF65-F5344CB8AC3E}">
        <p14:creationId xmlns:p14="http://schemas.microsoft.com/office/powerpoint/2010/main" val="1253035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képes tartalom">
    <p:spTree>
      <p:nvGrpSpPr>
        <p:cNvPr id="1" name=""/>
        <p:cNvGrpSpPr/>
        <p:nvPr/>
      </p:nvGrpSpPr>
      <p:grpSpPr>
        <a:xfrm>
          <a:off x="0" y="0"/>
          <a:ext cx="0" cy="0"/>
          <a:chOff x="0" y="0"/>
          <a:chExt cx="0" cy="0"/>
        </a:xfrm>
      </p:grpSpPr>
      <p:cxnSp>
        <p:nvCxnSpPr>
          <p:cNvPr id="12" name="Egyenes összekötő 11">
            <a:extLst>
              <a:ext uri="{FF2B5EF4-FFF2-40B4-BE49-F238E27FC236}">
                <a16:creationId xmlns:a16="http://schemas.microsoft.com/office/drawing/2014/main" id="{FDFD7BA7-C2A9-595B-15D6-EDE5F7DAE2D1}"/>
              </a:ext>
            </a:extLst>
          </p:cNvPr>
          <p:cNvCxnSpPr>
            <a:cxnSpLocks/>
          </p:cNvCxnSpPr>
          <p:nvPr userDrawn="1"/>
        </p:nvCxnSpPr>
        <p:spPr>
          <a:xfrm>
            <a:off x="838200" y="1274462"/>
            <a:ext cx="10515600" cy="0"/>
          </a:xfrm>
          <a:prstGeom prst="line">
            <a:avLst/>
          </a:prstGeom>
          <a:ln>
            <a:solidFill>
              <a:srgbClr val="012851"/>
            </a:solidFill>
          </a:ln>
        </p:spPr>
        <p:style>
          <a:lnRef idx="1">
            <a:schemeClr val="accent1"/>
          </a:lnRef>
          <a:fillRef idx="0">
            <a:schemeClr val="accent1"/>
          </a:fillRef>
          <a:effectRef idx="0">
            <a:schemeClr val="accent1"/>
          </a:effectRef>
          <a:fontRef idx="minor">
            <a:schemeClr val="tx1"/>
          </a:fontRef>
        </p:style>
      </p:cxnSp>
      <p:sp>
        <p:nvSpPr>
          <p:cNvPr id="19" name="Kép helye 2">
            <a:extLst>
              <a:ext uri="{FF2B5EF4-FFF2-40B4-BE49-F238E27FC236}">
                <a16:creationId xmlns:a16="http://schemas.microsoft.com/office/drawing/2014/main" id="{9E45454F-C86C-2D65-C04B-55E626DA88AE}"/>
              </a:ext>
            </a:extLst>
          </p:cNvPr>
          <p:cNvSpPr>
            <a:spLocks noGrp="1"/>
          </p:cNvSpPr>
          <p:nvPr>
            <p:ph type="pic" idx="11"/>
          </p:nvPr>
        </p:nvSpPr>
        <p:spPr>
          <a:xfrm>
            <a:off x="6265629" y="1579456"/>
            <a:ext cx="5067632" cy="406877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dirty="0"/>
          </a:p>
        </p:txBody>
      </p:sp>
      <p:sp>
        <p:nvSpPr>
          <p:cNvPr id="20" name="Kép helye 2">
            <a:extLst>
              <a:ext uri="{FF2B5EF4-FFF2-40B4-BE49-F238E27FC236}">
                <a16:creationId xmlns:a16="http://schemas.microsoft.com/office/drawing/2014/main" id="{176350A7-3ED8-9325-46CB-CA499869403F}"/>
              </a:ext>
            </a:extLst>
          </p:cNvPr>
          <p:cNvSpPr>
            <a:spLocks noGrp="1"/>
          </p:cNvSpPr>
          <p:nvPr>
            <p:ph type="pic" idx="12"/>
          </p:nvPr>
        </p:nvSpPr>
        <p:spPr>
          <a:xfrm>
            <a:off x="838200" y="1579456"/>
            <a:ext cx="5011973" cy="406877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dirty="0"/>
          </a:p>
        </p:txBody>
      </p:sp>
      <p:sp>
        <p:nvSpPr>
          <p:cNvPr id="2" name="Szöveg helye 10">
            <a:extLst>
              <a:ext uri="{FF2B5EF4-FFF2-40B4-BE49-F238E27FC236}">
                <a16:creationId xmlns:a16="http://schemas.microsoft.com/office/drawing/2014/main" id="{1BFA0AC3-D5FA-244D-2DF5-5874C6467C5D}"/>
              </a:ext>
            </a:extLst>
          </p:cNvPr>
          <p:cNvSpPr>
            <a:spLocks noGrp="1"/>
          </p:cNvSpPr>
          <p:nvPr>
            <p:ph type="body" idx="16" hasCustomPrompt="1"/>
          </p:nvPr>
        </p:nvSpPr>
        <p:spPr>
          <a:xfrm>
            <a:off x="838200" y="723315"/>
            <a:ext cx="10515600" cy="529404"/>
          </a:xfrm>
          <a:prstGeom prst="rect">
            <a:avLst/>
          </a:prstGeom>
        </p:spPr>
        <p:txBody>
          <a:bodyPr/>
          <a:lstStyle>
            <a:lvl1pPr marL="0" indent="0">
              <a:buNone/>
              <a:defRPr sz="3000" baseline="0">
                <a:solidFill>
                  <a:srgbClr val="012850"/>
                </a:solidFill>
                <a:latin typeface="Open Sans" panose="020B0606030504020204" pitchFamily="34" charset="0"/>
              </a:defRPr>
            </a:lvl1pPr>
          </a:lstStyle>
          <a:p>
            <a:pPr lvl="0"/>
            <a:r>
              <a:rPr lang="hu-HU" dirty="0"/>
              <a:t>DIA CÍME</a:t>
            </a:r>
          </a:p>
        </p:txBody>
      </p:sp>
      <p:pic>
        <p:nvPicPr>
          <p:cNvPr id="4" name="Kép 3">
            <a:extLst>
              <a:ext uri="{FF2B5EF4-FFF2-40B4-BE49-F238E27FC236}">
                <a16:creationId xmlns:a16="http://schemas.microsoft.com/office/drawing/2014/main" id="{245C0CEC-C383-42CB-7D7B-C253C37D1EFF}"/>
              </a:ext>
            </a:extLst>
          </p:cNvPr>
          <p:cNvPicPr>
            <a:picLocks noChangeAspect="1"/>
          </p:cNvPicPr>
          <p:nvPr userDrawn="1"/>
        </p:nvPicPr>
        <p:blipFill>
          <a:blip r:embed="rId2"/>
          <a:stretch>
            <a:fillRect/>
          </a:stretch>
        </p:blipFill>
        <p:spPr>
          <a:xfrm>
            <a:off x="0" y="6001196"/>
            <a:ext cx="12192000" cy="856804"/>
          </a:xfrm>
          <a:prstGeom prst="rect">
            <a:avLst/>
          </a:prstGeom>
        </p:spPr>
      </p:pic>
      <p:sp>
        <p:nvSpPr>
          <p:cNvPr id="5" name="Szöveg helye 10">
            <a:extLst>
              <a:ext uri="{FF2B5EF4-FFF2-40B4-BE49-F238E27FC236}">
                <a16:creationId xmlns:a16="http://schemas.microsoft.com/office/drawing/2014/main" id="{6D82DBE0-A887-D830-B4E0-50498F0CA4CC}"/>
              </a:ext>
            </a:extLst>
          </p:cNvPr>
          <p:cNvSpPr>
            <a:spLocks noGrp="1"/>
          </p:cNvSpPr>
          <p:nvPr>
            <p:ph type="body" idx="20" hasCustomPrompt="1"/>
          </p:nvPr>
        </p:nvSpPr>
        <p:spPr>
          <a:xfrm>
            <a:off x="2925371" y="6300874"/>
            <a:ext cx="7985760" cy="337670"/>
          </a:xfrm>
          <a:prstGeom prst="rect">
            <a:avLst/>
          </a:prstGeom>
        </p:spPr>
        <p:txBody>
          <a:bodyPr/>
          <a:lstStyle>
            <a:lvl1pPr marL="0" indent="0">
              <a:buNone/>
              <a:defRPr sz="1200" cap="all" spc="0" baseline="0">
                <a:solidFill>
                  <a:schemeClr val="bg1"/>
                </a:solidFill>
                <a:latin typeface="Open Sans" panose="020B0606030504020204" pitchFamily="34" charset="0"/>
              </a:defRPr>
            </a:lvl1pPr>
          </a:lstStyle>
          <a:p>
            <a:pPr lvl="0"/>
            <a:r>
              <a:rPr lang="hu-HU" dirty="0"/>
              <a:t>Rendezvény, dátum</a:t>
            </a:r>
          </a:p>
        </p:txBody>
      </p:sp>
    </p:spTree>
    <p:extLst>
      <p:ext uri="{BB962C8B-B14F-4D97-AF65-F5344CB8AC3E}">
        <p14:creationId xmlns:p14="http://schemas.microsoft.com/office/powerpoint/2010/main" val="4151485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képes tartalom">
    <p:spTree>
      <p:nvGrpSpPr>
        <p:cNvPr id="1" name=""/>
        <p:cNvGrpSpPr/>
        <p:nvPr/>
      </p:nvGrpSpPr>
      <p:grpSpPr>
        <a:xfrm>
          <a:off x="0" y="0"/>
          <a:ext cx="0" cy="0"/>
          <a:chOff x="0" y="0"/>
          <a:chExt cx="0" cy="0"/>
        </a:xfrm>
      </p:grpSpPr>
      <p:cxnSp>
        <p:nvCxnSpPr>
          <p:cNvPr id="6" name="Egyenes összekötő 5">
            <a:extLst>
              <a:ext uri="{FF2B5EF4-FFF2-40B4-BE49-F238E27FC236}">
                <a16:creationId xmlns:a16="http://schemas.microsoft.com/office/drawing/2014/main" id="{A371C297-1CA5-94ED-2895-3B1AF69D27B3}"/>
              </a:ext>
            </a:extLst>
          </p:cNvPr>
          <p:cNvCxnSpPr>
            <a:cxnSpLocks/>
          </p:cNvCxnSpPr>
          <p:nvPr userDrawn="1"/>
        </p:nvCxnSpPr>
        <p:spPr>
          <a:xfrm>
            <a:off x="838200" y="1274462"/>
            <a:ext cx="10515600" cy="0"/>
          </a:xfrm>
          <a:prstGeom prst="line">
            <a:avLst/>
          </a:prstGeom>
          <a:ln>
            <a:solidFill>
              <a:srgbClr val="012851"/>
            </a:solidFill>
          </a:ln>
        </p:spPr>
        <p:style>
          <a:lnRef idx="1">
            <a:schemeClr val="accent1"/>
          </a:lnRef>
          <a:fillRef idx="0">
            <a:schemeClr val="accent1"/>
          </a:fillRef>
          <a:effectRef idx="0">
            <a:schemeClr val="accent1"/>
          </a:effectRef>
          <a:fontRef idx="minor">
            <a:schemeClr val="tx1"/>
          </a:fontRef>
        </p:style>
      </p:cxnSp>
      <p:sp>
        <p:nvSpPr>
          <p:cNvPr id="9" name="Kép helye 2">
            <a:extLst>
              <a:ext uri="{FF2B5EF4-FFF2-40B4-BE49-F238E27FC236}">
                <a16:creationId xmlns:a16="http://schemas.microsoft.com/office/drawing/2014/main" id="{B4B0655C-B169-D423-90AB-F5CB238B3C4B}"/>
              </a:ext>
            </a:extLst>
          </p:cNvPr>
          <p:cNvSpPr>
            <a:spLocks noGrp="1"/>
          </p:cNvSpPr>
          <p:nvPr>
            <p:ph type="pic" idx="10"/>
          </p:nvPr>
        </p:nvSpPr>
        <p:spPr>
          <a:xfrm>
            <a:off x="838199" y="1579456"/>
            <a:ext cx="2564928" cy="412541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dirty="0"/>
          </a:p>
        </p:txBody>
      </p:sp>
      <p:sp>
        <p:nvSpPr>
          <p:cNvPr id="10" name="Kép helye 2">
            <a:extLst>
              <a:ext uri="{FF2B5EF4-FFF2-40B4-BE49-F238E27FC236}">
                <a16:creationId xmlns:a16="http://schemas.microsoft.com/office/drawing/2014/main" id="{88B1D7E9-B3E8-D3A3-7C3B-46B669E00D44}"/>
              </a:ext>
            </a:extLst>
          </p:cNvPr>
          <p:cNvSpPr>
            <a:spLocks noGrp="1"/>
          </p:cNvSpPr>
          <p:nvPr>
            <p:ph type="pic" idx="11"/>
          </p:nvPr>
        </p:nvSpPr>
        <p:spPr>
          <a:xfrm>
            <a:off x="6639338" y="1579457"/>
            <a:ext cx="4693921" cy="4125428"/>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dirty="0"/>
          </a:p>
        </p:txBody>
      </p:sp>
      <p:sp>
        <p:nvSpPr>
          <p:cNvPr id="13" name="Kép helye 2">
            <a:extLst>
              <a:ext uri="{FF2B5EF4-FFF2-40B4-BE49-F238E27FC236}">
                <a16:creationId xmlns:a16="http://schemas.microsoft.com/office/drawing/2014/main" id="{DE50A8AD-DAA0-C470-251A-FB13BCEC03F1}"/>
              </a:ext>
            </a:extLst>
          </p:cNvPr>
          <p:cNvSpPr>
            <a:spLocks noGrp="1"/>
          </p:cNvSpPr>
          <p:nvPr>
            <p:ph type="pic" idx="12"/>
          </p:nvPr>
        </p:nvSpPr>
        <p:spPr>
          <a:xfrm>
            <a:off x="3738768" y="1579456"/>
            <a:ext cx="2564928" cy="412541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dirty="0"/>
          </a:p>
        </p:txBody>
      </p:sp>
      <p:sp>
        <p:nvSpPr>
          <p:cNvPr id="2" name="Szöveg helye 10">
            <a:extLst>
              <a:ext uri="{FF2B5EF4-FFF2-40B4-BE49-F238E27FC236}">
                <a16:creationId xmlns:a16="http://schemas.microsoft.com/office/drawing/2014/main" id="{8A66C65D-5136-21C7-C4AA-39F449F6F4AF}"/>
              </a:ext>
            </a:extLst>
          </p:cNvPr>
          <p:cNvSpPr>
            <a:spLocks noGrp="1"/>
          </p:cNvSpPr>
          <p:nvPr>
            <p:ph type="body" idx="16" hasCustomPrompt="1"/>
          </p:nvPr>
        </p:nvSpPr>
        <p:spPr>
          <a:xfrm>
            <a:off x="838200" y="723315"/>
            <a:ext cx="10515600" cy="529404"/>
          </a:xfrm>
          <a:prstGeom prst="rect">
            <a:avLst/>
          </a:prstGeom>
        </p:spPr>
        <p:txBody>
          <a:bodyPr/>
          <a:lstStyle>
            <a:lvl1pPr marL="0" indent="0">
              <a:buNone/>
              <a:defRPr sz="3000" baseline="0">
                <a:solidFill>
                  <a:srgbClr val="012850"/>
                </a:solidFill>
                <a:latin typeface="Open Sans" panose="020B0606030504020204" pitchFamily="34" charset="0"/>
              </a:defRPr>
            </a:lvl1pPr>
          </a:lstStyle>
          <a:p>
            <a:pPr lvl="0"/>
            <a:r>
              <a:rPr lang="hu-HU" dirty="0"/>
              <a:t>DIA CÍME</a:t>
            </a:r>
          </a:p>
        </p:txBody>
      </p:sp>
      <p:pic>
        <p:nvPicPr>
          <p:cNvPr id="3" name="Kép 2">
            <a:extLst>
              <a:ext uri="{FF2B5EF4-FFF2-40B4-BE49-F238E27FC236}">
                <a16:creationId xmlns:a16="http://schemas.microsoft.com/office/drawing/2014/main" id="{8DC4FBAE-8E6D-4D61-C7ED-3B8AA103C94A}"/>
              </a:ext>
            </a:extLst>
          </p:cNvPr>
          <p:cNvPicPr>
            <a:picLocks noChangeAspect="1"/>
          </p:cNvPicPr>
          <p:nvPr userDrawn="1"/>
        </p:nvPicPr>
        <p:blipFill>
          <a:blip r:embed="rId2"/>
          <a:stretch>
            <a:fillRect/>
          </a:stretch>
        </p:blipFill>
        <p:spPr>
          <a:xfrm>
            <a:off x="0" y="6001196"/>
            <a:ext cx="12192000" cy="856804"/>
          </a:xfrm>
          <a:prstGeom prst="rect">
            <a:avLst/>
          </a:prstGeom>
        </p:spPr>
      </p:pic>
      <p:sp>
        <p:nvSpPr>
          <p:cNvPr id="5" name="Szöveg helye 10">
            <a:extLst>
              <a:ext uri="{FF2B5EF4-FFF2-40B4-BE49-F238E27FC236}">
                <a16:creationId xmlns:a16="http://schemas.microsoft.com/office/drawing/2014/main" id="{765D96AD-EB0E-433E-7DD3-3FEB95FE9F4C}"/>
              </a:ext>
            </a:extLst>
          </p:cNvPr>
          <p:cNvSpPr>
            <a:spLocks noGrp="1"/>
          </p:cNvSpPr>
          <p:nvPr>
            <p:ph type="body" idx="20" hasCustomPrompt="1"/>
          </p:nvPr>
        </p:nvSpPr>
        <p:spPr>
          <a:xfrm>
            <a:off x="2925371" y="6300874"/>
            <a:ext cx="7985760" cy="337670"/>
          </a:xfrm>
          <a:prstGeom prst="rect">
            <a:avLst/>
          </a:prstGeom>
        </p:spPr>
        <p:txBody>
          <a:bodyPr/>
          <a:lstStyle>
            <a:lvl1pPr marL="0" indent="0">
              <a:buNone/>
              <a:defRPr sz="1200" cap="all" spc="0" baseline="0">
                <a:solidFill>
                  <a:schemeClr val="bg1"/>
                </a:solidFill>
                <a:latin typeface="Open Sans" panose="020B0606030504020204" pitchFamily="34" charset="0"/>
              </a:defRPr>
            </a:lvl1pPr>
          </a:lstStyle>
          <a:p>
            <a:pPr lvl="0"/>
            <a:r>
              <a:rPr lang="hu-HU" dirty="0"/>
              <a:t>Rendezvény, dátum</a:t>
            </a:r>
          </a:p>
        </p:txBody>
      </p:sp>
    </p:spTree>
    <p:extLst>
      <p:ext uri="{BB962C8B-B14F-4D97-AF65-F5344CB8AC3E}">
        <p14:creationId xmlns:p14="http://schemas.microsoft.com/office/powerpoint/2010/main" val="411759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kép címmel">
    <p:spTree>
      <p:nvGrpSpPr>
        <p:cNvPr id="1" name=""/>
        <p:cNvGrpSpPr/>
        <p:nvPr/>
      </p:nvGrpSpPr>
      <p:grpSpPr>
        <a:xfrm>
          <a:off x="0" y="0"/>
          <a:ext cx="0" cy="0"/>
          <a:chOff x="0" y="0"/>
          <a:chExt cx="0" cy="0"/>
        </a:xfrm>
      </p:grpSpPr>
      <p:cxnSp>
        <p:nvCxnSpPr>
          <p:cNvPr id="14" name="Egyenes összekötő 13">
            <a:extLst>
              <a:ext uri="{FF2B5EF4-FFF2-40B4-BE49-F238E27FC236}">
                <a16:creationId xmlns:a16="http://schemas.microsoft.com/office/drawing/2014/main" id="{D3B63919-F8C0-E45C-09D0-60059DD85486}"/>
              </a:ext>
            </a:extLst>
          </p:cNvPr>
          <p:cNvCxnSpPr>
            <a:cxnSpLocks/>
          </p:cNvCxnSpPr>
          <p:nvPr userDrawn="1"/>
        </p:nvCxnSpPr>
        <p:spPr>
          <a:xfrm>
            <a:off x="838200" y="1274462"/>
            <a:ext cx="10515600" cy="0"/>
          </a:xfrm>
          <a:prstGeom prst="line">
            <a:avLst/>
          </a:prstGeom>
          <a:ln>
            <a:solidFill>
              <a:srgbClr val="012851"/>
            </a:solidFill>
          </a:ln>
        </p:spPr>
        <p:style>
          <a:lnRef idx="1">
            <a:schemeClr val="accent1"/>
          </a:lnRef>
          <a:fillRef idx="0">
            <a:schemeClr val="accent1"/>
          </a:fillRef>
          <a:effectRef idx="0">
            <a:schemeClr val="accent1"/>
          </a:effectRef>
          <a:fontRef idx="minor">
            <a:schemeClr val="tx1"/>
          </a:fontRef>
        </p:style>
      </p:cxnSp>
      <p:sp>
        <p:nvSpPr>
          <p:cNvPr id="18" name="Kép helye 2">
            <a:extLst>
              <a:ext uri="{FF2B5EF4-FFF2-40B4-BE49-F238E27FC236}">
                <a16:creationId xmlns:a16="http://schemas.microsoft.com/office/drawing/2014/main" id="{885801D2-AD3D-65D3-7B5C-D11229926A42}"/>
              </a:ext>
            </a:extLst>
          </p:cNvPr>
          <p:cNvSpPr>
            <a:spLocks noGrp="1"/>
          </p:cNvSpPr>
          <p:nvPr>
            <p:ph type="pic" idx="13"/>
          </p:nvPr>
        </p:nvSpPr>
        <p:spPr>
          <a:xfrm>
            <a:off x="838200" y="1557713"/>
            <a:ext cx="5021911" cy="328561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dirty="0"/>
          </a:p>
        </p:txBody>
      </p:sp>
      <p:sp>
        <p:nvSpPr>
          <p:cNvPr id="31" name="Kép helye 2">
            <a:extLst>
              <a:ext uri="{FF2B5EF4-FFF2-40B4-BE49-F238E27FC236}">
                <a16:creationId xmlns:a16="http://schemas.microsoft.com/office/drawing/2014/main" id="{BA351229-7C81-1BF9-C349-D053BA83B114}"/>
              </a:ext>
            </a:extLst>
          </p:cNvPr>
          <p:cNvSpPr>
            <a:spLocks noGrp="1"/>
          </p:cNvSpPr>
          <p:nvPr>
            <p:ph type="pic" idx="14"/>
          </p:nvPr>
        </p:nvSpPr>
        <p:spPr>
          <a:xfrm>
            <a:off x="6331888" y="1557713"/>
            <a:ext cx="5021911" cy="328561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dirty="0"/>
          </a:p>
        </p:txBody>
      </p:sp>
      <p:sp>
        <p:nvSpPr>
          <p:cNvPr id="2" name="Szöveg helye 10">
            <a:extLst>
              <a:ext uri="{FF2B5EF4-FFF2-40B4-BE49-F238E27FC236}">
                <a16:creationId xmlns:a16="http://schemas.microsoft.com/office/drawing/2014/main" id="{567F4794-7128-84D5-187A-87B98CBB4B75}"/>
              </a:ext>
            </a:extLst>
          </p:cNvPr>
          <p:cNvSpPr>
            <a:spLocks noGrp="1"/>
          </p:cNvSpPr>
          <p:nvPr>
            <p:ph type="body" idx="16" hasCustomPrompt="1"/>
          </p:nvPr>
        </p:nvSpPr>
        <p:spPr>
          <a:xfrm>
            <a:off x="838200" y="723315"/>
            <a:ext cx="10515600" cy="529404"/>
          </a:xfrm>
          <a:prstGeom prst="rect">
            <a:avLst/>
          </a:prstGeom>
        </p:spPr>
        <p:txBody>
          <a:bodyPr/>
          <a:lstStyle>
            <a:lvl1pPr marL="0" indent="0">
              <a:buNone/>
              <a:defRPr sz="3000" baseline="0">
                <a:solidFill>
                  <a:srgbClr val="012850"/>
                </a:solidFill>
                <a:latin typeface="Open Sans" panose="020B0606030504020204" pitchFamily="34" charset="0"/>
              </a:defRPr>
            </a:lvl1pPr>
          </a:lstStyle>
          <a:p>
            <a:pPr lvl="0"/>
            <a:r>
              <a:rPr lang="hu-HU" dirty="0"/>
              <a:t>DIA CÍME</a:t>
            </a:r>
          </a:p>
        </p:txBody>
      </p:sp>
      <p:sp>
        <p:nvSpPr>
          <p:cNvPr id="10" name="Szöveg helye 10">
            <a:extLst>
              <a:ext uri="{FF2B5EF4-FFF2-40B4-BE49-F238E27FC236}">
                <a16:creationId xmlns:a16="http://schemas.microsoft.com/office/drawing/2014/main" id="{12964550-01B5-19AF-9500-49E3DD0D5A13}"/>
              </a:ext>
            </a:extLst>
          </p:cNvPr>
          <p:cNvSpPr>
            <a:spLocks noGrp="1"/>
          </p:cNvSpPr>
          <p:nvPr>
            <p:ph type="body" idx="21" hasCustomPrompt="1"/>
          </p:nvPr>
        </p:nvSpPr>
        <p:spPr>
          <a:xfrm>
            <a:off x="838200" y="5118900"/>
            <a:ext cx="5021911" cy="529404"/>
          </a:xfrm>
          <a:prstGeom prst="rect">
            <a:avLst/>
          </a:prstGeom>
        </p:spPr>
        <p:txBody>
          <a:bodyPr/>
          <a:lstStyle>
            <a:lvl1pPr marL="0" indent="0">
              <a:buNone/>
              <a:defRPr sz="2400" baseline="0">
                <a:solidFill>
                  <a:schemeClr val="tx1"/>
                </a:solidFill>
                <a:latin typeface="Open Sans" panose="020B0606030504020204" pitchFamily="34" charset="0"/>
              </a:defRPr>
            </a:lvl1pPr>
          </a:lstStyle>
          <a:p>
            <a:pPr lvl="0"/>
            <a:r>
              <a:rPr lang="hu-HU" dirty="0"/>
              <a:t>Kép címe</a:t>
            </a:r>
          </a:p>
        </p:txBody>
      </p:sp>
      <p:sp>
        <p:nvSpPr>
          <p:cNvPr id="12" name="Szöveg helye 10">
            <a:extLst>
              <a:ext uri="{FF2B5EF4-FFF2-40B4-BE49-F238E27FC236}">
                <a16:creationId xmlns:a16="http://schemas.microsoft.com/office/drawing/2014/main" id="{9BE9CAC6-C1B1-88DE-E91F-5DF606EBF5F2}"/>
              </a:ext>
            </a:extLst>
          </p:cNvPr>
          <p:cNvSpPr>
            <a:spLocks noGrp="1"/>
          </p:cNvSpPr>
          <p:nvPr>
            <p:ph type="body" idx="22" hasCustomPrompt="1"/>
          </p:nvPr>
        </p:nvSpPr>
        <p:spPr>
          <a:xfrm>
            <a:off x="6332692" y="5118900"/>
            <a:ext cx="5021911" cy="529404"/>
          </a:xfrm>
          <a:prstGeom prst="rect">
            <a:avLst/>
          </a:prstGeom>
        </p:spPr>
        <p:txBody>
          <a:bodyPr/>
          <a:lstStyle>
            <a:lvl1pPr marL="0" indent="0">
              <a:buNone/>
              <a:defRPr sz="2400" baseline="0">
                <a:solidFill>
                  <a:schemeClr val="tx1"/>
                </a:solidFill>
                <a:latin typeface="Open Sans" panose="020B0606030504020204" pitchFamily="34" charset="0"/>
              </a:defRPr>
            </a:lvl1pPr>
          </a:lstStyle>
          <a:p>
            <a:pPr lvl="0"/>
            <a:r>
              <a:rPr lang="hu-HU" dirty="0"/>
              <a:t>Kép címe</a:t>
            </a:r>
          </a:p>
        </p:txBody>
      </p:sp>
      <p:pic>
        <p:nvPicPr>
          <p:cNvPr id="4" name="Kép 3">
            <a:extLst>
              <a:ext uri="{FF2B5EF4-FFF2-40B4-BE49-F238E27FC236}">
                <a16:creationId xmlns:a16="http://schemas.microsoft.com/office/drawing/2014/main" id="{36C96EAD-3920-32E6-9EF2-4122439611EB}"/>
              </a:ext>
            </a:extLst>
          </p:cNvPr>
          <p:cNvPicPr>
            <a:picLocks noChangeAspect="1"/>
          </p:cNvPicPr>
          <p:nvPr userDrawn="1"/>
        </p:nvPicPr>
        <p:blipFill>
          <a:blip r:embed="rId2"/>
          <a:stretch>
            <a:fillRect/>
          </a:stretch>
        </p:blipFill>
        <p:spPr>
          <a:xfrm>
            <a:off x="0" y="6001196"/>
            <a:ext cx="12192000" cy="856804"/>
          </a:xfrm>
          <a:prstGeom prst="rect">
            <a:avLst/>
          </a:prstGeom>
        </p:spPr>
      </p:pic>
      <p:sp>
        <p:nvSpPr>
          <p:cNvPr id="5" name="Szöveg helye 10">
            <a:extLst>
              <a:ext uri="{FF2B5EF4-FFF2-40B4-BE49-F238E27FC236}">
                <a16:creationId xmlns:a16="http://schemas.microsoft.com/office/drawing/2014/main" id="{728694AA-87CB-BD28-118C-72EAD9263FD0}"/>
              </a:ext>
            </a:extLst>
          </p:cNvPr>
          <p:cNvSpPr>
            <a:spLocks noGrp="1"/>
          </p:cNvSpPr>
          <p:nvPr>
            <p:ph type="body" idx="20" hasCustomPrompt="1"/>
          </p:nvPr>
        </p:nvSpPr>
        <p:spPr>
          <a:xfrm>
            <a:off x="2925371" y="6300874"/>
            <a:ext cx="7985760" cy="337670"/>
          </a:xfrm>
          <a:prstGeom prst="rect">
            <a:avLst/>
          </a:prstGeom>
        </p:spPr>
        <p:txBody>
          <a:bodyPr/>
          <a:lstStyle>
            <a:lvl1pPr marL="0" indent="0">
              <a:buNone/>
              <a:defRPr sz="1200" cap="all" spc="0" baseline="0">
                <a:solidFill>
                  <a:schemeClr val="bg1"/>
                </a:solidFill>
                <a:latin typeface="Open Sans" panose="020B0606030504020204" pitchFamily="34" charset="0"/>
              </a:defRPr>
            </a:lvl1pPr>
          </a:lstStyle>
          <a:p>
            <a:pPr lvl="0"/>
            <a:r>
              <a:rPr lang="hu-HU" dirty="0"/>
              <a:t>Rendezvény, dátum</a:t>
            </a:r>
          </a:p>
        </p:txBody>
      </p:sp>
    </p:spTree>
    <p:extLst>
      <p:ext uri="{BB962C8B-B14F-4D97-AF65-F5344CB8AC3E}">
        <p14:creationId xmlns:p14="http://schemas.microsoft.com/office/powerpoint/2010/main" val="1640834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zöveg és diagram">
    <p:spTree>
      <p:nvGrpSpPr>
        <p:cNvPr id="1" name=""/>
        <p:cNvGrpSpPr/>
        <p:nvPr/>
      </p:nvGrpSpPr>
      <p:grpSpPr>
        <a:xfrm>
          <a:off x="0" y="0"/>
          <a:ext cx="0" cy="0"/>
          <a:chOff x="0" y="0"/>
          <a:chExt cx="0" cy="0"/>
        </a:xfrm>
      </p:grpSpPr>
      <p:cxnSp>
        <p:nvCxnSpPr>
          <p:cNvPr id="12" name="Egyenes összekötő 11">
            <a:extLst>
              <a:ext uri="{FF2B5EF4-FFF2-40B4-BE49-F238E27FC236}">
                <a16:creationId xmlns:a16="http://schemas.microsoft.com/office/drawing/2014/main" id="{0CA8BCE7-0004-CA11-4864-2FBA560C6C6E}"/>
              </a:ext>
            </a:extLst>
          </p:cNvPr>
          <p:cNvCxnSpPr>
            <a:cxnSpLocks/>
          </p:cNvCxnSpPr>
          <p:nvPr userDrawn="1"/>
        </p:nvCxnSpPr>
        <p:spPr>
          <a:xfrm>
            <a:off x="838200" y="1274462"/>
            <a:ext cx="10515600" cy="0"/>
          </a:xfrm>
          <a:prstGeom prst="line">
            <a:avLst/>
          </a:prstGeom>
          <a:ln>
            <a:solidFill>
              <a:srgbClr val="012851"/>
            </a:solidFill>
          </a:ln>
        </p:spPr>
        <p:style>
          <a:lnRef idx="1">
            <a:schemeClr val="accent1"/>
          </a:lnRef>
          <a:fillRef idx="0">
            <a:schemeClr val="accent1"/>
          </a:fillRef>
          <a:effectRef idx="0">
            <a:schemeClr val="accent1"/>
          </a:effectRef>
          <a:fontRef idx="minor">
            <a:schemeClr val="tx1"/>
          </a:fontRef>
        </p:style>
      </p:cxnSp>
      <p:sp>
        <p:nvSpPr>
          <p:cNvPr id="2" name="Szöveg helye 10">
            <a:extLst>
              <a:ext uri="{FF2B5EF4-FFF2-40B4-BE49-F238E27FC236}">
                <a16:creationId xmlns:a16="http://schemas.microsoft.com/office/drawing/2014/main" id="{30FAA482-BFF6-CAB1-8393-9DB2C3435DC2}"/>
              </a:ext>
            </a:extLst>
          </p:cNvPr>
          <p:cNvSpPr>
            <a:spLocks noGrp="1"/>
          </p:cNvSpPr>
          <p:nvPr>
            <p:ph type="body" idx="16" hasCustomPrompt="1"/>
          </p:nvPr>
        </p:nvSpPr>
        <p:spPr>
          <a:xfrm>
            <a:off x="838200" y="723315"/>
            <a:ext cx="10515600" cy="529404"/>
          </a:xfrm>
          <a:prstGeom prst="rect">
            <a:avLst/>
          </a:prstGeom>
        </p:spPr>
        <p:txBody>
          <a:bodyPr/>
          <a:lstStyle>
            <a:lvl1pPr marL="0" indent="0">
              <a:buNone/>
              <a:defRPr sz="3000" baseline="0">
                <a:solidFill>
                  <a:srgbClr val="012850"/>
                </a:solidFill>
                <a:latin typeface="Open Sans" panose="020B0606030504020204" pitchFamily="34" charset="0"/>
              </a:defRPr>
            </a:lvl1pPr>
          </a:lstStyle>
          <a:p>
            <a:pPr lvl="0"/>
            <a:r>
              <a:rPr lang="hu-HU" dirty="0"/>
              <a:t>DIA CÍME</a:t>
            </a:r>
          </a:p>
        </p:txBody>
      </p:sp>
      <p:sp>
        <p:nvSpPr>
          <p:cNvPr id="4" name="Szöveg helye 10">
            <a:extLst>
              <a:ext uri="{FF2B5EF4-FFF2-40B4-BE49-F238E27FC236}">
                <a16:creationId xmlns:a16="http://schemas.microsoft.com/office/drawing/2014/main" id="{ACFC1F6F-F293-C843-538C-5B5685FD46B2}"/>
              </a:ext>
            </a:extLst>
          </p:cNvPr>
          <p:cNvSpPr>
            <a:spLocks noGrp="1"/>
          </p:cNvSpPr>
          <p:nvPr>
            <p:ph type="body" idx="19"/>
          </p:nvPr>
        </p:nvSpPr>
        <p:spPr>
          <a:xfrm>
            <a:off x="838201" y="1579456"/>
            <a:ext cx="3212591" cy="4060689"/>
          </a:xfrm>
          <a:prstGeom prst="rect">
            <a:avLst/>
          </a:prstGeom>
        </p:spPr>
        <p:txBody>
          <a:bodyPr/>
          <a:lstStyle>
            <a:lvl1pPr marL="0" indent="0">
              <a:buNone/>
              <a:defRPr sz="2000" baseline="0">
                <a:solidFill>
                  <a:schemeClr val="tx1"/>
                </a:solidFill>
                <a:latin typeface="Open Sans" panose="020B0606030504020204" pitchFamily="34" charset="0"/>
              </a:defRPr>
            </a:lvl1pPr>
          </a:lstStyle>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Mintaszöveg szerkesztése</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Első szint</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Második szint</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Harmadik szint</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Negyedik szint</a:t>
            </a:r>
          </a:p>
          <a:p>
            <a:pPr marL="285750" marR="0" lvl="0" indent="-285750" algn="l" defTabSz="914400" rtl="0" eaLnBrk="1" fontAlgn="auto" latinLnBrk="0" hangingPunct="1">
              <a:lnSpc>
                <a:spcPct val="114000"/>
              </a:lnSpc>
              <a:spcBef>
                <a:spcPts val="0"/>
              </a:spcBef>
              <a:spcAft>
                <a:spcPts val="0"/>
              </a:spcAft>
              <a:buClrTx/>
              <a:buSzTx/>
              <a:buFont typeface="Arial" panose="020B0604020202020204" pitchFamily="34" charset="0"/>
              <a:buChar char="•"/>
              <a:tabLst/>
              <a:defRPr/>
            </a:pPr>
            <a:r>
              <a:rPr kumimoji="0" lang="hu-HU" sz="2000" b="0" i="0" u="none" strike="noStrike" kern="1200" cap="none" spc="0" normalizeH="0" baseline="0" noProof="0" dirty="0">
                <a:ln>
                  <a:noFill/>
                </a:ln>
                <a:solidFill>
                  <a:srgbClr val="012851"/>
                </a:solidFill>
                <a:effectLst/>
                <a:uLnTx/>
                <a:uFillTx/>
                <a:latin typeface="Open Sans" panose="020B0606030504020204" pitchFamily="34" charset="0"/>
                <a:ea typeface="Open Sans" panose="020B0606030504020204" pitchFamily="34" charset="0"/>
                <a:cs typeface="Open Sans" panose="020B0606030504020204" pitchFamily="34" charset="0"/>
              </a:rPr>
              <a:t>Ötödik szint</a:t>
            </a:r>
          </a:p>
        </p:txBody>
      </p:sp>
      <p:sp>
        <p:nvSpPr>
          <p:cNvPr id="11" name="Diagram helye 10">
            <a:extLst>
              <a:ext uri="{FF2B5EF4-FFF2-40B4-BE49-F238E27FC236}">
                <a16:creationId xmlns:a16="http://schemas.microsoft.com/office/drawing/2014/main" id="{B11D781D-DBC5-AFF1-5464-03EB686EDB38}"/>
              </a:ext>
            </a:extLst>
          </p:cNvPr>
          <p:cNvSpPr>
            <a:spLocks noGrp="1"/>
          </p:cNvSpPr>
          <p:nvPr>
            <p:ph type="chart" sz="quarter" idx="21"/>
          </p:nvPr>
        </p:nvSpPr>
        <p:spPr>
          <a:xfrm>
            <a:off x="4426343" y="1579563"/>
            <a:ext cx="6927457" cy="4060579"/>
          </a:xfrm>
          <a:prstGeom prst="rect">
            <a:avLst/>
          </a:prstGeom>
        </p:spPr>
        <p:txBody>
          <a:bodyPr/>
          <a:lstStyle>
            <a:lvl1pPr>
              <a:defRPr baseline="0">
                <a:latin typeface="Open Sans" panose="020B0606030504020204" pitchFamily="34" charset="0"/>
              </a:defRPr>
            </a:lvl1pPr>
          </a:lstStyle>
          <a:p>
            <a:endParaRPr lang="hu-HU" dirty="0"/>
          </a:p>
        </p:txBody>
      </p:sp>
      <p:pic>
        <p:nvPicPr>
          <p:cNvPr id="5" name="Kép 4">
            <a:extLst>
              <a:ext uri="{FF2B5EF4-FFF2-40B4-BE49-F238E27FC236}">
                <a16:creationId xmlns:a16="http://schemas.microsoft.com/office/drawing/2014/main" id="{441EA52C-1E9D-EA5E-B2CC-17EFCB175F28}"/>
              </a:ext>
            </a:extLst>
          </p:cNvPr>
          <p:cNvPicPr>
            <a:picLocks noChangeAspect="1"/>
          </p:cNvPicPr>
          <p:nvPr userDrawn="1"/>
        </p:nvPicPr>
        <p:blipFill>
          <a:blip r:embed="rId2"/>
          <a:stretch>
            <a:fillRect/>
          </a:stretch>
        </p:blipFill>
        <p:spPr>
          <a:xfrm>
            <a:off x="0" y="6001196"/>
            <a:ext cx="12192000" cy="856804"/>
          </a:xfrm>
          <a:prstGeom prst="rect">
            <a:avLst/>
          </a:prstGeom>
        </p:spPr>
      </p:pic>
      <p:sp>
        <p:nvSpPr>
          <p:cNvPr id="6" name="Szöveg helye 10">
            <a:extLst>
              <a:ext uri="{FF2B5EF4-FFF2-40B4-BE49-F238E27FC236}">
                <a16:creationId xmlns:a16="http://schemas.microsoft.com/office/drawing/2014/main" id="{D9D13E09-0F82-5456-63BF-CA3E8480C879}"/>
              </a:ext>
            </a:extLst>
          </p:cNvPr>
          <p:cNvSpPr>
            <a:spLocks noGrp="1"/>
          </p:cNvSpPr>
          <p:nvPr>
            <p:ph type="body" idx="20" hasCustomPrompt="1"/>
          </p:nvPr>
        </p:nvSpPr>
        <p:spPr>
          <a:xfrm>
            <a:off x="2925371" y="6300874"/>
            <a:ext cx="7985760" cy="337670"/>
          </a:xfrm>
          <a:prstGeom prst="rect">
            <a:avLst/>
          </a:prstGeom>
        </p:spPr>
        <p:txBody>
          <a:bodyPr/>
          <a:lstStyle>
            <a:lvl1pPr marL="0" indent="0">
              <a:buNone/>
              <a:defRPr sz="1200" cap="all" spc="0" baseline="0">
                <a:solidFill>
                  <a:schemeClr val="bg1"/>
                </a:solidFill>
                <a:latin typeface="Open Sans" panose="020B0606030504020204" pitchFamily="34" charset="0"/>
              </a:defRPr>
            </a:lvl1pPr>
          </a:lstStyle>
          <a:p>
            <a:pPr lvl="0"/>
            <a:r>
              <a:rPr lang="hu-HU" dirty="0"/>
              <a:t>Rendezvény, dátum</a:t>
            </a:r>
          </a:p>
        </p:txBody>
      </p:sp>
    </p:spTree>
    <p:extLst>
      <p:ext uri="{BB962C8B-B14F-4D97-AF65-F5344CB8AC3E}">
        <p14:creationId xmlns:p14="http://schemas.microsoft.com/office/powerpoint/2010/main" val="569136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2292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3" r:id="rId6"/>
    <p:sldLayoutId id="2147483655" r:id="rId7"/>
    <p:sldLayoutId id="2147483656" r:id="rId8"/>
    <p:sldLayoutId id="2147483657" r:id="rId9"/>
    <p:sldLayoutId id="2147483660" r:id="rId10"/>
    <p:sldLayoutId id="2147483659" r:id="rId11"/>
    <p:sldLayoutId id="214748365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Poison-Cluster/poison-cluster/blob/main/synthetic_injection/exploit_semi_supervised_KMeans_(Iris).ipynb" TargetMode="External"/><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hyperlink" Target="https://github.com/Poison-Cluster/poison-cluster/blob/main/synthetic_injection/exploit_semi_supervised_KMeans_(Breast_cancer).ipynb"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www.researchgate.net/publication/256655356_The_past_present_and_future_of_'cuckoos_versus_reed_warblers'" TargetMode="Externa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Poison-Cluster/poison-cluster/blob/main/synthetic_injection/mimicry_based_attack_(Iris).ipynb" TargetMode="External"/><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hyperlink" Target="https://github.com/Poison-Cluster/poison-cluster/blob/main/synthetic_injection/mimicry_based_attack_(Breast_cancer).ipynb"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zöveg helye 1">
            <a:extLst>
              <a:ext uri="{FF2B5EF4-FFF2-40B4-BE49-F238E27FC236}">
                <a16:creationId xmlns:a16="http://schemas.microsoft.com/office/drawing/2014/main" id="{2A7E8302-AC9C-A66D-07A6-1A5B9DE4A499}"/>
              </a:ext>
            </a:extLst>
          </p:cNvPr>
          <p:cNvSpPr>
            <a:spLocks noGrp="1"/>
          </p:cNvSpPr>
          <p:nvPr>
            <p:ph type="body" idx="13"/>
          </p:nvPr>
        </p:nvSpPr>
        <p:spPr>
          <a:xfrm>
            <a:off x="723900" y="2131709"/>
            <a:ext cx="10744200" cy="1879880"/>
          </a:xfrm>
        </p:spPr>
        <p:txBody>
          <a:bodyPr/>
          <a:lstStyle/>
          <a:p>
            <a:pPr algn="ctr"/>
            <a:r>
              <a:rPr lang="en-US" dirty="0"/>
              <a:t>Outlier Injection in K-Means Clustering</a:t>
            </a:r>
            <a:endParaRPr lang="hu-HU" dirty="0"/>
          </a:p>
        </p:txBody>
      </p:sp>
      <p:sp>
        <p:nvSpPr>
          <p:cNvPr id="4" name="Szöveg helye 3">
            <a:extLst>
              <a:ext uri="{FF2B5EF4-FFF2-40B4-BE49-F238E27FC236}">
                <a16:creationId xmlns:a16="http://schemas.microsoft.com/office/drawing/2014/main" id="{2A0576B3-4A8D-B0CB-EE63-AE28551463E8}"/>
              </a:ext>
            </a:extLst>
          </p:cNvPr>
          <p:cNvSpPr>
            <a:spLocks noGrp="1"/>
          </p:cNvSpPr>
          <p:nvPr>
            <p:ph type="body" idx="15"/>
          </p:nvPr>
        </p:nvSpPr>
        <p:spPr/>
        <p:txBody>
          <a:bodyPr/>
          <a:lstStyle/>
          <a:p>
            <a:r>
              <a:rPr lang="en-US" dirty="0"/>
              <a:t>Poison Cluster Team</a:t>
            </a:r>
          </a:p>
          <a:p>
            <a:r>
              <a:rPr lang="en-US" sz="1800" dirty="0"/>
              <a:t>Regina </a:t>
            </a:r>
            <a:r>
              <a:rPr lang="en-US" sz="1800" dirty="0" err="1"/>
              <a:t>Izsa</a:t>
            </a:r>
            <a:r>
              <a:rPr lang="en-US" sz="1800" dirty="0"/>
              <a:t>, </a:t>
            </a:r>
            <a:r>
              <a:rPr lang="en-US" sz="1800" dirty="0" err="1"/>
              <a:t>Máté</a:t>
            </a:r>
            <a:r>
              <a:rPr lang="en-US" sz="1800" dirty="0"/>
              <a:t> Balogh, Anass El </a:t>
            </a:r>
            <a:r>
              <a:rPr lang="en-US" sz="1800" dirty="0" err="1"/>
              <a:t>Aqli</a:t>
            </a:r>
            <a:r>
              <a:rPr lang="en-US" sz="1800" dirty="0"/>
              <a:t>, </a:t>
            </a:r>
            <a:r>
              <a:rPr lang="en-US" sz="1800" dirty="0" err="1"/>
              <a:t>Levente</a:t>
            </a:r>
            <a:r>
              <a:rPr lang="en-US" sz="1800" dirty="0"/>
              <a:t> </a:t>
            </a:r>
            <a:r>
              <a:rPr lang="en-US" sz="1800" dirty="0" err="1"/>
              <a:t>Malecz</a:t>
            </a:r>
            <a:r>
              <a:rPr lang="en-US" sz="1800" dirty="0"/>
              <a:t>, Henrik </a:t>
            </a:r>
            <a:r>
              <a:rPr lang="en-US" sz="1800" dirty="0" err="1"/>
              <a:t>Berényi</a:t>
            </a:r>
            <a:endParaRPr lang="hu-HU" sz="1800" dirty="0"/>
          </a:p>
        </p:txBody>
      </p:sp>
      <p:sp>
        <p:nvSpPr>
          <p:cNvPr id="6" name="Szöveg helye 5">
            <a:extLst>
              <a:ext uri="{FF2B5EF4-FFF2-40B4-BE49-F238E27FC236}">
                <a16:creationId xmlns:a16="http://schemas.microsoft.com/office/drawing/2014/main" id="{AD8B80AF-C083-C9ED-7D4F-EC1393814896}"/>
              </a:ext>
            </a:extLst>
          </p:cNvPr>
          <p:cNvSpPr>
            <a:spLocks noGrp="1"/>
          </p:cNvSpPr>
          <p:nvPr>
            <p:ph type="body" idx="17"/>
          </p:nvPr>
        </p:nvSpPr>
        <p:spPr/>
        <p:txBody>
          <a:bodyPr/>
          <a:lstStyle/>
          <a:p>
            <a:r>
              <a:rPr lang="hu-HU" dirty="0"/>
              <a:t>Budapest, 2025.</a:t>
            </a:r>
            <a:r>
              <a:rPr lang="en-US"/>
              <a:t>05.06</a:t>
            </a:r>
            <a:endParaRPr lang="hu-HU" dirty="0"/>
          </a:p>
        </p:txBody>
      </p:sp>
    </p:spTree>
    <p:extLst>
      <p:ext uri="{BB962C8B-B14F-4D97-AF65-F5344CB8AC3E}">
        <p14:creationId xmlns:p14="http://schemas.microsoft.com/office/powerpoint/2010/main" val="2020286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E3F6B0-859B-5993-11AC-2D4899F424B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C5617E57-6A22-00DE-BC16-04B04F87B943}"/>
              </a:ext>
            </a:extLst>
          </p:cNvPr>
          <p:cNvSpPr>
            <a:spLocks noGrp="1"/>
          </p:cNvSpPr>
          <p:nvPr>
            <p:ph type="body" idx="16"/>
          </p:nvPr>
        </p:nvSpPr>
        <p:spPr/>
        <p:txBody>
          <a:bodyPr/>
          <a:lstStyle/>
          <a:p>
            <a:r>
              <a:rPr lang="en-HU" b="0" i="0" u="none" strike="noStrike" dirty="0">
                <a:solidFill>
                  <a:srgbClr val="1F1F1F"/>
                </a:solidFill>
                <a:effectLst/>
                <a:ea typeface="Open Sans" panose="020B0606030504020204" pitchFamily="34" charset="0"/>
                <a:cs typeface="Open Sans" panose="020B0606030504020204" pitchFamily="34" charset="0"/>
              </a:rPr>
              <a:t>Beyond Mimicry: </a:t>
            </a:r>
            <a:r>
              <a:rPr lang="en-US" dirty="0">
                <a:ea typeface="Open Sans" panose="020B0606030504020204" pitchFamily="34" charset="0"/>
                <a:cs typeface="Open Sans" panose="020B0606030504020204" pitchFamily="34" charset="0"/>
              </a:rPr>
              <a:t>Contextual Reversal</a:t>
            </a:r>
          </a:p>
        </p:txBody>
      </p:sp>
      <p:sp>
        <p:nvSpPr>
          <p:cNvPr id="6" name="Text Placeholder 5">
            <a:extLst>
              <a:ext uri="{FF2B5EF4-FFF2-40B4-BE49-F238E27FC236}">
                <a16:creationId xmlns:a16="http://schemas.microsoft.com/office/drawing/2014/main" id="{23367772-F345-F0F9-50FB-332811FE115E}"/>
              </a:ext>
            </a:extLst>
          </p:cNvPr>
          <p:cNvSpPr>
            <a:spLocks noGrp="1"/>
          </p:cNvSpPr>
          <p:nvPr>
            <p:ph type="body" idx="20"/>
          </p:nvPr>
        </p:nvSpPr>
        <p:spPr/>
        <p:txBody>
          <a:bodyPr/>
          <a:lstStyle/>
          <a:p>
            <a:endParaRPr lang="en-US"/>
          </a:p>
        </p:txBody>
      </p:sp>
    </p:spTree>
    <p:extLst>
      <p:ext uri="{BB962C8B-B14F-4D97-AF65-F5344CB8AC3E}">
        <p14:creationId xmlns:p14="http://schemas.microsoft.com/office/powerpoint/2010/main" val="2121982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1BA3A-595C-2F60-C12C-5E0A7F446CB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51776E19-2761-3F86-0941-E9A11ACD017E}"/>
              </a:ext>
            </a:extLst>
          </p:cNvPr>
          <p:cNvSpPr>
            <a:spLocks noGrp="1"/>
          </p:cNvSpPr>
          <p:nvPr>
            <p:ph type="body" idx="16"/>
          </p:nvPr>
        </p:nvSpPr>
        <p:spPr/>
        <p:txBody>
          <a:bodyPr/>
          <a:lstStyle/>
          <a:p>
            <a:r>
              <a:rPr lang="en-US" dirty="0">
                <a:ea typeface="Open Sans" panose="020B0606030504020204" pitchFamily="34" charset="0"/>
                <a:cs typeface="Open Sans" panose="020B0606030504020204" pitchFamily="34" charset="0"/>
              </a:rPr>
              <a:t>Informed Injection </a:t>
            </a:r>
            <a:r>
              <a:rPr lang="en-HU" b="0" i="0" u="none" strike="noStrike" dirty="0">
                <a:solidFill>
                  <a:srgbClr val="1F1F1F"/>
                </a:solidFill>
                <a:effectLst/>
                <a:ea typeface="Open Sans" panose="020B0606030504020204" pitchFamily="34" charset="0"/>
                <a:cs typeface="Open Sans" panose="020B0606030504020204" pitchFamily="34" charset="0"/>
              </a:rPr>
              <a:t>— </a:t>
            </a:r>
            <a:r>
              <a:rPr lang="en-US" b="0" i="0" u="none" strike="noStrike" dirty="0">
                <a:solidFill>
                  <a:srgbClr val="1F1F1F"/>
                </a:solidFill>
                <a:effectLst/>
                <a:ea typeface="Open Sans" panose="020B0606030504020204" pitchFamily="34" charset="0"/>
                <a:cs typeface="Open Sans" panose="020B0606030504020204" pitchFamily="34" charset="0"/>
              </a:rPr>
              <a:t>Hyperparameter Poisoning</a:t>
            </a:r>
            <a:endParaRPr lang="en-US" dirty="0">
              <a:ea typeface="Open Sans" panose="020B0606030504020204" pitchFamily="34" charset="0"/>
              <a:cs typeface="Open Sans" panose="020B0606030504020204" pitchFamily="34" charset="0"/>
            </a:endParaRPr>
          </a:p>
        </p:txBody>
      </p:sp>
      <p:sp>
        <p:nvSpPr>
          <p:cNvPr id="6" name="Text Placeholder 5">
            <a:extLst>
              <a:ext uri="{FF2B5EF4-FFF2-40B4-BE49-F238E27FC236}">
                <a16:creationId xmlns:a16="http://schemas.microsoft.com/office/drawing/2014/main" id="{D813174F-C79F-85A9-244A-5480A9B71775}"/>
              </a:ext>
            </a:extLst>
          </p:cNvPr>
          <p:cNvSpPr>
            <a:spLocks noGrp="1"/>
          </p:cNvSpPr>
          <p:nvPr>
            <p:ph type="body" idx="20"/>
          </p:nvPr>
        </p:nvSpPr>
        <p:spPr/>
        <p:txBody>
          <a:bodyPr/>
          <a:lstStyle/>
          <a:p>
            <a:endParaRPr lang="en-US"/>
          </a:p>
        </p:txBody>
      </p:sp>
      <p:sp>
        <p:nvSpPr>
          <p:cNvPr id="3" name="Text Placeholder 2">
            <a:extLst>
              <a:ext uri="{FF2B5EF4-FFF2-40B4-BE49-F238E27FC236}">
                <a16:creationId xmlns:a16="http://schemas.microsoft.com/office/drawing/2014/main" id="{DB7B1283-BD13-078F-CF68-D09835427301}"/>
              </a:ext>
            </a:extLst>
          </p:cNvPr>
          <p:cNvSpPr>
            <a:spLocks noGrp="1"/>
          </p:cNvSpPr>
          <p:nvPr>
            <p:ph type="body" idx="17"/>
          </p:nvPr>
        </p:nvSpPr>
        <p:spPr>
          <a:xfrm>
            <a:off x="838200" y="1607437"/>
            <a:ext cx="10515600" cy="4065776"/>
          </a:xfrm>
        </p:spPr>
        <p:txBody>
          <a:bodyPr/>
          <a:lstStyle/>
          <a:p>
            <a:pPr marL="0" indent="0">
              <a:spcAft>
                <a:spcPts val="1200"/>
              </a:spcAft>
              <a:buNone/>
            </a:pPr>
            <a:r>
              <a:rPr lang="en-HU" dirty="0"/>
              <a:t>Poisoning a hyperparameter of semi-supervised KMeans:</a:t>
            </a:r>
          </a:p>
          <a:p>
            <a:pPr marL="457200" indent="-457200">
              <a:buFont typeface="+mj-lt"/>
              <a:buAutoNum type="arabicPeriod"/>
            </a:pPr>
            <a:r>
              <a:rPr lang="en-HU" dirty="0"/>
              <a:t>Given small labeled sample data</a:t>
            </a:r>
          </a:p>
          <a:p>
            <a:pPr marL="457200" indent="-457200">
              <a:buFont typeface="+mj-lt"/>
              <a:buAutoNum type="arabicPeriod"/>
            </a:pPr>
            <a:r>
              <a:rPr lang="en-HU" dirty="0">
                <a:solidFill>
                  <a:srgbClr val="FF0000"/>
                </a:solidFill>
              </a:rPr>
              <a:t>Perform label flipping on the sample data</a:t>
            </a:r>
          </a:p>
          <a:p>
            <a:pPr marL="457200" indent="-457200">
              <a:buFont typeface="+mj-lt"/>
              <a:buAutoNum type="arabicPeriod"/>
            </a:pPr>
            <a:r>
              <a:rPr lang="en-HU" dirty="0"/>
              <a:t>Calculate centroids (average position) for each class, assign the label</a:t>
            </a:r>
          </a:p>
          <a:p>
            <a:pPr marL="457200" indent="-457200">
              <a:buFont typeface="+mj-lt"/>
              <a:buAutoNum type="arabicPeriod"/>
            </a:pPr>
            <a:r>
              <a:rPr lang="en-HU" dirty="0"/>
              <a:t>KMeans is initialized with the centroids</a:t>
            </a:r>
          </a:p>
          <a:p>
            <a:pPr marL="457200" indent="-457200">
              <a:buFont typeface="+mj-lt"/>
              <a:buAutoNum type="arabicPeriod"/>
            </a:pPr>
            <a:r>
              <a:rPr lang="en-HU" dirty="0"/>
              <a:t>Clustering is performed</a:t>
            </a:r>
          </a:p>
          <a:p>
            <a:pPr marL="457200" indent="-457200">
              <a:buFont typeface="+mj-lt"/>
              <a:buAutoNum type="arabicPeriod"/>
            </a:pPr>
            <a:r>
              <a:rPr lang="en-HU" dirty="0"/>
              <a:t>Centroids and label information traverse while fitting the data</a:t>
            </a:r>
          </a:p>
          <a:p>
            <a:pPr marL="457200" indent="-457200">
              <a:spcAft>
                <a:spcPts val="600"/>
              </a:spcAft>
              <a:buFont typeface="+mj-lt"/>
              <a:buAutoNum type="arabicPeriod"/>
            </a:pPr>
            <a:r>
              <a:rPr lang="en-HU" dirty="0"/>
              <a:t>Classification is made by the centroid’s label information for each formulated cluster</a:t>
            </a:r>
          </a:p>
          <a:p>
            <a:pPr marL="0" indent="0">
              <a:buNone/>
            </a:pPr>
            <a:r>
              <a:rPr lang="en-HU" b="1" dirty="0"/>
              <a:t>Expectations:</a:t>
            </a:r>
            <a:r>
              <a:rPr lang="en-HU" dirty="0"/>
              <a:t> Misclassification. </a:t>
            </a:r>
            <a:r>
              <a:rPr lang="en-HU" sz="2000" dirty="0">
                <a:effectLst/>
              </a:rPr>
              <a:t>Clustering result may remain unchanged.</a:t>
            </a:r>
            <a:endParaRPr lang="en-HU" dirty="0"/>
          </a:p>
        </p:txBody>
      </p:sp>
    </p:spTree>
    <p:extLst>
      <p:ext uri="{BB962C8B-B14F-4D97-AF65-F5344CB8AC3E}">
        <p14:creationId xmlns:p14="http://schemas.microsoft.com/office/powerpoint/2010/main" val="2903848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E9EA58D-1312-4A0A-7E20-D200778323E9}"/>
              </a:ext>
            </a:extLst>
          </p:cNvPr>
          <p:cNvSpPr>
            <a:spLocks noGrp="1"/>
          </p:cNvSpPr>
          <p:nvPr>
            <p:ph type="body" idx="16"/>
          </p:nvPr>
        </p:nvSpPr>
        <p:spPr/>
        <p:txBody>
          <a:bodyPr/>
          <a:lstStyle/>
          <a:p>
            <a:r>
              <a:rPr lang="en-US" dirty="0">
                <a:ea typeface="Open Sans" panose="020B0606030504020204" pitchFamily="34" charset="0"/>
                <a:cs typeface="Open Sans" panose="020B0606030504020204" pitchFamily="34" charset="0"/>
              </a:rPr>
              <a:t>Informed Injection </a:t>
            </a:r>
            <a:r>
              <a:rPr lang="en-HU" b="0" i="0" u="none" strike="noStrike" dirty="0">
                <a:solidFill>
                  <a:srgbClr val="1F1F1F"/>
                </a:solidFill>
                <a:effectLst/>
                <a:ea typeface="Open Sans" panose="020B0606030504020204" pitchFamily="34" charset="0"/>
                <a:cs typeface="Open Sans" panose="020B0606030504020204" pitchFamily="34" charset="0"/>
              </a:rPr>
              <a:t>— </a:t>
            </a:r>
            <a:r>
              <a:rPr lang="en-US" b="0" i="0" u="none" strike="noStrike" dirty="0">
                <a:solidFill>
                  <a:srgbClr val="1F1F1F"/>
                </a:solidFill>
                <a:effectLst/>
                <a:ea typeface="Open Sans" panose="020B0606030504020204" pitchFamily="34" charset="0"/>
                <a:cs typeface="Open Sans" panose="020B0606030504020204" pitchFamily="34" charset="0"/>
              </a:rPr>
              <a:t>Hyperparameter Poisoning</a:t>
            </a:r>
            <a:endParaRPr lang="en-US" dirty="0">
              <a:ea typeface="Open Sans" panose="020B0606030504020204" pitchFamily="34" charset="0"/>
              <a:cs typeface="Open Sans" panose="020B0606030504020204" pitchFamily="34" charset="0"/>
            </a:endParaRPr>
          </a:p>
        </p:txBody>
      </p:sp>
      <p:sp>
        <p:nvSpPr>
          <p:cNvPr id="6" name="Text Placeholder 5">
            <a:extLst>
              <a:ext uri="{FF2B5EF4-FFF2-40B4-BE49-F238E27FC236}">
                <a16:creationId xmlns:a16="http://schemas.microsoft.com/office/drawing/2014/main" id="{7201631C-774D-2FA4-0E95-8B72FD4380A8}"/>
              </a:ext>
            </a:extLst>
          </p:cNvPr>
          <p:cNvSpPr>
            <a:spLocks noGrp="1"/>
          </p:cNvSpPr>
          <p:nvPr>
            <p:ph type="body" idx="20"/>
          </p:nvPr>
        </p:nvSpPr>
        <p:spPr/>
        <p:txBody>
          <a:bodyPr/>
          <a:lstStyle/>
          <a:p>
            <a:endParaRPr lang="en-US"/>
          </a:p>
        </p:txBody>
      </p:sp>
      <p:pic>
        <p:nvPicPr>
          <p:cNvPr id="8" name="Picture 7">
            <a:extLst>
              <a:ext uri="{FF2B5EF4-FFF2-40B4-BE49-F238E27FC236}">
                <a16:creationId xmlns:a16="http://schemas.microsoft.com/office/drawing/2014/main" id="{4215F25E-A41C-775D-497A-7E4846B212AE}"/>
              </a:ext>
            </a:extLst>
          </p:cNvPr>
          <p:cNvPicPr>
            <a:picLocks noChangeAspect="1"/>
          </p:cNvPicPr>
          <p:nvPr/>
        </p:nvPicPr>
        <p:blipFill>
          <a:blip r:embed="rId2"/>
          <a:srcRect/>
          <a:stretch/>
        </p:blipFill>
        <p:spPr>
          <a:xfrm>
            <a:off x="2217081" y="1726898"/>
            <a:ext cx="7757837" cy="3600000"/>
          </a:xfrm>
          <a:prstGeom prst="rect">
            <a:avLst/>
          </a:prstGeom>
        </p:spPr>
      </p:pic>
      <p:pic>
        <p:nvPicPr>
          <p:cNvPr id="9" name="Picture 8">
            <a:extLst>
              <a:ext uri="{FF2B5EF4-FFF2-40B4-BE49-F238E27FC236}">
                <a16:creationId xmlns:a16="http://schemas.microsoft.com/office/drawing/2014/main" id="{7564DFF1-7B8D-FC63-081B-278A0ABDB8B6}"/>
              </a:ext>
            </a:extLst>
          </p:cNvPr>
          <p:cNvPicPr>
            <a:picLocks noChangeAspect="1"/>
          </p:cNvPicPr>
          <p:nvPr/>
        </p:nvPicPr>
        <p:blipFill>
          <a:blip r:embed="rId3"/>
          <a:srcRect/>
          <a:stretch/>
        </p:blipFill>
        <p:spPr>
          <a:xfrm>
            <a:off x="3061119" y="2114618"/>
            <a:ext cx="7757755" cy="3599962"/>
          </a:xfrm>
          <a:prstGeom prst="rect">
            <a:avLst/>
          </a:prstGeom>
          <a:effectLst>
            <a:outerShdw blurRad="312423" dist="258499" dir="14400000" sx="105000" sy="105000" algn="t" rotWithShape="0">
              <a:prstClr val="black">
                <a:alpha val="49726"/>
              </a:prstClr>
            </a:outerShdw>
          </a:effectLst>
        </p:spPr>
      </p:pic>
      <p:pic>
        <p:nvPicPr>
          <p:cNvPr id="11" name="Picture 10">
            <a:extLst>
              <a:ext uri="{FF2B5EF4-FFF2-40B4-BE49-F238E27FC236}">
                <a16:creationId xmlns:a16="http://schemas.microsoft.com/office/drawing/2014/main" id="{5C637F7B-BFC7-B9E6-94A1-08D0D969E3A2}"/>
              </a:ext>
            </a:extLst>
          </p:cNvPr>
          <p:cNvPicPr>
            <a:picLocks noChangeAspect="1"/>
          </p:cNvPicPr>
          <p:nvPr/>
        </p:nvPicPr>
        <p:blipFill>
          <a:blip r:embed="rId4"/>
          <a:srcRect/>
          <a:stretch/>
        </p:blipFill>
        <p:spPr>
          <a:xfrm>
            <a:off x="3255687" y="2313230"/>
            <a:ext cx="7757664" cy="3599962"/>
          </a:xfrm>
          <a:prstGeom prst="rect">
            <a:avLst/>
          </a:prstGeom>
          <a:effectLst>
            <a:outerShdw blurRad="312423" dist="258499" dir="14400000" sx="105000" sy="105000" algn="t" rotWithShape="0">
              <a:prstClr val="black">
                <a:alpha val="49726"/>
              </a:prstClr>
            </a:outerShdw>
          </a:effectLst>
        </p:spPr>
      </p:pic>
      <p:pic>
        <p:nvPicPr>
          <p:cNvPr id="13" name="Picture 12">
            <a:extLst>
              <a:ext uri="{FF2B5EF4-FFF2-40B4-BE49-F238E27FC236}">
                <a16:creationId xmlns:a16="http://schemas.microsoft.com/office/drawing/2014/main" id="{01AB57D8-F7A5-7277-D8BA-B0FD0B46D974}"/>
              </a:ext>
            </a:extLst>
          </p:cNvPr>
          <p:cNvPicPr>
            <a:picLocks noChangeAspect="1"/>
          </p:cNvPicPr>
          <p:nvPr/>
        </p:nvPicPr>
        <p:blipFill>
          <a:blip r:embed="rId5"/>
          <a:srcRect/>
          <a:stretch/>
        </p:blipFill>
        <p:spPr>
          <a:xfrm>
            <a:off x="3450255" y="2502321"/>
            <a:ext cx="7757664" cy="3599919"/>
          </a:xfrm>
          <a:prstGeom prst="rect">
            <a:avLst/>
          </a:prstGeom>
          <a:effectLst>
            <a:outerShdw blurRad="312423" dist="258499" dir="14400000" sx="105000" sy="105000" algn="t" rotWithShape="0">
              <a:prstClr val="black">
                <a:alpha val="49726"/>
              </a:prstClr>
            </a:outerShdw>
          </a:effectLst>
        </p:spPr>
      </p:pic>
    </p:spTree>
    <p:extLst>
      <p:ext uri="{BB962C8B-B14F-4D97-AF65-F5344CB8AC3E}">
        <p14:creationId xmlns:p14="http://schemas.microsoft.com/office/powerpoint/2010/main" val="949857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anim calcmode="lin" valueType="num">
                                      <p:cBhvr>
                                        <p:cTn id="8" dur="500" fill="hold"/>
                                        <p:tgtEl>
                                          <p:spTgt spid="9"/>
                                        </p:tgtEl>
                                        <p:attrNameLst>
                                          <p:attrName>ppt_x</p:attrName>
                                        </p:attrNameLst>
                                      </p:cBhvr>
                                      <p:tavLst>
                                        <p:tav tm="0">
                                          <p:val>
                                            <p:strVal val="#ppt_x"/>
                                          </p:val>
                                        </p:tav>
                                        <p:tav tm="100000">
                                          <p:val>
                                            <p:strVal val="#ppt_x"/>
                                          </p:val>
                                        </p:tav>
                                      </p:tavLst>
                                    </p:anim>
                                    <p:anim calcmode="lin" valueType="num">
                                      <p:cBhvr>
                                        <p:cTn id="9" dur="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anim calcmode="lin" valueType="num">
                                      <p:cBhvr>
                                        <p:cTn id="15" dur="500" fill="hold"/>
                                        <p:tgtEl>
                                          <p:spTgt spid="11"/>
                                        </p:tgtEl>
                                        <p:attrNameLst>
                                          <p:attrName>ppt_x</p:attrName>
                                        </p:attrNameLst>
                                      </p:cBhvr>
                                      <p:tavLst>
                                        <p:tav tm="0">
                                          <p:val>
                                            <p:strVal val="#ppt_x"/>
                                          </p:val>
                                        </p:tav>
                                        <p:tav tm="100000">
                                          <p:val>
                                            <p:strVal val="#ppt_x"/>
                                          </p:val>
                                        </p:tav>
                                      </p:tavLst>
                                    </p:anim>
                                    <p:anim calcmode="lin" valueType="num">
                                      <p:cBhvr>
                                        <p:cTn id="16"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anim calcmode="lin" valueType="num">
                                      <p:cBhvr>
                                        <p:cTn id="22" dur="500" fill="hold"/>
                                        <p:tgtEl>
                                          <p:spTgt spid="13"/>
                                        </p:tgtEl>
                                        <p:attrNameLst>
                                          <p:attrName>ppt_x</p:attrName>
                                        </p:attrNameLst>
                                      </p:cBhvr>
                                      <p:tavLst>
                                        <p:tav tm="0">
                                          <p:val>
                                            <p:strVal val="#ppt_x"/>
                                          </p:val>
                                        </p:tav>
                                        <p:tav tm="100000">
                                          <p:val>
                                            <p:strVal val="#ppt_x"/>
                                          </p:val>
                                        </p:tav>
                                      </p:tavLst>
                                    </p:anim>
                                    <p:anim calcmode="lin" valueType="num">
                                      <p:cBhvr>
                                        <p:cTn id="23"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4ED01A-1AB7-570A-54C9-B8DCD5AFBAF6}"/>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B823E64B-6685-3C81-B44D-EF22F6694D82}"/>
              </a:ext>
            </a:extLst>
          </p:cNvPr>
          <p:cNvSpPr>
            <a:spLocks noGrp="1"/>
          </p:cNvSpPr>
          <p:nvPr>
            <p:ph type="body" idx="16"/>
          </p:nvPr>
        </p:nvSpPr>
        <p:spPr/>
        <p:txBody>
          <a:bodyPr/>
          <a:lstStyle/>
          <a:p>
            <a:r>
              <a:rPr lang="en-US" dirty="0">
                <a:ea typeface="Open Sans" panose="020B0606030504020204" pitchFamily="34" charset="0"/>
                <a:cs typeface="Open Sans" panose="020B0606030504020204" pitchFamily="34" charset="0"/>
              </a:rPr>
              <a:t>Informed Injection </a:t>
            </a:r>
            <a:r>
              <a:rPr lang="en-HU" b="0" i="0" u="none" strike="noStrike" dirty="0">
                <a:solidFill>
                  <a:srgbClr val="1F1F1F"/>
                </a:solidFill>
                <a:effectLst/>
                <a:ea typeface="Open Sans" panose="020B0606030504020204" pitchFamily="34" charset="0"/>
                <a:cs typeface="Open Sans" panose="020B0606030504020204" pitchFamily="34" charset="0"/>
              </a:rPr>
              <a:t>— </a:t>
            </a:r>
            <a:r>
              <a:rPr lang="en-US" b="0" i="0" u="none" strike="noStrike" dirty="0">
                <a:solidFill>
                  <a:srgbClr val="1F1F1F"/>
                </a:solidFill>
                <a:effectLst/>
                <a:ea typeface="Open Sans" panose="020B0606030504020204" pitchFamily="34" charset="0"/>
                <a:cs typeface="Open Sans" panose="020B0606030504020204" pitchFamily="34" charset="0"/>
              </a:rPr>
              <a:t>Hyperparameter Poisoning</a:t>
            </a:r>
            <a:endParaRPr lang="en-US" dirty="0">
              <a:ea typeface="Open Sans" panose="020B0606030504020204" pitchFamily="34" charset="0"/>
              <a:cs typeface="Open Sans" panose="020B0606030504020204" pitchFamily="34" charset="0"/>
            </a:endParaRPr>
          </a:p>
        </p:txBody>
      </p:sp>
      <p:sp>
        <p:nvSpPr>
          <p:cNvPr id="6" name="Text Placeholder 5">
            <a:extLst>
              <a:ext uri="{FF2B5EF4-FFF2-40B4-BE49-F238E27FC236}">
                <a16:creationId xmlns:a16="http://schemas.microsoft.com/office/drawing/2014/main" id="{791FC681-E021-CEC3-9504-04CAC73163F9}"/>
              </a:ext>
            </a:extLst>
          </p:cNvPr>
          <p:cNvSpPr>
            <a:spLocks noGrp="1"/>
          </p:cNvSpPr>
          <p:nvPr>
            <p:ph type="body" idx="20"/>
          </p:nvPr>
        </p:nvSpPr>
        <p:spPr/>
        <p:txBody>
          <a:bodyPr/>
          <a:lstStyle/>
          <a:p>
            <a:endParaRPr lang="en-US"/>
          </a:p>
        </p:txBody>
      </p:sp>
      <p:graphicFrame>
        <p:nvGraphicFramePr>
          <p:cNvPr id="12" name="Table 11">
            <a:extLst>
              <a:ext uri="{FF2B5EF4-FFF2-40B4-BE49-F238E27FC236}">
                <a16:creationId xmlns:a16="http://schemas.microsoft.com/office/drawing/2014/main" id="{EB0E77A1-8E09-8C4B-75E7-A752F23BED4F}"/>
              </a:ext>
            </a:extLst>
          </p:cNvPr>
          <p:cNvGraphicFramePr>
            <a:graphicFrameLocks noGrp="1"/>
          </p:cNvGraphicFramePr>
          <p:nvPr>
            <p:extLst>
              <p:ext uri="{D42A27DB-BD31-4B8C-83A1-F6EECF244321}">
                <p14:modId xmlns:p14="http://schemas.microsoft.com/office/powerpoint/2010/main" val="2822026292"/>
              </p:ext>
            </p:extLst>
          </p:nvPr>
        </p:nvGraphicFramePr>
        <p:xfrm>
          <a:off x="838200" y="3956721"/>
          <a:ext cx="10515600" cy="1303102"/>
        </p:xfrm>
        <a:graphic>
          <a:graphicData uri="http://schemas.openxmlformats.org/drawingml/2006/table">
            <a:tbl>
              <a:tblPr/>
              <a:tblGrid>
                <a:gridCol w="693995">
                  <a:extLst>
                    <a:ext uri="{9D8B030D-6E8A-4147-A177-3AD203B41FA5}">
                      <a16:colId xmlns:a16="http://schemas.microsoft.com/office/drawing/2014/main" val="3580539963"/>
                    </a:ext>
                  </a:extLst>
                </a:gridCol>
                <a:gridCol w="9821605">
                  <a:extLst>
                    <a:ext uri="{9D8B030D-6E8A-4147-A177-3AD203B41FA5}">
                      <a16:colId xmlns:a16="http://schemas.microsoft.com/office/drawing/2014/main" val="1752262900"/>
                    </a:ext>
                  </a:extLst>
                </a:gridCol>
              </a:tblGrid>
              <a:tr h="723982">
                <a:tc>
                  <a:txBody>
                    <a:bodyPr/>
                    <a:lstStyle/>
                    <a:p>
                      <a:pPr algn="l" fontAlgn="ctr"/>
                      <a:r>
                        <a:rPr lang="en-GB" sz="1600" b="1" dirty="0">
                          <a:effectLst/>
                        </a:rPr>
                        <a:t>Pros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a:buFontTx/>
                        <a:buNone/>
                      </a:pPr>
                      <a:r>
                        <a:rPr lang="en-US" sz="1600" dirty="0">
                          <a:effectLst/>
                        </a:rPr>
                        <a:t>Only the sample data is needed to be poisoned. It makes entire cluster-wide mistakes.</a:t>
                      </a:r>
                      <a:br>
                        <a:rPr lang="en-US" sz="1600" dirty="0">
                          <a:effectLst/>
                        </a:rPr>
                      </a:br>
                      <a:r>
                        <a:rPr lang="en-HU" sz="1600" dirty="0">
                          <a:effectLst/>
                        </a:rPr>
                        <a:t>Centroids and cluster boundaries may remain unchanged.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28876444"/>
                  </a:ext>
                </a:extLst>
              </a:tr>
              <a:tr h="419148">
                <a:tc>
                  <a:txBody>
                    <a:bodyPr/>
                    <a:lstStyle/>
                    <a:p>
                      <a:pPr algn="l" fontAlgn="ctr"/>
                      <a:r>
                        <a:rPr lang="en-GB" sz="1600" b="1" dirty="0">
                          <a:effectLst/>
                        </a:rPr>
                        <a:t>Cons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HU" sz="1600" dirty="0">
                          <a:effectLst/>
                        </a:rPr>
                        <a:t>The label flipping ratio needs to be large enough, around 80% on average for the Iris dataset.</a:t>
                      </a:r>
                      <a:br>
                        <a:rPr lang="en-HU" sz="1600" dirty="0">
                          <a:effectLst/>
                        </a:rPr>
                      </a:br>
                      <a:r>
                        <a:rPr lang="en-HU" sz="1600" dirty="0">
                          <a:effectLst/>
                        </a:rPr>
                        <a:t>Centroids and cluster boundaries may remain unchanged.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6496772"/>
                  </a:ext>
                </a:extLst>
              </a:tr>
            </a:tbl>
          </a:graphicData>
        </a:graphic>
      </p:graphicFrame>
      <p:pic>
        <p:nvPicPr>
          <p:cNvPr id="14" name="Picture 13">
            <a:extLst>
              <a:ext uri="{FF2B5EF4-FFF2-40B4-BE49-F238E27FC236}">
                <a16:creationId xmlns:a16="http://schemas.microsoft.com/office/drawing/2014/main" id="{2BAECDF5-9779-B920-5F91-DCA40F901BEB}"/>
              </a:ext>
            </a:extLst>
          </p:cNvPr>
          <p:cNvPicPr>
            <a:picLocks noChangeAspect="1"/>
          </p:cNvPicPr>
          <p:nvPr/>
        </p:nvPicPr>
        <p:blipFill rotWithShape="1">
          <a:blip r:embed="rId2"/>
          <a:srcRect t="52828"/>
          <a:stretch/>
        </p:blipFill>
        <p:spPr>
          <a:xfrm>
            <a:off x="6162245" y="1598176"/>
            <a:ext cx="5191553" cy="2096857"/>
          </a:xfrm>
          <a:prstGeom prst="rect">
            <a:avLst/>
          </a:prstGeom>
          <a:effectLst>
            <a:outerShdw blurRad="50800" dist="38100" dir="5400000" algn="t" rotWithShape="0">
              <a:prstClr val="black">
                <a:alpha val="40000"/>
              </a:prstClr>
            </a:outerShdw>
          </a:effectLst>
        </p:spPr>
      </p:pic>
      <p:pic>
        <p:nvPicPr>
          <p:cNvPr id="15" name="Picture 14">
            <a:extLst>
              <a:ext uri="{FF2B5EF4-FFF2-40B4-BE49-F238E27FC236}">
                <a16:creationId xmlns:a16="http://schemas.microsoft.com/office/drawing/2014/main" id="{E5023746-9AC1-EE98-E5F5-90142B67F5E0}"/>
              </a:ext>
            </a:extLst>
          </p:cNvPr>
          <p:cNvPicPr>
            <a:picLocks noChangeAspect="1"/>
          </p:cNvPicPr>
          <p:nvPr/>
        </p:nvPicPr>
        <p:blipFill rotWithShape="1">
          <a:blip r:embed="rId2"/>
          <a:srcRect b="52828"/>
          <a:stretch/>
        </p:blipFill>
        <p:spPr>
          <a:xfrm>
            <a:off x="838202" y="1598177"/>
            <a:ext cx="5191553" cy="2096857"/>
          </a:xfrm>
          <a:prstGeom prst="rect">
            <a:avLst/>
          </a:prstGeom>
          <a:effectLst>
            <a:outerShdw blurRad="50800" dist="38100" dir="5400000" algn="t" rotWithShape="0">
              <a:prstClr val="black">
                <a:alpha val="40000"/>
              </a:prstClr>
            </a:outerShdw>
          </a:effectLst>
        </p:spPr>
      </p:pic>
      <p:sp>
        <p:nvSpPr>
          <p:cNvPr id="16" name="TextBox 15">
            <a:extLst>
              <a:ext uri="{FF2B5EF4-FFF2-40B4-BE49-F238E27FC236}">
                <a16:creationId xmlns:a16="http://schemas.microsoft.com/office/drawing/2014/main" id="{EABD568C-76AF-3FFE-162C-0F790C8B286D}"/>
              </a:ext>
            </a:extLst>
          </p:cNvPr>
          <p:cNvSpPr txBox="1"/>
          <p:nvPr/>
        </p:nvSpPr>
        <p:spPr>
          <a:xfrm>
            <a:off x="4218802" y="5602294"/>
            <a:ext cx="3754395" cy="307777"/>
          </a:xfrm>
          <a:prstGeom prst="rect">
            <a:avLst/>
          </a:prstGeom>
          <a:noFill/>
        </p:spPr>
        <p:txBody>
          <a:bodyPr wrap="square" rtlCol="0">
            <a:spAutoFit/>
          </a:bodyPr>
          <a:lstStyle/>
          <a:p>
            <a:pPr algn="ctr"/>
            <a:r>
              <a:rPr lang="en-US" sz="1400" dirty="0">
                <a:hlinkClick r:id="rId3"/>
              </a:rPr>
              <a:t>Notebook (Iris)</a:t>
            </a:r>
            <a:r>
              <a:rPr lang="en-US" sz="1400" dirty="0"/>
              <a:t>    </a:t>
            </a:r>
            <a:r>
              <a:rPr lang="en-US" sz="1400" dirty="0">
                <a:hlinkClick r:id="rId4"/>
              </a:rPr>
              <a:t>Notebook (Breast cancer)</a:t>
            </a:r>
            <a:endParaRPr lang="en-US" sz="1400" dirty="0"/>
          </a:p>
        </p:txBody>
      </p:sp>
    </p:spTree>
    <p:extLst>
      <p:ext uri="{BB962C8B-B14F-4D97-AF65-F5344CB8AC3E}">
        <p14:creationId xmlns:p14="http://schemas.microsoft.com/office/powerpoint/2010/main" val="2958433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BA4DAC-413E-4501-9AB9-019981A95FDB}"/>
            </a:ext>
          </a:extLst>
        </p:cNvPr>
        <p:cNvGrpSpPr/>
        <p:nvPr/>
      </p:nvGrpSpPr>
      <p:grpSpPr>
        <a:xfrm>
          <a:off x="0" y="0"/>
          <a:ext cx="0" cy="0"/>
          <a:chOff x="0" y="0"/>
          <a:chExt cx="0" cy="0"/>
        </a:xfrm>
      </p:grpSpPr>
      <p:sp>
        <p:nvSpPr>
          <p:cNvPr id="2" name="Szöveg helye 1">
            <a:extLst>
              <a:ext uri="{FF2B5EF4-FFF2-40B4-BE49-F238E27FC236}">
                <a16:creationId xmlns:a16="http://schemas.microsoft.com/office/drawing/2014/main" id="{760297E0-1362-9754-5CCC-21EA940FCB5F}"/>
              </a:ext>
            </a:extLst>
          </p:cNvPr>
          <p:cNvSpPr>
            <a:spLocks noGrp="1"/>
          </p:cNvSpPr>
          <p:nvPr>
            <p:ph type="body" idx="13"/>
          </p:nvPr>
        </p:nvSpPr>
        <p:spPr>
          <a:xfrm>
            <a:off x="723900" y="2983444"/>
            <a:ext cx="10744200" cy="891112"/>
          </a:xfrm>
        </p:spPr>
        <p:txBody>
          <a:bodyPr/>
          <a:lstStyle/>
          <a:p>
            <a:pPr algn="ctr"/>
            <a:r>
              <a:rPr lang="en-GB" dirty="0"/>
              <a:t>Thank you for your attention!</a:t>
            </a:r>
            <a:endParaRPr lang="hu-HU" dirty="0"/>
          </a:p>
        </p:txBody>
      </p:sp>
    </p:spTree>
    <p:extLst>
      <p:ext uri="{BB962C8B-B14F-4D97-AF65-F5344CB8AC3E}">
        <p14:creationId xmlns:p14="http://schemas.microsoft.com/office/powerpoint/2010/main" val="3354372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E4B948-CEFC-68C3-F049-670E3C0763EB}"/>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65CFBDF1-70C2-E1C1-1654-D5E29258F0E7}"/>
              </a:ext>
            </a:extLst>
          </p:cNvPr>
          <p:cNvSpPr>
            <a:spLocks noGrp="1"/>
          </p:cNvSpPr>
          <p:nvPr>
            <p:ph type="body" idx="16"/>
          </p:nvPr>
        </p:nvSpPr>
        <p:spPr/>
        <p:txBody>
          <a:bodyPr/>
          <a:lstStyle/>
          <a:p>
            <a:r>
              <a:rPr lang="en-US" dirty="0"/>
              <a:t>Project Description</a:t>
            </a:r>
            <a:endParaRPr lang="en-HU" dirty="0"/>
          </a:p>
        </p:txBody>
      </p:sp>
      <p:sp>
        <p:nvSpPr>
          <p:cNvPr id="3" name="Text Placeholder 2">
            <a:extLst>
              <a:ext uri="{FF2B5EF4-FFF2-40B4-BE49-F238E27FC236}">
                <a16:creationId xmlns:a16="http://schemas.microsoft.com/office/drawing/2014/main" id="{B4BD4D99-C2B9-7F88-3EFF-9EB358F1FB26}"/>
              </a:ext>
            </a:extLst>
          </p:cNvPr>
          <p:cNvSpPr>
            <a:spLocks noGrp="1"/>
          </p:cNvSpPr>
          <p:nvPr>
            <p:ph type="body" idx="17"/>
          </p:nvPr>
        </p:nvSpPr>
        <p:spPr>
          <a:xfrm>
            <a:off x="838200" y="1607437"/>
            <a:ext cx="10515600" cy="4065776"/>
          </a:xfrm>
        </p:spPr>
        <p:txBody>
          <a:bodyPr/>
          <a:lstStyle/>
          <a:p>
            <a:r>
              <a:rPr lang="en-US" dirty="0"/>
              <a:t>Data poisoning attacks: inserting false data to manipulate clustering results</a:t>
            </a:r>
          </a:p>
          <a:p>
            <a:r>
              <a:rPr lang="en-US" dirty="0"/>
              <a:t>Challenges in detecting poisoned data</a:t>
            </a:r>
          </a:p>
          <a:p>
            <a:r>
              <a:rPr lang="en-US" dirty="0"/>
              <a:t>K-Means Clustering</a:t>
            </a:r>
          </a:p>
          <a:p>
            <a:pPr lvl="1"/>
            <a:r>
              <a:rPr lang="en-US" dirty="0"/>
              <a:t>Partition-based clustering</a:t>
            </a:r>
          </a:p>
          <a:p>
            <a:pPr lvl="1"/>
            <a:r>
              <a:rPr lang="en-US" dirty="0"/>
              <a:t>Sensitive to outliers and initialization</a:t>
            </a:r>
          </a:p>
          <a:p>
            <a:r>
              <a:rPr lang="en-US" dirty="0"/>
              <a:t>Iris dataset</a:t>
            </a:r>
          </a:p>
          <a:p>
            <a:pPr lvl="1"/>
            <a:r>
              <a:rPr lang="en-US" dirty="0"/>
              <a:t>Well-known dataset for classification/clustering</a:t>
            </a:r>
          </a:p>
          <a:p>
            <a:pPr lvl="1"/>
            <a:r>
              <a:rPr lang="en-US" dirty="0"/>
              <a:t>Three natural clusters (species)</a:t>
            </a:r>
          </a:p>
          <a:p>
            <a:pPr lvl="1"/>
            <a:endParaRPr lang="en-HU" dirty="0"/>
          </a:p>
          <a:p>
            <a:endParaRPr lang="en-HU" dirty="0"/>
          </a:p>
        </p:txBody>
      </p:sp>
      <p:sp>
        <p:nvSpPr>
          <p:cNvPr id="6" name="Text Placeholder 5">
            <a:extLst>
              <a:ext uri="{FF2B5EF4-FFF2-40B4-BE49-F238E27FC236}">
                <a16:creationId xmlns:a16="http://schemas.microsoft.com/office/drawing/2014/main" id="{5E283917-34C6-08B4-5799-FC5BD2ED29EC}"/>
              </a:ext>
            </a:extLst>
          </p:cNvPr>
          <p:cNvSpPr>
            <a:spLocks noGrp="1"/>
          </p:cNvSpPr>
          <p:nvPr>
            <p:ph type="body" idx="20"/>
          </p:nvPr>
        </p:nvSpPr>
        <p:spPr/>
        <p:txBody>
          <a:bodyPr/>
          <a:lstStyle/>
          <a:p>
            <a:endParaRPr lang="en-HU"/>
          </a:p>
        </p:txBody>
      </p:sp>
    </p:spTree>
    <p:extLst>
      <p:ext uri="{BB962C8B-B14F-4D97-AF65-F5344CB8AC3E}">
        <p14:creationId xmlns:p14="http://schemas.microsoft.com/office/powerpoint/2010/main" val="28731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9985D9-027E-3A02-8B60-6BBCA0309372}"/>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DC721C80-0C5A-FB99-A0D6-527593E15B9D}"/>
              </a:ext>
            </a:extLst>
          </p:cNvPr>
          <p:cNvSpPr>
            <a:spLocks noGrp="1"/>
          </p:cNvSpPr>
          <p:nvPr>
            <p:ph type="body" idx="16"/>
          </p:nvPr>
        </p:nvSpPr>
        <p:spPr/>
        <p:txBody>
          <a:bodyPr/>
          <a:lstStyle/>
          <a:p>
            <a:r>
              <a:rPr lang="en-US" dirty="0"/>
              <a:t>Attack Strategies</a:t>
            </a:r>
            <a:endParaRPr lang="en-HU" dirty="0"/>
          </a:p>
        </p:txBody>
      </p:sp>
      <p:sp>
        <p:nvSpPr>
          <p:cNvPr id="3" name="Text Placeholder 2">
            <a:extLst>
              <a:ext uri="{FF2B5EF4-FFF2-40B4-BE49-F238E27FC236}">
                <a16:creationId xmlns:a16="http://schemas.microsoft.com/office/drawing/2014/main" id="{029334BE-61F0-65CA-3958-1AECA85605C3}"/>
              </a:ext>
            </a:extLst>
          </p:cNvPr>
          <p:cNvSpPr>
            <a:spLocks noGrp="1"/>
          </p:cNvSpPr>
          <p:nvPr>
            <p:ph type="body" idx="17"/>
          </p:nvPr>
        </p:nvSpPr>
        <p:spPr>
          <a:xfrm>
            <a:off x="838200" y="1396111"/>
            <a:ext cx="10515600" cy="4738574"/>
          </a:xfrm>
        </p:spPr>
        <p:txBody>
          <a:bodyPr/>
          <a:lstStyle/>
          <a:p>
            <a:r>
              <a:rPr lang="en-US" dirty="0"/>
              <a:t>Data Poisoning Attacks</a:t>
            </a:r>
          </a:p>
          <a:p>
            <a:pPr lvl="1"/>
            <a:r>
              <a:rPr lang="en-US" dirty="0"/>
              <a:t>Injecting false data to alter cluster formation</a:t>
            </a:r>
          </a:p>
          <a:p>
            <a:pPr lvl="1"/>
            <a:r>
              <a:rPr lang="en-US" dirty="0"/>
              <a:t>Creating adversarial examples</a:t>
            </a:r>
          </a:p>
          <a:p>
            <a:r>
              <a:rPr lang="en-US" dirty="0"/>
              <a:t>Outlier Injection:</a:t>
            </a:r>
          </a:p>
          <a:p>
            <a:pPr lvl="1"/>
            <a:r>
              <a:rPr lang="en-US" dirty="0"/>
              <a:t>Informed Injection (Synthetic data)</a:t>
            </a:r>
          </a:p>
          <a:p>
            <a:pPr lvl="2"/>
            <a:r>
              <a:rPr lang="en-US" dirty="0"/>
              <a:t>Inserting data on cluster borders</a:t>
            </a:r>
          </a:p>
          <a:p>
            <a:pPr lvl="2"/>
            <a:r>
              <a:rPr lang="en-US" dirty="0"/>
              <a:t>Mimicry-based attack</a:t>
            </a:r>
          </a:p>
          <a:p>
            <a:pPr lvl="2"/>
            <a:r>
              <a:rPr lang="en-US" dirty="0"/>
              <a:t>Hyperparameter poisoning in semi-supervised model</a:t>
            </a:r>
          </a:p>
          <a:p>
            <a:pPr lvl="2"/>
            <a:r>
              <a:rPr lang="en-US" dirty="0"/>
              <a:t>Classification for comparison</a:t>
            </a:r>
          </a:p>
          <a:p>
            <a:pPr lvl="1"/>
            <a:r>
              <a:rPr lang="en-US" dirty="0"/>
              <a:t>Randomized data</a:t>
            </a:r>
          </a:p>
          <a:p>
            <a:pPr lvl="2"/>
            <a:r>
              <a:rPr lang="en-US" dirty="0"/>
              <a:t>Random noise</a:t>
            </a:r>
          </a:p>
          <a:p>
            <a:pPr lvl="2"/>
            <a:r>
              <a:rPr lang="en-US" dirty="0"/>
              <a:t>Label shuffling</a:t>
            </a:r>
          </a:p>
          <a:p>
            <a:pPr lvl="2"/>
            <a:r>
              <a:rPr lang="en-US" dirty="0"/>
              <a:t>Injecting subtle data</a:t>
            </a:r>
          </a:p>
          <a:p>
            <a:pPr lvl="1"/>
            <a:endParaRPr lang="en-US" dirty="0"/>
          </a:p>
          <a:p>
            <a:pPr lvl="1"/>
            <a:endParaRPr lang="en-HU" dirty="0"/>
          </a:p>
        </p:txBody>
      </p:sp>
      <p:sp>
        <p:nvSpPr>
          <p:cNvPr id="6" name="Text Placeholder 5">
            <a:extLst>
              <a:ext uri="{FF2B5EF4-FFF2-40B4-BE49-F238E27FC236}">
                <a16:creationId xmlns:a16="http://schemas.microsoft.com/office/drawing/2014/main" id="{4AF0A57C-BE5E-2DF0-941B-1B451BF1AD1C}"/>
              </a:ext>
            </a:extLst>
          </p:cNvPr>
          <p:cNvSpPr>
            <a:spLocks noGrp="1"/>
          </p:cNvSpPr>
          <p:nvPr>
            <p:ph type="body" idx="20"/>
          </p:nvPr>
        </p:nvSpPr>
        <p:spPr/>
        <p:txBody>
          <a:bodyPr/>
          <a:lstStyle/>
          <a:p>
            <a:endParaRPr lang="en-HU"/>
          </a:p>
        </p:txBody>
      </p:sp>
    </p:spTree>
    <p:extLst>
      <p:ext uri="{BB962C8B-B14F-4D97-AF65-F5344CB8AC3E}">
        <p14:creationId xmlns:p14="http://schemas.microsoft.com/office/powerpoint/2010/main" val="3856218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D7CCDC-0DFB-DBC5-D065-7A7C9FDB10C0}"/>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6F09C960-D9D2-E170-7FC9-A39BEB277586}"/>
              </a:ext>
            </a:extLst>
          </p:cNvPr>
          <p:cNvSpPr>
            <a:spLocks noGrp="1"/>
          </p:cNvSpPr>
          <p:nvPr>
            <p:ph type="body" idx="16"/>
          </p:nvPr>
        </p:nvSpPr>
        <p:spPr/>
        <p:txBody>
          <a:bodyPr/>
          <a:lstStyle/>
          <a:p>
            <a:r>
              <a:rPr lang="en-US" dirty="0"/>
              <a:t>Contributions</a:t>
            </a:r>
            <a:endParaRPr lang="en-HU" dirty="0"/>
          </a:p>
        </p:txBody>
      </p:sp>
      <p:sp>
        <p:nvSpPr>
          <p:cNvPr id="3" name="Text Placeholder 2">
            <a:extLst>
              <a:ext uri="{FF2B5EF4-FFF2-40B4-BE49-F238E27FC236}">
                <a16:creationId xmlns:a16="http://schemas.microsoft.com/office/drawing/2014/main" id="{C29ED2F2-ED96-A923-04A0-E09C84E632F6}"/>
              </a:ext>
            </a:extLst>
          </p:cNvPr>
          <p:cNvSpPr>
            <a:spLocks noGrp="1"/>
          </p:cNvSpPr>
          <p:nvPr>
            <p:ph type="body" idx="17"/>
          </p:nvPr>
        </p:nvSpPr>
        <p:spPr>
          <a:xfrm>
            <a:off x="838200" y="1607437"/>
            <a:ext cx="10515600" cy="4065776"/>
          </a:xfrm>
        </p:spPr>
        <p:txBody>
          <a:bodyPr/>
          <a:lstStyle/>
          <a:p>
            <a:r>
              <a:rPr lang="en-US" dirty="0"/>
              <a:t>Regina</a:t>
            </a:r>
          </a:p>
          <a:p>
            <a:pPr lvl="1"/>
            <a:r>
              <a:rPr lang="en-HU" dirty="0"/>
              <a:t>Synthetic data based outlier injection between two clusters to blur borders</a:t>
            </a:r>
          </a:p>
          <a:p>
            <a:r>
              <a:rPr lang="en-HU" dirty="0"/>
              <a:t>Máté</a:t>
            </a:r>
          </a:p>
          <a:p>
            <a:pPr lvl="1"/>
            <a:r>
              <a:rPr lang="en-HU" dirty="0"/>
              <a:t>Mimicry-based attack to conceal outliers, hyperparameter poisoning</a:t>
            </a:r>
          </a:p>
          <a:p>
            <a:r>
              <a:rPr lang="en-HU" dirty="0"/>
              <a:t>Anass</a:t>
            </a:r>
          </a:p>
          <a:p>
            <a:pPr lvl="1"/>
            <a:r>
              <a:rPr lang="en-HU" dirty="0"/>
              <a:t>Comparing SVM classification to classification attacks</a:t>
            </a:r>
          </a:p>
          <a:p>
            <a:r>
              <a:rPr lang="en-HU" dirty="0"/>
              <a:t>Levente</a:t>
            </a:r>
          </a:p>
          <a:p>
            <a:pPr lvl="1"/>
            <a:r>
              <a:rPr lang="en-HU" dirty="0"/>
              <a:t>Random noise based outlier injection methods</a:t>
            </a:r>
          </a:p>
          <a:p>
            <a:r>
              <a:rPr lang="en-HU" dirty="0"/>
              <a:t>Henrik</a:t>
            </a:r>
          </a:p>
          <a:p>
            <a:pPr lvl="1"/>
            <a:r>
              <a:rPr lang="en-HU" dirty="0"/>
              <a:t>Clustering and evaluation of random noise outlier injection methods</a:t>
            </a:r>
          </a:p>
          <a:p>
            <a:endParaRPr lang="en-HU" dirty="0"/>
          </a:p>
        </p:txBody>
      </p:sp>
      <p:sp>
        <p:nvSpPr>
          <p:cNvPr id="6" name="Text Placeholder 5">
            <a:extLst>
              <a:ext uri="{FF2B5EF4-FFF2-40B4-BE49-F238E27FC236}">
                <a16:creationId xmlns:a16="http://schemas.microsoft.com/office/drawing/2014/main" id="{9F64EC61-0AF9-CADB-2458-E81B42282664}"/>
              </a:ext>
            </a:extLst>
          </p:cNvPr>
          <p:cNvSpPr>
            <a:spLocks noGrp="1"/>
          </p:cNvSpPr>
          <p:nvPr>
            <p:ph type="body" idx="20"/>
          </p:nvPr>
        </p:nvSpPr>
        <p:spPr/>
        <p:txBody>
          <a:bodyPr/>
          <a:lstStyle/>
          <a:p>
            <a:endParaRPr lang="en-HU"/>
          </a:p>
        </p:txBody>
      </p:sp>
    </p:spTree>
    <p:extLst>
      <p:ext uri="{BB962C8B-B14F-4D97-AF65-F5344CB8AC3E}">
        <p14:creationId xmlns:p14="http://schemas.microsoft.com/office/powerpoint/2010/main" val="908557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CB3D20-89FD-8CA3-F731-8FF166271566}"/>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4DD6EBFF-B5C8-0437-64D7-2BE80CA0108C}"/>
              </a:ext>
            </a:extLst>
          </p:cNvPr>
          <p:cNvSpPr>
            <a:spLocks noGrp="1"/>
          </p:cNvSpPr>
          <p:nvPr>
            <p:ph type="body" idx="16"/>
          </p:nvPr>
        </p:nvSpPr>
        <p:spPr/>
        <p:txBody>
          <a:bodyPr/>
          <a:lstStyle/>
          <a:p>
            <a:r>
              <a:rPr lang="en-US" dirty="0"/>
              <a:t>Randomized Injection</a:t>
            </a:r>
            <a:endParaRPr lang="en-HU" dirty="0"/>
          </a:p>
        </p:txBody>
      </p:sp>
      <p:sp>
        <p:nvSpPr>
          <p:cNvPr id="3" name="Text Placeholder 2">
            <a:extLst>
              <a:ext uri="{FF2B5EF4-FFF2-40B4-BE49-F238E27FC236}">
                <a16:creationId xmlns:a16="http://schemas.microsoft.com/office/drawing/2014/main" id="{B7E0A035-FB43-71C4-9E84-E2E816659BB0}"/>
              </a:ext>
            </a:extLst>
          </p:cNvPr>
          <p:cNvSpPr>
            <a:spLocks noGrp="1"/>
          </p:cNvSpPr>
          <p:nvPr>
            <p:ph type="body" idx="17"/>
          </p:nvPr>
        </p:nvSpPr>
        <p:spPr>
          <a:xfrm>
            <a:off x="838200" y="1607437"/>
            <a:ext cx="10515600" cy="4065776"/>
          </a:xfrm>
        </p:spPr>
        <p:txBody>
          <a:bodyPr/>
          <a:lstStyle/>
          <a:p>
            <a:r>
              <a:rPr lang="en-GB" dirty="0"/>
              <a:t>Gaussian Noise</a:t>
            </a:r>
          </a:p>
          <a:p>
            <a:r>
              <a:rPr lang="en-GB" dirty="0"/>
              <a:t>Uniform Outliers</a:t>
            </a:r>
            <a:endParaRPr lang="en-HU" dirty="0"/>
          </a:p>
          <a:p>
            <a:r>
              <a:rPr lang="en-GB" dirty="0"/>
              <a:t>Subtle Outliers</a:t>
            </a:r>
          </a:p>
          <a:p>
            <a:r>
              <a:rPr lang="en-GB" dirty="0"/>
              <a:t>Shuffled Labels</a:t>
            </a:r>
          </a:p>
          <a:p>
            <a:r>
              <a:rPr lang="en-GB" dirty="0"/>
              <a:t>Autoencoder Outliers</a:t>
            </a:r>
          </a:p>
          <a:p>
            <a:endParaRPr lang="en-HU" dirty="0"/>
          </a:p>
        </p:txBody>
      </p:sp>
      <p:sp>
        <p:nvSpPr>
          <p:cNvPr id="6" name="Text Placeholder 5">
            <a:extLst>
              <a:ext uri="{FF2B5EF4-FFF2-40B4-BE49-F238E27FC236}">
                <a16:creationId xmlns:a16="http://schemas.microsoft.com/office/drawing/2014/main" id="{A308B7B3-D4EA-41A4-E0A5-C87AD2E5A602}"/>
              </a:ext>
            </a:extLst>
          </p:cNvPr>
          <p:cNvSpPr>
            <a:spLocks noGrp="1"/>
          </p:cNvSpPr>
          <p:nvPr>
            <p:ph type="body" idx="20"/>
          </p:nvPr>
        </p:nvSpPr>
        <p:spPr/>
        <p:txBody>
          <a:bodyPr/>
          <a:lstStyle/>
          <a:p>
            <a:endParaRPr lang="en-HU"/>
          </a:p>
        </p:txBody>
      </p:sp>
      <p:pic>
        <p:nvPicPr>
          <p:cNvPr id="13" name="Picture 12">
            <a:extLst>
              <a:ext uri="{FF2B5EF4-FFF2-40B4-BE49-F238E27FC236}">
                <a16:creationId xmlns:a16="http://schemas.microsoft.com/office/drawing/2014/main" id="{AE56749A-097B-5B11-A650-72C67FCAF0CB}"/>
              </a:ext>
            </a:extLst>
          </p:cNvPr>
          <p:cNvPicPr>
            <a:picLocks noChangeAspect="1"/>
          </p:cNvPicPr>
          <p:nvPr/>
        </p:nvPicPr>
        <p:blipFill>
          <a:blip r:embed="rId2"/>
          <a:stretch>
            <a:fillRect/>
          </a:stretch>
        </p:blipFill>
        <p:spPr>
          <a:xfrm>
            <a:off x="5057740" y="1348227"/>
            <a:ext cx="1924581" cy="2150382"/>
          </a:xfrm>
          <a:prstGeom prst="rect">
            <a:avLst/>
          </a:prstGeom>
        </p:spPr>
      </p:pic>
      <p:grpSp>
        <p:nvGrpSpPr>
          <p:cNvPr id="15" name="Group 14">
            <a:extLst>
              <a:ext uri="{FF2B5EF4-FFF2-40B4-BE49-F238E27FC236}">
                <a16:creationId xmlns:a16="http://schemas.microsoft.com/office/drawing/2014/main" id="{49251F54-8970-B1D6-AE09-622985AD84E6}"/>
              </a:ext>
            </a:extLst>
          </p:cNvPr>
          <p:cNvGrpSpPr/>
          <p:nvPr/>
        </p:nvGrpSpPr>
        <p:grpSpPr>
          <a:xfrm>
            <a:off x="6918251" y="1329566"/>
            <a:ext cx="3887203" cy="4469634"/>
            <a:chOff x="6844530" y="1301861"/>
            <a:chExt cx="3887203" cy="4469634"/>
          </a:xfrm>
        </p:grpSpPr>
        <p:pic>
          <p:nvPicPr>
            <p:cNvPr id="7" name="Picture 6">
              <a:extLst>
                <a:ext uri="{FF2B5EF4-FFF2-40B4-BE49-F238E27FC236}">
                  <a16:creationId xmlns:a16="http://schemas.microsoft.com/office/drawing/2014/main" id="{3126FBD5-7F80-662E-7147-1142E0807BA2}"/>
                </a:ext>
              </a:extLst>
            </p:cNvPr>
            <p:cNvPicPr>
              <a:picLocks noChangeAspect="1"/>
            </p:cNvPicPr>
            <p:nvPr/>
          </p:nvPicPr>
          <p:blipFill>
            <a:blip r:embed="rId3"/>
            <a:stretch>
              <a:fillRect/>
            </a:stretch>
          </p:blipFill>
          <p:spPr>
            <a:xfrm>
              <a:off x="8809328" y="1309451"/>
              <a:ext cx="1852339" cy="2169045"/>
            </a:xfrm>
            <a:prstGeom prst="rect">
              <a:avLst/>
            </a:prstGeom>
          </p:spPr>
        </p:pic>
        <p:pic>
          <p:nvPicPr>
            <p:cNvPr id="8" name="Picture 7">
              <a:extLst>
                <a:ext uri="{FF2B5EF4-FFF2-40B4-BE49-F238E27FC236}">
                  <a16:creationId xmlns:a16="http://schemas.microsoft.com/office/drawing/2014/main" id="{E1CE0712-4441-DB16-5A12-E9CD32BF9AAB}"/>
                </a:ext>
              </a:extLst>
            </p:cNvPr>
            <p:cNvPicPr>
              <a:picLocks noChangeAspect="1"/>
            </p:cNvPicPr>
            <p:nvPr/>
          </p:nvPicPr>
          <p:blipFill>
            <a:blip r:embed="rId4"/>
            <a:stretch>
              <a:fillRect/>
            </a:stretch>
          </p:blipFill>
          <p:spPr>
            <a:xfrm>
              <a:off x="6908600" y="1301861"/>
              <a:ext cx="1852338" cy="2169043"/>
            </a:xfrm>
            <a:prstGeom prst="rect">
              <a:avLst/>
            </a:prstGeom>
          </p:spPr>
        </p:pic>
        <p:pic>
          <p:nvPicPr>
            <p:cNvPr id="10" name="Picture 9">
              <a:extLst>
                <a:ext uri="{FF2B5EF4-FFF2-40B4-BE49-F238E27FC236}">
                  <a16:creationId xmlns:a16="http://schemas.microsoft.com/office/drawing/2014/main" id="{CF4041F0-EC0C-A230-6E2A-31C3036EA170}"/>
                </a:ext>
              </a:extLst>
            </p:cNvPr>
            <p:cNvPicPr>
              <a:picLocks noChangeAspect="1"/>
            </p:cNvPicPr>
            <p:nvPr/>
          </p:nvPicPr>
          <p:blipFill>
            <a:blip r:embed="rId5"/>
            <a:stretch>
              <a:fillRect/>
            </a:stretch>
          </p:blipFill>
          <p:spPr>
            <a:xfrm>
              <a:off x="8767055" y="3470904"/>
              <a:ext cx="1964678" cy="2300591"/>
            </a:xfrm>
            <a:prstGeom prst="rect">
              <a:avLst/>
            </a:prstGeom>
          </p:spPr>
        </p:pic>
        <p:pic>
          <p:nvPicPr>
            <p:cNvPr id="14" name="Picture 13">
              <a:extLst>
                <a:ext uri="{FF2B5EF4-FFF2-40B4-BE49-F238E27FC236}">
                  <a16:creationId xmlns:a16="http://schemas.microsoft.com/office/drawing/2014/main" id="{A49E3B6F-3AAC-44D6-F600-8B0FB4F62C66}"/>
                </a:ext>
              </a:extLst>
            </p:cNvPr>
            <p:cNvPicPr>
              <a:picLocks noChangeAspect="1"/>
            </p:cNvPicPr>
            <p:nvPr/>
          </p:nvPicPr>
          <p:blipFill>
            <a:blip r:embed="rId6"/>
            <a:stretch>
              <a:fillRect/>
            </a:stretch>
          </p:blipFill>
          <p:spPr>
            <a:xfrm>
              <a:off x="6844530" y="3486089"/>
              <a:ext cx="2023990" cy="2285406"/>
            </a:xfrm>
            <a:prstGeom prst="rect">
              <a:avLst/>
            </a:prstGeom>
          </p:spPr>
        </p:pic>
      </p:grpSp>
      <p:pic>
        <p:nvPicPr>
          <p:cNvPr id="5" name="Kép 4" descr="A képen szöveg, képernyőkép, diagram, Betűtípus látható&#10;&#10;Előfordulhat, hogy a mesterséges intelligencia által létrehozott tartalom helytelen.">
            <a:extLst>
              <a:ext uri="{FF2B5EF4-FFF2-40B4-BE49-F238E27FC236}">
                <a16:creationId xmlns:a16="http://schemas.microsoft.com/office/drawing/2014/main" id="{1B895F2B-8FA8-681E-FCF0-D586B16C8695}"/>
              </a:ext>
            </a:extLst>
          </p:cNvPr>
          <p:cNvPicPr>
            <a:picLocks noChangeAspect="1"/>
          </p:cNvPicPr>
          <p:nvPr/>
        </p:nvPicPr>
        <p:blipFill>
          <a:blip r:embed="rId7"/>
          <a:stretch>
            <a:fillRect/>
          </a:stretch>
        </p:blipFill>
        <p:spPr>
          <a:xfrm>
            <a:off x="5055038" y="3513795"/>
            <a:ext cx="1878893" cy="2285406"/>
          </a:xfrm>
          <a:prstGeom prst="rect">
            <a:avLst/>
          </a:prstGeom>
        </p:spPr>
      </p:pic>
    </p:spTree>
    <p:extLst>
      <p:ext uri="{BB962C8B-B14F-4D97-AF65-F5344CB8AC3E}">
        <p14:creationId xmlns:p14="http://schemas.microsoft.com/office/powerpoint/2010/main" val="3834798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807B24-45D0-6049-B9CD-3616990EF035}"/>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C191EDFB-0B9D-59FC-819E-45D10E5328D5}"/>
              </a:ext>
            </a:extLst>
          </p:cNvPr>
          <p:cNvSpPr>
            <a:spLocks noGrp="1"/>
          </p:cNvSpPr>
          <p:nvPr>
            <p:ph type="body" idx="16"/>
          </p:nvPr>
        </p:nvSpPr>
        <p:spPr/>
        <p:txBody>
          <a:bodyPr/>
          <a:lstStyle/>
          <a:p>
            <a:r>
              <a:rPr lang="en-US" dirty="0"/>
              <a:t>Randomized Injection</a:t>
            </a:r>
            <a:endParaRPr lang="en-HU" dirty="0"/>
          </a:p>
        </p:txBody>
      </p:sp>
      <p:sp>
        <p:nvSpPr>
          <p:cNvPr id="6" name="Text Placeholder 5">
            <a:extLst>
              <a:ext uri="{FF2B5EF4-FFF2-40B4-BE49-F238E27FC236}">
                <a16:creationId xmlns:a16="http://schemas.microsoft.com/office/drawing/2014/main" id="{0FB1C8C8-9C8A-D488-B868-F244DEA01E36}"/>
              </a:ext>
            </a:extLst>
          </p:cNvPr>
          <p:cNvSpPr>
            <a:spLocks noGrp="1"/>
          </p:cNvSpPr>
          <p:nvPr>
            <p:ph type="body" idx="20"/>
          </p:nvPr>
        </p:nvSpPr>
        <p:spPr/>
        <p:txBody>
          <a:bodyPr/>
          <a:lstStyle/>
          <a:p>
            <a:endParaRPr lang="en-HU"/>
          </a:p>
        </p:txBody>
      </p:sp>
      <p:graphicFrame>
        <p:nvGraphicFramePr>
          <p:cNvPr id="4" name="Table 3">
            <a:extLst>
              <a:ext uri="{FF2B5EF4-FFF2-40B4-BE49-F238E27FC236}">
                <a16:creationId xmlns:a16="http://schemas.microsoft.com/office/drawing/2014/main" id="{7D9A8CD8-D5DC-E4AD-8714-246A79B9DE34}"/>
              </a:ext>
            </a:extLst>
          </p:cNvPr>
          <p:cNvGraphicFramePr>
            <a:graphicFrameLocks noGrp="1"/>
          </p:cNvGraphicFramePr>
          <p:nvPr>
            <p:extLst>
              <p:ext uri="{D42A27DB-BD31-4B8C-83A1-F6EECF244321}">
                <p14:modId xmlns:p14="http://schemas.microsoft.com/office/powerpoint/2010/main" val="1869205516"/>
              </p:ext>
            </p:extLst>
          </p:nvPr>
        </p:nvGraphicFramePr>
        <p:xfrm>
          <a:off x="838200" y="1830485"/>
          <a:ext cx="10515600" cy="3597916"/>
        </p:xfrm>
        <a:graphic>
          <a:graphicData uri="http://schemas.openxmlformats.org/drawingml/2006/table">
            <a:tbl>
              <a:tblPr/>
              <a:tblGrid>
                <a:gridCol w="673470">
                  <a:extLst>
                    <a:ext uri="{9D8B030D-6E8A-4147-A177-3AD203B41FA5}">
                      <a16:colId xmlns:a16="http://schemas.microsoft.com/office/drawing/2014/main" val="3580539963"/>
                    </a:ext>
                  </a:extLst>
                </a:gridCol>
                <a:gridCol w="2831730">
                  <a:extLst>
                    <a:ext uri="{9D8B030D-6E8A-4147-A177-3AD203B41FA5}">
                      <a16:colId xmlns:a16="http://schemas.microsoft.com/office/drawing/2014/main" val="1752262900"/>
                    </a:ext>
                  </a:extLst>
                </a:gridCol>
                <a:gridCol w="1752600">
                  <a:extLst>
                    <a:ext uri="{9D8B030D-6E8A-4147-A177-3AD203B41FA5}">
                      <a16:colId xmlns:a16="http://schemas.microsoft.com/office/drawing/2014/main" val="808131755"/>
                    </a:ext>
                  </a:extLst>
                </a:gridCol>
                <a:gridCol w="1752600">
                  <a:extLst>
                    <a:ext uri="{9D8B030D-6E8A-4147-A177-3AD203B41FA5}">
                      <a16:colId xmlns:a16="http://schemas.microsoft.com/office/drawing/2014/main" val="641345387"/>
                    </a:ext>
                  </a:extLst>
                </a:gridCol>
                <a:gridCol w="1752600">
                  <a:extLst>
                    <a:ext uri="{9D8B030D-6E8A-4147-A177-3AD203B41FA5}">
                      <a16:colId xmlns:a16="http://schemas.microsoft.com/office/drawing/2014/main" val="1528192510"/>
                    </a:ext>
                  </a:extLst>
                </a:gridCol>
                <a:gridCol w="1752600">
                  <a:extLst>
                    <a:ext uri="{9D8B030D-6E8A-4147-A177-3AD203B41FA5}">
                      <a16:colId xmlns:a16="http://schemas.microsoft.com/office/drawing/2014/main" val="3560467826"/>
                    </a:ext>
                  </a:extLst>
                </a:gridCol>
              </a:tblGrid>
              <a:tr h="770340">
                <a:tc>
                  <a:txBody>
                    <a:bodyPr/>
                    <a:lstStyle/>
                    <a:p>
                      <a:pPr algn="l"/>
                      <a:br>
                        <a:rPr lang="en-GB" sz="1600" b="1" dirty="0">
                          <a:effectLst/>
                        </a:rPr>
                      </a:br>
                      <a:endParaRPr lang="en-GB" sz="1600"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1600" b="1" dirty="0">
                          <a:effectLst/>
                        </a:rPr>
                        <a:t>Noisy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1600" b="1" dirty="0">
                          <a:effectLst/>
                        </a:rPr>
                        <a:t>Uniform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1600" b="1" dirty="0">
                          <a:effectLst/>
                        </a:rPr>
                        <a:t>Subtle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1600" b="1" dirty="0">
                          <a:effectLst/>
                        </a:rPr>
                        <a:t>Shuffled</a:t>
                      </a:r>
                      <a:endParaRPr lang="en-HU"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600" b="1" dirty="0"/>
                        <a:t>Model</a:t>
                      </a:r>
                      <a:endParaRPr lang="en-HU"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09961453"/>
                  </a:ext>
                </a:extLst>
              </a:tr>
              <a:tr h="1760776">
                <a:tc>
                  <a:txBody>
                    <a:bodyPr/>
                    <a:lstStyle/>
                    <a:p>
                      <a:pPr algn="l" fontAlgn="ctr"/>
                      <a:r>
                        <a:rPr lang="en-GB" sz="1600" b="1" dirty="0">
                          <a:effectLst/>
                        </a:rPr>
                        <a:t>Pros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a:buFontTx/>
                        <a:buNone/>
                      </a:pPr>
                      <a:r>
                        <a:rPr lang="en-GB" sz="1600" dirty="0">
                          <a:effectLst/>
                        </a:rPr>
                        <a:t>M</a:t>
                      </a:r>
                      <a:r>
                        <a:rPr lang="en-HU" sz="1600" dirty="0">
                          <a:effectLst/>
                        </a:rPr>
                        <a:t>akes clusters fuzzy</a:t>
                      </a:r>
                    </a:p>
                    <a:p>
                      <a:pPr marL="0" indent="0" algn="l">
                        <a:buFontTx/>
                        <a:buNone/>
                      </a:pPr>
                      <a:r>
                        <a:rPr lang="en-HU" sz="1600" dirty="0">
                          <a:effectLst/>
                        </a:rPr>
                        <a:t>Reduces cluster boundaries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HU" sz="1600" dirty="0">
                          <a:effectLst/>
                        </a:rPr>
                        <a:t>Creates extreme values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a:buFontTx/>
                        <a:buNone/>
                      </a:pPr>
                      <a:r>
                        <a:rPr lang="en-HU" sz="1600" dirty="0">
                          <a:effectLst/>
                        </a:rPr>
                        <a:t>Hard to detect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HU" sz="1600" dirty="0">
                          <a:effectLst/>
                        </a:rPr>
                        <a:t>Greatly disturbs the data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dirty="0">
                          <a:effectLst/>
                        </a:rPr>
                        <a:t>Based on training goals can be hard to detect or it can create extreme values</a:t>
                      </a:r>
                      <a:endParaRPr lang="en-HU" sz="16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28876444"/>
                  </a:ext>
                </a:extLst>
              </a:tr>
              <a:tr h="948951">
                <a:tc>
                  <a:txBody>
                    <a:bodyPr/>
                    <a:lstStyle/>
                    <a:p>
                      <a:pPr algn="l" fontAlgn="ctr"/>
                      <a:r>
                        <a:rPr lang="en-GB" sz="1600" b="1" dirty="0">
                          <a:effectLst/>
                        </a:rPr>
                        <a:t>Cons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HU" sz="1600" dirty="0">
                          <a:effectLst/>
                        </a:rPr>
                        <a:t>Varied success due to randomization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HU" sz="1600" dirty="0">
                          <a:effectLst/>
                        </a:rPr>
                        <a:t>Easy to detect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HU" sz="1600" dirty="0">
                          <a:effectLst/>
                        </a:rPr>
                        <a:t>Needs a lot of injected data to cause mass disruption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HU" sz="1600" dirty="0">
                          <a:effectLst/>
                        </a:rPr>
                        <a:t>Has no effect in purely unsupervised settings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dirty="0">
                          <a:effectLst/>
                        </a:rPr>
                        <a:t>The model needs finetuning on the dataset</a:t>
                      </a:r>
                      <a:endParaRPr lang="en-HU" sz="16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6496772"/>
                  </a:ext>
                </a:extLst>
              </a:tr>
            </a:tbl>
          </a:graphicData>
        </a:graphic>
      </p:graphicFrame>
      <p:sp>
        <p:nvSpPr>
          <p:cNvPr id="5" name="Rectangle 1">
            <a:extLst>
              <a:ext uri="{FF2B5EF4-FFF2-40B4-BE49-F238E27FC236}">
                <a16:creationId xmlns:a16="http://schemas.microsoft.com/office/drawing/2014/main" id="{FBF416D1-772A-10B7-941A-A68BD8BC9037}"/>
              </a:ext>
            </a:extLst>
          </p:cNvPr>
          <p:cNvSpPr>
            <a:spLocks noChangeArrowheads="1"/>
          </p:cNvSpPr>
          <p:nvPr/>
        </p:nvSpPr>
        <p:spPr bwMode="auto">
          <a:xfrm>
            <a:off x="1040423" y="31316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HU" altLang="en-HU" sz="1800" b="0" i="0" u="none" strike="noStrike" cap="none" normalizeH="0" baseline="0">
                <a:ln>
                  <a:noFill/>
                </a:ln>
                <a:solidFill>
                  <a:schemeClr val="tx1"/>
                </a:solidFill>
                <a:effectLst/>
                <a:latin typeface="Arial" panose="020B0604020202020204" pitchFamily="34" charset="0"/>
              </a:rPr>
            </a:br>
            <a:endParaRPr kumimoji="0" lang="en-HU" altLang="en-HU"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13800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C13A2C6-9F62-C822-842D-5914DD434C2B}"/>
              </a:ext>
            </a:extLst>
          </p:cNvPr>
          <p:cNvSpPr>
            <a:spLocks noGrp="1"/>
          </p:cNvSpPr>
          <p:nvPr>
            <p:ph type="body" idx="16"/>
          </p:nvPr>
        </p:nvSpPr>
        <p:spPr/>
        <p:txBody>
          <a:bodyPr/>
          <a:lstStyle/>
          <a:p>
            <a:r>
              <a:rPr lang="en-US" dirty="0"/>
              <a:t>Informed Injection </a:t>
            </a:r>
            <a:r>
              <a:rPr lang="en-HU" b="0" i="0" u="none" strike="noStrike" dirty="0">
                <a:solidFill>
                  <a:srgbClr val="1F1F1F"/>
                </a:solidFill>
                <a:effectLst/>
                <a:latin typeface="Google Sans"/>
              </a:rPr>
              <a:t>—</a:t>
            </a:r>
            <a:r>
              <a:rPr lang="en-US" dirty="0"/>
              <a:t> Mimicry</a:t>
            </a:r>
          </a:p>
        </p:txBody>
      </p:sp>
      <p:sp>
        <p:nvSpPr>
          <p:cNvPr id="6" name="Text Placeholder 5">
            <a:extLst>
              <a:ext uri="{FF2B5EF4-FFF2-40B4-BE49-F238E27FC236}">
                <a16:creationId xmlns:a16="http://schemas.microsoft.com/office/drawing/2014/main" id="{AFFAAF06-01B5-77F3-20E9-5DFC4E210354}"/>
              </a:ext>
            </a:extLst>
          </p:cNvPr>
          <p:cNvSpPr>
            <a:spLocks noGrp="1"/>
          </p:cNvSpPr>
          <p:nvPr>
            <p:ph type="body" idx="20"/>
          </p:nvPr>
        </p:nvSpPr>
        <p:spPr/>
        <p:txBody>
          <a:bodyPr/>
          <a:lstStyle/>
          <a:p>
            <a:endParaRPr lang="en-US"/>
          </a:p>
        </p:txBody>
      </p:sp>
      <p:pic>
        <p:nvPicPr>
          <p:cNvPr id="1026" name="Picture 2" descr="image">
            <a:extLst>
              <a:ext uri="{FF2B5EF4-FFF2-40B4-BE49-F238E27FC236}">
                <a16:creationId xmlns:a16="http://schemas.microsoft.com/office/drawing/2014/main" id="{59DD788E-7EEB-828A-E4BE-1F01ACB6730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05" r="438"/>
          <a:stretch/>
        </p:blipFill>
        <p:spPr bwMode="auto">
          <a:xfrm>
            <a:off x="1715615" y="1899000"/>
            <a:ext cx="4036042" cy="3060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5B404533-A007-E2DA-5582-9B6F20FFC6F0}"/>
              </a:ext>
            </a:extLst>
          </p:cNvPr>
          <p:cNvPicPr>
            <a:picLocks noChangeAspect="1"/>
          </p:cNvPicPr>
          <p:nvPr/>
        </p:nvPicPr>
        <p:blipFill>
          <a:blip r:embed="rId4"/>
          <a:srcRect/>
          <a:stretch/>
        </p:blipFill>
        <p:spPr>
          <a:xfrm>
            <a:off x="6505244" y="1629000"/>
            <a:ext cx="3897001" cy="3600000"/>
          </a:xfrm>
          <a:prstGeom prst="rect">
            <a:avLst/>
          </a:prstGeom>
        </p:spPr>
      </p:pic>
      <p:sp>
        <p:nvSpPr>
          <p:cNvPr id="12" name="TextBox 11">
            <a:extLst>
              <a:ext uri="{FF2B5EF4-FFF2-40B4-BE49-F238E27FC236}">
                <a16:creationId xmlns:a16="http://schemas.microsoft.com/office/drawing/2014/main" id="{8FCF4C86-040A-720E-C1A1-7EDE83C13818}"/>
              </a:ext>
            </a:extLst>
          </p:cNvPr>
          <p:cNvSpPr txBox="1"/>
          <p:nvPr/>
        </p:nvSpPr>
        <p:spPr>
          <a:xfrm>
            <a:off x="1618734" y="5090500"/>
            <a:ext cx="4226011" cy="523220"/>
          </a:xfrm>
          <a:prstGeom prst="rect">
            <a:avLst/>
          </a:prstGeom>
          <a:noFill/>
        </p:spPr>
        <p:txBody>
          <a:bodyPr wrap="square" rtlCol="0">
            <a:spAutoFit/>
          </a:bodyPr>
          <a:lstStyle/>
          <a:p>
            <a:r>
              <a:rPr lang="en-US" sz="1400" i="1" dirty="0"/>
              <a:t>Image source: </a:t>
            </a:r>
            <a:r>
              <a:rPr lang="en-US" sz="1400" i="1" dirty="0">
                <a:hlinkClick r:id="rId5"/>
              </a:rPr>
              <a:t>The past, present and future of 'cuckoos versus reed warblers'</a:t>
            </a:r>
            <a:endParaRPr lang="en-US" sz="1400" i="1" dirty="0"/>
          </a:p>
        </p:txBody>
      </p:sp>
    </p:spTree>
    <p:extLst>
      <p:ext uri="{BB962C8B-B14F-4D97-AF65-F5344CB8AC3E}">
        <p14:creationId xmlns:p14="http://schemas.microsoft.com/office/powerpoint/2010/main" val="1937234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0EB1FB-41C8-BC1A-FCC1-B337B3735BF5}"/>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6DD5E2E3-A9A9-468D-237C-D1A54BE5B03D}"/>
              </a:ext>
            </a:extLst>
          </p:cNvPr>
          <p:cNvSpPr>
            <a:spLocks noGrp="1"/>
          </p:cNvSpPr>
          <p:nvPr>
            <p:ph type="body" idx="16"/>
          </p:nvPr>
        </p:nvSpPr>
        <p:spPr/>
        <p:txBody>
          <a:bodyPr/>
          <a:lstStyle/>
          <a:p>
            <a:r>
              <a:rPr lang="en-US" dirty="0"/>
              <a:t>Informed Injection </a:t>
            </a:r>
            <a:r>
              <a:rPr lang="en-HU" b="0" i="0" u="none" strike="noStrike" dirty="0">
                <a:solidFill>
                  <a:srgbClr val="1F1F1F"/>
                </a:solidFill>
                <a:effectLst/>
                <a:latin typeface="Google Sans"/>
              </a:rPr>
              <a:t>—</a:t>
            </a:r>
            <a:r>
              <a:rPr lang="en-US" dirty="0"/>
              <a:t> Mimicry</a:t>
            </a:r>
          </a:p>
        </p:txBody>
      </p:sp>
      <p:sp>
        <p:nvSpPr>
          <p:cNvPr id="6" name="Text Placeholder 5">
            <a:extLst>
              <a:ext uri="{FF2B5EF4-FFF2-40B4-BE49-F238E27FC236}">
                <a16:creationId xmlns:a16="http://schemas.microsoft.com/office/drawing/2014/main" id="{9F25C3C4-CF4C-159C-3CFB-76AD257B1517}"/>
              </a:ext>
            </a:extLst>
          </p:cNvPr>
          <p:cNvSpPr>
            <a:spLocks noGrp="1"/>
          </p:cNvSpPr>
          <p:nvPr>
            <p:ph type="body" idx="20"/>
          </p:nvPr>
        </p:nvSpPr>
        <p:spPr/>
        <p:txBody>
          <a:bodyPr/>
          <a:lstStyle/>
          <a:p>
            <a:endParaRPr lang="en-US"/>
          </a:p>
        </p:txBody>
      </p:sp>
      <p:pic>
        <p:nvPicPr>
          <p:cNvPr id="3" name="Picture 2">
            <a:extLst>
              <a:ext uri="{FF2B5EF4-FFF2-40B4-BE49-F238E27FC236}">
                <a16:creationId xmlns:a16="http://schemas.microsoft.com/office/drawing/2014/main" id="{A3B09525-2920-B824-D2FB-509C94C4FA15}"/>
              </a:ext>
            </a:extLst>
          </p:cNvPr>
          <p:cNvPicPr>
            <a:picLocks noChangeAspect="1"/>
          </p:cNvPicPr>
          <p:nvPr/>
        </p:nvPicPr>
        <p:blipFill>
          <a:blip r:embed="rId2"/>
          <a:srcRect/>
          <a:stretch/>
        </p:blipFill>
        <p:spPr>
          <a:xfrm>
            <a:off x="2124824" y="1726898"/>
            <a:ext cx="7942350" cy="3600000"/>
          </a:xfrm>
          <a:prstGeom prst="rect">
            <a:avLst/>
          </a:prstGeom>
        </p:spPr>
      </p:pic>
      <p:pic>
        <p:nvPicPr>
          <p:cNvPr id="8" name="Picture 7">
            <a:extLst>
              <a:ext uri="{FF2B5EF4-FFF2-40B4-BE49-F238E27FC236}">
                <a16:creationId xmlns:a16="http://schemas.microsoft.com/office/drawing/2014/main" id="{1BE51D80-F557-F66C-A77C-0A010C788BC1}"/>
              </a:ext>
            </a:extLst>
          </p:cNvPr>
          <p:cNvPicPr>
            <a:picLocks noChangeAspect="1"/>
          </p:cNvPicPr>
          <p:nvPr/>
        </p:nvPicPr>
        <p:blipFill>
          <a:blip r:embed="rId3"/>
          <a:srcRect/>
          <a:stretch/>
        </p:blipFill>
        <p:spPr>
          <a:xfrm>
            <a:off x="2968863" y="2114618"/>
            <a:ext cx="7942268" cy="3599962"/>
          </a:xfrm>
          <a:prstGeom prst="rect">
            <a:avLst/>
          </a:prstGeom>
          <a:effectLst>
            <a:outerShdw blurRad="312423" dist="258499" dir="14400000" sx="105000" sy="105000" algn="t" rotWithShape="0">
              <a:prstClr val="black">
                <a:alpha val="49726"/>
              </a:prstClr>
            </a:outerShdw>
          </a:effectLst>
        </p:spPr>
      </p:pic>
    </p:spTree>
    <p:extLst>
      <p:ext uri="{BB962C8B-B14F-4D97-AF65-F5344CB8AC3E}">
        <p14:creationId xmlns:p14="http://schemas.microsoft.com/office/powerpoint/2010/main" val="1110502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41BD3D-CC97-0C9F-7078-2A9ACFDDD8A6}"/>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E71D1B03-AA6A-427D-D6A3-E7765CD39160}"/>
              </a:ext>
            </a:extLst>
          </p:cNvPr>
          <p:cNvSpPr>
            <a:spLocks noGrp="1"/>
          </p:cNvSpPr>
          <p:nvPr>
            <p:ph type="body" idx="16"/>
          </p:nvPr>
        </p:nvSpPr>
        <p:spPr/>
        <p:txBody>
          <a:bodyPr/>
          <a:lstStyle/>
          <a:p>
            <a:r>
              <a:rPr lang="en-US" dirty="0"/>
              <a:t>Informed Injection </a:t>
            </a:r>
            <a:r>
              <a:rPr lang="en-HU" b="0" i="0" u="none" strike="noStrike" dirty="0">
                <a:solidFill>
                  <a:srgbClr val="1F1F1F"/>
                </a:solidFill>
                <a:effectLst/>
                <a:latin typeface="Google Sans"/>
              </a:rPr>
              <a:t>—</a:t>
            </a:r>
            <a:r>
              <a:rPr lang="en-US" dirty="0"/>
              <a:t> Mimicry</a:t>
            </a:r>
          </a:p>
        </p:txBody>
      </p:sp>
      <p:sp>
        <p:nvSpPr>
          <p:cNvPr id="6" name="Text Placeholder 5">
            <a:extLst>
              <a:ext uri="{FF2B5EF4-FFF2-40B4-BE49-F238E27FC236}">
                <a16:creationId xmlns:a16="http://schemas.microsoft.com/office/drawing/2014/main" id="{9F909B25-7166-D1B2-ACE7-948F17B28963}"/>
              </a:ext>
            </a:extLst>
          </p:cNvPr>
          <p:cNvSpPr>
            <a:spLocks noGrp="1"/>
          </p:cNvSpPr>
          <p:nvPr>
            <p:ph type="body" idx="20"/>
          </p:nvPr>
        </p:nvSpPr>
        <p:spPr/>
        <p:txBody>
          <a:bodyPr/>
          <a:lstStyle/>
          <a:p>
            <a:endParaRPr lang="en-US"/>
          </a:p>
        </p:txBody>
      </p:sp>
      <p:pic>
        <p:nvPicPr>
          <p:cNvPr id="7" name="Picture 6">
            <a:extLst>
              <a:ext uri="{FF2B5EF4-FFF2-40B4-BE49-F238E27FC236}">
                <a16:creationId xmlns:a16="http://schemas.microsoft.com/office/drawing/2014/main" id="{88CA51E5-FFE8-FBAA-BE12-903E4C463C0E}"/>
              </a:ext>
            </a:extLst>
          </p:cNvPr>
          <p:cNvPicPr>
            <a:picLocks noChangeAspect="1"/>
          </p:cNvPicPr>
          <p:nvPr/>
        </p:nvPicPr>
        <p:blipFill>
          <a:blip r:embed="rId2"/>
          <a:srcRect/>
          <a:stretch/>
        </p:blipFill>
        <p:spPr>
          <a:xfrm>
            <a:off x="2876549" y="1686002"/>
            <a:ext cx="6438900" cy="1997840"/>
          </a:xfrm>
          <a:prstGeom prst="rect">
            <a:avLst/>
          </a:prstGeom>
          <a:ln>
            <a:solidFill>
              <a:schemeClr val="tx1"/>
            </a:solidFill>
          </a:ln>
          <a:effectLst>
            <a:outerShdw blurRad="50800" dist="38100" dir="5400000" algn="t" rotWithShape="0">
              <a:prstClr val="black">
                <a:alpha val="40000"/>
              </a:prstClr>
            </a:outerShdw>
          </a:effectLst>
        </p:spPr>
      </p:pic>
      <p:graphicFrame>
        <p:nvGraphicFramePr>
          <p:cNvPr id="10" name="Table 9">
            <a:extLst>
              <a:ext uri="{FF2B5EF4-FFF2-40B4-BE49-F238E27FC236}">
                <a16:creationId xmlns:a16="http://schemas.microsoft.com/office/drawing/2014/main" id="{7935DC74-2BDF-8147-09CE-8A395918CD92}"/>
              </a:ext>
            </a:extLst>
          </p:cNvPr>
          <p:cNvGraphicFramePr>
            <a:graphicFrameLocks noGrp="1"/>
          </p:cNvGraphicFramePr>
          <p:nvPr>
            <p:extLst>
              <p:ext uri="{D42A27DB-BD31-4B8C-83A1-F6EECF244321}">
                <p14:modId xmlns:p14="http://schemas.microsoft.com/office/powerpoint/2010/main" val="3813427012"/>
              </p:ext>
            </p:extLst>
          </p:nvPr>
        </p:nvGraphicFramePr>
        <p:xfrm>
          <a:off x="838199" y="4156852"/>
          <a:ext cx="10515600" cy="1143130"/>
        </p:xfrm>
        <a:graphic>
          <a:graphicData uri="http://schemas.openxmlformats.org/drawingml/2006/table">
            <a:tbl>
              <a:tblPr/>
              <a:tblGrid>
                <a:gridCol w="693995">
                  <a:extLst>
                    <a:ext uri="{9D8B030D-6E8A-4147-A177-3AD203B41FA5}">
                      <a16:colId xmlns:a16="http://schemas.microsoft.com/office/drawing/2014/main" val="3580539963"/>
                    </a:ext>
                  </a:extLst>
                </a:gridCol>
                <a:gridCol w="9821605">
                  <a:extLst>
                    <a:ext uri="{9D8B030D-6E8A-4147-A177-3AD203B41FA5}">
                      <a16:colId xmlns:a16="http://schemas.microsoft.com/office/drawing/2014/main" val="1752262900"/>
                    </a:ext>
                  </a:extLst>
                </a:gridCol>
              </a:tblGrid>
              <a:tr h="723982">
                <a:tc>
                  <a:txBody>
                    <a:bodyPr/>
                    <a:lstStyle/>
                    <a:p>
                      <a:pPr algn="l" fontAlgn="ctr"/>
                      <a:r>
                        <a:rPr lang="en-GB" sz="1600" b="1" dirty="0">
                          <a:effectLst/>
                        </a:rPr>
                        <a:t>Pros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a:buFontTx/>
                        <a:buNone/>
                      </a:pPr>
                      <a:r>
                        <a:rPr lang="en-US" sz="1600" dirty="0">
                          <a:effectLst/>
                        </a:rPr>
                        <a:t>Despite shifting the centroids along with the possibility to change cluster boundaries, it does not significantly change performance metrics, at least not for the worse. Some of the scores may even generate false confidence.</a:t>
                      </a:r>
                      <a:endParaRPr lang="en-HU" sz="16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28876444"/>
                  </a:ext>
                </a:extLst>
              </a:tr>
              <a:tr h="419148">
                <a:tc>
                  <a:txBody>
                    <a:bodyPr/>
                    <a:lstStyle/>
                    <a:p>
                      <a:pPr algn="l" fontAlgn="ctr"/>
                      <a:r>
                        <a:rPr lang="en-GB" sz="1600" b="1" dirty="0">
                          <a:effectLst/>
                        </a:rPr>
                        <a:t>Cons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HU" sz="1600" dirty="0">
                          <a:effectLst/>
                        </a:rPr>
                        <a:t>Relies on outliers in the dataset.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6496772"/>
                  </a:ext>
                </a:extLst>
              </a:tr>
            </a:tbl>
          </a:graphicData>
        </a:graphic>
      </p:graphicFrame>
      <p:sp>
        <p:nvSpPr>
          <p:cNvPr id="11" name="TextBox 10">
            <a:extLst>
              <a:ext uri="{FF2B5EF4-FFF2-40B4-BE49-F238E27FC236}">
                <a16:creationId xmlns:a16="http://schemas.microsoft.com/office/drawing/2014/main" id="{40540088-0BA7-D80B-EE53-20050BF966F3}"/>
              </a:ext>
            </a:extLst>
          </p:cNvPr>
          <p:cNvSpPr txBox="1"/>
          <p:nvPr/>
        </p:nvSpPr>
        <p:spPr>
          <a:xfrm>
            <a:off x="4218802" y="5602294"/>
            <a:ext cx="3754395" cy="307777"/>
          </a:xfrm>
          <a:prstGeom prst="rect">
            <a:avLst/>
          </a:prstGeom>
          <a:noFill/>
        </p:spPr>
        <p:txBody>
          <a:bodyPr wrap="square" rtlCol="0">
            <a:spAutoFit/>
          </a:bodyPr>
          <a:lstStyle/>
          <a:p>
            <a:pPr algn="ctr"/>
            <a:r>
              <a:rPr lang="en-US" sz="1400" dirty="0">
                <a:hlinkClick r:id="rId3"/>
              </a:rPr>
              <a:t>Notebook (Iris)</a:t>
            </a:r>
            <a:r>
              <a:rPr lang="en-US" sz="1400" dirty="0"/>
              <a:t>    </a:t>
            </a:r>
            <a:r>
              <a:rPr lang="en-US" sz="1400" dirty="0">
                <a:hlinkClick r:id="rId4"/>
              </a:rPr>
              <a:t>Notebook (Breast cancer)</a:t>
            </a:r>
            <a:endParaRPr lang="en-US" sz="1400" dirty="0"/>
          </a:p>
        </p:txBody>
      </p:sp>
    </p:spTree>
    <p:extLst>
      <p:ext uri="{BB962C8B-B14F-4D97-AF65-F5344CB8AC3E}">
        <p14:creationId xmlns:p14="http://schemas.microsoft.com/office/powerpoint/2010/main" val="1026021164"/>
      </p:ext>
    </p:extLst>
  </p:cSld>
  <p:clrMapOvr>
    <a:masterClrMapping/>
  </p:clrMapOvr>
</p:sld>
</file>

<file path=ppt/theme/theme1.xml><?xml version="1.0" encoding="utf-8"?>
<a:theme xmlns:a="http://schemas.openxmlformats.org/drawingml/2006/main" name="címdi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2455</TotalTime>
  <Words>496</Words>
  <Application>Microsoft Office PowerPoint</Application>
  <PresentationFormat>Szélesvásznú</PresentationFormat>
  <Paragraphs>94</Paragraphs>
  <Slides>14</Slides>
  <Notes>1</Notes>
  <HiddenSlides>0</HiddenSlides>
  <MMClips>0</MMClips>
  <ScaleCrop>false</ScaleCrop>
  <HeadingPairs>
    <vt:vector size="6" baseType="variant">
      <vt:variant>
        <vt:lpstr>Használt betűtípusok</vt:lpstr>
      </vt:variant>
      <vt:variant>
        <vt:i4>4</vt:i4>
      </vt:variant>
      <vt:variant>
        <vt:lpstr>Téma</vt:lpstr>
      </vt:variant>
      <vt:variant>
        <vt:i4>1</vt:i4>
      </vt:variant>
      <vt:variant>
        <vt:lpstr>Diacímek</vt:lpstr>
      </vt:variant>
      <vt:variant>
        <vt:i4>14</vt:i4>
      </vt:variant>
    </vt:vector>
  </HeadingPairs>
  <TitlesOfParts>
    <vt:vector size="19" baseType="lpstr">
      <vt:lpstr>Arial</vt:lpstr>
      <vt:lpstr>Calibri</vt:lpstr>
      <vt:lpstr>Google Sans</vt:lpstr>
      <vt:lpstr>Open Sans</vt:lpstr>
      <vt:lpstr>címdia</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PREZENTÁCIÓ CÍME prezentáció alcíme</dc:title>
  <dc:creator>Microsoft Office User</dc:creator>
  <cp:lastModifiedBy>Malecz Levente</cp:lastModifiedBy>
  <cp:revision>119</cp:revision>
  <dcterms:created xsi:type="dcterms:W3CDTF">2021-07-01T15:39:11Z</dcterms:created>
  <dcterms:modified xsi:type="dcterms:W3CDTF">2025-05-04T09:30:11Z</dcterms:modified>
</cp:coreProperties>
</file>