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2" r:id="rId2"/>
    <p:sldId id="295" r:id="rId3"/>
    <p:sldId id="299" r:id="rId4"/>
    <p:sldId id="302" r:id="rId5"/>
    <p:sldId id="285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  <a:srgbClr val="012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90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2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5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12C39806-BB1D-8F56-1BD4-E8FD84A886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C5BF43A-04E9-CC17-BD51-B26CC338B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E59-BB6D-9C41-A61C-2D524682E115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E5719-5CA3-B83A-6AB2-CC9AF2C94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41738D-8521-5BCA-A098-BEAAADEBC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E7E85-FAC5-AA44-BBE8-3A2E745EC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84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393B-998D-3C45-ACA4-5C51E3A83922}" type="datetimeFigureOut">
              <a:rPr lang="hu-HU" smtClean="0"/>
              <a:t>2025. 05. 01.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25AA-5A0B-7648-B33A-37E9A013F9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87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576A917-C803-4400-FBEE-6B791AEA9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Szöveg helye 10">
            <a:extLst>
              <a:ext uri="{FF2B5EF4-FFF2-40B4-BE49-F238E27FC236}">
                <a16:creationId xmlns:a16="http://schemas.microsoft.com/office/drawing/2014/main" id="{831FA102-844C-755E-D247-CB3718711D4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23900" y="2029968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DF9D8FEB-E57B-5F73-ADA2-8D7B7485DFA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2980944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alcíme</a:t>
            </a:r>
          </a:p>
        </p:txBody>
      </p:sp>
      <p:sp>
        <p:nvSpPr>
          <p:cNvPr id="7" name="Szöveg helye 10">
            <a:extLst>
              <a:ext uri="{FF2B5EF4-FFF2-40B4-BE49-F238E27FC236}">
                <a16:creationId xmlns:a16="http://schemas.microsoft.com/office/drawing/2014/main" id="{605BC215-EB6B-138C-D66F-E7064E16F28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8" name="Szöveg helye 10">
            <a:extLst>
              <a:ext uri="{FF2B5EF4-FFF2-40B4-BE49-F238E27FC236}">
                <a16:creationId xmlns:a16="http://schemas.microsoft.com/office/drawing/2014/main" id="{2A598985-FDB3-7140-588C-68FBF5A82B2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91323EAC-BA77-33AC-53B7-F24EA909AB2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3206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léc nélküli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824948"/>
            <a:ext cx="3212591" cy="4815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B18A01D-AB8A-1A1D-4805-AABE921EF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22305" y="824949"/>
            <a:ext cx="6831496" cy="4758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441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A3ADE164-0269-1AA2-004B-8C8A82051E1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579457"/>
            <a:ext cx="10515598" cy="3855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BF8F6AA8-C013-1657-CB5A-D3067FF15D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D8E6700D-6881-9CCD-3252-E02F5676557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598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DEAFE30-1B1B-962C-732B-E5BEF7917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3" name="Szöveg helye 10">
            <a:extLst>
              <a:ext uri="{FF2B5EF4-FFF2-40B4-BE49-F238E27FC236}">
                <a16:creationId xmlns:a16="http://schemas.microsoft.com/office/drawing/2014/main" id="{11CE3FB9-7112-50B3-73CE-4614F7CA610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50927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1AF9BE7-CB87-3DFD-D2D3-1899D1D3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7654B00-1ACA-72E8-4C79-A237BB0FAEA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3900" y="2191523"/>
            <a:ext cx="10744200" cy="1710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/>
              <a:t>Köszönjük a figyelmet!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1B1DEF9F-AC4A-3457-057F-560795FA3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13" name="Szöveg helye 10">
            <a:extLst>
              <a:ext uri="{FF2B5EF4-FFF2-40B4-BE49-F238E27FC236}">
                <a16:creationId xmlns:a16="http://schemas.microsoft.com/office/drawing/2014/main" id="{D2769BC2-6B1C-E731-CB6F-BC48B5D77D5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14" name="Szöveg helye 10">
            <a:extLst>
              <a:ext uri="{FF2B5EF4-FFF2-40B4-BE49-F238E27FC236}">
                <a16:creationId xmlns:a16="http://schemas.microsoft.com/office/drawing/2014/main" id="{A35D0690-9E41-0FD7-2C21-CAE7926EAC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5294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65AB793-C3EE-75F8-4E4A-2E20E9E09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933D47C-7F86-9A48-A1AD-EEBD81F9A6A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940BA6A-A9B7-7219-4D85-FAE0F7D5ABF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55729B78-CCC8-F712-B7DB-176E91D2D6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1607437"/>
            <a:ext cx="10515600" cy="18460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Minta</a:t>
            </a:r>
          </a:p>
          <a:p>
            <a:pPr lvl="0"/>
            <a:endParaRPr lang="hu-HU" dirty="0"/>
          </a:p>
          <a:p>
            <a:pPr lvl="0"/>
            <a:endParaRPr lang="hu-HU" dirty="0"/>
          </a:p>
        </p:txBody>
      </p:sp>
      <p:sp>
        <p:nvSpPr>
          <p:cNvPr id="5" name="Szöveg helye 10">
            <a:extLst>
              <a:ext uri="{FF2B5EF4-FFF2-40B4-BE49-F238E27FC236}">
                <a16:creationId xmlns:a16="http://schemas.microsoft.com/office/drawing/2014/main" id="{ED6C24E1-FC98-931B-668F-1A2663E5498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82280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BA10B23C-BC2C-AA33-C513-FD8B9D46C29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5098D7CE-AAE8-B095-44BC-D69C66D1F5B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algn="ctr"/>
            <a:r>
              <a:rPr lang="en-US" dirty="0"/>
              <a:t>Outlier Injection in K-means Clustering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3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blokk - 1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934CE5A9-19D5-B7FF-F605-96F82FA4FB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ép helye 2">
            <a:extLst>
              <a:ext uri="{FF2B5EF4-FFF2-40B4-BE49-F238E27FC236}">
                <a16:creationId xmlns:a16="http://schemas.microsoft.com/office/drawing/2014/main" id="{23D20630-BBCE-AC6F-5896-1CEEB001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27089" y="1579457"/>
            <a:ext cx="5326711" cy="4004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BC05F114-74F4-CAB6-3497-7C63660FE88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C43265EB-5A74-13B8-25EF-C234D04EBA7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3757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9FC214-A8DF-2334-7247-2170A8AA1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E4F210FC-1016-425F-02B2-E3EE645E1BB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0733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CE5C7C62-306F-C568-AC87-137E9C578BF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2B9E13B-D4C6-DDBF-DA2A-ED8F1AEADB5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CA91C60B-6859-7AF4-1D6C-CF5A6DEAC6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C6EA1AAF-19A4-379B-A811-68076AB3716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97429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A96FDED-1213-82EC-1A9D-4FC90A80FA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AF073EC-750D-2DFB-C11E-4C39CA8DC2E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32367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E4CEC806-06F8-0A8E-802F-451103EBAC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737F6A48-F38F-FC31-62D0-11C22537C64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1E6D20BC-2EF9-211F-E045-74EB3321F44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0AB37620-467A-3358-9635-1AE991B2990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89704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4317DED-74F7-596D-46E5-4EFCB5B1B45F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141207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36141E3-2650-7309-36C7-ECD2E619BF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614727D-5F43-1091-F059-56358E38304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2530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FD7BA7-C2A9-595B-15D6-EDE5F7DAE2D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ép helye 2">
            <a:extLst>
              <a:ext uri="{FF2B5EF4-FFF2-40B4-BE49-F238E27FC236}">
                <a16:creationId xmlns:a16="http://schemas.microsoft.com/office/drawing/2014/main" id="{9E45454F-C86C-2D65-C04B-55E626DA88AE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265629" y="1579456"/>
            <a:ext cx="5067632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0" name="Kép helye 2">
            <a:extLst>
              <a:ext uri="{FF2B5EF4-FFF2-40B4-BE49-F238E27FC236}">
                <a16:creationId xmlns:a16="http://schemas.microsoft.com/office/drawing/2014/main" id="{176350A7-3ED8-9325-46CB-CA499869403F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38200" y="1579456"/>
            <a:ext cx="5011973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1BFA0AC3-D5FA-244D-2DF5-5874C6467C5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5C0CEC-C383-42CB-7D7B-C253C37D1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6D82DBE0-A887-D830-B4E0-50498F0CA4C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514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371C297-1CA5-94ED-2895-3B1AF69D27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ép helye 2">
            <a:extLst>
              <a:ext uri="{FF2B5EF4-FFF2-40B4-BE49-F238E27FC236}">
                <a16:creationId xmlns:a16="http://schemas.microsoft.com/office/drawing/2014/main" id="{B4B0655C-B169-D423-90AB-F5CB238B3C4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199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Kép helye 2">
            <a:extLst>
              <a:ext uri="{FF2B5EF4-FFF2-40B4-BE49-F238E27FC236}">
                <a16:creationId xmlns:a16="http://schemas.microsoft.com/office/drawing/2014/main" id="{88B1D7E9-B3E8-D3A3-7C3B-46B669E00D4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639338" y="1579457"/>
            <a:ext cx="4693921" cy="4125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3" name="Kép helye 2">
            <a:extLst>
              <a:ext uri="{FF2B5EF4-FFF2-40B4-BE49-F238E27FC236}">
                <a16:creationId xmlns:a16="http://schemas.microsoft.com/office/drawing/2014/main" id="{DE50A8AD-DAA0-C470-251A-FB13BCEC03F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3738768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8A66C65D-5136-21C7-C4AA-39F449F6F4A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DC4FBAE-8E6D-4D61-C7ED-3B8AA103C9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65D96AD-EB0E-433E-7DD3-3FEB95FE9F4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1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 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3B63919-F8C0-E45C-09D0-60059DD8548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ép helye 2">
            <a:extLst>
              <a:ext uri="{FF2B5EF4-FFF2-40B4-BE49-F238E27FC236}">
                <a16:creationId xmlns:a16="http://schemas.microsoft.com/office/drawing/2014/main" id="{885801D2-AD3D-65D3-7B5C-D11229926A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1" name="Kép helye 2">
            <a:extLst>
              <a:ext uri="{FF2B5EF4-FFF2-40B4-BE49-F238E27FC236}">
                <a16:creationId xmlns:a16="http://schemas.microsoft.com/office/drawing/2014/main" id="{BA351229-7C81-1BF9-C349-D053BA83B114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31888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567F4794-7128-84D5-187A-87B98CBB4B7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12964550-01B5-19AF-9500-49E3DD0D5A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9BE9CAC6-C1B1-88DE-E91F-5DF606EBF5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32692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C96EAD-3920-32E6-9EF2-412243961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28694AA-87CB-BD28-118C-72EAD9263FD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6408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CA8BCE7-0004-CA11-4864-2FBA560C6C6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0FAA482-BFF6-CAB1-8393-9DB2C3435D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0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Diagram helye 10">
            <a:extLst>
              <a:ext uri="{FF2B5EF4-FFF2-40B4-BE49-F238E27FC236}">
                <a16:creationId xmlns:a16="http://schemas.microsoft.com/office/drawing/2014/main" id="{B11D781D-DBC5-AFF1-5464-03EB686EDB38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426343" y="1579563"/>
            <a:ext cx="6927457" cy="406057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569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A7E8302-AC9C-A66D-07A6-1A5B9DE4A49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1956395"/>
            <a:ext cx="10744200" cy="1879880"/>
          </a:xfrm>
        </p:spPr>
        <p:txBody>
          <a:bodyPr/>
          <a:lstStyle/>
          <a:p>
            <a:pPr algn="ctr"/>
            <a:r>
              <a:rPr lang="en-US" dirty="0"/>
              <a:t>Outlier Injection in K-means Clustering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0576B3-4A8D-B0CB-EE63-AE28551463E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en-US" dirty="0"/>
              <a:t>Poison Cluster Team</a:t>
            </a:r>
          </a:p>
          <a:p>
            <a:r>
              <a:rPr lang="en-US" sz="1800" dirty="0"/>
              <a:t>Regina </a:t>
            </a:r>
            <a:r>
              <a:rPr lang="en-US" sz="1800" dirty="0" err="1"/>
              <a:t>Izsa</a:t>
            </a:r>
            <a:r>
              <a:rPr lang="en-US" sz="1800" dirty="0"/>
              <a:t>, </a:t>
            </a:r>
            <a:r>
              <a:rPr lang="en-US" sz="1800" dirty="0" err="1"/>
              <a:t>Máté</a:t>
            </a:r>
            <a:r>
              <a:rPr lang="en-US" sz="1800" dirty="0"/>
              <a:t> Balogh, Anass El </a:t>
            </a:r>
            <a:r>
              <a:rPr lang="en-US" sz="1800" dirty="0" err="1"/>
              <a:t>Aqli</a:t>
            </a:r>
            <a:r>
              <a:rPr lang="en-US" sz="1800" dirty="0"/>
              <a:t>, </a:t>
            </a:r>
            <a:r>
              <a:rPr lang="en-US" sz="1800" dirty="0" err="1"/>
              <a:t>Levente</a:t>
            </a:r>
            <a:r>
              <a:rPr lang="en-US" sz="1800" dirty="0"/>
              <a:t> </a:t>
            </a:r>
            <a:r>
              <a:rPr lang="en-US" sz="1800" dirty="0" err="1"/>
              <a:t>Malecz</a:t>
            </a:r>
            <a:r>
              <a:rPr lang="en-US" sz="1800" dirty="0"/>
              <a:t>, Henrik </a:t>
            </a:r>
            <a:r>
              <a:rPr lang="en-US" sz="1800" dirty="0" err="1"/>
              <a:t>Berényi</a:t>
            </a:r>
            <a:endParaRPr lang="hu-HU" sz="1800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D8B80AF-C083-C9ED-7D4F-EC139381489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hu-HU" dirty="0"/>
              <a:t>Budapest, 2025.</a:t>
            </a:r>
            <a:r>
              <a:rPr lang="en-US" dirty="0"/>
              <a:t>05.07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02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4B948-CEFC-68C3-F049-670E3C07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FBDF1-70C2-E1C1-1654-D5E29258F0E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D4D99-C2B9-7F88-3EFF-9EB358F1FB2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Data poisoning attacks: inserting false data to manipulate clustering results</a:t>
            </a:r>
          </a:p>
          <a:p>
            <a:r>
              <a:rPr lang="en-US" dirty="0"/>
              <a:t>Challenges in detecting poisoned data</a:t>
            </a:r>
          </a:p>
          <a:p>
            <a:r>
              <a:rPr lang="en-US" dirty="0"/>
              <a:t>K-Means Clustering</a:t>
            </a:r>
          </a:p>
          <a:p>
            <a:pPr lvl="1"/>
            <a:r>
              <a:rPr lang="en-US" dirty="0"/>
              <a:t>Partition-based clustering</a:t>
            </a:r>
          </a:p>
          <a:p>
            <a:pPr lvl="1"/>
            <a:r>
              <a:rPr lang="en-US" dirty="0"/>
              <a:t>Sensitive to outliers and initialization</a:t>
            </a:r>
          </a:p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Well-known dataset for classification/clustering</a:t>
            </a:r>
          </a:p>
          <a:p>
            <a:pPr lvl="1"/>
            <a:r>
              <a:rPr lang="en-US" dirty="0"/>
              <a:t>Three natural clusters (species)</a:t>
            </a:r>
          </a:p>
          <a:p>
            <a:pPr lvl="1"/>
            <a:endParaRPr lang="en-HU" dirty="0"/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283917-34C6-08B4-5799-FC5BD2ED29E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2873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985D9-027E-3A02-8B60-6BBCA030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721C80-0C5A-FB99-A0D6-527593E15B9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Attack Strategies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334BE-61F0-65CA-3958-1AECA8560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Data Poisoning Attacks</a:t>
            </a:r>
          </a:p>
          <a:p>
            <a:pPr lvl="1"/>
            <a:r>
              <a:rPr lang="en-US" dirty="0"/>
              <a:t>Injecting false data to alter cluster formation</a:t>
            </a:r>
          </a:p>
          <a:p>
            <a:pPr lvl="1"/>
            <a:r>
              <a:rPr lang="en-US" dirty="0"/>
              <a:t>Creating adversarial examples</a:t>
            </a:r>
          </a:p>
          <a:p>
            <a:r>
              <a:rPr lang="en-US" dirty="0"/>
              <a:t>Outlier Injection:</a:t>
            </a:r>
          </a:p>
          <a:p>
            <a:pPr lvl="1"/>
            <a:r>
              <a:rPr lang="en-US" dirty="0"/>
              <a:t>Synthetic data</a:t>
            </a:r>
          </a:p>
          <a:p>
            <a:pPr lvl="1"/>
            <a:r>
              <a:rPr lang="en-US" dirty="0"/>
              <a:t>Random noise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F0A57C-BE5E-2DF0-941B-1B451BF1AD1C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38562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7CCDC-0DFB-DBC5-D065-7A7C9FDB1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09C960-D9D2-E170-7FC9-A39BEB277586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Contributions</a:t>
            </a:r>
            <a:endParaRPr lang="en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ED2F2-ED96-A923-04A0-E09C84E632F6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065776"/>
          </a:xfrm>
        </p:spPr>
        <p:txBody>
          <a:bodyPr/>
          <a:lstStyle/>
          <a:p>
            <a:r>
              <a:rPr lang="en-US" dirty="0"/>
              <a:t>Regina</a:t>
            </a:r>
          </a:p>
          <a:p>
            <a:pPr lvl="1"/>
            <a:r>
              <a:rPr lang="en-HU" dirty="0"/>
              <a:t>Synthetic data based outlier injection between two clusters to blur borders</a:t>
            </a:r>
          </a:p>
          <a:p>
            <a:r>
              <a:rPr lang="en-HU" dirty="0"/>
              <a:t>Máté</a:t>
            </a:r>
          </a:p>
          <a:p>
            <a:pPr lvl="1"/>
            <a:r>
              <a:rPr lang="en-HU" dirty="0"/>
              <a:t>Synthetic outlier injection around cluster centroids</a:t>
            </a:r>
          </a:p>
          <a:p>
            <a:r>
              <a:rPr lang="en-HU" dirty="0"/>
              <a:t>Levente</a:t>
            </a:r>
          </a:p>
          <a:p>
            <a:pPr lvl="1"/>
            <a:r>
              <a:rPr lang="en-HU" dirty="0"/>
              <a:t>Random noise based outlier injection methods</a:t>
            </a:r>
          </a:p>
          <a:p>
            <a:r>
              <a:rPr lang="en-HU" dirty="0"/>
              <a:t>Henrik</a:t>
            </a:r>
          </a:p>
          <a:p>
            <a:pPr lvl="1"/>
            <a:r>
              <a:rPr lang="en-HU" dirty="0"/>
              <a:t>Clustering and evaluation of random noise outlier injection methods</a:t>
            </a:r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F64EC61-0AF9-CADB-2458-E81B4228266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endParaRPr lang="en-HU"/>
          </a:p>
        </p:txBody>
      </p:sp>
    </p:spTree>
    <p:extLst>
      <p:ext uri="{BB962C8B-B14F-4D97-AF65-F5344CB8AC3E}">
        <p14:creationId xmlns:p14="http://schemas.microsoft.com/office/powerpoint/2010/main" val="90855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4DAC-413E-4501-9AB9-019981A9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760297E0-1362-9754-5CCC-21EA940FCB5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2983444"/>
            <a:ext cx="10744200" cy="891112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372117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133</Words>
  <Application>Microsoft Macintosh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Open Sans</vt:lpstr>
      <vt:lpstr>címdia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Microsoft Office User</dc:creator>
  <cp:lastModifiedBy>Berényi Henrik Dániel</cp:lastModifiedBy>
  <cp:revision>105</cp:revision>
  <dcterms:created xsi:type="dcterms:W3CDTF">2021-07-01T15:39:11Z</dcterms:created>
  <dcterms:modified xsi:type="dcterms:W3CDTF">2025-05-01T19:35:36Z</dcterms:modified>
</cp:coreProperties>
</file>