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85" r:id="rId7"/>
    <p:sldId id="263" r:id="rId8"/>
    <p:sldId id="264" r:id="rId9"/>
    <p:sldId id="265" r:id="rId10"/>
    <p:sldId id="286" r:id="rId11"/>
    <p:sldId id="287" r:id="rId12"/>
    <p:sldId id="288" r:id="rId13"/>
    <p:sldId id="289" r:id="rId14"/>
    <p:sldId id="290" r:id="rId15"/>
    <p:sldId id="280" r:id="rId16"/>
    <p:sldId id="28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C6C0EF-07B1-464E-ADFD-978171A059CE}">
  <a:tblStyle styleId="{DCC6C0EF-07B1-464E-ADFD-978171A059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194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84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27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26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13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2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2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567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0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83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7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0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690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72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6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9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16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200600" y="1830109"/>
            <a:ext cx="77908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200600" y="3505725"/>
            <a:ext cx="77908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872801" y="2882401"/>
            <a:ext cx="8446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4791200" y="1651425"/>
            <a:ext cx="26096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5267476" y="1571221"/>
            <a:ext cx="1744547" cy="1159078"/>
          </a:xfrm>
          <a:custGeom>
            <a:avLst/>
            <a:gdLst/>
            <a:ahLst/>
            <a:cxnLst/>
            <a:rect l="0" t="0" r="0" b="0"/>
            <a:pathLst>
              <a:path w="59251" h="52447" extrusionOk="0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" name="Shape 23"/>
          <p:cNvSpPr/>
          <p:nvPr/>
        </p:nvSpPr>
        <p:spPr>
          <a:xfrm>
            <a:off x="5166223" y="1485126"/>
            <a:ext cx="1859552" cy="1302551"/>
          </a:xfrm>
          <a:custGeom>
            <a:avLst/>
            <a:gdLst/>
            <a:ahLst/>
            <a:cxnLst/>
            <a:rect l="0" t="0" r="0" b="0"/>
            <a:pathLst>
              <a:path w="63157" h="58939" extrusionOk="0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70601" y="689776"/>
            <a:ext cx="94507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27101" y="1918651"/>
            <a:ext cx="9408399" cy="408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4160901" y="1533251"/>
            <a:ext cx="4080433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" name="Shape 28"/>
          <p:cNvSpPr/>
          <p:nvPr/>
        </p:nvSpPr>
        <p:spPr>
          <a:xfrm>
            <a:off x="4091000" y="1577726"/>
            <a:ext cx="4302467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79967" y="1831450"/>
            <a:ext cx="43551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554067" y="1831450"/>
            <a:ext cx="42072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370601" y="689776"/>
            <a:ext cx="94507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160901" y="1533251"/>
            <a:ext cx="4080433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4" name="Shape 34"/>
          <p:cNvSpPr/>
          <p:nvPr/>
        </p:nvSpPr>
        <p:spPr>
          <a:xfrm>
            <a:off x="4091000" y="1577726"/>
            <a:ext cx="4302467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3101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3234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7793367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70601" y="689776"/>
            <a:ext cx="94507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160901" y="1533251"/>
            <a:ext cx="4080433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1" name="Shape 41"/>
          <p:cNvSpPr/>
          <p:nvPr/>
        </p:nvSpPr>
        <p:spPr>
          <a:xfrm>
            <a:off x="4091000" y="1577726"/>
            <a:ext cx="4302467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99401" y="689776"/>
            <a:ext cx="10063599" cy="9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27101" y="1918651"/>
            <a:ext cx="9408399" cy="40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2897077" y="2655750"/>
            <a:ext cx="6397845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实验</a:t>
            </a:r>
            <a:endParaRPr lang="en" dirty="0"/>
          </a:p>
        </p:txBody>
      </p:sp>
      <p:sp>
        <p:nvSpPr>
          <p:cNvPr id="106" name="Shape 106"/>
          <p:cNvSpPr/>
          <p:nvPr/>
        </p:nvSpPr>
        <p:spPr>
          <a:xfrm rot="-4140551">
            <a:off x="7387579" y="1894532"/>
            <a:ext cx="402308" cy="1167266"/>
          </a:xfrm>
          <a:custGeom>
            <a:avLst/>
            <a:gdLst/>
            <a:ahLst/>
            <a:cxnLst/>
            <a:rect l="0" t="0" r="0" b="0"/>
            <a:pathLst>
              <a:path w="30959" h="89819" extrusionOk="0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stealth" w="lg" len="lg"/>
          </a:ln>
        </p:spPr>
      </p:sp>
      <p:sp>
        <p:nvSpPr>
          <p:cNvPr id="107" name="Shape 107"/>
          <p:cNvSpPr/>
          <p:nvPr/>
        </p:nvSpPr>
        <p:spPr>
          <a:xfrm>
            <a:off x="2942624" y="3954364"/>
            <a:ext cx="3153375" cy="34500"/>
          </a:xfrm>
          <a:custGeom>
            <a:avLst/>
            <a:gdLst/>
            <a:ahLst/>
            <a:cxnLst/>
            <a:rect l="0" t="0" r="0" b="0"/>
            <a:pathLst>
              <a:path w="126135" h="1380" extrusionOk="0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8" name="Shape 108"/>
          <p:cNvSpPr/>
          <p:nvPr/>
        </p:nvSpPr>
        <p:spPr>
          <a:xfrm>
            <a:off x="2942624" y="3982962"/>
            <a:ext cx="3177700" cy="41425"/>
          </a:xfrm>
          <a:custGeom>
            <a:avLst/>
            <a:gdLst/>
            <a:ahLst/>
            <a:cxnLst/>
            <a:rect l="0" t="0" r="0" b="0"/>
            <a:pathLst>
              <a:path w="127108" h="1657" extrusionOk="0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9" name="Shape 109"/>
          <p:cNvCxnSpPr/>
          <p:nvPr/>
        </p:nvCxnSpPr>
        <p:spPr>
          <a:xfrm rot="10800000" flipH="1">
            <a:off x="8312457" y="2154281"/>
            <a:ext cx="291900" cy="5429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982878" y="2886386"/>
            <a:ext cx="1756527" cy="1085228"/>
          </a:xfrm>
          <a:custGeom>
            <a:avLst/>
            <a:gdLst/>
            <a:ahLst/>
            <a:cxnLst/>
            <a:rect l="0" t="0" r="0" b="0"/>
            <a:pathLst>
              <a:path w="53808" h="41004" extrusionOk="0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74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000" dirty="0">
                <a:solidFill>
                  <a:srgbClr val="AACF20"/>
                </a:solidFill>
              </a:rPr>
              <a:t>1.</a:t>
            </a:r>
            <a:r>
              <a:rPr lang="zh-CN" altLang="en-US" sz="6000" dirty="0">
                <a:solidFill>
                  <a:srgbClr val="AACF20"/>
                </a:solidFill>
              </a:rPr>
              <a:t>实验二</a:t>
            </a:r>
            <a:endParaRPr lang="en" sz="6000" dirty="0">
              <a:solidFill>
                <a:srgbClr val="AACF2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74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/>
              <a:t>数据库操作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232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928601" y="2882401"/>
            <a:ext cx="6334799" cy="1567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dirty="0"/>
              <a:t>实验内容：读取</a:t>
            </a:r>
            <a:r>
              <a:rPr lang="en-US" altLang="zh-CN" dirty="0"/>
              <a:t>excel</a:t>
            </a:r>
            <a:r>
              <a:rPr lang="zh-CN" altLang="en-US" dirty="0"/>
              <a:t>文件，并将其存入数据库中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652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文件并存入数据库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94326" y="1918651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CN" altLang="en-US" dirty="0"/>
              <a:t>导入</a:t>
            </a:r>
            <a:r>
              <a:rPr lang="en-US" altLang="zh-CN" dirty="0"/>
              <a:t>pandas</a:t>
            </a:r>
            <a:r>
              <a:rPr lang="zh-CN" altLang="en-US" dirty="0"/>
              <a:t>和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pPr marL="457200" indent="-228600"/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文件，并将数据按照格式存放</a:t>
            </a:r>
            <a:endParaRPr lang="en-US" altLang="zh-CN" dirty="0"/>
          </a:p>
          <a:p>
            <a:pPr marL="457200" indent="-228600"/>
            <a:r>
              <a:rPr lang="zh-CN" altLang="en-US" dirty="0"/>
              <a:t>将上一步存放的数据写入数据库中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48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代码结构</a:t>
            </a:r>
            <a:endParaRPr lang="e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EB575E-7111-4B08-A939-14F29602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1688862"/>
            <a:ext cx="2219048" cy="21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0310DF-1741-4C6B-ADAD-D5AE7A55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418" y="2196351"/>
            <a:ext cx="3747247" cy="3774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2F2456-F827-4AFD-9219-314F9E46B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666" y="2196351"/>
            <a:ext cx="3964500" cy="3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核心代码展示</a:t>
            </a:r>
            <a:endParaRPr lang="e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270DA5-BBE3-467E-B97B-F08A3867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70" y="1600275"/>
            <a:ext cx="5449589" cy="45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ctrTitle" idx="4294967295"/>
          </p:nvPr>
        </p:nvSpPr>
        <p:spPr>
          <a:xfrm>
            <a:off x="3193950" y="1332700"/>
            <a:ext cx="5804100" cy="73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4800">
                <a:solidFill>
                  <a:srgbClr val="EA3A68"/>
                </a:solidFill>
              </a:rPr>
              <a:t>Thanks!</a:t>
            </a:r>
          </a:p>
        </p:txBody>
      </p:sp>
      <p:sp>
        <p:nvSpPr>
          <p:cNvPr id="323" name="Shape 323"/>
          <p:cNvSpPr/>
          <p:nvPr/>
        </p:nvSpPr>
        <p:spPr>
          <a:xfrm>
            <a:off x="3600850" y="2456226"/>
            <a:ext cx="4748538" cy="1896499"/>
          </a:xfrm>
          <a:custGeom>
            <a:avLst/>
            <a:gdLst/>
            <a:ahLst/>
            <a:cxnLst/>
            <a:rect l="0" t="0" r="0" b="0"/>
            <a:pathLst>
              <a:path w="163180" h="66288" extrusionOk="0">
                <a:moveTo>
                  <a:pt x="90243" y="4462"/>
                </a:moveTo>
                <a:cubicBezTo>
                  <a:pt x="83153" y="411"/>
                  <a:pt x="74073" y="1064"/>
                  <a:pt x="65923" y="1544"/>
                </a:cubicBezTo>
                <a:cubicBezTo>
                  <a:pt x="51317" y="2403"/>
                  <a:pt x="36068" y="4456"/>
                  <a:pt x="23122" y="11271"/>
                </a:cubicBezTo>
                <a:cubicBezTo>
                  <a:pt x="13017" y="16589"/>
                  <a:pt x="6735" y="34519"/>
                  <a:pt x="13070" y="44021"/>
                </a:cubicBezTo>
                <a:cubicBezTo>
                  <a:pt x="21835" y="57167"/>
                  <a:pt x="41794" y="58763"/>
                  <a:pt x="57493" y="60558"/>
                </a:cubicBezTo>
                <a:cubicBezTo>
                  <a:pt x="73278" y="62362"/>
                  <a:pt x="89298" y="61843"/>
                  <a:pt x="105158" y="60882"/>
                </a:cubicBezTo>
                <a:cubicBezTo>
                  <a:pt x="125659" y="59638"/>
                  <a:pt x="157481" y="50275"/>
                  <a:pt x="158336" y="29754"/>
                </a:cubicBezTo>
                <a:cubicBezTo>
                  <a:pt x="158619" y="22933"/>
                  <a:pt x="156399" y="13869"/>
                  <a:pt x="150230" y="10947"/>
                </a:cubicBezTo>
                <a:cubicBezTo>
                  <a:pt x="140016" y="6108"/>
                  <a:pt x="128254" y="5622"/>
                  <a:pt x="117156" y="3489"/>
                </a:cubicBezTo>
                <a:cubicBezTo>
                  <a:pt x="107058" y="1547"/>
                  <a:pt x="96605" y="2637"/>
                  <a:pt x="86352" y="1868"/>
                </a:cubicBezTo>
                <a:cubicBezTo>
                  <a:pt x="69537" y="606"/>
                  <a:pt x="52188" y="-1639"/>
                  <a:pt x="35768" y="2192"/>
                </a:cubicBezTo>
                <a:cubicBezTo>
                  <a:pt x="28377" y="3916"/>
                  <a:pt x="20506" y="5025"/>
                  <a:pt x="14043" y="9002"/>
                </a:cubicBezTo>
                <a:cubicBezTo>
                  <a:pt x="5849" y="14043"/>
                  <a:pt x="-2454" y="25546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3"/>
                  <a:pt x="130197" y="71091"/>
                  <a:pt x="152500" y="50182"/>
                </a:cubicBezTo>
                <a:cubicBezTo>
                  <a:pt x="161822" y="41441"/>
                  <a:pt x="168060" y="20138"/>
                  <a:pt x="158012" y="12244"/>
                </a:cubicBezTo>
                <a:cubicBezTo>
                  <a:pt x="155373" y="10170"/>
                  <a:pt x="151539" y="10463"/>
                  <a:pt x="148284" y="9650"/>
                </a:cubicBezTo>
                <a:cubicBezTo>
                  <a:pt x="134410" y="6181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324" name="Shape 324"/>
          <p:cNvCxnSpPr/>
          <p:nvPr/>
        </p:nvCxnSpPr>
        <p:spPr>
          <a:xfrm flipH="1">
            <a:off x="7547074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4904351" y="2302226"/>
            <a:ext cx="218999" cy="5591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3874851" y="3858551"/>
            <a:ext cx="826799" cy="6485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6930799" y="3850499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/>
          <p:nvPr/>
        </p:nvCxnSpPr>
        <p:spPr>
          <a:xfrm rot="10800000">
            <a:off x="7231049" y="3793624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9CB8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7772575" y="1179563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22222"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</a:p>
          <a:p>
            <a:pPr>
              <a:buClr>
                <a:srgbClr val="000000"/>
              </a:buClr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buClr>
                <a:srgbClr val="000000"/>
              </a:buClr>
              <a:buSzPct val="122222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</a:p>
          <a:p>
            <a:pPr marL="457200" indent="-285750">
              <a:buClr>
                <a:srgbClr val="FFFFFF"/>
              </a:buClr>
              <a:buSzPct val="1000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</a:p>
          <a:p>
            <a:pPr marL="457200" indent="-285750">
              <a:buClr>
                <a:srgbClr val="FFFFFF"/>
              </a:buClr>
              <a:buSzPct val="1000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</a:p>
          <a:p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</a:p>
          <a:p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</a:p>
          <a:p>
            <a:pPr>
              <a:buClr>
                <a:srgbClr val="000000"/>
              </a:buClr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801965" y="1139451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376801" y="1206456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969208" y="1207505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595096" y="1198478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202363" y="1195288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714980" y="1191026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332913" y="1169215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891795" y="1195813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01728" y="1202195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095185" y="1193692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806226" y="1732906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393825" y="1732906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971328" y="1801506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558401" y="1768529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148667" y="1793531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742647" y="179353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339818" y="1797246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908820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6458129" y="1738216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056896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776964" y="2405584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366704" y="2349221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969733" y="2367296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553615" y="2355604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4153977" y="2367842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758055" y="2324767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301529" y="2414632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906678" y="2357199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493228" y="2342316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062753" y="2354007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825896" y="2959681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399135" y="2960226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993663" y="2960226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576475" y="2960226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244368" y="2905983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843156" y="2909175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436065" y="2959681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926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6499609" y="2964467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094114" y="2905438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924283" y="3509537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437425" y="3493582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985140" y="3493582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116214" y="3571757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537116" y="3521229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734671" y="3531348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320675" y="3534538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856172" y="3534538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536302" y="3518585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126567" y="3539325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788677" y="4147663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372015" y="4172118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2971327" y="4160426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3556261" y="4152448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164621" y="4126923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720312" y="4171594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308983" y="4171594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907224" y="4142877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6475133" y="4102467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7093064" y="4126399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782821" y="4698569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352346" y="476290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042573" y="4671447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93501" y="4713452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156644" y="4744310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742100" y="4716117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328126" y="4711332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887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493228" y="4707616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090398" y="4689521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54650" y="5353720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382134" y="5282976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2954850" y="5260116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563713" y="5296811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114094" y="5297881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751674" y="5265974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266431" y="5261188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5860411" y="5254260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6470346" y="5365412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7115925" y="5319670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874991" y="2745091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8768611" y="2745082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8059709" y="2955945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9213847" y="3253343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 idx="4294967295"/>
          </p:nvPr>
        </p:nvSpPr>
        <p:spPr>
          <a:xfrm>
            <a:off x="4555775" y="1007025"/>
            <a:ext cx="4961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" sz="9600">
                <a:solidFill>
                  <a:srgbClr val="01ABCF"/>
                </a:solidFill>
              </a:rPr>
              <a:t>Hello!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4294967295"/>
          </p:nvPr>
        </p:nvSpPr>
        <p:spPr>
          <a:xfrm>
            <a:off x="4555774" y="2215750"/>
            <a:ext cx="48711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I am </a:t>
            </a:r>
            <a:r>
              <a:rPr lang="zh-CN" altLang="en-US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郑才华</a:t>
            </a:r>
            <a:r>
              <a:rPr lang="en" sz="4800" dirty="0"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4555839" y="3753250"/>
            <a:ext cx="4961099" cy="209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组员：李奇莲、周波</a:t>
            </a:r>
            <a:endParaRPr lang="en" dirty="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251" y="1314851"/>
            <a:ext cx="1407299" cy="1407299"/>
          </a:xfrm>
          <a:prstGeom prst="wedgeEllipseCallout">
            <a:avLst>
              <a:gd name="adj1" fmla="val 47110"/>
              <a:gd name="adj2" fmla="val 46541"/>
            </a:avLst>
          </a:prstGeom>
          <a:noFill/>
          <a:ln w="9525" cap="flat" cmpd="sng">
            <a:solidFill>
              <a:srgbClr val="505670"/>
            </a:solidFill>
            <a:prstDash val="dash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74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000" dirty="0">
                <a:solidFill>
                  <a:srgbClr val="AACF20"/>
                </a:solidFill>
              </a:rPr>
              <a:t>1.</a:t>
            </a:r>
            <a:r>
              <a:rPr lang="zh-CN" altLang="en-US" sz="6000" dirty="0">
                <a:solidFill>
                  <a:srgbClr val="AACF20"/>
                </a:solidFill>
              </a:rPr>
              <a:t>实验一</a:t>
            </a:r>
            <a:endParaRPr lang="en" sz="6000" dirty="0">
              <a:solidFill>
                <a:srgbClr val="AACF20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74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/>
              <a:t>文件操作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928601" y="2882401"/>
            <a:ext cx="6334799" cy="1567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dirty="0"/>
              <a:t>实验内容：读取</a:t>
            </a:r>
            <a:r>
              <a:rPr lang="en-US" altLang="zh-CN" dirty="0"/>
              <a:t>excel</a:t>
            </a:r>
            <a:r>
              <a:rPr lang="zh-CN" altLang="en-US" dirty="0"/>
              <a:t>文件，并将其转为</a:t>
            </a:r>
            <a:r>
              <a:rPr lang="en-US" altLang="zh-CN" dirty="0"/>
              <a:t>json</a:t>
            </a:r>
            <a:r>
              <a:rPr lang="zh-CN" altLang="en-US" dirty="0"/>
              <a:t>文件和二进制文件，分别比较其大小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文件并转为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94326" y="1918651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CN" altLang="en-US" dirty="0"/>
              <a:t>导入</a:t>
            </a:r>
            <a:r>
              <a:rPr lang="en-US" altLang="zh-CN" dirty="0" err="1"/>
              <a:t>openpyxl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  <a:r>
              <a:rPr lang="zh-CN" altLang="en-US" dirty="0"/>
              <a:t>库以及</a:t>
            </a:r>
            <a:r>
              <a:rPr lang="en-US" altLang="zh-CN" dirty="0" err="1"/>
              <a:t>os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457200" indent="-228600"/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文件，并将数据按照格式存放</a:t>
            </a:r>
            <a:endParaRPr lang="en-US" altLang="zh-CN" dirty="0"/>
          </a:p>
          <a:p>
            <a:pPr marL="457200" indent="-228600"/>
            <a:r>
              <a:rPr lang="zh-CN" altLang="en-US" dirty="0"/>
              <a:t>将上一步存放的数据写入</a:t>
            </a:r>
            <a:r>
              <a:rPr lang="en-US" altLang="zh-CN" dirty="0"/>
              <a:t>’.json’</a:t>
            </a:r>
            <a:r>
              <a:rPr lang="zh-CN" altLang="en-US" dirty="0"/>
              <a:t>文件中</a:t>
            </a:r>
            <a:endParaRPr lang="e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err="1"/>
              <a:t>openpyxl</a:t>
            </a:r>
            <a:r>
              <a:rPr lang="zh-CN" altLang="en-US" dirty="0"/>
              <a:t>用于操作</a:t>
            </a:r>
            <a:r>
              <a:rPr lang="en-US" altLang="zh-CN" dirty="0"/>
              <a:t>excel</a:t>
            </a:r>
            <a:r>
              <a:rPr lang="zh-CN" altLang="en-US" dirty="0"/>
              <a:t>，</a:t>
            </a:r>
            <a:r>
              <a:rPr lang="en-US" altLang="zh-CN" dirty="0"/>
              <a:t>json</a:t>
            </a:r>
            <a:r>
              <a:rPr lang="zh-CN" altLang="en-US" dirty="0"/>
              <a:t>库用于转换为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pPr>
              <a:buNone/>
            </a:pPr>
            <a:r>
              <a:rPr lang="en-US" altLang="zh-CN" dirty="0" err="1"/>
              <a:t>os</a:t>
            </a:r>
            <a:r>
              <a:rPr lang="zh-CN" altLang="en-US" dirty="0"/>
              <a:t>用于文件操作。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文件并转为二进制文件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94326" y="1918651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CN" altLang="en-US" dirty="0"/>
              <a:t>导入</a:t>
            </a:r>
            <a:r>
              <a:rPr lang="en-US" altLang="zh-CN" dirty="0" err="1"/>
              <a:t>openpyxl</a:t>
            </a:r>
            <a:r>
              <a:rPr lang="zh-CN" altLang="en-US" dirty="0"/>
              <a:t>以及</a:t>
            </a:r>
            <a:r>
              <a:rPr lang="en-US" altLang="zh-CN" dirty="0" err="1"/>
              <a:t>os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457200" indent="-228600"/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文件，并写入二进制文件中，要注意</a:t>
            </a:r>
            <a:r>
              <a:rPr lang="en-US" altLang="zh-CN" dirty="0"/>
              <a:t>model</a:t>
            </a:r>
            <a:r>
              <a:rPr lang="zh-CN" altLang="en-US" dirty="0"/>
              <a:t>为</a:t>
            </a:r>
            <a:r>
              <a:rPr lang="en-US" altLang="zh-CN" dirty="0"/>
              <a:t>’</a:t>
            </a:r>
            <a:r>
              <a:rPr lang="en-US" altLang="zh-CN" dirty="0" err="1"/>
              <a:t>wb</a:t>
            </a:r>
            <a:r>
              <a:rPr lang="en-US" altLang="zh-CN" dirty="0"/>
              <a:t>’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err="1"/>
              <a:t>openpyxl</a:t>
            </a:r>
            <a:r>
              <a:rPr lang="zh-CN" altLang="en-US" dirty="0"/>
              <a:t>用于操作</a:t>
            </a:r>
            <a:r>
              <a:rPr lang="en-US" altLang="zh-CN" dirty="0"/>
              <a:t>excel</a:t>
            </a:r>
            <a:r>
              <a:rPr lang="zh-CN" altLang="en-US" dirty="0"/>
              <a:t>，</a:t>
            </a:r>
            <a:r>
              <a:rPr lang="en-US" altLang="zh-CN" dirty="0" err="1"/>
              <a:t>os</a:t>
            </a:r>
            <a:r>
              <a:rPr lang="zh-CN" altLang="en-US" dirty="0"/>
              <a:t>用于文件操作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00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B54371-DA15-47E1-9359-A7DE0F23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86" y="1694761"/>
            <a:ext cx="3898789" cy="4388177"/>
          </a:xfrm>
          <a:prstGeom prst="rect">
            <a:avLst/>
          </a:prstGeom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2633976" y="1831450"/>
            <a:ext cx="326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代码结构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6439550" y="1831450"/>
            <a:ext cx="3155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000" b="1" dirty="0"/>
              <a:t>Black</a:t>
            </a:r>
          </a:p>
          <a:p>
            <a:pPr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核心代码展示</a:t>
            </a:r>
            <a:endParaRPr lang="e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96E47B-0192-451F-B873-E9457E7C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02" y="2361134"/>
            <a:ext cx="2866023" cy="3632765"/>
          </a:xfrm>
          <a:prstGeom prst="rect">
            <a:avLst/>
          </a:prstGeom>
        </p:spPr>
      </p:pic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5388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01EFE6-36AA-4164-92E2-A856A60E2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976" y="1761220"/>
            <a:ext cx="6281800" cy="2187130"/>
          </a:xfrm>
          <a:prstGeom prst="rect">
            <a:avLst/>
          </a:prstGeom>
        </p:spPr>
      </p:pic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9539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4FAEC-983E-4039-AD4E-AC89FE42D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225" y="4089929"/>
            <a:ext cx="6268551" cy="2045549"/>
          </a:xfrm>
          <a:prstGeom prst="rect">
            <a:avLst/>
          </a:prstGeom>
        </p:spPr>
      </p:pic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73690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/>
              <a:t>结果展示</a:t>
            </a:r>
            <a:endParaRPr lang="e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9C192E-F997-4D2E-B0B9-9CEED6A3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37" y="2420229"/>
            <a:ext cx="1646063" cy="1470787"/>
          </a:xfrm>
          <a:prstGeom prst="rect">
            <a:avLst/>
          </a:prstGeom>
        </p:spPr>
      </p:pic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478625" y="2172500"/>
            <a:ext cx="3080400" cy="299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253897-69EE-4145-9B4F-A3E049EEA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97" y="2316245"/>
            <a:ext cx="4695825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 www.1ppt.c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261</Words>
  <Application>Microsoft Office PowerPoint</Application>
  <PresentationFormat>宽屏</PresentationFormat>
  <Paragraphs>44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Shadows Into Light</vt:lpstr>
      <vt:lpstr>Varela Round</vt:lpstr>
      <vt:lpstr>Arial</vt:lpstr>
      <vt:lpstr>第一PPT www.1ppt.com</vt:lpstr>
      <vt:lpstr>Python实验</vt:lpstr>
      <vt:lpstr>Hello!</vt:lpstr>
      <vt:lpstr>1.实验一</vt:lpstr>
      <vt:lpstr>PowerPoint 演示文稿</vt:lpstr>
      <vt:lpstr>读取excel文件并转为json文件</vt:lpstr>
      <vt:lpstr>读取excel文件并转为二进制文件</vt:lpstr>
      <vt:lpstr>代码结构</vt:lpstr>
      <vt:lpstr>核心代码展示</vt:lpstr>
      <vt:lpstr>结果展示</vt:lpstr>
      <vt:lpstr>1.实验二</vt:lpstr>
      <vt:lpstr>PowerPoint 演示文稿</vt:lpstr>
      <vt:lpstr>读取excel文件并存入数据库</vt:lpstr>
      <vt:lpstr>代码结构</vt:lpstr>
      <vt:lpstr>核心代码展示</vt:lpstr>
      <vt:lpstr>Thanks!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第一PPT</dc:creator>
  <cp:keywords>www.1ppt.com</cp:keywords>
  <dc:description>www.1ppt.com</dc:description>
  <cp:lastModifiedBy>郑才华</cp:lastModifiedBy>
  <cp:revision>24</cp:revision>
  <dcterms:modified xsi:type="dcterms:W3CDTF">2023-03-29T14:14:35Z</dcterms:modified>
</cp:coreProperties>
</file>