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53" r:id="rId2"/>
    <p:sldId id="309" r:id="rId3"/>
    <p:sldId id="447" r:id="rId4"/>
    <p:sldId id="446" r:id="rId5"/>
    <p:sldId id="448" r:id="rId6"/>
    <p:sldId id="310" r:id="rId7"/>
    <p:sldId id="311" r:id="rId8"/>
    <p:sldId id="449" r:id="rId9"/>
    <p:sldId id="450" r:id="rId10"/>
    <p:sldId id="313" r:id="rId11"/>
    <p:sldId id="314" r:id="rId12"/>
    <p:sldId id="451" r:id="rId13"/>
    <p:sldId id="452" r:id="rId14"/>
    <p:sldId id="320" r:id="rId15"/>
    <p:sldId id="334" r:id="rId16"/>
    <p:sldId id="321" r:id="rId17"/>
    <p:sldId id="336" r:id="rId18"/>
    <p:sldId id="337" r:id="rId19"/>
    <p:sldId id="338" r:id="rId20"/>
    <p:sldId id="335" r:id="rId21"/>
    <p:sldId id="339" r:id="rId22"/>
    <p:sldId id="340" r:id="rId23"/>
    <p:sldId id="341" r:id="rId24"/>
    <p:sldId id="322" r:id="rId25"/>
    <p:sldId id="342" r:id="rId26"/>
    <p:sldId id="44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453"/>
            <p14:sldId id="309"/>
            <p14:sldId id="447"/>
            <p14:sldId id="446"/>
            <p14:sldId id="448"/>
            <p14:sldId id="310"/>
            <p14:sldId id="311"/>
            <p14:sldId id="449"/>
            <p14:sldId id="450"/>
            <p14:sldId id="313"/>
            <p14:sldId id="314"/>
            <p14:sldId id="451"/>
            <p14:sldId id="452"/>
            <p14:sldId id="320"/>
            <p14:sldId id="334"/>
            <p14:sldId id="321"/>
            <p14:sldId id="336"/>
            <p14:sldId id="337"/>
            <p14:sldId id="338"/>
            <p14:sldId id="335"/>
            <p14:sldId id="339"/>
            <p14:sldId id="340"/>
            <p14:sldId id="341"/>
            <p14:sldId id="322"/>
            <p14:sldId id="342"/>
            <p14:sldId id="445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721" autoAdjust="0"/>
    <p:restoredTop sz="93554" autoAdjust="0"/>
  </p:normalViewPr>
  <p:slideViewPr>
    <p:cSldViewPr>
      <p:cViewPr varScale="1">
        <p:scale>
          <a:sx n="66" d="100"/>
          <a:sy n="66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指针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用指针变量传递二维数组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1628800"/>
            <a:ext cx="7560840" cy="224676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void </a:t>
            </a:r>
            <a:r>
              <a:rPr lang="en-US" altLang="zh-CN" sz="2800" dirty="0"/>
              <a:t>average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float *p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；                </a:t>
            </a:r>
            <a:endParaRPr lang="en-US" altLang="zh-CN" sz="2800" dirty="0" smtClean="0"/>
          </a:p>
          <a:p>
            <a:r>
              <a:rPr lang="en-US" altLang="zh-CN" sz="2800" dirty="0" smtClean="0"/>
              <a:t>void </a:t>
            </a:r>
            <a:r>
              <a:rPr lang="en-US" altLang="zh-CN" sz="2800" dirty="0"/>
              <a:t>search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rgbClr val="FF00FF"/>
                </a:solidFill>
              </a:rPr>
              <a:t>float (*</a:t>
            </a:r>
            <a:r>
              <a:rPr lang="en-US" altLang="zh-CN" sz="2800" dirty="0" smtClean="0">
                <a:solidFill>
                  <a:srgbClr val="FF00FF"/>
                </a:solidFill>
              </a:rPr>
              <a:t>p)[4]</a:t>
            </a:r>
            <a:r>
              <a:rPr lang="zh-CN" altLang="en-US" sz="2800" dirty="0" smtClean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</a:t>
            </a:r>
            <a:r>
              <a:rPr lang="zh-CN" altLang="en-US" sz="2800" dirty="0"/>
              <a:t>；</a:t>
            </a:r>
          </a:p>
          <a:p>
            <a:r>
              <a:rPr lang="en-US" altLang="zh-CN" sz="2800" dirty="0" smtClean="0"/>
              <a:t>float score[3][4]={{...}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{...}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{...}};</a:t>
            </a:r>
            <a:endParaRPr lang="en-US" altLang="zh-CN" sz="2800" dirty="0"/>
          </a:p>
          <a:p>
            <a:r>
              <a:rPr lang="en-US" altLang="zh-CN" sz="2800" dirty="0" smtClean="0"/>
              <a:t>average(</a:t>
            </a:r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score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12)</a:t>
            </a:r>
            <a:r>
              <a:rPr lang="zh-CN" altLang="en-US" sz="2800" dirty="0" smtClean="0"/>
              <a:t>；    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数组元素的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/>
              <a:t>search(</a:t>
            </a:r>
            <a:r>
              <a:rPr lang="en-US" altLang="zh-CN" sz="2800" dirty="0" smtClean="0">
                <a:solidFill>
                  <a:srgbClr val="FF00FF"/>
                </a:solidFill>
              </a:rPr>
              <a:t>score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2)</a:t>
            </a:r>
            <a:r>
              <a:rPr lang="zh-CN" altLang="en-US" sz="2800" dirty="0" smtClean="0"/>
              <a:t>；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指向一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维数组的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836712"/>
            <a:ext cx="6624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zh-CN" altLang="en-US" sz="28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指向元素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或</a:t>
            </a:r>
            <a:r>
              <a:rPr lang="zh-CN" altLang="en-US" sz="28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</a:t>
            </a:r>
            <a:r>
              <a:rPr lang="zh-CN" altLang="en-US" sz="28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一维数组</a:t>
            </a:r>
            <a:r>
              <a:rPr lang="zh-CN" altLang="en-US" sz="2800" b="1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的指针变量。</a:t>
            </a:r>
          </a:p>
        </p:txBody>
      </p:sp>
      <p:sp>
        <p:nvSpPr>
          <p:cNvPr id="8" name="矩形 7"/>
          <p:cNvSpPr/>
          <p:nvPr/>
        </p:nvSpPr>
        <p:spPr>
          <a:xfrm>
            <a:off x="755576" y="4005064"/>
            <a:ext cx="5256584" cy="95410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void  </a:t>
            </a:r>
            <a:r>
              <a:rPr lang="en-US" altLang="zh-CN" sz="2800" dirty="0"/>
              <a:t>average</a:t>
            </a:r>
            <a:r>
              <a:rPr lang="zh-CN" altLang="en-US" sz="2800" dirty="0"/>
              <a:t>（</a:t>
            </a:r>
            <a:r>
              <a:rPr lang="en-US" altLang="zh-CN" sz="2800" dirty="0"/>
              <a:t>float *</a:t>
            </a:r>
            <a:r>
              <a:rPr lang="zh-CN" altLang="en-US" sz="2800" dirty="0"/>
              <a:t>ｐ，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zh-CN" altLang="en-US" sz="2800" dirty="0"/>
              <a:t>ｎ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 smtClean="0"/>
              <a:t>{...;   sum=sum+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p)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...}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755577" y="5085184"/>
            <a:ext cx="5904656" cy="138499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void  search(float </a:t>
            </a:r>
            <a:r>
              <a:rPr lang="en-US" altLang="zh-CN" sz="2800" dirty="0"/>
              <a:t>(*</a:t>
            </a:r>
            <a:r>
              <a:rPr lang="en-US" altLang="zh-CN" sz="2800" dirty="0" smtClean="0"/>
              <a:t>p)[</a:t>
            </a:r>
            <a:r>
              <a:rPr lang="en-US" altLang="zh-CN" sz="2800" dirty="0"/>
              <a:t>4]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 </a:t>
            </a:r>
            <a:endParaRPr lang="zh-CN" altLang="en-US" sz="2800" dirty="0"/>
          </a:p>
          <a:p>
            <a:r>
              <a:rPr lang="en-US" altLang="zh-CN" sz="2800" dirty="0" smtClean="0"/>
              <a:t>{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&lt;4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(″%5.2f″</a:t>
            </a:r>
            <a:r>
              <a:rPr lang="zh-CN" altLang="en-US" sz="2800" dirty="0"/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en-US" sz="2800" dirty="0" smtClean="0">
                <a:solidFill>
                  <a:srgbClr val="00B05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p+n</a:t>
            </a:r>
            <a:r>
              <a:rPr lang="en-US" altLang="zh-CN" sz="2800" dirty="0" smtClean="0">
                <a:solidFill>
                  <a:srgbClr val="FF0000"/>
                </a:solidFill>
              </a:rPr>
              <a:t>)+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092280" y="1628800"/>
            <a:ext cx="1261884" cy="523220"/>
          </a:xfrm>
          <a:prstGeom prst="rect">
            <a:avLst/>
          </a:prstGeom>
          <a:solidFill>
            <a:srgbClr val="FF00FF">
              <a:alpha val="40000"/>
            </a:srgbClr>
          </a:solidFill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主函数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6256" y="508518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*行转列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4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用指针变量引用字符串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5576" y="2276872"/>
            <a:ext cx="482453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char *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；</a:t>
            </a:r>
            <a:endParaRPr lang="en-US" altLang="zh-CN" sz="2800" dirty="0"/>
          </a:p>
          <a:p>
            <a:r>
              <a:rPr lang="en-US" altLang="zh-CN" sz="2800" dirty="0"/>
              <a:t>string=″ I love China</a:t>
            </a:r>
            <a:r>
              <a:rPr lang="zh-CN" altLang="en-US" sz="2800" dirty="0"/>
              <a:t>！</a:t>
            </a:r>
            <a:r>
              <a:rPr lang="en-US" altLang="zh-CN" sz="2800" dirty="0"/>
              <a:t>″</a:t>
            </a:r>
            <a:r>
              <a:rPr lang="zh-CN" altLang="en-US" sz="2800" dirty="0"/>
              <a:t>；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755576" y="1124744"/>
            <a:ext cx="482453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char *</a:t>
            </a:r>
            <a:r>
              <a:rPr lang="en-US" altLang="zh-CN" sz="2800" dirty="0" smtClean="0"/>
              <a:t>string=″ </a:t>
            </a:r>
            <a:r>
              <a:rPr lang="en-US" altLang="zh-CN" sz="2800" dirty="0"/>
              <a:t>I love China</a:t>
            </a:r>
            <a:r>
              <a:rPr lang="zh-CN" altLang="en-US" sz="2800" dirty="0"/>
              <a:t>！</a:t>
            </a:r>
            <a:r>
              <a:rPr lang="en-US" altLang="zh-CN" sz="2800" dirty="0"/>
              <a:t>″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(″%s\n″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）；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71670" y="3573016"/>
            <a:ext cx="6560145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串显示：</a:t>
            </a:r>
            <a:r>
              <a:rPr lang="en-US" altLang="zh-CN" sz="2800" dirty="0" err="1" smtClean="0"/>
              <a:t>printf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″%s\n″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）；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逐个显示：</a:t>
            </a:r>
            <a:r>
              <a:rPr lang="en-US" altLang="zh-CN" sz="2800" dirty="0" smtClean="0">
                <a:solidFill>
                  <a:srgbClr val="FF0000"/>
                </a:solidFill>
              </a:rPr>
              <a:t>for(;*string!=‘\0’;string++)     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            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printf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″%c″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string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</a:rPr>
              <a:t>；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0152" y="1160165"/>
            <a:ext cx="2698175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把字符串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常量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的首地址赋给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字符指针变量，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字符串不可改！</a:t>
            </a:r>
            <a:endParaRPr lang="zh-CN" altLang="en-US" sz="28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5211197"/>
            <a:ext cx="36004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char a[]=</a:t>
            </a:r>
            <a:r>
              <a:rPr lang="en-US" altLang="zh-CN" sz="2800" dirty="0" smtClean="0">
                <a:ea typeface="楷体_GB2312" pitchFamily="49" charset="-122"/>
              </a:rPr>
              <a:t>"</a:t>
            </a:r>
            <a:r>
              <a:rPr lang="en-US" altLang="zh-CN" sz="2800" dirty="0">
                <a:ea typeface="楷体_GB2312" pitchFamily="49" charset="-122"/>
              </a:rPr>
              <a:t>Computer</a:t>
            </a:r>
            <a:r>
              <a:rPr lang="en-US" altLang="zh-CN" sz="2800" dirty="0" smtClean="0">
                <a:ea typeface="楷体_GB2312" pitchFamily="49" charset="-122"/>
              </a:rPr>
              <a:t>" 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2800" dirty="0" smtClean="0"/>
              <a:t>char </a:t>
            </a:r>
            <a:r>
              <a:rPr lang="en-US" altLang="zh-CN" sz="2800" dirty="0"/>
              <a:t>*</a:t>
            </a:r>
            <a:r>
              <a:rPr lang="en-US" altLang="zh-CN" sz="2800" dirty="0" smtClean="0"/>
              <a:t>string=a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355976" y="5439497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字符指针变量可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改字符串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用指针变量传递字符串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7700" y="1393612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函数形参、实参用法与一维数组用法相同。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53088"/>
              </p:ext>
            </p:extLst>
          </p:nvPr>
        </p:nvGraphicFramePr>
        <p:xfrm>
          <a:off x="971600" y="2655168"/>
          <a:ext cx="655272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364">
                  <a:extLst>
                    <a:ext uri="{9D8B030D-6E8A-4147-A177-3AD203B41FA5}">
                      <a16:colId xmlns:a16="http://schemas.microsoft.com/office/drawing/2014/main" xmlns="" val="2591356830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xmlns="" val="1432965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实参</a:t>
                      </a:r>
                      <a:endParaRPr lang="zh-CN" altLang="en-US" sz="28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形参</a:t>
                      </a:r>
                      <a:endParaRPr lang="zh-CN" altLang="en-US" sz="280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18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字符数组名</a:t>
                      </a:r>
                      <a:endParaRPr lang="zh-CN" altLang="en-US" sz="28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字符数组名</a:t>
                      </a:r>
                      <a:endParaRPr lang="zh-CN" altLang="en-US" sz="28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931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字符数组名</a:t>
                      </a:r>
                      <a:endParaRPr lang="zh-CN" altLang="en-US" sz="28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字符指针变量</a:t>
                      </a:r>
                      <a:endParaRPr lang="zh-CN" altLang="en-US" sz="28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214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字符指针变量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字符指针变量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591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字符指针变量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字符数组名</a:t>
                      </a:r>
                      <a:endParaRPr lang="zh-CN" altLang="en-US" sz="28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91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1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字符指针变量与字符数组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484" y="1412776"/>
            <a:ext cx="8507988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、对字符指针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重新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赋值；对数组名不能赋值。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、字符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数组中各元素的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值可变；</a:t>
            </a:r>
            <a:endParaRPr lang="en-US" altLang="zh-CN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指针变量指向的字符串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常量不可被取代。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7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返回指针的函数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4" y="1628800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函数返回值：整型、字符、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型等，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指针型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亦可。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函数的返回值是指针称为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指针函数。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 *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a(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inx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x,int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 y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);                  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多个*号</a:t>
            </a:r>
            <a:endParaRPr lang="en-US" altLang="zh-CN" sz="3200" dirty="0" smtClean="0">
              <a:solidFill>
                <a:srgbClr val="00B050"/>
              </a:solidFill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比较：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  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a(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inx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x,int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 y); </a:t>
            </a:r>
            <a:endParaRPr lang="zh-CN" altLang="en-US" sz="3200" dirty="0">
              <a:solidFill>
                <a:srgbClr val="00B050"/>
              </a:solidFill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551044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函数指针：指向函数的指针，略。</a:t>
            </a:r>
            <a:endParaRPr lang="zh-CN" altLang="en-US" sz="28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5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7829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0698" y="1256561"/>
            <a:ext cx="7471702" cy="31085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float  score[][4]={{...}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{......}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{......}};</a:t>
            </a:r>
            <a:endParaRPr lang="en-US" altLang="zh-CN" sz="2800" dirty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float  *search(float </a:t>
            </a:r>
            <a:r>
              <a:rPr lang="en-US" altLang="zh-CN" sz="2800" dirty="0">
                <a:solidFill>
                  <a:srgbClr val="FF0000"/>
                </a:solidFill>
              </a:rPr>
              <a:t>(*pointer</a:t>
            </a:r>
            <a:r>
              <a:rPr lang="en-US" altLang="zh-CN" sz="2800" dirty="0" smtClean="0">
                <a:solidFill>
                  <a:srgbClr val="FF0000"/>
                </a:solidFill>
              </a:rPr>
              <a:t>)[4]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n)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en-US" altLang="zh-CN" sz="2800" dirty="0" smtClean="0"/>
              <a:t>float  *p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ｉ，ｍ；</a:t>
            </a:r>
          </a:p>
          <a:p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(″%d″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&amp;m)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p=search(score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m)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en-US" altLang="zh-CN" sz="2800" dirty="0" smtClean="0"/>
              <a:t>for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&lt;4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</a:t>
            </a:r>
            <a:endParaRPr lang="zh-CN" altLang="en-US" sz="2800" dirty="0"/>
          </a:p>
          <a:p>
            <a:r>
              <a:rPr lang="zh-CN" altLang="en-US" sz="2800" dirty="0"/>
              <a:t>　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(″%5</a:t>
            </a:r>
            <a:r>
              <a:rPr lang="zh-CN" altLang="en-US" sz="2800" dirty="0" smtClean="0"/>
              <a:t>．</a:t>
            </a:r>
            <a:r>
              <a:rPr lang="en-US" altLang="zh-CN" sz="2800" dirty="0" smtClean="0"/>
              <a:t>2f\t″</a:t>
            </a:r>
            <a:r>
              <a:rPr lang="zh-CN" altLang="en-US" sz="2800" dirty="0"/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p+i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；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改用</a:t>
            </a: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P++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如何？ </a:t>
            </a:r>
            <a:endParaRPr lang="zh-CN" altLang="en-US" sz="28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698" y="4493438"/>
            <a:ext cx="7471702" cy="181588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float  *search(float (*pointer)[4],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n)</a:t>
            </a:r>
            <a:endParaRPr lang="zh-CN" altLang="en-US" sz="2800" dirty="0"/>
          </a:p>
          <a:p>
            <a:r>
              <a:rPr lang="zh-CN" altLang="en-US" sz="2800" dirty="0"/>
              <a:t>｛ </a:t>
            </a:r>
            <a:r>
              <a:rPr lang="en-US" altLang="zh-CN" sz="2800" dirty="0"/>
              <a:t>float </a:t>
            </a:r>
            <a:r>
              <a:rPr lang="en-US" altLang="zh-CN" sz="2800" dirty="0" smtClean="0"/>
              <a:t>*</a:t>
            </a:r>
            <a:r>
              <a:rPr lang="en-US" altLang="zh-CN" sz="2800" dirty="0" err="1" smtClean="0"/>
              <a:t>pt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pt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zh-CN" altLang="en-US" sz="2800" dirty="0" smtClean="0">
                <a:solidFill>
                  <a:srgbClr val="FF00FF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pointer+n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dirty="0" smtClean="0"/>
              <a:t>；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行指针转换为列指针</a:t>
            </a:r>
            <a:endParaRPr lang="zh-CN" altLang="en-US" sz="2800" dirty="0">
              <a:solidFill>
                <a:srgbClr val="00B050"/>
              </a:solidFill>
              <a:ea typeface="仿宋" panose="02010609060101010101" pitchFamily="49" charset="-122"/>
            </a:endParaRPr>
          </a:p>
          <a:p>
            <a:r>
              <a:rPr lang="zh-CN" altLang="en-US" sz="2800" dirty="0"/>
              <a:t>     </a:t>
            </a:r>
            <a:r>
              <a:rPr lang="en-US" altLang="zh-CN" sz="2800" dirty="0" smtClean="0"/>
              <a:t>return(</a:t>
            </a:r>
            <a:r>
              <a:rPr lang="en-US" altLang="zh-CN" sz="2800" dirty="0" err="1" smtClean="0"/>
              <a:t>pt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；｝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918721" y="1268760"/>
            <a:ext cx="1261884" cy="523220"/>
          </a:xfrm>
          <a:prstGeom prst="rect">
            <a:avLst/>
          </a:prstGeom>
          <a:solidFill>
            <a:srgbClr val="FF00FF">
              <a:alpha val="40000"/>
            </a:srgbClr>
          </a:solidFill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主函数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44792" y="4493438"/>
            <a:ext cx="1620957" cy="523220"/>
          </a:xfrm>
          <a:prstGeom prst="rect">
            <a:avLst/>
          </a:prstGeom>
          <a:solidFill>
            <a:srgbClr val="FF00FF">
              <a:alpha val="40000"/>
            </a:srgbClr>
          </a:solidFill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查找函数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957405"/>
            <a:ext cx="7374006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数组中每个元素都是指针型数据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定义：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  *p[4];     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指向整型数据的指针数组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比较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(*p)[4];   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指向一维数组的指针变量</a:t>
            </a:r>
            <a:endParaRPr lang="en-US" altLang="zh-CN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B050"/>
                </a:solidFill>
                <a:ea typeface="仿宋" panose="02010609060101010101" pitchFamily="49" charset="-122"/>
              </a:rPr>
              <a:t>[  ]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比</a:t>
            </a:r>
            <a:r>
              <a:rPr lang="en-US" altLang="zh-CN" sz="2800" dirty="0">
                <a:solidFill>
                  <a:srgbClr val="00B050"/>
                </a:solidFill>
                <a:ea typeface="仿宋" panose="02010609060101010101" pitchFamily="49" charset="-122"/>
              </a:rPr>
              <a:t>*</a:t>
            </a:r>
            <a:r>
              <a:rPr lang="zh-CN" altLang="en-US" sz="2800" dirty="0">
                <a:solidFill>
                  <a:srgbClr val="00B050"/>
                </a:solidFill>
                <a:ea typeface="仿宋" panose="02010609060101010101" pitchFamily="49" charset="-122"/>
              </a:rPr>
              <a:t>优先级高</a:t>
            </a:r>
            <a:r>
              <a:rPr lang="zh-CN" altLang="en-US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53383"/>
              </p:ext>
            </p:extLst>
          </p:nvPr>
        </p:nvGraphicFramePr>
        <p:xfrm>
          <a:off x="3779912" y="3128352"/>
          <a:ext cx="482453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32048"/>
                <a:gridCol w="273630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0070C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指针数组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0070C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字符串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name[0]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Follow me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name[1]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BASIC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name[2]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Great</a:t>
                      </a:r>
                      <a:r>
                        <a:rPr lang="en-US" altLang="zh-CN" sz="2800" baseline="0" dirty="0" smtClean="0"/>
                        <a:t> Wall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name[3]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FORTRAN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name[4]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Computer</a:t>
                      </a:r>
                      <a:r>
                        <a:rPr lang="en-US" altLang="zh-CN" sz="2800" baseline="0" dirty="0" smtClean="0"/>
                        <a:t> Design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28154" y="4293096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</a:rPr>
              <a:t>char *name[5];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3194973"/>
            <a:ext cx="34163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常用指针数组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若干个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字符串。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8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指针数组举例 主函数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321604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 将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若干字符串按字母顺序（由小到大）输出。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2049810"/>
            <a:ext cx="8352928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/>
              <a:t>void  sort(</a:t>
            </a:r>
            <a:r>
              <a:rPr lang="en-US" altLang="zh-CN" sz="2800" dirty="0" smtClean="0">
                <a:solidFill>
                  <a:srgbClr val="FF0000"/>
                </a:solidFill>
              </a:rPr>
              <a:t>char </a:t>
            </a:r>
            <a:r>
              <a:rPr lang="en-US" altLang="zh-CN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name[]</a:t>
            </a:r>
            <a:r>
              <a:rPr lang="zh-CN" altLang="en-US" sz="2800" dirty="0" smtClean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void  print(</a:t>
            </a:r>
            <a:r>
              <a:rPr lang="en-US" altLang="zh-CN" sz="2800" dirty="0" smtClean="0">
                <a:solidFill>
                  <a:srgbClr val="FF0000"/>
                </a:solidFill>
              </a:rPr>
              <a:t>char </a:t>
            </a:r>
            <a:r>
              <a:rPr lang="en-US" altLang="zh-CN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name[]</a:t>
            </a:r>
            <a:r>
              <a:rPr lang="zh-CN" altLang="en-US" sz="2800" dirty="0" smtClean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char </a:t>
            </a:r>
            <a:r>
              <a:rPr lang="en-US" altLang="zh-CN" sz="2800" dirty="0"/>
              <a:t>*</a:t>
            </a:r>
            <a:r>
              <a:rPr lang="en-US" altLang="zh-CN" sz="2800" dirty="0" smtClean="0"/>
              <a:t>name[]={"</a:t>
            </a:r>
            <a:r>
              <a:rPr lang="en-US" altLang="zh-CN" sz="2800" dirty="0"/>
              <a:t>Follow me"</a:t>
            </a:r>
            <a:r>
              <a:rPr lang="zh-CN" altLang="en-US" sz="2800" dirty="0"/>
              <a:t>，</a:t>
            </a:r>
            <a:r>
              <a:rPr lang="en-US" altLang="zh-CN" sz="2800" dirty="0"/>
              <a:t>"BASIC"</a:t>
            </a:r>
            <a:r>
              <a:rPr lang="zh-CN" altLang="en-US" sz="2800" dirty="0"/>
              <a:t>，</a:t>
            </a:r>
            <a:r>
              <a:rPr lang="en-US" altLang="zh-CN" sz="2800" dirty="0"/>
              <a:t>"Great Wall″</a:t>
            </a:r>
            <a:r>
              <a:rPr lang="zh-CN" altLang="en-US" sz="2800" dirty="0"/>
              <a:t>，</a:t>
            </a:r>
            <a:r>
              <a:rPr lang="en-US" altLang="zh-CN" sz="2800" dirty="0"/>
              <a:t>"FORTRAN"</a:t>
            </a:r>
            <a:r>
              <a:rPr lang="zh-CN" altLang="en-US" sz="2800" dirty="0"/>
              <a:t>，</a:t>
            </a:r>
            <a:r>
              <a:rPr lang="en-US" altLang="zh-CN" sz="2800" dirty="0"/>
              <a:t>"Computer design"};</a:t>
            </a:r>
          </a:p>
          <a:p>
            <a:pPr>
              <a:spcAft>
                <a:spcPts val="600"/>
              </a:spcAft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n=5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sort(</a:t>
            </a:r>
            <a:r>
              <a:rPr lang="en-US" altLang="zh-CN" sz="2800" dirty="0" smtClean="0">
                <a:solidFill>
                  <a:srgbClr val="FF0000"/>
                </a:solidFill>
              </a:rPr>
              <a:t>name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print(</a:t>
            </a:r>
            <a:r>
              <a:rPr lang="en-US" altLang="zh-CN" sz="2800" dirty="0" smtClean="0">
                <a:solidFill>
                  <a:srgbClr val="FF0000"/>
                </a:solidFill>
              </a:rPr>
              <a:t>name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54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指针数组举例 排序函数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2048" y="1196752"/>
            <a:ext cx="83164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void  sort(</a:t>
            </a:r>
            <a:r>
              <a:rPr lang="en-US" altLang="zh-CN" sz="2800" dirty="0" smtClean="0">
                <a:solidFill>
                  <a:srgbClr val="FF0000"/>
                </a:solidFill>
              </a:rPr>
              <a:t>char *name[]</a:t>
            </a:r>
            <a:r>
              <a:rPr lang="zh-CN" altLang="en-US" sz="2800" dirty="0" smtClean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ｎ</a:t>
            </a:r>
            <a:r>
              <a:rPr lang="en-US" altLang="zh-CN" sz="2800" dirty="0" smtClean="0"/>
              <a:t>)</a:t>
            </a:r>
            <a:endParaRPr lang="zh-CN" altLang="en-US" sz="2800" dirty="0"/>
          </a:p>
          <a:p>
            <a:r>
              <a:rPr lang="zh-CN" altLang="en-US" sz="2800" dirty="0" smtClean="0"/>
              <a:t>｛</a:t>
            </a:r>
            <a:r>
              <a:rPr lang="en-US" altLang="zh-CN" sz="2800" dirty="0" smtClean="0"/>
              <a:t>char  *temp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    </a:t>
            </a:r>
            <a:r>
              <a:rPr lang="en-US" altLang="zh-CN" sz="2800" dirty="0" smtClean="0"/>
              <a:t>for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&lt;n-1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</a:t>
            </a:r>
            <a:endParaRPr lang="zh-CN" altLang="en-US" sz="2800" dirty="0"/>
          </a:p>
          <a:p>
            <a:r>
              <a:rPr lang="zh-CN" altLang="en-US" sz="2800" dirty="0"/>
              <a:t>　</a:t>
            </a:r>
            <a:r>
              <a:rPr lang="zh-CN" altLang="en-US" sz="2800" dirty="0" smtClean="0"/>
              <a:t>｛</a:t>
            </a:r>
            <a:r>
              <a:rPr lang="en-US" altLang="zh-CN" sz="2800" dirty="0" smtClean="0"/>
              <a:t>k=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　  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for(j=i+1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j&lt;n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j++</a:t>
            </a:r>
            <a:r>
              <a:rPr lang="en-US" altLang="zh-CN" sz="2800" dirty="0" smtClean="0"/>
              <a:t>)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选择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法排序</a:t>
            </a:r>
            <a:endParaRPr lang="zh-CN" altLang="en-US" sz="2800" dirty="0">
              <a:solidFill>
                <a:srgbClr val="00B050"/>
              </a:solidFill>
            </a:endParaRPr>
          </a:p>
          <a:p>
            <a:r>
              <a:rPr lang="zh-CN" altLang="en-US" sz="2800" dirty="0"/>
              <a:t>      　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if(</a:t>
            </a:r>
            <a:r>
              <a:rPr lang="en-US" altLang="zh-CN" sz="2800" dirty="0" err="1" smtClean="0"/>
              <a:t>strcmp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olidFill>
                  <a:srgbClr val="FF0000"/>
                </a:solidFill>
              </a:rPr>
              <a:t>name[k]</a:t>
            </a:r>
            <a:r>
              <a:rPr lang="zh-CN" altLang="en-US" sz="2800" dirty="0" smtClean="0"/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name[j]</a:t>
            </a:r>
            <a:r>
              <a:rPr lang="en-US" altLang="zh-CN" sz="2800" dirty="0" smtClean="0"/>
              <a:t>)&gt;0)</a:t>
            </a:r>
            <a:r>
              <a:rPr lang="zh-CN" altLang="en-US" sz="2800" dirty="0" smtClean="0"/>
              <a:t>ｋ</a:t>
            </a:r>
            <a:r>
              <a:rPr lang="en-US" altLang="zh-CN" sz="2800" dirty="0"/>
              <a:t>=</a:t>
            </a:r>
            <a:r>
              <a:rPr lang="zh-CN" altLang="en-US" sz="2800" dirty="0"/>
              <a:t>ｊ；</a:t>
            </a:r>
          </a:p>
          <a:p>
            <a:r>
              <a:rPr lang="zh-CN" altLang="en-US" sz="2800" dirty="0"/>
              <a:t>　       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if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k!=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）</a:t>
            </a:r>
            <a:endParaRPr lang="zh-CN" altLang="en-US" sz="2800" dirty="0"/>
          </a:p>
          <a:p>
            <a:r>
              <a:rPr lang="zh-CN" altLang="en-US" sz="2800" dirty="0"/>
              <a:t>      　</a:t>
            </a:r>
            <a:r>
              <a:rPr lang="en-US" altLang="zh-CN" sz="2800" dirty="0" smtClean="0"/>
              <a:t>{temp=name[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]; name[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]=name[k];name[k]=</a:t>
            </a:r>
            <a:r>
              <a:rPr lang="en-US" altLang="zh-CN" sz="2800" dirty="0"/>
              <a:t>temp</a:t>
            </a:r>
            <a:r>
              <a:rPr lang="en-US" altLang="zh-CN" sz="2800" dirty="0" smtClean="0"/>
              <a:t>;}</a:t>
            </a:r>
            <a:endParaRPr lang="zh-CN" altLang="en-US" sz="2800" dirty="0"/>
          </a:p>
          <a:p>
            <a:r>
              <a:rPr lang="zh-CN" altLang="en-US" sz="2800" dirty="0"/>
              <a:t>　   </a:t>
            </a:r>
            <a:r>
              <a:rPr lang="zh-CN" altLang="en-US" sz="2800" dirty="0" smtClean="0"/>
              <a:t>｝</a:t>
            </a:r>
            <a:endParaRPr lang="en-US" altLang="zh-CN" sz="2800" dirty="0" smtClean="0"/>
          </a:p>
          <a:p>
            <a:r>
              <a:rPr lang="zh-CN" altLang="en-US" sz="2800" dirty="0" smtClean="0"/>
              <a:t>｝ 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5498068"/>
            <a:ext cx="7545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实际上不是字符串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是交换指针，效率高。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8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指针数组举例 显示函数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052736"/>
            <a:ext cx="8316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显示各字符串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</a:p>
          <a:p>
            <a:r>
              <a:rPr lang="en-US" altLang="zh-CN" sz="2800" dirty="0" smtClean="0"/>
              <a:t>void  print(char *name[]</a:t>
            </a:r>
            <a:r>
              <a:rPr lang="zh-CN" altLang="en-US" sz="2800" dirty="0" smtClean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ｎ</a:t>
            </a:r>
            <a:r>
              <a:rPr lang="en-US" altLang="zh-CN" sz="2800" dirty="0" smtClean="0"/>
              <a:t>)</a:t>
            </a:r>
            <a:endParaRPr lang="zh-CN" altLang="en-US" sz="2800" dirty="0"/>
          </a:p>
          <a:p>
            <a:r>
              <a:rPr lang="en-US" altLang="zh-CN" sz="2800" dirty="0" smtClean="0"/>
              <a:t>   {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  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&lt;n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</a:t>
            </a:r>
            <a:endParaRPr lang="zh-CN" altLang="en-US" sz="2800" dirty="0"/>
          </a:p>
          <a:p>
            <a:r>
              <a:rPr lang="zh-CN" altLang="en-US" sz="2800" dirty="0"/>
              <a:t>　　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(″</a:t>
            </a:r>
            <a:r>
              <a:rPr lang="en-US" altLang="zh-CN" sz="2800" dirty="0" smtClean="0">
                <a:solidFill>
                  <a:srgbClr val="FF0000"/>
                </a:solidFill>
              </a:rPr>
              <a:t>%s</a:t>
            </a:r>
            <a:r>
              <a:rPr lang="en-US" altLang="zh-CN" sz="2800" dirty="0" smtClean="0"/>
              <a:t>\n″</a:t>
            </a:r>
            <a:r>
              <a:rPr lang="zh-CN" altLang="en-US" sz="2800" dirty="0" smtClean="0"/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name[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</a:t>
            </a:r>
            <a:r>
              <a:rPr lang="zh-CN" altLang="en-US" sz="2800" dirty="0" smtClean="0"/>
              <a:t>）； </a:t>
            </a:r>
            <a:r>
              <a:rPr lang="en-US" altLang="zh-CN" sz="2800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3429000"/>
            <a:ext cx="65527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显示各字符串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</a:p>
          <a:p>
            <a:r>
              <a:rPr lang="en-US" altLang="zh-CN" sz="2800" dirty="0" smtClean="0"/>
              <a:t>void  print(char *name[]</a:t>
            </a:r>
            <a:r>
              <a:rPr lang="zh-CN" altLang="en-US" sz="2800" dirty="0" smtClean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ｎ</a:t>
            </a:r>
            <a:r>
              <a:rPr lang="en-US" altLang="zh-CN" sz="2800" dirty="0" smtClean="0"/>
              <a:t>)</a:t>
            </a:r>
            <a:endParaRPr lang="zh-CN" altLang="en-US" sz="2800" dirty="0"/>
          </a:p>
          <a:p>
            <a:r>
              <a:rPr lang="en-US" altLang="zh-CN" sz="2800" dirty="0" smtClean="0"/>
              <a:t>{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char *p; </a:t>
            </a:r>
            <a:endParaRPr lang="zh-CN" altLang="en-US" sz="2800" dirty="0"/>
          </a:p>
          <a:p>
            <a:r>
              <a:rPr lang="zh-CN" altLang="en-US" sz="2800" dirty="0"/>
              <a:t>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while(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&lt;n)</a:t>
            </a:r>
            <a:endParaRPr lang="zh-CN" altLang="en-US" sz="2800" dirty="0"/>
          </a:p>
          <a:p>
            <a:r>
              <a:rPr lang="zh-CN" altLang="en-US" sz="2800" dirty="0"/>
              <a:t>　 </a:t>
            </a:r>
            <a:r>
              <a:rPr lang="en-US" altLang="zh-CN" sz="2800" dirty="0" smtClean="0"/>
              <a:t>{p=</a:t>
            </a:r>
            <a:r>
              <a:rPr lang="en-US" altLang="zh-CN" sz="2800" dirty="0" smtClean="0">
                <a:solidFill>
                  <a:srgbClr val="FF00FF"/>
                </a:solidFill>
              </a:rPr>
              <a:t>*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name+i</a:t>
            </a:r>
            <a:r>
              <a:rPr lang="en-US" altLang="zh-CN" sz="2800" dirty="0" smtClean="0">
                <a:solidFill>
                  <a:srgbClr val="FF0000"/>
                </a:solidFill>
              </a:rPr>
              <a:t>++</a:t>
            </a:r>
            <a:r>
              <a:rPr lang="en-US" altLang="zh-CN" sz="2800" dirty="0" smtClean="0"/>
              <a:t>);</a:t>
            </a:r>
            <a:r>
              <a:rPr lang="en-US" altLang="zh-CN" sz="2800" dirty="0" err="1" smtClean="0"/>
              <a:t>printf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”</a:t>
            </a:r>
            <a:r>
              <a:rPr lang="en-US" altLang="zh-CN" sz="2800" dirty="0" smtClean="0">
                <a:solidFill>
                  <a:srgbClr val="FF0000"/>
                </a:solidFill>
              </a:rPr>
              <a:t>%s</a:t>
            </a:r>
            <a:r>
              <a:rPr lang="en-US" altLang="zh-CN" sz="2800" dirty="0" smtClean="0"/>
              <a:t>\n”</a:t>
            </a:r>
            <a:r>
              <a:rPr lang="zh-CN" altLang="en-US" sz="2800" dirty="0" smtClean="0"/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p</a:t>
            </a:r>
            <a:r>
              <a:rPr lang="zh-CN" altLang="en-US" sz="2800" dirty="0" smtClean="0"/>
              <a:t>）；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}</a:t>
            </a:r>
          </a:p>
          <a:p>
            <a:r>
              <a:rPr lang="en-US" altLang="zh-CN" sz="28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97837" y="5805264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//*(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name+i</a:t>
            </a:r>
            <a:r>
              <a:rPr lang="en-US" altLang="zh-CN" sz="2800" dirty="0" smtClean="0">
                <a:solidFill>
                  <a:srgbClr val="00B050"/>
                </a:solidFill>
              </a:rPr>
              <a:t>)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即</a:t>
            </a:r>
            <a:r>
              <a:rPr lang="en-US" altLang="zh-CN" sz="2800" dirty="0" smtClean="0">
                <a:solidFill>
                  <a:srgbClr val="00B050"/>
                </a:solidFill>
              </a:rPr>
              <a:t>name[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800" dirty="0" smtClean="0">
                <a:solidFill>
                  <a:srgbClr val="00B050"/>
                </a:solidFill>
              </a:rPr>
              <a:t>]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666543"/>
            <a:ext cx="87849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一个变量多个字节存储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在内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连续的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地址中，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用变量名操作实际是按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地址值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直接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存取地址中的内容（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变量值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）。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41944"/>
              </p:ext>
            </p:extLst>
          </p:nvPr>
        </p:nvGraphicFramePr>
        <p:xfrm>
          <a:off x="2647528" y="3933056"/>
          <a:ext cx="4876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2001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2002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2003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2798" y="3987061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X 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98189" y="3694673"/>
            <a:ext cx="1095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200"/>
              </a:spcAft>
            </a:pPr>
            <a:r>
              <a:rPr lang="en-US" altLang="zh-CN" sz="3200" dirty="0">
                <a:solidFill>
                  <a:srgbClr val="00B050"/>
                </a:solidFill>
                <a:ea typeface="华文仿宋" panose="02010600040101010101" pitchFamily="2" charset="-122"/>
              </a:rPr>
              <a:t>x=50;</a:t>
            </a:r>
            <a:endParaRPr lang="en-US" altLang="zh-CN" sz="32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3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395933"/>
            <a:ext cx="8443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指向指针型数据的指针变量   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二级间接寻址 地址表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定义：</a:t>
            </a:r>
            <a:r>
              <a:rPr lang="en-US" altLang="zh-CN" sz="2800" dirty="0" smtClean="0">
                <a:solidFill>
                  <a:srgbClr val="FF0000"/>
                </a:solidFill>
              </a:rPr>
              <a:t>char **p;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赋值：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p=name+2;</a:t>
            </a:r>
            <a:endParaRPr lang="zh-CN" altLang="en-US" sz="28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34984"/>
              </p:ext>
            </p:extLst>
          </p:nvPr>
        </p:nvGraphicFramePr>
        <p:xfrm>
          <a:off x="2474871" y="2912328"/>
          <a:ext cx="569752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864096"/>
                <a:gridCol w="310524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0070C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指针数组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0070C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字符串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name[0]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Follow </a:t>
                      </a:r>
                      <a:r>
                        <a:rPr lang="en-US" altLang="zh-CN" sz="2800" dirty="0" smtClean="0"/>
                        <a:t>me\0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name[1]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BASIC\0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name[2]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Great</a:t>
                      </a:r>
                      <a:r>
                        <a:rPr lang="en-US" altLang="zh-CN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Wall\0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name[3]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FORTRAN\0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name[4]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Computer</a:t>
                      </a:r>
                      <a:r>
                        <a:rPr lang="en-US" altLang="zh-CN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Design\0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322678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name</a:t>
            </a:r>
            <a:endParaRPr lang="zh-CN" altLang="en-US" sz="28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763688" y="3488392"/>
            <a:ext cx="576064" cy="0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763688" y="4496504"/>
            <a:ext cx="576064" cy="0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5852" y="420847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82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484784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个字符串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/>
              <a:t>char </a:t>
            </a:r>
            <a:r>
              <a:rPr lang="en-US" altLang="zh-CN" sz="2800" dirty="0"/>
              <a:t>*</a:t>
            </a:r>
            <a:r>
              <a:rPr lang="en-US" altLang="zh-CN" sz="2800" dirty="0" smtClean="0"/>
              <a:t>name[]={"</a:t>
            </a:r>
            <a:r>
              <a:rPr lang="en-US" altLang="zh-CN" sz="2800" dirty="0"/>
              <a:t>Follow me"</a:t>
            </a:r>
            <a:r>
              <a:rPr lang="zh-CN" altLang="en-US" sz="2800" dirty="0"/>
              <a:t>，</a:t>
            </a:r>
            <a:r>
              <a:rPr lang="en-US" altLang="zh-CN" sz="2800" dirty="0"/>
              <a:t>"BASIC"</a:t>
            </a:r>
            <a:r>
              <a:rPr lang="zh-CN" altLang="en-US" sz="2800" dirty="0"/>
              <a:t>，</a:t>
            </a:r>
            <a:r>
              <a:rPr lang="en-US" altLang="zh-CN" sz="2800" dirty="0"/>
              <a:t>"Great </a:t>
            </a:r>
          </a:p>
          <a:p>
            <a:r>
              <a:rPr lang="en-US" altLang="zh-CN" sz="2800" dirty="0"/>
              <a:t>             Wall″</a:t>
            </a:r>
            <a:r>
              <a:rPr lang="zh-CN" altLang="en-US" sz="2800" dirty="0"/>
              <a:t>，</a:t>
            </a:r>
            <a:r>
              <a:rPr lang="en-US" altLang="zh-CN" sz="2800" dirty="0"/>
              <a:t>"FORTRAN"</a:t>
            </a:r>
            <a:r>
              <a:rPr lang="zh-CN" altLang="en-US" sz="2800" dirty="0"/>
              <a:t>，</a:t>
            </a:r>
            <a:r>
              <a:rPr lang="en-US" altLang="zh-CN" sz="2800" dirty="0"/>
              <a:t>"Computer design"};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char  </a:t>
            </a:r>
            <a:r>
              <a:rPr lang="en-US" altLang="zh-CN" sz="2800" dirty="0" smtClean="0">
                <a:solidFill>
                  <a:srgbClr val="FF0000"/>
                </a:solidFill>
              </a:rPr>
              <a:t>**</a:t>
            </a:r>
            <a:r>
              <a:rPr lang="en-US" altLang="zh-CN" sz="2800" dirty="0">
                <a:solidFill>
                  <a:srgbClr val="FF0000"/>
                </a:solidFill>
              </a:rPr>
              <a:t>p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zh-CN" altLang="en-US" sz="2800" dirty="0"/>
              <a:t>ｉ；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&lt;5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</a:t>
            </a:r>
            <a:endParaRPr lang="zh-CN" altLang="en-US" sz="2800" dirty="0"/>
          </a:p>
          <a:p>
            <a:r>
              <a:rPr lang="zh-CN" altLang="en-US" sz="2800" dirty="0"/>
              <a:t>　</a:t>
            </a:r>
            <a:r>
              <a:rPr lang="zh-CN" altLang="en-US" sz="2800" dirty="0" smtClean="0"/>
              <a:t>｛</a:t>
            </a:r>
            <a:r>
              <a:rPr lang="en-US" altLang="zh-CN" sz="2800" dirty="0" smtClean="0">
                <a:solidFill>
                  <a:srgbClr val="FF0000"/>
                </a:solidFill>
              </a:rPr>
              <a:t>p=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name+i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　　 </a:t>
            </a:r>
            <a:r>
              <a:rPr lang="en-US" altLang="zh-CN" sz="2800" dirty="0" err="1"/>
              <a:t>printf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″</a:t>
            </a:r>
            <a:r>
              <a:rPr lang="en-US" altLang="zh-CN" sz="2800" dirty="0" smtClean="0">
                <a:solidFill>
                  <a:srgbClr val="FF0000"/>
                </a:solidFill>
              </a:rPr>
              <a:t>%s</a:t>
            </a:r>
            <a:r>
              <a:rPr lang="en-US" altLang="zh-CN" sz="2800" dirty="0" smtClean="0"/>
              <a:t>\n″</a:t>
            </a:r>
            <a:r>
              <a:rPr lang="zh-CN" altLang="en-US" sz="2800" dirty="0"/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p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；</a:t>
            </a:r>
          </a:p>
          <a:p>
            <a:r>
              <a:rPr lang="zh-CN" altLang="en-US" sz="2800" dirty="0"/>
              <a:t>      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498068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思考：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改为用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p++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7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的形参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8856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main()      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main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函数可带形参，在命令行中将实参传递给主函数。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定义：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main(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argc,char</a:t>
            </a:r>
            <a:r>
              <a:rPr lang="en-US" altLang="zh-CN" sz="2800" dirty="0" smtClean="0">
                <a:solidFill>
                  <a:srgbClr val="FF00FF"/>
                </a:solidFill>
              </a:rPr>
              <a:t> 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argv</a:t>
            </a:r>
            <a:r>
              <a:rPr lang="en-US" altLang="zh-CN" sz="2800" dirty="0" smtClean="0">
                <a:solidFill>
                  <a:srgbClr val="FF00FF"/>
                </a:solidFill>
              </a:rPr>
              <a:t>[])</a:t>
            </a: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argc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参数个数；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argv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参数向量，*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char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的指针数组。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命令行：</a:t>
            </a:r>
            <a:r>
              <a:rPr lang="zh-CN" altLang="en-US" sz="2800" dirty="0" smtClean="0">
                <a:solidFill>
                  <a:srgbClr val="FF00FF"/>
                </a:solidFill>
              </a:rPr>
              <a:t>命令名  参数</a:t>
            </a:r>
            <a:r>
              <a:rPr lang="en-US" altLang="zh-CN" sz="2800" dirty="0" smtClean="0">
                <a:solidFill>
                  <a:srgbClr val="FF00FF"/>
                </a:solidFill>
              </a:rPr>
              <a:t>1  </a:t>
            </a:r>
            <a:r>
              <a:rPr lang="zh-CN" altLang="en-US" sz="2800" dirty="0" smtClean="0">
                <a:solidFill>
                  <a:srgbClr val="FF00FF"/>
                </a:solidFill>
              </a:rPr>
              <a:t>参数</a:t>
            </a:r>
            <a:r>
              <a:rPr lang="en-US" altLang="zh-CN" sz="2800" dirty="0" smtClean="0">
                <a:solidFill>
                  <a:srgbClr val="FF00FF"/>
                </a:solidFill>
              </a:rPr>
              <a:t>2  ……  </a:t>
            </a:r>
            <a:r>
              <a:rPr lang="zh-CN" altLang="en-US" sz="2800" dirty="0" smtClean="0">
                <a:solidFill>
                  <a:srgbClr val="FF00FF"/>
                </a:solidFill>
              </a:rPr>
              <a:t>参数</a:t>
            </a:r>
            <a:r>
              <a:rPr lang="en-US" altLang="zh-CN" sz="2800" dirty="0" smtClean="0">
                <a:solidFill>
                  <a:srgbClr val="FF00FF"/>
                </a:solidFill>
              </a:rPr>
              <a:t>n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命令名是包含</a:t>
            </a:r>
            <a:r>
              <a:rPr lang="zh-CN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main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函数的文件名</a:t>
            </a:r>
            <a:r>
              <a:rPr lang="en-US" altLang="zh-CN" sz="2800" dirty="0" smtClean="0">
                <a:solidFill>
                  <a:srgbClr val="0070C0"/>
                </a:solidFill>
              </a:rPr>
              <a:t>(.exe)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命令参数都当成字符串，命令名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文件名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也算一个参数。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例：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echo this for example</a:t>
            </a:r>
            <a:endParaRPr lang="zh-CN" altLang="en-US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53491"/>
              </p:ext>
            </p:extLst>
          </p:nvPr>
        </p:nvGraphicFramePr>
        <p:xfrm>
          <a:off x="2330855" y="4668728"/>
          <a:ext cx="432937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864096"/>
                <a:gridCol w="17370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</a:rPr>
                        <a:t>argv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echo\0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 smtClean="0"/>
                        <a:t>argv</a:t>
                      </a:r>
                      <a:r>
                        <a:rPr lang="en-US" altLang="zh-CN" sz="2800" dirty="0" smtClean="0"/>
                        <a:t>[1]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this\0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 smtClean="0"/>
                        <a:t>argv</a:t>
                      </a:r>
                      <a:r>
                        <a:rPr lang="en-US" altLang="zh-CN" sz="2800" dirty="0" smtClean="0"/>
                        <a:t>[2]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for\0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 smtClean="0"/>
                        <a:t>argv</a:t>
                      </a:r>
                      <a:r>
                        <a:rPr lang="en-US" altLang="zh-CN" sz="2800" dirty="0" smtClean="0"/>
                        <a:t>[3]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example\0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3169" y="4417948"/>
            <a:ext cx="11570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argv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endParaRPr lang="en-US" altLang="zh-CN" sz="2800" dirty="0"/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argc</a:t>
            </a:r>
            <a:r>
              <a:rPr lang="en-US" altLang="zh-CN" sz="2800" dirty="0" smtClean="0">
                <a:solidFill>
                  <a:srgbClr val="FF00FF"/>
                </a:solidFill>
              </a:rPr>
              <a:t>=4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619672" y="4714314"/>
            <a:ext cx="576064" cy="0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形参举例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329730"/>
            <a:ext cx="451335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argc,char</a:t>
            </a:r>
            <a:r>
              <a:rPr lang="en-US" altLang="zh-CN" sz="2800" dirty="0" smtClean="0"/>
              <a:t> *</a:t>
            </a:r>
            <a:r>
              <a:rPr lang="en-US" altLang="zh-CN" sz="2800" dirty="0" err="1" smtClean="0"/>
              <a:t>argv</a:t>
            </a:r>
            <a:r>
              <a:rPr lang="en-US" altLang="zh-CN" sz="2800" dirty="0" smtClean="0"/>
              <a:t>[])</a:t>
            </a:r>
          </a:p>
          <a:p>
            <a:r>
              <a:rPr lang="en-US" altLang="zh-CN" sz="2800" dirty="0" smtClean="0"/>
              <a:t>{while(</a:t>
            </a:r>
            <a:r>
              <a:rPr lang="en-US" altLang="zh-CN" sz="2800" dirty="0" err="1" smtClean="0"/>
              <a:t>argc</a:t>
            </a:r>
            <a:r>
              <a:rPr lang="en-US" altLang="zh-CN" sz="2800" dirty="0" smtClean="0"/>
              <a:t>&gt;1)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{++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argv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(“%s\n</a:t>
            </a:r>
            <a:r>
              <a:rPr lang="en-US" altLang="zh-CN" sz="2800" dirty="0" smtClean="0">
                <a:solidFill>
                  <a:srgbClr val="FF0000"/>
                </a:solidFill>
              </a:rPr>
              <a:t>”,*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argv</a:t>
            </a:r>
            <a:r>
              <a:rPr lang="en-US" altLang="zh-CN" sz="2800" dirty="0" smtClean="0"/>
              <a:t>);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--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argc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    }</a:t>
            </a:r>
          </a:p>
          <a:p>
            <a:r>
              <a:rPr lang="en-US" altLang="zh-CN" sz="2800" dirty="0" smtClean="0"/>
              <a:t>return 0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84743" y="3558495"/>
            <a:ext cx="45133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argc,char</a:t>
            </a:r>
            <a:r>
              <a:rPr lang="en-US" altLang="zh-CN" sz="2800" dirty="0" smtClean="0"/>
              <a:t> *</a:t>
            </a:r>
            <a:r>
              <a:rPr lang="en-US" altLang="zh-CN" sz="2800" dirty="0" err="1" smtClean="0"/>
              <a:t>argv</a:t>
            </a:r>
            <a:r>
              <a:rPr lang="en-US" altLang="zh-CN" sz="2800" dirty="0" smtClean="0"/>
              <a:t>[])</a:t>
            </a:r>
          </a:p>
          <a:p>
            <a:r>
              <a:rPr lang="en-US" altLang="zh-CN" sz="2800" dirty="0" smtClean="0"/>
              <a:t>{while(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argc</a:t>
            </a:r>
            <a:r>
              <a:rPr lang="en-US" altLang="zh-CN" sz="2800" dirty="0" smtClean="0">
                <a:solidFill>
                  <a:srgbClr val="FF0000"/>
                </a:solidFill>
              </a:rPr>
              <a:t>--</a:t>
            </a:r>
            <a:r>
              <a:rPr lang="en-US" altLang="zh-CN" sz="2800" dirty="0" smtClean="0"/>
              <a:t>&gt;1)</a:t>
            </a:r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(“%s\n</a:t>
            </a:r>
            <a:r>
              <a:rPr lang="en-US" altLang="zh-CN" sz="2800" dirty="0" smtClean="0">
                <a:solidFill>
                  <a:srgbClr val="FF0000"/>
                </a:solidFill>
              </a:rPr>
              <a:t>”,*++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argv</a:t>
            </a:r>
            <a:r>
              <a:rPr lang="en-US" altLang="zh-CN" sz="2800" dirty="0" smtClean="0"/>
              <a:t>);</a:t>
            </a:r>
          </a:p>
          <a:p>
            <a:r>
              <a:rPr lang="en-US" altLang="zh-CN" sz="2800" dirty="0" smtClean="0"/>
              <a:t> return 0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148064" y="1466781"/>
            <a:ext cx="3672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显示命令行中的字符串参数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1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动态内存分配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2472" y="1052736"/>
            <a:ext cx="7366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全局变量、局部变量都存在“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”区域；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堆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”区：程序中动态申请，存储临时数据，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不必事先声明，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只能用指针操作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420888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动态存储分配函数：                </a:t>
            </a:r>
            <a:r>
              <a:rPr lang="en-US" altLang="zh-CN" sz="2800" dirty="0" err="1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stdlib.h</a:t>
            </a:r>
            <a:endParaRPr lang="en-US" altLang="zh-CN" sz="2800" dirty="0" smtClean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void *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malloc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(unsigned 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size)                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不</a:t>
            </a:r>
            <a:r>
              <a:rPr lang="zh-CN" altLang="en-US" sz="2800" dirty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成功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返回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NULL</a:t>
            </a:r>
            <a:endParaRPr lang="en-US" altLang="zh-CN" sz="2800" dirty="0" smtClean="0">
              <a:solidFill>
                <a:srgbClr val="FF00FF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分配长度为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size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的连续空间，返回第一个字节地址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void *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calloc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(unsigned 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n,unsigned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size)   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不</a:t>
            </a:r>
            <a:r>
              <a:rPr lang="zh-CN" altLang="en-US" sz="2800" dirty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成功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返回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NULL</a:t>
            </a:r>
            <a:endParaRPr lang="en-US" altLang="zh-CN" sz="2800" dirty="0" smtClean="0">
              <a:solidFill>
                <a:srgbClr val="FF00FF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分配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n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个长度为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size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的空间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动态数组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，返回首址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void *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realloc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(void *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p,unsigned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size)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将 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p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所指的动态空间的大小改为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size,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不成功返回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NULL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void free(void *p)  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释放指针变量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p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所指的动态空间                  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出错判断！</a:t>
            </a:r>
            <a:endParaRPr lang="zh-CN" altLang="en-US" sz="2800" b="1" i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9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536" y="836712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输入</a:t>
            </a:r>
            <a:r>
              <a:rPr lang="en-US" altLang="zh-CN" sz="2800" dirty="0" smtClean="0">
                <a:solidFill>
                  <a:srgbClr val="0070C0"/>
                </a:solidFill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</a:rPr>
              <a:t>名学生成绩，检查</a:t>
            </a:r>
            <a:r>
              <a:rPr lang="zh-CN" altLang="en-US" sz="2800" dirty="0">
                <a:solidFill>
                  <a:srgbClr val="0070C0"/>
                </a:solidFill>
              </a:rPr>
              <a:t>其中有</a:t>
            </a:r>
            <a:r>
              <a:rPr lang="zh-CN" altLang="en-US" sz="2800" dirty="0" smtClean="0">
                <a:solidFill>
                  <a:srgbClr val="0070C0"/>
                </a:solidFill>
              </a:rPr>
              <a:t>无不及格，有则显示。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340768"/>
            <a:ext cx="4968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主函数：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/>
              <a:t>void </a:t>
            </a:r>
            <a:r>
              <a:rPr lang="en-US" altLang="zh-CN" sz="2800" dirty="0"/>
              <a:t>check(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*); </a:t>
            </a:r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*p1,i; </a:t>
            </a:r>
          </a:p>
          <a:p>
            <a:r>
              <a:rPr lang="en-US" altLang="zh-CN" sz="2800" dirty="0" smtClean="0">
                <a:latin typeface="+mj-lt"/>
              </a:rPr>
              <a:t>p1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</a:rPr>
              <a:t>=(</a:t>
            </a:r>
            <a:r>
              <a:rPr lang="en-US" altLang="zh-CN" sz="2800" dirty="0" err="1" smtClean="0">
                <a:solidFill>
                  <a:srgbClr val="FF0000"/>
                </a:solidFill>
                <a:latin typeface="+mj-lt"/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</a:rPr>
              <a:t> *)</a:t>
            </a:r>
            <a:r>
              <a:rPr lang="en-US" altLang="zh-CN" sz="2800" dirty="0" err="1" smtClean="0">
                <a:latin typeface="+mj-lt"/>
              </a:rPr>
              <a:t>malloc</a:t>
            </a:r>
            <a:r>
              <a:rPr lang="en-US" altLang="zh-CN" sz="2800" dirty="0" smtClean="0">
                <a:latin typeface="+mj-lt"/>
              </a:rPr>
              <a:t>(5*</a:t>
            </a:r>
            <a:r>
              <a:rPr lang="en-US" altLang="zh-CN" sz="2800" dirty="0" err="1" smtClean="0">
                <a:latin typeface="+mj-lt"/>
              </a:rPr>
              <a:t>sizeof</a:t>
            </a:r>
            <a:r>
              <a:rPr lang="en-US" altLang="zh-CN" sz="2800" dirty="0" smtClean="0">
                <a:latin typeface="+mj-lt"/>
              </a:rPr>
              <a:t>(</a:t>
            </a:r>
            <a:r>
              <a:rPr lang="en-US" altLang="zh-CN" sz="2800" dirty="0" err="1" smtClean="0">
                <a:latin typeface="+mj-lt"/>
              </a:rPr>
              <a:t>int</a:t>
            </a:r>
            <a:r>
              <a:rPr lang="en-US" altLang="zh-CN" sz="2800" dirty="0"/>
              <a:t>)); 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这里应该有出错处理</a:t>
            </a:r>
            <a:endParaRPr lang="en-US" altLang="zh-CN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/>
              <a:t>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=0;i&lt;5;i++)</a:t>
            </a:r>
          </a:p>
          <a:p>
            <a:r>
              <a:rPr lang="en-US" altLang="zh-CN" sz="2800" dirty="0"/>
              <a:t>     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("%d",</a:t>
            </a:r>
            <a:r>
              <a:rPr lang="en-US" altLang="zh-CN" sz="2800" dirty="0">
                <a:solidFill>
                  <a:srgbClr val="FF0000"/>
                </a:solidFill>
              </a:rPr>
              <a:t>p1+i</a:t>
            </a:r>
            <a:r>
              <a:rPr lang="en-US" altLang="zh-CN" sz="2800" dirty="0"/>
              <a:t>); </a:t>
            </a:r>
          </a:p>
          <a:p>
            <a:r>
              <a:rPr lang="en-US" altLang="zh-CN" sz="2800" dirty="0"/>
              <a:t>check(p1);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free(p1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);//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书上漏</a:t>
            </a:r>
            <a:endParaRPr lang="en-US" altLang="zh-CN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7732" y="3356992"/>
            <a:ext cx="46287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void check(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*p) </a:t>
            </a:r>
          </a:p>
          <a:p>
            <a:r>
              <a:rPr lang="en-US" altLang="zh-CN" sz="2800" dirty="0" smtClean="0"/>
              <a:t>{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("They are fail:"); </a:t>
            </a:r>
          </a:p>
          <a:p>
            <a:r>
              <a:rPr lang="en-US" altLang="zh-CN" sz="2800" dirty="0"/>
              <a:t>  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=0;i&lt;5;i++)</a:t>
            </a:r>
          </a:p>
          <a:p>
            <a:r>
              <a:rPr lang="en-US" altLang="zh-CN" sz="2800" dirty="0"/>
              <a:t>   if (</a:t>
            </a:r>
            <a:r>
              <a:rPr lang="en-US" altLang="zh-CN" sz="2800" dirty="0">
                <a:solidFill>
                  <a:srgbClr val="FF0000"/>
                </a:solidFill>
              </a:rPr>
              <a:t>p[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r>
              <a:rPr lang="en-US" altLang="zh-CN" sz="2800" dirty="0"/>
              <a:t>&lt;60)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 ",</a:t>
            </a:r>
            <a:r>
              <a:rPr lang="en-US" altLang="zh-CN" sz="2800" dirty="0">
                <a:solidFill>
                  <a:srgbClr val="FF0000"/>
                </a:solidFill>
              </a:rPr>
              <a:t>p[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r>
              <a:rPr lang="en-US" altLang="zh-CN" sz="2800" dirty="0"/>
              <a:t>); </a:t>
            </a:r>
          </a:p>
          <a:p>
            <a:r>
              <a:rPr lang="en-US" altLang="zh-CN" sz="2800" dirty="0"/>
              <a:t>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("\n");</a:t>
            </a:r>
          </a:p>
          <a:p>
            <a:r>
              <a:rPr lang="en-US" altLang="zh-CN" sz="2800" dirty="0"/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25737" y="5570076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*(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p+i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1718598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：出错处理、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释放。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8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5536" y="1268760"/>
            <a:ext cx="82089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将前一讲补充作业改为用指针操作实现。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2.</a:t>
            </a:r>
            <a:r>
              <a:rPr lang="zh-CN" altLang="zh-CN" sz="2800" dirty="0" smtClean="0"/>
              <a:t>给定</a:t>
            </a:r>
            <a:r>
              <a:rPr lang="zh-CN" altLang="zh-CN" sz="2800" dirty="0"/>
              <a:t>一个长度为</a:t>
            </a:r>
            <a:r>
              <a:rPr lang="en-US" altLang="zh-CN" sz="2800" dirty="0" smtClean="0"/>
              <a:t>n(n&lt;=60)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字符串</a:t>
            </a:r>
            <a:r>
              <a:rPr lang="en-US" altLang="zh-CN" sz="2800" dirty="0" smtClean="0"/>
              <a:t>S(</a:t>
            </a:r>
            <a:r>
              <a:rPr lang="zh-CN" altLang="zh-CN" sz="2800" dirty="0" smtClean="0"/>
              <a:t>全</a:t>
            </a:r>
            <a:r>
              <a:rPr lang="zh-CN" altLang="zh-CN" sz="2800" dirty="0"/>
              <a:t>为</a:t>
            </a:r>
            <a:r>
              <a:rPr lang="zh-CN" altLang="zh-CN" sz="2800" dirty="0" smtClean="0"/>
              <a:t>小写字母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及</a:t>
            </a:r>
            <a:r>
              <a:rPr lang="zh-CN" altLang="zh-CN" sz="2800" dirty="0" smtClean="0"/>
              <a:t>一</a:t>
            </a:r>
            <a:r>
              <a:rPr lang="zh-CN" altLang="zh-CN" sz="2800" dirty="0"/>
              <a:t>个数字</a:t>
            </a:r>
            <a:r>
              <a:rPr lang="en-US" altLang="zh-CN" sz="2800" dirty="0"/>
              <a:t>L</a:t>
            </a:r>
            <a:r>
              <a:rPr lang="zh-CN" altLang="zh-CN" sz="2800" dirty="0"/>
              <a:t>，统计</a:t>
            </a:r>
            <a:r>
              <a:rPr lang="zh-CN" altLang="zh-CN" sz="2800" dirty="0" smtClean="0"/>
              <a:t>长度等于</a:t>
            </a:r>
            <a:r>
              <a:rPr lang="en-US" altLang="zh-CN" sz="2800" dirty="0"/>
              <a:t>L</a:t>
            </a:r>
            <a:r>
              <a:rPr lang="zh-CN" altLang="zh-CN" sz="2800" dirty="0"/>
              <a:t>的出现次数最多的子</a:t>
            </a:r>
            <a:r>
              <a:rPr lang="zh-CN" altLang="zh-CN" sz="2800" dirty="0" smtClean="0"/>
              <a:t>串</a:t>
            </a:r>
            <a:r>
              <a:rPr lang="en-US" altLang="zh-CN" sz="2800" dirty="0" smtClean="0"/>
              <a:t>(</a:t>
            </a:r>
            <a:r>
              <a:rPr lang="zh-CN" altLang="zh-CN" sz="2800" dirty="0" smtClean="0"/>
              <a:t>不同</a:t>
            </a:r>
            <a:r>
              <a:rPr lang="zh-CN" altLang="zh-CN" sz="2800" dirty="0"/>
              <a:t>的出现可以</a:t>
            </a:r>
            <a:r>
              <a:rPr lang="zh-CN" altLang="zh-CN" sz="2800" dirty="0" smtClean="0"/>
              <a:t>相交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如果有多</a:t>
            </a:r>
            <a:r>
              <a:rPr lang="zh-CN" altLang="zh-CN" sz="2800" dirty="0" smtClean="0"/>
              <a:t>个</a:t>
            </a:r>
            <a:r>
              <a:rPr lang="zh-CN" altLang="en-US" sz="2800" dirty="0"/>
              <a:t>都</a:t>
            </a:r>
            <a:r>
              <a:rPr lang="zh-CN" altLang="zh-CN" sz="2800" dirty="0" smtClean="0"/>
              <a:t>输出。</a:t>
            </a:r>
            <a:r>
              <a:rPr lang="zh-CN" altLang="zh-CN" sz="2800" dirty="0"/>
              <a:t>输入第一行为一个正整数</a:t>
            </a:r>
            <a:r>
              <a:rPr lang="en-US" altLang="zh-CN" sz="2800" dirty="0"/>
              <a:t>L</a:t>
            </a:r>
            <a:r>
              <a:rPr lang="zh-CN" altLang="zh-CN" sz="2800" dirty="0"/>
              <a:t>，第二行为字符串</a:t>
            </a:r>
            <a:r>
              <a:rPr lang="en-US" altLang="zh-CN" sz="2800" dirty="0"/>
              <a:t>S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第三行开始，</a:t>
            </a:r>
            <a:r>
              <a:rPr lang="zh-CN" altLang="zh-CN" sz="2800" dirty="0" smtClean="0"/>
              <a:t>输出满足</a:t>
            </a:r>
            <a:r>
              <a:rPr lang="zh-CN" altLang="zh-CN" sz="2800" dirty="0"/>
              <a:t>要求的</a:t>
            </a:r>
            <a:r>
              <a:rPr lang="zh-CN" altLang="zh-CN" sz="2800" dirty="0" smtClean="0"/>
              <a:t>字符串。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0096" y="213285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1164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193264"/>
            <a:ext cx="878497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变量的地址也称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指针变量</a:t>
            </a:r>
            <a:r>
              <a:rPr lang="zh-CN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就是存放变量地址的变量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zh-CN" altLang="en-US" sz="3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指针变量</a:t>
            </a:r>
            <a:r>
              <a:rPr lang="zh-CN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操作是“</a:t>
            </a:r>
            <a:r>
              <a:rPr lang="zh-CN" altLang="en-US" sz="3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间接访问</a:t>
            </a:r>
            <a:r>
              <a:rPr lang="zh-CN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”，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寄存器变量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</a:t>
            </a:r>
            <a:r>
              <a:rPr lang="zh-CN" altLang="en-US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特定</a:t>
            </a:r>
            <a:r>
              <a:rPr lang="zh-CN" altLang="en-US" sz="3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类型</a:t>
            </a:r>
            <a:r>
              <a:rPr lang="zh-CN" altLang="en-US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的变量，</a:t>
            </a:r>
            <a:r>
              <a:rPr lang="en-US" altLang="zh-CN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zh-CN" altLang="en-US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是加此类型的字节数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32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24194"/>
              </p:ext>
            </p:extLst>
          </p:nvPr>
        </p:nvGraphicFramePr>
        <p:xfrm>
          <a:off x="2863552" y="4221088"/>
          <a:ext cx="4876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2001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2002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2003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98822" y="4275093"/>
            <a:ext cx="795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→</a:t>
            </a:r>
          </a:p>
          <a:p>
            <a:r>
              <a:rPr lang="en-US" altLang="zh-CN" sz="2800" dirty="0" smtClean="0"/>
              <a:t>*</a:t>
            </a:r>
            <a:r>
              <a:rPr lang="en-US" altLang="zh-CN" sz="2800" dirty="0" err="1" smtClean="0"/>
              <a:t>py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98189" y="4077072"/>
            <a:ext cx="1359283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200"/>
              </a:spcAft>
            </a:pPr>
            <a:r>
              <a:rPr lang="en-US" altLang="zh-CN" sz="3200" dirty="0">
                <a:solidFill>
                  <a:srgbClr val="00B050"/>
                </a:solidFill>
                <a:ea typeface="华文仿宋" panose="02010600040101010101" pitchFamily="2" charset="-122"/>
              </a:rPr>
              <a:t>x=50</a:t>
            </a:r>
            <a:r>
              <a:rPr lang="en-US" altLang="zh-CN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;</a:t>
            </a:r>
          </a:p>
          <a:p>
            <a:pPr lvl="0">
              <a:spcAft>
                <a:spcPts val="1200"/>
              </a:spcAft>
            </a:pPr>
            <a:r>
              <a:rPr lang="en-US" altLang="zh-CN" sz="3200" dirty="0" err="1" smtClean="0">
                <a:solidFill>
                  <a:srgbClr val="00B050"/>
                </a:solidFill>
                <a:ea typeface="华文仿宋" panose="02010600040101010101" pitchFamily="2" charset="-122"/>
              </a:rPr>
              <a:t>py</a:t>
            </a:r>
            <a:r>
              <a:rPr lang="en-US" altLang="zh-CN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=&amp;x;</a:t>
            </a:r>
            <a:endParaRPr lang="en-US" altLang="zh-CN" sz="3200" dirty="0">
              <a:solidFill>
                <a:srgbClr val="0070C0"/>
              </a:solidFill>
              <a:ea typeface="华文仿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32679"/>
              </p:ext>
            </p:extLst>
          </p:nvPr>
        </p:nvGraphicFramePr>
        <p:xfrm>
          <a:off x="2839654" y="5445224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47424" y="5426060"/>
            <a:ext cx="61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py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01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72008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定义指针变量：     </a:t>
            </a:r>
            <a:r>
              <a:rPr lang="en-US" altLang="zh-CN" sz="3200" dirty="0" err="1" smtClean="0">
                <a:ea typeface="楷体" panose="02010609060101010101" pitchFamily="49" charset="-122"/>
              </a:rPr>
              <a:t>int</a:t>
            </a:r>
            <a:r>
              <a:rPr lang="en-US" altLang="zh-CN" sz="3200" dirty="0" smtClean="0">
                <a:ea typeface="楷体" panose="02010609060101010101" pitchFamily="49" charset="-122"/>
              </a:rPr>
              <a:t> *</a:t>
            </a:r>
            <a:r>
              <a:rPr lang="en-US" altLang="zh-CN" sz="3200" dirty="0" err="1" smtClean="0">
                <a:ea typeface="楷体" panose="02010609060101010101" pitchFamily="49" charset="-122"/>
              </a:rPr>
              <a:t>py</a:t>
            </a:r>
            <a:r>
              <a:rPr lang="en-US" altLang="zh-CN" sz="3200" dirty="0" smtClean="0">
                <a:ea typeface="楷体" panose="02010609060101010101" pitchFamily="49" charset="-122"/>
              </a:rPr>
              <a:t>, x;</a:t>
            </a: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 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3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取地址运算符   </a:t>
            </a:r>
            <a:r>
              <a:rPr lang="en-US" altLang="zh-CN" sz="3200" dirty="0" err="1">
                <a:ea typeface="楷体" panose="02010609060101010101" pitchFamily="49" charset="-122"/>
              </a:rPr>
              <a:t>py</a:t>
            </a:r>
            <a:r>
              <a:rPr lang="en-US" altLang="zh-CN" sz="3200" dirty="0">
                <a:ea typeface="楷体" panose="02010609060101010101" pitchFamily="49" charset="-122"/>
              </a:rPr>
              <a:t>=&amp;x</a:t>
            </a:r>
            <a:r>
              <a:rPr lang="en-US" altLang="zh-CN" sz="3200" dirty="0" smtClean="0">
                <a:ea typeface="楷体" panose="02010609060101010101" pitchFamily="49" charset="-122"/>
              </a:rPr>
              <a:t>;</a:t>
            </a: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 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3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运算符     </a:t>
            </a:r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(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3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py</a:t>
            </a:r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)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++;  </a:t>
            </a:r>
            <a:r>
              <a:rPr lang="en-US" altLang="zh-CN" sz="32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//x++;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3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py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++; </a:t>
            </a:r>
            <a:r>
              <a:rPr lang="en-US" altLang="zh-CN" sz="32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  <a:ea typeface="楷体" panose="02010609060101010101" pitchFamily="49" charset="-122"/>
              </a:rPr>
              <a:t>取</a:t>
            </a:r>
            <a:r>
              <a:rPr lang="en-US" altLang="zh-CN" sz="3200" dirty="0" err="1" smtClean="0">
                <a:solidFill>
                  <a:srgbClr val="00B050"/>
                </a:solidFill>
                <a:ea typeface="楷体" panose="02010609060101010101" pitchFamily="49" charset="-122"/>
              </a:rPr>
              <a:t>py</a:t>
            </a:r>
            <a:r>
              <a:rPr lang="zh-CN" altLang="en-US" sz="3200" dirty="0" smtClean="0">
                <a:solidFill>
                  <a:srgbClr val="00B050"/>
                </a:solidFill>
                <a:ea typeface="楷体" panose="02010609060101010101" pitchFamily="49" charset="-122"/>
              </a:rPr>
              <a:t>地址内容，后指针加</a:t>
            </a:r>
            <a:r>
              <a:rPr lang="en-US" altLang="zh-CN" sz="3200" dirty="0" smtClean="0">
                <a:solidFill>
                  <a:srgbClr val="00B050"/>
                </a:solidFill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4647907"/>
            <a:ext cx="741682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zh-CN" altLang="en-US" sz="32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数组、字符串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常用指针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操作，</a:t>
            </a:r>
            <a:endParaRPr lang="en-US" altLang="zh-CN" sz="3200" b="1" dirty="0" smtClean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效率</a:t>
            </a:r>
            <a:r>
              <a:rPr lang="zh-CN" altLang="en-US" sz="3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高，灵活，简洁，有技巧，较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专业，</a:t>
            </a:r>
            <a:endParaRPr lang="en-US" altLang="zh-CN" sz="32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</a:t>
            </a:r>
            <a:r>
              <a:rPr lang="zh-CN" altLang="en-US" sz="3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指针运算容易出错，</a:t>
            </a:r>
            <a:r>
              <a:rPr lang="zh-CN" altLang="en-US" sz="3200" b="1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小心！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429000"/>
            <a:ext cx="7200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*和</a:t>
            </a:r>
            <a:r>
              <a:rPr lang="en-US" altLang="zh-CN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</a:t>
            </a: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同一优先级，自右至左结合。</a:t>
            </a:r>
            <a:endParaRPr lang="en-US" altLang="zh-CN" sz="32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附录</a:t>
            </a:r>
            <a:r>
              <a:rPr lang="en-US" altLang="zh-CN" sz="32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 </a:t>
            </a:r>
            <a:r>
              <a:rPr lang="zh-CN" altLang="en-US" sz="32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运算符和结合性</a:t>
            </a:r>
            <a:endParaRPr lang="en-US" altLang="zh-CN" sz="3200" i="1" dirty="0" smtClean="0">
              <a:solidFill>
                <a:srgbClr val="00B050"/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一维数组的地址与指针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5930116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数组名代表数组首元素地址，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p=a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p=&amp;a[0]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等效。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68095"/>
              </p:ext>
            </p:extLst>
          </p:nvPr>
        </p:nvGraphicFramePr>
        <p:xfrm>
          <a:off x="755576" y="1988840"/>
          <a:ext cx="7560838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317"/>
                <a:gridCol w="967929"/>
                <a:gridCol w="1080120"/>
                <a:gridCol w="1080120"/>
                <a:gridCol w="1080120"/>
                <a:gridCol w="1080120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FF"/>
                          </a:solidFill>
                        </a:rPr>
                        <a:t>下标法</a:t>
                      </a:r>
                      <a:endParaRPr lang="zh-CN" altLang="en-US" sz="28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FF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FF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FF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FF"/>
                          </a:solidFill>
                        </a:rPr>
                        <a:t>a[3]</a:t>
                      </a:r>
                      <a:endParaRPr lang="zh-CN" altLang="en-US" sz="28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FF"/>
                          </a:solidFill>
                        </a:rPr>
                        <a:t>a[4]</a:t>
                      </a:r>
                      <a:endParaRPr lang="zh-CN" altLang="en-US" sz="28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FF"/>
                          </a:solidFill>
                        </a:rPr>
                        <a:t>a[</a:t>
                      </a:r>
                      <a:r>
                        <a:rPr lang="en-US" altLang="zh-CN" sz="2800" b="1" dirty="0" err="1" smtClean="0">
                          <a:solidFill>
                            <a:srgbClr val="FF00FF"/>
                          </a:solidFill>
                        </a:rPr>
                        <a:t>i</a:t>
                      </a:r>
                      <a:r>
                        <a:rPr lang="en-US" altLang="zh-CN" sz="2800" b="1" dirty="0" smtClean="0">
                          <a:solidFill>
                            <a:srgbClr val="FF00FF"/>
                          </a:solidFill>
                        </a:rPr>
                        <a:t>]</a:t>
                      </a:r>
                      <a:endParaRPr lang="zh-CN" altLang="en-US" sz="28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</a:rPr>
                        <a:t>元素值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0070C0"/>
                          </a:solidFill>
                        </a:rPr>
                        <a:t>地址法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&amp;a[0]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&amp;a[1]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&amp;a[2]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&amp;a[3]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&amp;a[4]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&amp;a[</a:t>
                      </a:r>
                      <a:r>
                        <a:rPr lang="en-US" altLang="zh-CN" sz="2800" b="1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a+1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a+2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a+3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a+4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err="1" smtClean="0">
                          <a:solidFill>
                            <a:srgbClr val="0070C0"/>
                          </a:solidFill>
                        </a:rPr>
                        <a:t>a+i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0070C0"/>
                          </a:solidFill>
                        </a:rPr>
                        <a:t>元素值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*(a+1)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*(a+2)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*(a+3)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*(a+4)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*(</a:t>
                      </a:r>
                      <a:r>
                        <a:rPr lang="en-US" altLang="zh-CN" sz="2800" b="1" dirty="0" err="1" smtClean="0">
                          <a:solidFill>
                            <a:srgbClr val="0070C0"/>
                          </a:solidFill>
                        </a:rPr>
                        <a:t>a+i</a:t>
                      </a: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指针法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FF0000"/>
                          </a:solidFill>
                        </a:rPr>
                        <a:t>*p++</a:t>
                      </a:r>
                      <a:endParaRPr lang="zh-CN" altLang="en-US" sz="28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FF0000"/>
                          </a:solidFill>
                        </a:rPr>
                        <a:t>*p++</a:t>
                      </a:r>
                      <a:endParaRPr lang="zh-CN" altLang="en-US" sz="28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FF0000"/>
                          </a:solidFill>
                        </a:rPr>
                        <a:t>*p++</a:t>
                      </a:r>
                      <a:endParaRPr lang="zh-CN" altLang="en-US" sz="28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FF0000"/>
                          </a:solidFill>
                        </a:rPr>
                        <a:t>*p++</a:t>
                      </a:r>
                      <a:endParaRPr lang="zh-CN" altLang="en-US" sz="28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FF0000"/>
                          </a:solidFill>
                        </a:rPr>
                        <a:t>*p++</a:t>
                      </a:r>
                      <a:endParaRPr lang="zh-CN" altLang="en-US" sz="28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i="1" dirty="0" smtClean="0">
                          <a:solidFill>
                            <a:srgbClr val="00B050"/>
                          </a:solidFill>
                        </a:rPr>
                        <a:t>快</a:t>
                      </a:r>
                      <a:endParaRPr lang="zh-CN" altLang="en-US" sz="28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(p)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*(p+1)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*(p+2)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*(p+3)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*(p+4)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*(</a:t>
                      </a:r>
                      <a:r>
                        <a:rPr lang="en-US" altLang="zh-CN" sz="2800" b="1" dirty="0" err="1" smtClean="0">
                          <a:solidFill>
                            <a:srgbClr val="FF0000"/>
                          </a:solidFill>
                        </a:rPr>
                        <a:t>p+i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0937" y="1268760"/>
            <a:ext cx="475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a[5]={1,4,9,16,25},*p=a;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5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指针变量传递一维数组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957789"/>
            <a:ext cx="807612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函数形参、实参都可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数组名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指针变量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，任意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组合。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传递地址，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∴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则可改变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主函数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中数组元素值。</a:t>
            </a:r>
            <a:endParaRPr lang="zh-CN" altLang="en-US" sz="28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="" xmlns:a16="http://schemas.microsoft.com/office/drawing/2014/main" id="{5382CD89-35B6-4BD4-B332-B011068CC402}"/>
                  </a:ext>
                </a:extLst>
              </p:cNvPr>
              <p:cNvSpPr/>
              <p:nvPr/>
            </p:nvSpPr>
            <p:spPr>
              <a:xfrm>
                <a:off x="683568" y="2132856"/>
                <a:ext cx="1849784" cy="3952342"/>
              </a:xfrm>
              <a:prstGeom prst="roundRect">
                <a:avLst>
                  <a:gd name="adj" fmla="val 420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numCol="1" spcCol="360000" rtlCol="0" anchor="t"/>
              <a:lstStyle/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main()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{	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a[10];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	f(a,10);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x[],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n)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{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382CD89-35B6-4BD4-B332-B011068CC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32856"/>
                <a:ext cx="1849784" cy="3952342"/>
              </a:xfrm>
              <a:prstGeom prst="roundRect">
                <a:avLst>
                  <a:gd name="adj" fmla="val 4209"/>
                </a:avLst>
              </a:prstGeom>
              <a:blipFill rotWithShape="1">
                <a:blip r:embed="rId2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="" xmlns:a16="http://schemas.microsoft.com/office/drawing/2014/main" id="{5382CD89-35B6-4BD4-B332-B011068CC402}"/>
                  </a:ext>
                </a:extLst>
              </p:cNvPr>
              <p:cNvSpPr/>
              <p:nvPr/>
            </p:nvSpPr>
            <p:spPr>
              <a:xfrm>
                <a:off x="4774287" y="2142671"/>
                <a:ext cx="1813937" cy="3950625"/>
              </a:xfrm>
              <a:prstGeom prst="roundRect">
                <a:avLst>
                  <a:gd name="adj" fmla="val 420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numCol="1" spcCol="360000" rtlCol="0" anchor="t"/>
              <a:lstStyle/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main()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{	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a[10];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	f(a,10);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x,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n)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{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382CD89-35B6-4BD4-B332-B011068CC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287" y="2142671"/>
                <a:ext cx="1813937" cy="3950625"/>
              </a:xfrm>
              <a:prstGeom prst="roundRect">
                <a:avLst>
                  <a:gd name="adj" fmla="val 4209"/>
                </a:avLst>
              </a:prstGeom>
              <a:blipFill rotWithShape="1">
                <a:blip r:embed="rId3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>
                <a:extLst>
                  <a:ext uri="{FF2B5EF4-FFF2-40B4-BE49-F238E27FC236}">
                    <a16:creationId xmlns="" xmlns:a16="http://schemas.microsoft.com/office/drawing/2014/main" id="{5382CD89-35B6-4BD4-B332-B011068CC402}"/>
                  </a:ext>
                </a:extLst>
              </p:cNvPr>
              <p:cNvSpPr/>
              <p:nvPr/>
            </p:nvSpPr>
            <p:spPr>
              <a:xfrm>
                <a:off x="6655480" y="2124360"/>
                <a:ext cx="2020976" cy="3968936"/>
              </a:xfrm>
              <a:prstGeom prst="roundRect">
                <a:avLst>
                  <a:gd name="adj" fmla="val 420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numCol="1" spcCol="360000" rtlCol="0" anchor="t"/>
              <a:lstStyle/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main()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{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a[10];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p=a;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f(p,10);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x,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n)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{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382CD89-35B6-4BD4-B332-B011068CC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480" y="2124360"/>
                <a:ext cx="2020976" cy="3968936"/>
              </a:xfrm>
              <a:prstGeom prst="roundRect">
                <a:avLst>
                  <a:gd name="adj" fmla="val 4209"/>
                </a:avLst>
              </a:prstGeom>
              <a:blipFill rotWithShape="1">
                <a:blip r:embed="rId4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圆角矩形 12">
                <a:extLst>
                  <a:ext uri="{FF2B5EF4-FFF2-40B4-BE49-F238E27FC236}">
                    <a16:creationId xmlns="" xmlns:a16="http://schemas.microsoft.com/office/drawing/2014/main" id="{5382CD89-35B6-4BD4-B332-B011068CC402}"/>
                  </a:ext>
                </a:extLst>
              </p:cNvPr>
              <p:cNvSpPr/>
              <p:nvPr/>
            </p:nvSpPr>
            <p:spPr>
              <a:xfrm>
                <a:off x="2627784" y="2166823"/>
                <a:ext cx="2031301" cy="3933179"/>
              </a:xfrm>
              <a:prstGeom prst="roundRect">
                <a:avLst>
                  <a:gd name="adj" fmla="val 420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numCol="1" spcCol="360000" rtlCol="0" anchor="t"/>
              <a:lstStyle/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main()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{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a[10];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p=a;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 f(p,10);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x[],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n)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{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382CD89-35B6-4BD4-B332-B011068CC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166823"/>
                <a:ext cx="2031301" cy="3933179"/>
              </a:xfrm>
              <a:prstGeom prst="roundRect">
                <a:avLst>
                  <a:gd name="adj" fmla="val 4209"/>
                </a:avLst>
              </a:prstGeom>
              <a:blipFill rotWithShape="1">
                <a:blip r:embed="rId5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维数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组的地址与指针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4293096"/>
            <a:ext cx="790472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a[0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a[1]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a[2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是一维数组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此行第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列元素地址，列指针；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a+0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a+1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a+2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是此行首址，行指针。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9320"/>
              </p:ext>
            </p:extLst>
          </p:nvPr>
        </p:nvGraphicFramePr>
        <p:xfrm>
          <a:off x="3151584" y="2657093"/>
          <a:ext cx="4876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a[0][1]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a[0][2]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a[0][3]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a[1][1]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a[1][2]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a[1][3]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a[2][0]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a[2][1]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a[2][2]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a[2][3]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1944" y="2381796"/>
            <a:ext cx="20874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FF"/>
                </a:solidFill>
              </a:rPr>
              <a:t>&amp;</a:t>
            </a:r>
            <a:r>
              <a:rPr lang="en-US" altLang="zh-CN" sz="3200" dirty="0" smtClean="0">
                <a:solidFill>
                  <a:srgbClr val="FF0000"/>
                </a:solidFill>
              </a:rPr>
              <a:t>*</a:t>
            </a:r>
            <a:r>
              <a:rPr lang="en-US" altLang="zh-CN" sz="3200" dirty="0" smtClean="0"/>
              <a:t>a          </a:t>
            </a:r>
            <a:r>
              <a:rPr lang="en-US" altLang="zh-CN" sz="3200" dirty="0" err="1" smtClean="0"/>
              <a:t>a</a:t>
            </a:r>
            <a:endParaRPr lang="en-US" altLang="zh-CN" sz="3200" dirty="0" smtClean="0"/>
          </a:p>
          <a:p>
            <a:r>
              <a:rPr lang="en-US" altLang="zh-CN" sz="3200" dirty="0" smtClean="0">
                <a:solidFill>
                  <a:srgbClr val="FF00FF"/>
                </a:solidFill>
              </a:rPr>
              <a:t>&amp;</a:t>
            </a:r>
            <a:r>
              <a:rPr lang="en-US" altLang="zh-CN" sz="3200" dirty="0" smtClean="0"/>
              <a:t>a[1]   a+1</a:t>
            </a:r>
          </a:p>
          <a:p>
            <a:r>
              <a:rPr lang="en-US" altLang="zh-CN" sz="3200" dirty="0" smtClean="0">
                <a:solidFill>
                  <a:srgbClr val="FF00FF"/>
                </a:solidFill>
              </a:rPr>
              <a:t>&amp;</a:t>
            </a:r>
            <a:r>
              <a:rPr lang="en-US" altLang="zh-CN" sz="3200" dirty="0" smtClean="0"/>
              <a:t>a[2]   a+2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91115" y="1196752"/>
            <a:ext cx="46442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FF"/>
                </a:solidFill>
              </a:rPr>
              <a:t>*</a:t>
            </a:r>
            <a:r>
              <a:rPr lang="en-US" altLang="zh-CN" sz="2400" dirty="0" smtClean="0"/>
              <a:t>(a+0)  </a:t>
            </a:r>
            <a:r>
              <a:rPr lang="en-US" altLang="zh-CN" sz="2400" dirty="0" smtClean="0">
                <a:solidFill>
                  <a:srgbClr val="FF00FF"/>
                </a:solidFill>
              </a:rPr>
              <a:t>*</a:t>
            </a:r>
            <a:r>
              <a:rPr lang="en-US" altLang="zh-CN" sz="2400" dirty="0" smtClean="0"/>
              <a:t>(a+0)+1 </a:t>
            </a:r>
            <a:r>
              <a:rPr lang="en-US" altLang="zh-CN" sz="2400" dirty="0" smtClean="0">
                <a:solidFill>
                  <a:srgbClr val="FF00FF"/>
                </a:solidFill>
              </a:rPr>
              <a:t>*</a:t>
            </a:r>
            <a:r>
              <a:rPr lang="en-US" altLang="zh-CN" sz="2400" dirty="0" smtClean="0"/>
              <a:t>(a+0)+2  </a:t>
            </a:r>
            <a:r>
              <a:rPr lang="en-US" altLang="zh-CN" sz="2400" dirty="0" smtClean="0">
                <a:solidFill>
                  <a:srgbClr val="FF00FF"/>
                </a:solidFill>
              </a:rPr>
              <a:t>*</a:t>
            </a:r>
            <a:r>
              <a:rPr lang="en-US" altLang="zh-CN" sz="2400" dirty="0" smtClean="0"/>
              <a:t>(a+0)+3</a:t>
            </a:r>
          </a:p>
          <a:p>
            <a:r>
              <a:rPr lang="en-US" altLang="zh-CN" sz="2800" dirty="0" smtClean="0"/>
              <a:t>a[0]    a[0]+1   a[0]+2    a[0]+3</a:t>
            </a:r>
            <a:endParaRPr lang="zh-CN" altLang="en-US" sz="28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600176" y="2669828"/>
            <a:ext cx="576064" cy="0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608560" y="3677940"/>
            <a:ext cx="576064" cy="0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00176" y="3166626"/>
            <a:ext cx="576064" cy="0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62288" y="2140086"/>
            <a:ext cx="0" cy="5297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400376" y="2140086"/>
            <a:ext cx="0" cy="5297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624512" y="2140086"/>
            <a:ext cx="0" cy="5297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776640" y="2140086"/>
            <a:ext cx="0" cy="5297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6642" y="5930116"/>
            <a:ext cx="6011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i,j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地址中的值</a:t>
            </a:r>
            <a:r>
              <a:rPr lang="en-US" altLang="zh-CN" sz="2800" dirty="0" smtClean="0"/>
              <a:t>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][j]=*(a[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]+j)=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olidFill>
                  <a:srgbClr val="FF00FF"/>
                </a:solidFill>
              </a:rPr>
              <a:t>*</a:t>
            </a:r>
            <a:r>
              <a:rPr lang="en-US" altLang="zh-CN" sz="2800" dirty="0"/>
              <a:t>(</a:t>
            </a:r>
            <a:r>
              <a:rPr lang="en-US" altLang="zh-CN" sz="2800" dirty="0" err="1" smtClean="0"/>
              <a:t>a+i</a:t>
            </a:r>
            <a:r>
              <a:rPr lang="en-US" altLang="zh-CN" sz="2800" dirty="0" smtClean="0"/>
              <a:t>)+j)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190731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行指针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7353" y="119706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列指针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6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用指针变量引用二维数组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1018471"/>
            <a:ext cx="7632848" cy="3062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*p; 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 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指向一个整数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p+1</a:t>
            </a:r>
            <a:r>
              <a:rPr lang="zh-CN" altLang="en-US" sz="2800" dirty="0">
                <a:solidFill>
                  <a:srgbClr val="00B050"/>
                </a:solidFill>
                <a:ea typeface="华文仿宋" panose="02010600040101010101" pitchFamily="2" charset="-122"/>
              </a:rPr>
              <a:t>指向下一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元素</a:t>
            </a:r>
            <a:endParaRPr lang="en-US" altLang="zh-CN" sz="28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p=a[0]; p=a[1];... 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一行的第</a:t>
            </a:r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列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元素</a:t>
            </a:r>
            <a:endParaRPr lang="en-US" altLang="zh-CN" sz="2800" dirty="0" smtClean="0">
              <a:solidFill>
                <a:srgbClr val="FF00FF"/>
              </a:solidFill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*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a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;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 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指向第</a:t>
            </a:r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行第</a:t>
            </a:r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列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元素</a:t>
            </a:r>
            <a:endParaRPr lang="en-US" altLang="zh-CN" sz="2800" dirty="0" smtClean="0">
              <a:solidFill>
                <a:srgbClr val="FF00FF"/>
              </a:solidFill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*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(a+0);</a:t>
            </a:r>
            <a:r>
              <a:rPr lang="en-US" altLang="zh-CN" sz="2800" dirty="0">
                <a:solidFill>
                  <a:srgbClr val="FF00FF"/>
                </a:solidFill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*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(a+1);... 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 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指向一行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第</a:t>
            </a:r>
            <a:r>
              <a:rPr lang="en-US" altLang="zh-CN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列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元素</a:t>
            </a:r>
            <a:endParaRPr lang="en-US" altLang="zh-CN" sz="2800" dirty="0" smtClean="0">
              <a:solidFill>
                <a:srgbClr val="FF00FF"/>
              </a:solidFill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p=</a:t>
            </a:r>
            <a:r>
              <a:rPr lang="en-US" altLang="zh-CN" sz="2800" dirty="0" smtClean="0">
                <a:solidFill>
                  <a:srgbClr val="0070C0"/>
                </a:solidFill>
              </a:rPr>
              <a:t>*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>
                <a:solidFill>
                  <a:srgbClr val="FF00FF"/>
                </a:solidFill>
              </a:rPr>
              <a:t>a+1)+</a:t>
            </a:r>
            <a:r>
              <a:rPr lang="en-US" altLang="zh-CN" sz="2800" dirty="0" smtClean="0">
                <a:solidFill>
                  <a:srgbClr val="FF00FF"/>
                </a:solidFill>
              </a:rPr>
              <a:t>2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  <a:r>
              <a:rPr lang="en-US" altLang="zh-CN" sz="2800" dirty="0" smtClean="0">
                <a:solidFill>
                  <a:srgbClr val="00B050"/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=</a:t>
            </a:r>
            <a:r>
              <a:rPr lang="en-US" altLang="zh-CN" sz="2800" dirty="0">
                <a:solidFill>
                  <a:srgbClr val="FF00FF"/>
                </a:solidFill>
              </a:rPr>
              <a:t>&amp;a[1][2</a:t>
            </a:r>
            <a:r>
              <a:rPr lang="en-US" altLang="zh-CN" sz="2800" dirty="0" smtClean="0">
                <a:solidFill>
                  <a:srgbClr val="FF00FF"/>
                </a:solidFill>
              </a:rPr>
              <a:t>];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p=a[1</a:t>
            </a:r>
            <a:r>
              <a:rPr lang="en-US" altLang="zh-CN" sz="2800" dirty="0">
                <a:solidFill>
                  <a:srgbClr val="FF00FF"/>
                </a:solidFill>
              </a:rPr>
              <a:t>]+</a:t>
            </a:r>
            <a:r>
              <a:rPr lang="en-US" altLang="zh-CN" sz="2800" dirty="0" smtClean="0">
                <a:solidFill>
                  <a:srgbClr val="FF00FF"/>
                </a:solidFill>
              </a:rPr>
              <a:t>2;...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指向第</a:t>
            </a:r>
            <a:r>
              <a:rPr lang="en-US" altLang="zh-CN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行第</a:t>
            </a:r>
            <a:r>
              <a:rPr lang="en-US" altLang="zh-CN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列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元素</a:t>
            </a:r>
            <a:endParaRPr lang="zh-CN" altLang="en-US" sz="2800" dirty="0">
              <a:solidFill>
                <a:srgbClr val="FF00FF"/>
              </a:solidFill>
              <a:ea typeface="华文仿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8217" y="4303005"/>
            <a:ext cx="6356227" cy="2046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(*p) [4</a:t>
            </a:r>
            <a:r>
              <a:rPr lang="en-US" altLang="zh-CN" sz="2800" dirty="0" smtClean="0">
                <a:solidFill>
                  <a:srgbClr val="FF0000"/>
                </a:solidFill>
              </a:rPr>
              <a:t>];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</a:t>
            </a:r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个元素的一维数组</a:t>
            </a:r>
            <a:endParaRPr lang="en-US" altLang="zh-CN" sz="28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p=a;                   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                 </a:t>
            </a: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p+1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指向下一行</a:t>
            </a: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   </a:t>
            </a:r>
          </a:p>
          <a:p>
            <a:pPr lvl="0"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p=a+0;p=a+1;...</a:t>
            </a:r>
          </a:p>
          <a:p>
            <a:pPr lvl="0"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&amp;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a[0];</a:t>
            </a:r>
            <a:r>
              <a:rPr lang="en-US" altLang="zh-CN" sz="2800" dirty="0">
                <a:solidFill>
                  <a:srgbClr val="FF00FF"/>
                </a:solidFill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&amp;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a[1];...</a:t>
            </a:r>
            <a:endParaRPr lang="zh-CN" altLang="en-US" sz="2800" dirty="0">
              <a:solidFill>
                <a:srgbClr val="FF00FF"/>
              </a:solidFill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1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指针类型转换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9552" y="1124744"/>
            <a:ext cx="8132354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a[0]</a:t>
            </a:r>
            <a:r>
              <a:rPr lang="zh-CN" altLang="en-US" sz="2800" dirty="0" smtClean="0">
                <a:solidFill>
                  <a:srgbClr val="FF00FF"/>
                </a:solidFill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</a:rPr>
              <a:t>a[1]</a:t>
            </a:r>
            <a:r>
              <a:rPr lang="zh-CN" altLang="en-US" sz="2800" dirty="0" smtClean="0">
                <a:solidFill>
                  <a:srgbClr val="FF00FF"/>
                </a:solidFill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</a:rPr>
              <a:t>a[2]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类型是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*</a:t>
            </a:r>
            <a:r>
              <a:rPr lang="zh-CN" altLang="en-US" sz="2800" dirty="0" smtClean="0">
                <a:solidFill>
                  <a:srgbClr val="0070C0"/>
                </a:solidFill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指向列，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加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&amp;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转为行指针；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而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</a:t>
            </a:r>
            <a:r>
              <a:rPr lang="zh-CN" altLang="en-US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a+0</a:t>
            </a:r>
            <a:r>
              <a:rPr lang="zh-CN" altLang="en-US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a+1</a:t>
            </a:r>
            <a:r>
              <a:rPr lang="zh-CN" altLang="en-US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a+2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的类型是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(*)[4]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，指向行，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加*转为列指针。   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*(</a:t>
            </a:r>
            <a:r>
              <a:rPr lang="en-US" altLang="zh-CN" sz="2800" dirty="0" err="1">
                <a:solidFill>
                  <a:srgbClr val="00B050"/>
                </a:solidFill>
              </a:rPr>
              <a:t>a+i</a:t>
            </a:r>
            <a:r>
              <a:rPr lang="en-US" altLang="zh-CN" sz="2800" dirty="0">
                <a:solidFill>
                  <a:srgbClr val="00B050"/>
                </a:solidFill>
              </a:rPr>
              <a:t>)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2800" dirty="0">
                <a:solidFill>
                  <a:srgbClr val="00B050"/>
                </a:solidFill>
              </a:rPr>
              <a:t>a[</a:t>
            </a:r>
            <a:r>
              <a:rPr lang="en-US" altLang="zh-CN" sz="2800" dirty="0" err="1">
                <a:solidFill>
                  <a:srgbClr val="00B050"/>
                </a:solidFill>
              </a:rPr>
              <a:t>i</a:t>
            </a:r>
            <a:r>
              <a:rPr lang="en-US" altLang="zh-CN" sz="2800" dirty="0">
                <a:solidFill>
                  <a:srgbClr val="00B050"/>
                </a:solidFill>
              </a:rPr>
              <a:t>]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等效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3538751"/>
            <a:ext cx="8485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</a:rPr>
              <a:t>*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的意义：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定义指针变量；                   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双目*乘法运算</a:t>
            </a:r>
            <a:endParaRPr lang="en-US" altLang="zh-CN" sz="28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运算符，取地址中内容；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将行指针转换为列指针。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&amp;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的意义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取地址运算符；                   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双目</a:t>
            </a: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&amp;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位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运算；</a:t>
            </a:r>
            <a:endParaRPr lang="en-US" altLang="zh-CN" sz="2800" dirty="0" smtClean="0">
              <a:solidFill>
                <a:srgbClr val="00B050"/>
              </a:solidFill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将列指针转换为行指针。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&amp;&amp;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逻辑与</a:t>
            </a:r>
            <a:endParaRPr lang="zh-CN" altLang="en-US" sz="2800" dirty="0">
              <a:solidFill>
                <a:srgbClr val="00B050"/>
              </a:solidFill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6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110589</TotalTime>
  <Words>2170</Words>
  <Application>Microsoft Office PowerPoint</Application>
  <PresentationFormat>全屏显示(4:3)</PresentationFormat>
  <Paragraphs>444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第2讲  指针</vt:lpstr>
      <vt:lpstr>变量的地址</vt:lpstr>
      <vt:lpstr>变量的指针</vt:lpstr>
      <vt:lpstr>运算符 *、&amp;</vt:lpstr>
      <vt:lpstr>一维数组的地址与指针</vt:lpstr>
      <vt:lpstr>用指针变量传递一维数组</vt:lpstr>
      <vt:lpstr>二维数组的地址与指针</vt:lpstr>
      <vt:lpstr>用指针变量引用二维数组</vt:lpstr>
      <vt:lpstr>指针类型转换</vt:lpstr>
      <vt:lpstr>用指针变量传递二维数组</vt:lpstr>
      <vt:lpstr>用指针变量引用字符串</vt:lpstr>
      <vt:lpstr>用指针变量传递字符串</vt:lpstr>
      <vt:lpstr>字符指针变量与字符数组</vt:lpstr>
      <vt:lpstr>返回指针的函数</vt:lpstr>
      <vt:lpstr>返回指针值举例</vt:lpstr>
      <vt:lpstr>指针数组</vt:lpstr>
      <vt:lpstr>指针数组举例 主函数</vt:lpstr>
      <vt:lpstr>指针数组举例 排序函数</vt:lpstr>
      <vt:lpstr>指针数组举例 显示函数 </vt:lpstr>
      <vt:lpstr>指针的指针</vt:lpstr>
      <vt:lpstr>指针的指针举例</vt:lpstr>
      <vt:lpstr>main的形参</vt:lpstr>
      <vt:lpstr>main的形参举例</vt:lpstr>
      <vt:lpstr>动态内存分配</vt:lpstr>
      <vt:lpstr>动态内存分配例</vt:lpstr>
      <vt:lpstr>补充练习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979</cp:revision>
  <dcterms:created xsi:type="dcterms:W3CDTF">2017-06-15T08:08:42Z</dcterms:created>
  <dcterms:modified xsi:type="dcterms:W3CDTF">2021-07-01T15:10:23Z</dcterms:modified>
</cp:coreProperties>
</file>