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480" r:id="rId2"/>
    <p:sldId id="440" r:id="rId3"/>
    <p:sldId id="473" r:id="rId4"/>
    <p:sldId id="474" r:id="rId5"/>
    <p:sldId id="475" r:id="rId6"/>
    <p:sldId id="472" r:id="rId7"/>
    <p:sldId id="441" r:id="rId8"/>
    <p:sldId id="481" r:id="rId9"/>
    <p:sldId id="482" r:id="rId10"/>
    <p:sldId id="483" r:id="rId11"/>
    <p:sldId id="476" r:id="rId12"/>
    <p:sldId id="479" r:id="rId13"/>
    <p:sldId id="442" r:id="rId14"/>
    <p:sldId id="443" r:id="rId15"/>
    <p:sldId id="444" r:id="rId16"/>
    <p:sldId id="468" r:id="rId17"/>
    <p:sldId id="469" r:id="rId18"/>
    <p:sldId id="470" r:id="rId19"/>
    <p:sldId id="471" r:id="rId20"/>
    <p:sldId id="445" r:id="rId21"/>
    <p:sldId id="485" r:id="rId22"/>
    <p:sldId id="484" r:id="rId23"/>
    <p:sldId id="449" r:id="rId2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CC06843-A7DB-4DD4-AC9C-E554099B1D25}">
          <p14:sldIdLst>
            <p14:sldId id="480"/>
            <p14:sldId id="440"/>
            <p14:sldId id="473"/>
            <p14:sldId id="474"/>
            <p14:sldId id="475"/>
            <p14:sldId id="472"/>
            <p14:sldId id="441"/>
            <p14:sldId id="481"/>
            <p14:sldId id="482"/>
            <p14:sldId id="483"/>
            <p14:sldId id="476"/>
            <p14:sldId id="479"/>
            <p14:sldId id="442"/>
            <p14:sldId id="443"/>
            <p14:sldId id="444"/>
            <p14:sldId id="468"/>
            <p14:sldId id="469"/>
            <p14:sldId id="470"/>
            <p14:sldId id="471"/>
            <p14:sldId id="445"/>
            <p14:sldId id="485"/>
            <p14:sldId id="484"/>
            <p14:sldId id="44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1029" autoAdjust="0"/>
    <p:restoredTop sz="94291" autoAdjust="0"/>
  </p:normalViewPr>
  <p:slideViewPr>
    <p:cSldViewPr>
      <p:cViewPr varScale="1">
        <p:scale>
          <a:sx n="67" d="100"/>
          <a:sy n="67" d="100"/>
        </p:scale>
        <p:origin x="-125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8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F7AF26-B40E-43FC-9F2E-3356F33A614A}" type="datetimeFigureOut">
              <a:rPr lang="zh-CN" altLang="en-US" smtClean="0"/>
              <a:t>2021/7/6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24681A-C9E2-4DC8-A89D-79D9AAC363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5640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E514F-C953-4B8D-9FBC-96D6656B41F0}" type="datetime1">
              <a:rPr lang="zh-CN" altLang="en-US" smtClean="0"/>
              <a:t>2021/7/6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9232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D08FA-295F-4D4F-BF63-29CF36045F6F}" type="datetime1">
              <a:rPr lang="zh-CN" altLang="en-US" smtClean="0"/>
              <a:t>2021/7/6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4498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4BF0-36E9-4354-B1DB-81D643D993F0}" type="datetime1">
              <a:rPr lang="zh-CN" altLang="en-US" smtClean="0"/>
              <a:t>2021/7/6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2502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8ED78-70B6-4406-A4E3-E08A4DD1CB96}" type="datetime1">
              <a:rPr lang="zh-CN" altLang="en-US" smtClean="0"/>
              <a:t>2021/7/6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2546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9A61B-17C1-4C2E-9082-F8FB91826231}" type="datetime1">
              <a:rPr lang="zh-CN" altLang="en-US" smtClean="0"/>
              <a:t>2021/7/6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539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DF01A-1488-42C3-A134-C06DD84AD309}" type="datetime1">
              <a:rPr lang="zh-CN" altLang="en-US" smtClean="0"/>
              <a:t>2021/7/6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4796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F135-E831-4E2E-B292-3450BD1B2819}" type="datetime1">
              <a:rPr lang="zh-CN" altLang="en-US" smtClean="0"/>
              <a:t>2021/7/6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8724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40491-EB30-48C9-98AC-A79D9F51CEA6}" type="datetime1">
              <a:rPr lang="zh-CN" altLang="en-US" smtClean="0"/>
              <a:t>2021/7/6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5971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48C3B-FC83-40C6-BBA4-CA5228B78661}" type="datetime1">
              <a:rPr lang="zh-CN" altLang="en-US" smtClean="0"/>
              <a:t>2021/7/6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9451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4CFCB-1D85-4CA2-88C1-A929965A256B}" type="datetime1">
              <a:rPr lang="zh-CN" altLang="en-US" smtClean="0"/>
              <a:t>2021/7/6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1819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467EB-49B4-4DD0-9508-22279CEC4942}" type="datetime1">
              <a:rPr lang="zh-CN" altLang="en-US" smtClean="0"/>
              <a:t>2021/7/6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3044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F47F19-8D72-42E7-9FC9-6B97EA9692D8}" type="datetime1">
              <a:rPr lang="zh-CN" altLang="en-US" smtClean="0"/>
              <a:t>2021/7/6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B55524-830F-4415-8BA9-183FC5BD33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2037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39552" y="2276872"/>
            <a:ext cx="7772400" cy="965969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讲  位操作</a:t>
            </a:r>
            <a:endParaRPr lang="zh-CN" altLang="en-US" b="1" i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028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41784"/>
            <a:ext cx="8229600" cy="782960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非</a:t>
            </a:r>
            <a:r>
              <a:rPr lang="en-US" altLang="zh-CN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取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反</a:t>
            </a:r>
            <a:r>
              <a:rPr lang="en-US" altLang="zh-CN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运算符</a:t>
            </a:r>
            <a:r>
              <a:rPr lang="en-US" altLang="zh-CN" dirty="0" smtClean="0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~</a:t>
            </a:r>
            <a:endParaRPr lang="zh-CN" altLang="en-US" dirty="0"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1951" y="1988840"/>
            <a:ext cx="8284506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3200" dirty="0" smtClean="0">
                <a:solidFill>
                  <a:srgbClr val="0070C0"/>
                </a:solidFill>
                <a:ea typeface="华文仿宋" panose="02010600040101010101" pitchFamily="2" charset="-122"/>
              </a:rPr>
              <a:t>1</a:t>
            </a:r>
            <a:r>
              <a:rPr lang="zh-CN" altLang="en-US" sz="32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位二进制：</a:t>
            </a:r>
            <a:r>
              <a:rPr lang="en-US" altLang="zh-CN" sz="3200" dirty="0" smtClean="0">
                <a:solidFill>
                  <a:srgbClr val="0070C0"/>
                </a:solidFill>
                <a:ea typeface="华文仿宋" panose="02010600040101010101" pitchFamily="2" charset="-122"/>
              </a:rPr>
              <a:t>~</a:t>
            </a:r>
            <a:r>
              <a:rPr lang="en-US" altLang="zh-CN" sz="3200" dirty="0">
                <a:solidFill>
                  <a:srgbClr val="0070C0"/>
                </a:solidFill>
                <a:ea typeface="华文仿宋" panose="02010600040101010101" pitchFamily="2" charset="-122"/>
              </a:rPr>
              <a:t>0=1</a:t>
            </a:r>
            <a:r>
              <a:rPr lang="zh-CN" altLang="en-US" sz="3200" dirty="0" smtClean="0">
                <a:solidFill>
                  <a:srgbClr val="0070C0"/>
                </a:solidFill>
                <a:ea typeface="华文仿宋" panose="02010600040101010101" pitchFamily="2" charset="-122"/>
              </a:rPr>
              <a:t>，</a:t>
            </a:r>
            <a:r>
              <a:rPr lang="en-US" altLang="zh-CN" sz="3200" dirty="0" smtClean="0">
                <a:solidFill>
                  <a:srgbClr val="0070C0"/>
                </a:solidFill>
                <a:ea typeface="华文仿宋" panose="02010600040101010101" pitchFamily="2" charset="-122"/>
              </a:rPr>
              <a:t>~1=0</a:t>
            </a:r>
            <a:endParaRPr lang="en-US" altLang="zh-CN" sz="3200" dirty="0" smtClean="0">
              <a:solidFill>
                <a:srgbClr val="FF0000"/>
              </a:solidFill>
              <a:ea typeface="华文仿宋" panose="02010600040101010101" pitchFamily="2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3200" dirty="0">
                <a:ea typeface="华文仿宋" panose="02010600040101010101" pitchFamily="2" charset="-122"/>
              </a:rPr>
              <a:t>一</a:t>
            </a:r>
            <a:r>
              <a:rPr lang="zh-CN" altLang="en-US" sz="3200" dirty="0" smtClean="0">
                <a:ea typeface="华文仿宋" panose="02010600040101010101" pitchFamily="2" charset="-122"/>
              </a:rPr>
              <a:t>个二进制位</a:t>
            </a:r>
            <a:r>
              <a:rPr lang="en-US" altLang="zh-CN" sz="3200" dirty="0" smtClean="0">
                <a:ea typeface="华文仿宋" panose="02010600040101010101" pitchFamily="2" charset="-122"/>
              </a:rPr>
              <a:t>0</a:t>
            </a:r>
            <a:r>
              <a:rPr lang="zh-CN" altLang="en-US" sz="3200" dirty="0" smtClean="0">
                <a:ea typeface="华文仿宋" panose="02010600040101010101" pitchFamily="2" charset="-122"/>
              </a:rPr>
              <a:t>取反为</a:t>
            </a:r>
            <a:r>
              <a:rPr lang="en-US" altLang="zh-CN" sz="3200" dirty="0" smtClean="0">
                <a:ea typeface="华文仿宋" panose="02010600040101010101" pitchFamily="2" charset="-122"/>
              </a:rPr>
              <a:t>1</a:t>
            </a:r>
            <a:r>
              <a:rPr lang="zh-CN" altLang="en-US" sz="3200" dirty="0" smtClean="0">
                <a:ea typeface="华文仿宋" panose="02010600040101010101" pitchFamily="2" charset="-122"/>
              </a:rPr>
              <a:t>，</a:t>
            </a:r>
            <a:r>
              <a:rPr lang="en-US" altLang="zh-CN" sz="3200" dirty="0" smtClean="0">
                <a:ea typeface="华文仿宋" panose="02010600040101010101" pitchFamily="2" charset="-122"/>
              </a:rPr>
              <a:t>1</a:t>
            </a:r>
            <a:r>
              <a:rPr lang="zh-CN" altLang="en-US" sz="3200" dirty="0" smtClean="0">
                <a:ea typeface="华文仿宋" panose="02010600040101010101" pitchFamily="2" charset="-122"/>
              </a:rPr>
              <a:t>取反为</a:t>
            </a:r>
            <a:r>
              <a:rPr lang="en-US" altLang="zh-CN" sz="3200" dirty="0" smtClean="0">
                <a:ea typeface="华文仿宋" panose="02010600040101010101" pitchFamily="2" charset="-122"/>
              </a:rPr>
              <a:t>0</a:t>
            </a:r>
            <a:r>
              <a:rPr lang="zh-CN" altLang="en-US" sz="3200" dirty="0" smtClean="0">
                <a:ea typeface="华文仿宋" panose="02010600040101010101" pitchFamily="2" charset="-122"/>
              </a:rPr>
              <a:t>；</a:t>
            </a:r>
            <a:endParaRPr lang="en-US" altLang="zh-CN" sz="3200" dirty="0" smtClean="0">
              <a:ea typeface="华文仿宋" panose="02010600040101010101" pitchFamily="2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23528" y="1268760"/>
            <a:ext cx="83920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rgbClr val="00B05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注意与逻辑“非！”运算符区别及</a:t>
            </a:r>
            <a:r>
              <a:rPr lang="zh-CN" altLang="en-US" sz="3200" dirty="0" smtClean="0">
                <a:solidFill>
                  <a:srgbClr val="00B05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相似之处。</a:t>
            </a:r>
            <a:endParaRPr lang="zh-CN" altLang="en-US" sz="3200" dirty="0">
              <a:solidFill>
                <a:srgbClr val="00B05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9552" y="3573016"/>
            <a:ext cx="2646878" cy="172354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sz="3200" dirty="0" smtClean="0"/>
              <a:t>        </a:t>
            </a:r>
            <a:r>
              <a:rPr lang="en-US" altLang="zh-CN" sz="3200" dirty="0" smtClean="0">
                <a:solidFill>
                  <a:srgbClr val="00B050"/>
                </a:solidFill>
              </a:rPr>
              <a:t>~</a:t>
            </a:r>
            <a:r>
              <a:rPr lang="en-US" altLang="zh-CN" sz="3200" dirty="0" smtClean="0">
                <a:solidFill>
                  <a:srgbClr val="FF00FF"/>
                </a:solidFill>
              </a:rPr>
              <a:t>65=190   </a:t>
            </a:r>
          </a:p>
          <a:p>
            <a:pPr>
              <a:spcAft>
                <a:spcPts val="600"/>
              </a:spcAft>
            </a:pPr>
            <a:r>
              <a:rPr lang="en-US" altLang="zh-CN" sz="3200" dirty="0" smtClean="0"/>
              <a:t>~)   </a:t>
            </a:r>
            <a:r>
              <a:rPr lang="en-US" altLang="zh-CN" sz="3200" u="sng" dirty="0" smtClean="0">
                <a:solidFill>
                  <a:srgbClr val="FF00FF"/>
                </a:solidFill>
              </a:rPr>
              <a:t>0</a:t>
            </a:r>
            <a:r>
              <a:rPr lang="en-US" altLang="zh-CN" sz="3200" u="sng" dirty="0" smtClean="0">
                <a:solidFill>
                  <a:srgbClr val="0070C0"/>
                </a:solidFill>
              </a:rPr>
              <a:t>1</a:t>
            </a:r>
            <a:r>
              <a:rPr lang="en-US" altLang="zh-CN" sz="3200" u="sng" dirty="0" smtClean="0">
                <a:solidFill>
                  <a:srgbClr val="FF0000"/>
                </a:solidFill>
              </a:rPr>
              <a:t>0</a:t>
            </a:r>
            <a:r>
              <a:rPr lang="en-US" altLang="zh-CN" sz="3200" u="sng" dirty="0" smtClean="0"/>
              <a:t>0 </a:t>
            </a:r>
            <a:r>
              <a:rPr lang="en-US" altLang="zh-CN" sz="3200" u="sng" dirty="0" smtClean="0">
                <a:solidFill>
                  <a:srgbClr val="FF00FF"/>
                </a:solidFill>
              </a:rPr>
              <a:t>0</a:t>
            </a:r>
            <a:r>
              <a:rPr lang="en-US" altLang="zh-CN" sz="3200" u="sng" dirty="0" smtClean="0">
                <a:solidFill>
                  <a:srgbClr val="0070C0"/>
                </a:solidFill>
              </a:rPr>
              <a:t>0</a:t>
            </a:r>
            <a:r>
              <a:rPr lang="en-US" altLang="zh-CN" sz="3200" u="sng" dirty="0" smtClean="0">
                <a:solidFill>
                  <a:srgbClr val="FF0000"/>
                </a:solidFill>
              </a:rPr>
              <a:t>0</a:t>
            </a:r>
            <a:r>
              <a:rPr lang="en-US" altLang="zh-CN" sz="3200" u="sng" dirty="0" smtClean="0"/>
              <a:t>1</a:t>
            </a:r>
          </a:p>
          <a:p>
            <a:pPr>
              <a:spcAft>
                <a:spcPts val="600"/>
              </a:spcAft>
            </a:pPr>
            <a:r>
              <a:rPr lang="en-US" altLang="zh-CN" sz="3200" dirty="0" smtClean="0"/>
              <a:t>      </a:t>
            </a:r>
            <a:r>
              <a:rPr lang="en-US" altLang="zh-CN" sz="3200" dirty="0" smtClean="0">
                <a:solidFill>
                  <a:srgbClr val="FF00FF"/>
                </a:solidFill>
              </a:rPr>
              <a:t>1</a:t>
            </a:r>
            <a:r>
              <a:rPr lang="en-US" altLang="zh-CN" sz="3200" dirty="0" smtClean="0">
                <a:solidFill>
                  <a:srgbClr val="0070C0"/>
                </a:solidFill>
              </a:rPr>
              <a:t>0</a:t>
            </a:r>
            <a:r>
              <a:rPr lang="en-US" altLang="zh-CN" sz="3200" dirty="0" smtClean="0">
                <a:solidFill>
                  <a:srgbClr val="FF0000"/>
                </a:solidFill>
              </a:rPr>
              <a:t>1</a:t>
            </a:r>
            <a:r>
              <a:rPr lang="en-US" altLang="zh-CN" sz="3200" dirty="0" smtClean="0"/>
              <a:t>1 </a:t>
            </a:r>
            <a:r>
              <a:rPr lang="en-US" altLang="zh-CN" sz="3200" dirty="0" smtClean="0">
                <a:solidFill>
                  <a:srgbClr val="FF00FF"/>
                </a:solidFill>
              </a:rPr>
              <a:t>1</a:t>
            </a:r>
            <a:r>
              <a:rPr lang="en-US" altLang="zh-CN" sz="3200" dirty="0" smtClean="0">
                <a:solidFill>
                  <a:srgbClr val="0070C0"/>
                </a:solidFill>
              </a:rPr>
              <a:t>1</a:t>
            </a:r>
            <a:r>
              <a:rPr lang="en-US" altLang="zh-CN" sz="3200" dirty="0" smtClean="0">
                <a:solidFill>
                  <a:srgbClr val="FF0000"/>
                </a:solidFill>
              </a:rPr>
              <a:t>1</a:t>
            </a:r>
            <a:r>
              <a:rPr lang="en-US" altLang="zh-CN" sz="3200" dirty="0" smtClean="0"/>
              <a:t>0</a:t>
            </a:r>
            <a:endParaRPr lang="zh-CN" alt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3707904" y="3429000"/>
            <a:ext cx="468052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altLang="zh-CN" sz="2800" dirty="0" smtClean="0">
                <a:solidFill>
                  <a:srgbClr val="0070C0"/>
                </a:solidFill>
              </a:rPr>
              <a:t>~</a:t>
            </a:r>
            <a:r>
              <a:rPr lang="zh-CN" altLang="en-US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是单目运算符，优先级较高。</a:t>
            </a:r>
            <a:endParaRPr lang="en-US" altLang="zh-CN" sz="2800" dirty="0" smtClean="0">
              <a:solidFill>
                <a:srgbClr val="0070C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zh-CN" altLang="en-US" sz="2800" dirty="0" smtClean="0">
                <a:solidFill>
                  <a:srgbClr val="0070C0"/>
                </a:solidFill>
                <a:ea typeface="华文仿宋" panose="02010600040101010101" pitchFamily="2" charset="-122"/>
              </a:rPr>
              <a:t>！</a:t>
            </a:r>
            <a:r>
              <a:rPr lang="en-US" altLang="zh-CN" sz="2800" b="1" dirty="0" smtClean="0">
                <a:solidFill>
                  <a:srgbClr val="FF0000"/>
                </a:solidFill>
                <a:ea typeface="华文仿宋" panose="02010600040101010101" pitchFamily="2" charset="-122"/>
              </a:rPr>
              <a:t>~</a:t>
            </a:r>
          </a:p>
          <a:p>
            <a:r>
              <a:rPr lang="zh-CN" altLang="en-US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算术运算符</a:t>
            </a:r>
            <a:endParaRPr lang="en-US" altLang="zh-CN" sz="2800" dirty="0" smtClean="0">
              <a:solidFill>
                <a:srgbClr val="0070C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zh-CN" altLang="en-US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关系运算符</a:t>
            </a:r>
            <a:endParaRPr lang="en-US" altLang="zh-CN" sz="2800" dirty="0" smtClean="0">
              <a:solidFill>
                <a:srgbClr val="0070C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en-US" altLang="zh-CN" sz="2800" b="1" dirty="0" smtClean="0">
                <a:solidFill>
                  <a:srgbClr val="FF0000"/>
                </a:solidFill>
                <a:ea typeface="华文仿宋" panose="02010600040101010101" pitchFamily="2" charset="-122"/>
              </a:rPr>
              <a:t>&amp;</a:t>
            </a:r>
            <a:r>
              <a:rPr lang="en-US" altLang="zh-CN" sz="2800" dirty="0" smtClean="0">
                <a:solidFill>
                  <a:srgbClr val="0070C0"/>
                </a:solidFill>
                <a:ea typeface="华文仿宋" panose="02010600040101010101" pitchFamily="2" charset="-122"/>
              </a:rPr>
              <a:t>&gt;</a:t>
            </a:r>
            <a:r>
              <a:rPr lang="en-US" altLang="zh-CN" sz="2800" b="1" dirty="0" smtClean="0">
                <a:solidFill>
                  <a:srgbClr val="FF0000"/>
                </a:solidFill>
                <a:ea typeface="华文仿宋" panose="02010600040101010101" pitchFamily="2" charset="-122"/>
              </a:rPr>
              <a:t>^</a:t>
            </a:r>
            <a:r>
              <a:rPr lang="en-US" altLang="zh-CN" sz="2800" dirty="0" smtClean="0">
                <a:solidFill>
                  <a:srgbClr val="0070C0"/>
                </a:solidFill>
                <a:ea typeface="华文仿宋" panose="02010600040101010101" pitchFamily="2" charset="-122"/>
              </a:rPr>
              <a:t>&gt;</a:t>
            </a:r>
            <a:r>
              <a:rPr lang="en-US" altLang="zh-CN" sz="2800" b="1" dirty="0" smtClean="0">
                <a:solidFill>
                  <a:srgbClr val="FF0000"/>
                </a:solidFill>
                <a:ea typeface="华文仿宋" panose="02010600040101010101" pitchFamily="2" charset="-122"/>
              </a:rPr>
              <a:t>|</a:t>
            </a:r>
            <a:r>
              <a:rPr lang="en-US" altLang="zh-CN" sz="2800" dirty="0" smtClean="0">
                <a:solidFill>
                  <a:srgbClr val="0070C0"/>
                </a:solidFill>
                <a:ea typeface="华文仿宋" panose="02010600040101010101" pitchFamily="2" charset="-122"/>
              </a:rPr>
              <a:t>&gt;</a:t>
            </a:r>
            <a:r>
              <a:rPr lang="en-US" altLang="zh-CN" sz="2800" dirty="0" smtClean="0">
                <a:solidFill>
                  <a:srgbClr val="FF00FF"/>
                </a:solidFill>
                <a:ea typeface="华文仿宋" panose="02010600040101010101" pitchFamily="2" charset="-122"/>
              </a:rPr>
              <a:t>&amp;&amp;</a:t>
            </a:r>
            <a:r>
              <a:rPr lang="en-US" altLang="zh-CN" sz="2800" dirty="0" smtClean="0">
                <a:solidFill>
                  <a:srgbClr val="0070C0"/>
                </a:solidFill>
                <a:ea typeface="华文仿宋" panose="02010600040101010101" pitchFamily="2" charset="-122"/>
              </a:rPr>
              <a:t>&gt;</a:t>
            </a:r>
            <a:r>
              <a:rPr lang="en-US" altLang="zh-CN" sz="2800" dirty="0" smtClean="0">
                <a:solidFill>
                  <a:srgbClr val="FF00FF"/>
                </a:solidFill>
                <a:ea typeface="华文仿宋" panose="02010600040101010101" pitchFamily="2" charset="-122"/>
              </a:rPr>
              <a:t>||</a:t>
            </a:r>
          </a:p>
          <a:p>
            <a:r>
              <a:rPr lang="zh-CN" altLang="en-US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赋值运算符</a:t>
            </a:r>
            <a:endParaRPr lang="en-US" altLang="zh-CN" sz="2800" dirty="0" smtClean="0">
              <a:solidFill>
                <a:srgbClr val="0070C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>
            <a:off x="6732240" y="4005064"/>
            <a:ext cx="0" cy="214746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804248" y="3905755"/>
            <a:ext cx="543739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高</a:t>
            </a:r>
            <a:endParaRPr lang="en-US" altLang="zh-CN" sz="2800" dirty="0" smtClean="0">
              <a:solidFill>
                <a:srgbClr val="00B05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800" dirty="0">
              <a:solidFill>
                <a:srgbClr val="00B05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800" dirty="0" smtClean="0">
              <a:solidFill>
                <a:srgbClr val="00B05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800" dirty="0">
              <a:solidFill>
                <a:srgbClr val="00B05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800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低</a:t>
            </a:r>
            <a:endParaRPr lang="zh-CN" altLang="en-US" sz="2800" dirty="0">
              <a:solidFill>
                <a:srgbClr val="00B05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29296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与或异或非运算的应用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1560" y="3789040"/>
            <a:ext cx="5379999" cy="23237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4</a:t>
            </a:r>
            <a:r>
              <a:rPr lang="zh-CN" altLang="en-US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、将</a:t>
            </a:r>
            <a:r>
              <a:rPr lang="en-US" altLang="zh-CN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a</a:t>
            </a:r>
            <a:r>
              <a:rPr lang="zh-CN" altLang="en-US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变量清零：</a:t>
            </a:r>
            <a:r>
              <a:rPr lang="en-US" altLang="zh-CN" sz="2800" dirty="0" err="1" smtClean="0">
                <a:solidFill>
                  <a:srgbClr val="C00000"/>
                </a:solidFill>
                <a:ea typeface="楷体" panose="02010609060101010101" pitchFamily="49" charset="-122"/>
              </a:rPr>
              <a:t>a^a</a:t>
            </a:r>
            <a:r>
              <a:rPr lang="en-US" altLang="zh-CN" sz="2800" dirty="0" smtClean="0">
                <a:solidFill>
                  <a:srgbClr val="C00000"/>
                </a:solidFill>
                <a:ea typeface="楷体" panose="02010609060101010101" pitchFamily="49" charset="-122"/>
              </a:rPr>
              <a:t>; a&amp;0;</a:t>
            </a:r>
          </a:p>
          <a:p>
            <a:r>
              <a:rPr lang="en-US" altLang="zh-CN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5</a:t>
            </a:r>
            <a:r>
              <a:rPr lang="zh-CN" altLang="en-US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、两变量交换，不用临时变量：</a:t>
            </a:r>
            <a:endParaRPr lang="en-US" altLang="zh-CN" sz="2800" dirty="0" smtClean="0">
              <a:solidFill>
                <a:srgbClr val="0070C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en-US" altLang="zh-CN" sz="2800" dirty="0" smtClean="0">
                <a:solidFill>
                  <a:srgbClr val="C00000"/>
                </a:solidFill>
                <a:ea typeface="楷体" panose="02010609060101010101" pitchFamily="49" charset="-122"/>
              </a:rPr>
              <a:t>a=</a:t>
            </a:r>
            <a:r>
              <a:rPr lang="en-US" altLang="zh-CN" sz="2800" dirty="0" err="1" smtClean="0">
                <a:solidFill>
                  <a:srgbClr val="C00000"/>
                </a:solidFill>
                <a:ea typeface="楷体" panose="02010609060101010101" pitchFamily="49" charset="-122"/>
              </a:rPr>
              <a:t>a^b</a:t>
            </a:r>
            <a:r>
              <a:rPr lang="en-US" altLang="zh-CN" sz="2800" dirty="0" smtClean="0">
                <a:solidFill>
                  <a:srgbClr val="C00000"/>
                </a:solidFill>
                <a:ea typeface="楷体" panose="02010609060101010101" pitchFamily="49" charset="-122"/>
              </a:rPr>
              <a:t>;</a:t>
            </a:r>
          </a:p>
          <a:p>
            <a:r>
              <a:rPr lang="en-US" altLang="zh-CN" sz="2800" dirty="0" smtClean="0">
                <a:solidFill>
                  <a:srgbClr val="C00000"/>
                </a:solidFill>
                <a:ea typeface="楷体" panose="02010609060101010101" pitchFamily="49" charset="-122"/>
              </a:rPr>
              <a:t>b=</a:t>
            </a:r>
            <a:r>
              <a:rPr lang="en-US" altLang="zh-CN" sz="2800" dirty="0" err="1" smtClean="0">
                <a:solidFill>
                  <a:srgbClr val="C00000"/>
                </a:solidFill>
                <a:ea typeface="楷体" panose="02010609060101010101" pitchFamily="49" charset="-122"/>
              </a:rPr>
              <a:t>b^a</a:t>
            </a:r>
            <a:r>
              <a:rPr lang="en-US" altLang="zh-CN" sz="2800" dirty="0" smtClean="0">
                <a:solidFill>
                  <a:srgbClr val="C00000"/>
                </a:solidFill>
                <a:ea typeface="楷体" panose="02010609060101010101" pitchFamily="49" charset="-122"/>
              </a:rPr>
              <a:t>;   </a:t>
            </a:r>
            <a:r>
              <a:rPr lang="en-US" altLang="zh-CN" sz="2800" dirty="0" smtClean="0">
                <a:solidFill>
                  <a:srgbClr val="00B050"/>
                </a:solidFill>
                <a:ea typeface="楷体" panose="02010609060101010101" pitchFamily="49" charset="-122"/>
              </a:rPr>
              <a:t>//b=b^(</a:t>
            </a:r>
            <a:r>
              <a:rPr lang="en-US" altLang="zh-CN" sz="2800" dirty="0" err="1" smtClean="0">
                <a:solidFill>
                  <a:srgbClr val="00B050"/>
                </a:solidFill>
                <a:ea typeface="楷体" panose="02010609060101010101" pitchFamily="49" charset="-122"/>
              </a:rPr>
              <a:t>a^b</a:t>
            </a:r>
            <a:r>
              <a:rPr lang="en-US" altLang="zh-CN" sz="2800" dirty="0" smtClean="0">
                <a:solidFill>
                  <a:srgbClr val="00B050"/>
                </a:solidFill>
                <a:ea typeface="楷体" panose="02010609060101010101" pitchFamily="49" charset="-122"/>
              </a:rPr>
              <a:t>)=</a:t>
            </a:r>
            <a:r>
              <a:rPr lang="en-US" altLang="zh-CN" sz="2800" dirty="0" err="1" smtClean="0">
                <a:solidFill>
                  <a:srgbClr val="00B050"/>
                </a:solidFill>
                <a:ea typeface="楷体" panose="02010609060101010101" pitchFamily="49" charset="-122"/>
              </a:rPr>
              <a:t>a^b^b</a:t>
            </a:r>
            <a:r>
              <a:rPr lang="en-US" altLang="zh-CN" sz="2800" dirty="0" smtClean="0">
                <a:solidFill>
                  <a:srgbClr val="00B050"/>
                </a:solidFill>
                <a:ea typeface="楷体" panose="02010609060101010101" pitchFamily="49" charset="-122"/>
              </a:rPr>
              <a:t>=a^0=a</a:t>
            </a:r>
          </a:p>
          <a:p>
            <a:r>
              <a:rPr lang="en-US" altLang="zh-CN" sz="2800" dirty="0" smtClean="0">
                <a:solidFill>
                  <a:srgbClr val="C00000"/>
                </a:solidFill>
                <a:ea typeface="楷体" panose="02010609060101010101" pitchFamily="49" charset="-122"/>
              </a:rPr>
              <a:t>a=</a:t>
            </a:r>
            <a:r>
              <a:rPr lang="en-US" altLang="zh-CN" sz="2800" dirty="0" err="1" smtClean="0">
                <a:solidFill>
                  <a:srgbClr val="C00000"/>
                </a:solidFill>
                <a:ea typeface="楷体" panose="02010609060101010101" pitchFamily="49" charset="-122"/>
              </a:rPr>
              <a:t>a^b</a:t>
            </a:r>
            <a:r>
              <a:rPr lang="en-US" altLang="zh-CN" sz="2800" dirty="0" smtClean="0">
                <a:solidFill>
                  <a:srgbClr val="C00000"/>
                </a:solidFill>
                <a:ea typeface="楷体" panose="02010609060101010101" pitchFamily="49" charset="-122"/>
              </a:rPr>
              <a:t>;   </a:t>
            </a:r>
            <a:r>
              <a:rPr lang="en-US" altLang="zh-CN" sz="2800" dirty="0" smtClean="0">
                <a:solidFill>
                  <a:srgbClr val="00B050"/>
                </a:solidFill>
                <a:ea typeface="楷体" panose="02010609060101010101" pitchFamily="49" charset="-122"/>
              </a:rPr>
              <a:t>//a=(</a:t>
            </a:r>
            <a:r>
              <a:rPr lang="en-US" altLang="zh-CN" sz="2800" dirty="0" err="1" smtClean="0">
                <a:solidFill>
                  <a:srgbClr val="00B050"/>
                </a:solidFill>
                <a:ea typeface="楷体" panose="02010609060101010101" pitchFamily="49" charset="-122"/>
              </a:rPr>
              <a:t>a^b</a:t>
            </a:r>
            <a:r>
              <a:rPr lang="en-US" altLang="zh-CN" sz="2800" dirty="0" smtClean="0">
                <a:solidFill>
                  <a:srgbClr val="00B050"/>
                </a:solidFill>
                <a:ea typeface="楷体" panose="02010609060101010101" pitchFamily="49" charset="-122"/>
              </a:rPr>
              <a:t>)^a=</a:t>
            </a:r>
            <a:r>
              <a:rPr lang="en-US" altLang="zh-CN" sz="2800" dirty="0" err="1" smtClean="0">
                <a:solidFill>
                  <a:srgbClr val="00B050"/>
                </a:solidFill>
                <a:ea typeface="楷体" panose="02010609060101010101" pitchFamily="49" charset="-122"/>
              </a:rPr>
              <a:t>b^a^a</a:t>
            </a:r>
            <a:r>
              <a:rPr lang="en-US" altLang="zh-CN" sz="2800" dirty="0" smtClean="0">
                <a:solidFill>
                  <a:srgbClr val="00B050"/>
                </a:solidFill>
                <a:ea typeface="楷体" panose="02010609060101010101" pitchFamily="49" charset="-122"/>
              </a:rPr>
              <a:t>=b^0=b</a:t>
            </a:r>
            <a:endParaRPr lang="zh-CN" altLang="en-US" sz="2800" dirty="0">
              <a:solidFill>
                <a:srgbClr val="00B050"/>
              </a:solidFill>
              <a:ea typeface="楷体" panose="02010609060101010101" pitchFamily="49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39770" y="1268760"/>
            <a:ext cx="7534435" cy="22775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altLang="zh-CN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1</a:t>
            </a:r>
            <a:r>
              <a:rPr lang="zh-CN" altLang="en-US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、</a:t>
            </a:r>
            <a:r>
              <a:rPr lang="en-US" altLang="zh-CN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&amp;</a:t>
            </a:r>
            <a:r>
              <a:rPr lang="zh-CN" altLang="en-US" sz="2800" dirty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、</a:t>
            </a:r>
            <a:r>
              <a:rPr lang="en-US" altLang="zh-CN" sz="2800" dirty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|</a:t>
            </a:r>
            <a:r>
              <a:rPr lang="zh-CN" altLang="en-US" sz="2800" dirty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、</a:t>
            </a:r>
            <a:r>
              <a:rPr lang="en-US" altLang="zh-CN" sz="2800" dirty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^</a:t>
            </a:r>
            <a:r>
              <a:rPr lang="zh-CN" altLang="en-US" sz="2800" dirty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是双目运算符</a:t>
            </a:r>
            <a:r>
              <a:rPr lang="zh-CN" altLang="en-US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，若数据</a:t>
            </a:r>
            <a:r>
              <a:rPr lang="zh-CN" altLang="en-US" sz="2800" dirty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长度</a:t>
            </a:r>
            <a:r>
              <a:rPr lang="zh-CN" altLang="en-US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不同，</a:t>
            </a:r>
            <a:endParaRPr lang="en-US" altLang="zh-CN" sz="2800" dirty="0" smtClean="0">
              <a:solidFill>
                <a:srgbClr val="0070C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spcAft>
                <a:spcPts val="1200"/>
              </a:spcAft>
            </a:pPr>
            <a:r>
              <a:rPr lang="zh-CN" altLang="en-US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则</a:t>
            </a:r>
            <a:r>
              <a:rPr lang="zh-CN" altLang="en-US" sz="2800" dirty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右端对齐</a:t>
            </a:r>
            <a:r>
              <a:rPr lang="zh-CN" altLang="en-US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，短</a:t>
            </a:r>
            <a:r>
              <a:rPr lang="zh-CN" altLang="en-US" sz="2800" dirty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者左端补</a:t>
            </a:r>
            <a:r>
              <a:rPr lang="en-US" altLang="zh-CN" sz="2800" dirty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0</a:t>
            </a:r>
            <a:r>
              <a:rPr lang="zh-CN" altLang="en-US" sz="2800" dirty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或</a:t>
            </a:r>
            <a:r>
              <a:rPr lang="zh-CN" altLang="en-US" sz="2800" b="1" i="1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补</a:t>
            </a:r>
            <a:r>
              <a:rPr lang="en-US" altLang="zh-CN" sz="2800" b="1" i="1" dirty="0" smtClean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1</a:t>
            </a:r>
            <a:r>
              <a:rPr lang="zh-CN" altLang="en-US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；</a:t>
            </a:r>
            <a:endParaRPr lang="zh-CN" altLang="en-US" sz="2800" dirty="0">
              <a:solidFill>
                <a:srgbClr val="0070C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spcAft>
                <a:spcPts val="1200"/>
              </a:spcAft>
            </a:pPr>
            <a:r>
              <a:rPr lang="en-US" altLang="zh-CN" sz="2800" dirty="0" smtClean="0">
                <a:solidFill>
                  <a:srgbClr val="00B05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2</a:t>
            </a:r>
            <a:r>
              <a:rPr lang="zh-CN" altLang="en-US" sz="2800" dirty="0" smtClean="0">
                <a:solidFill>
                  <a:srgbClr val="00B05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、运算的数据要写成十六进制格式比较直观，</a:t>
            </a:r>
            <a:endParaRPr lang="en-US" altLang="zh-CN" sz="2800" dirty="0" smtClean="0">
              <a:solidFill>
                <a:srgbClr val="00B05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spcAft>
                <a:spcPts val="1200"/>
              </a:spcAft>
            </a:pPr>
            <a:r>
              <a:rPr lang="en-US" altLang="zh-CN" sz="2800" dirty="0" smtClean="0">
                <a:solidFill>
                  <a:srgbClr val="FF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3</a:t>
            </a:r>
            <a:r>
              <a:rPr lang="zh-CN" altLang="en-US" sz="2800" dirty="0" smtClean="0">
                <a:solidFill>
                  <a:srgbClr val="FF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、双目运算符合交换律、结合律、分配律。</a:t>
            </a:r>
            <a:endParaRPr lang="zh-CN" altLang="en-US" sz="2800" dirty="0">
              <a:solidFill>
                <a:srgbClr val="FF00FF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494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6977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左移运算符</a:t>
            </a:r>
            <a:r>
              <a:rPr lang="en-US" altLang="zh-CN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&lt;&lt;</a:t>
            </a:r>
            <a:br>
              <a:rPr lang="en-US" altLang="zh-CN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右移运算符</a:t>
            </a:r>
            <a:r>
              <a:rPr lang="en-US" altLang="zh-CN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&gt;&gt;</a:t>
            </a:r>
            <a:endParaRPr lang="zh-CN" altLang="en-US" dirty="0"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5536" y="1628214"/>
            <a:ext cx="8247771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altLang="zh-CN" sz="2800" dirty="0" smtClean="0">
                <a:solidFill>
                  <a:srgbClr val="FF00FF"/>
                </a:solidFill>
              </a:rPr>
              <a:t>&lt;&lt;  </a:t>
            </a:r>
            <a:r>
              <a:rPr lang="zh-CN" altLang="en-US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左移    左边</a:t>
            </a:r>
            <a:r>
              <a:rPr lang="zh-CN" altLang="en-US" sz="2800" dirty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高位移出</a:t>
            </a:r>
            <a:r>
              <a:rPr lang="zh-CN" altLang="en-US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舍弃，右边</a:t>
            </a:r>
            <a:r>
              <a:rPr lang="zh-CN" altLang="en-US" sz="2800" dirty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低位移入</a:t>
            </a:r>
            <a:r>
              <a:rPr lang="en-US" altLang="zh-CN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0</a:t>
            </a:r>
            <a:r>
              <a:rPr lang="zh-CN" altLang="en-US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，</a:t>
            </a:r>
            <a:endParaRPr lang="en-US" altLang="zh-CN" sz="2800" dirty="0" smtClean="0">
              <a:solidFill>
                <a:srgbClr val="0070C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spcAft>
                <a:spcPts val="1200"/>
              </a:spcAft>
            </a:pPr>
            <a:r>
              <a:rPr lang="en-US" altLang="zh-CN" sz="2800" dirty="0" smtClean="0">
                <a:solidFill>
                  <a:srgbClr val="FF00FF"/>
                </a:solidFill>
              </a:rPr>
              <a:t>a=0x5a</a:t>
            </a:r>
            <a:r>
              <a:rPr lang="zh-CN" altLang="en-US" sz="2800" dirty="0" smtClean="0">
                <a:solidFill>
                  <a:srgbClr val="FF00FF"/>
                </a:solidFill>
              </a:rPr>
              <a:t>，</a:t>
            </a:r>
            <a:r>
              <a:rPr lang="zh-CN" altLang="en-US" sz="2800" dirty="0" smtClean="0">
                <a:solidFill>
                  <a:srgbClr val="FF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则</a:t>
            </a:r>
            <a:r>
              <a:rPr lang="en-US" altLang="zh-CN" sz="2800" dirty="0" smtClean="0">
                <a:solidFill>
                  <a:srgbClr val="FF00FF"/>
                </a:solidFill>
              </a:rPr>
              <a:t>a&lt;&lt;2</a:t>
            </a:r>
            <a:r>
              <a:rPr lang="zh-CN" altLang="en-US" sz="2800" dirty="0" smtClean="0">
                <a:solidFill>
                  <a:srgbClr val="FF00FF"/>
                </a:solidFill>
              </a:rPr>
              <a:t>后</a:t>
            </a:r>
            <a:r>
              <a:rPr lang="en-US" altLang="zh-CN" sz="2800" dirty="0" smtClean="0">
                <a:solidFill>
                  <a:srgbClr val="FF00FF"/>
                </a:solidFill>
              </a:rPr>
              <a:t>a=0x68        </a:t>
            </a:r>
            <a:r>
              <a:rPr lang="en-US" altLang="zh-CN" sz="2800" strike="sngStrike" dirty="0" smtClean="0">
                <a:solidFill>
                  <a:srgbClr val="00B050"/>
                </a:solidFill>
              </a:rPr>
              <a:t>01</a:t>
            </a:r>
            <a:r>
              <a:rPr lang="en-US" altLang="zh-CN" sz="2800" u="heavy" dirty="0" smtClean="0">
                <a:solidFill>
                  <a:srgbClr val="00B050"/>
                </a:solidFill>
              </a:rPr>
              <a:t>01 1010</a:t>
            </a:r>
            <a:r>
              <a:rPr lang="en-US" altLang="zh-CN" sz="2800" u="heavy" dirty="0" smtClean="0"/>
              <a:t>00</a:t>
            </a:r>
            <a:endParaRPr lang="en-US" altLang="zh-CN" sz="2800" u="heavy" dirty="0" smtClean="0">
              <a:solidFill>
                <a:srgbClr val="00B050"/>
              </a:solidFill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zh-CN" sz="2800" dirty="0" smtClean="0">
                <a:solidFill>
                  <a:srgbClr val="FF00FF"/>
                </a:solidFill>
              </a:rPr>
              <a:t>&gt;&gt;  </a:t>
            </a:r>
            <a:r>
              <a:rPr lang="zh-CN" altLang="en-US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右移    右边低位移出舍弃，左边高位移入</a:t>
            </a:r>
            <a:r>
              <a:rPr lang="en-US" altLang="zh-CN" sz="28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sz="28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或</a:t>
            </a:r>
            <a:r>
              <a:rPr lang="en-US" altLang="zh-CN" sz="28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，</a:t>
            </a:r>
            <a:endParaRPr lang="en-US" altLang="zh-CN" sz="2800" dirty="0" smtClean="0">
              <a:solidFill>
                <a:srgbClr val="0070C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spcAft>
                <a:spcPts val="1200"/>
              </a:spcAft>
            </a:pPr>
            <a:r>
              <a:rPr lang="en-US" altLang="zh-CN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                  </a:t>
            </a:r>
            <a:r>
              <a:rPr lang="en-US" altLang="zh-CN" sz="28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(</a:t>
            </a:r>
            <a:r>
              <a:rPr lang="zh-CN" altLang="en-US" sz="28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不同系统对带符号数右移方式可</a:t>
            </a:r>
            <a:r>
              <a:rPr lang="zh-CN" altLang="en-US" sz="2800" dirty="0">
                <a:latin typeface="华文仿宋" panose="02010600040101010101" pitchFamily="2" charset="-122"/>
                <a:ea typeface="华文仿宋" panose="02010600040101010101" pitchFamily="2" charset="-122"/>
              </a:rPr>
              <a:t>能</a:t>
            </a:r>
            <a:r>
              <a:rPr lang="zh-CN" altLang="en-US" sz="28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不同</a:t>
            </a:r>
            <a:r>
              <a:rPr lang="en-US" altLang="zh-CN" sz="28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)</a:t>
            </a:r>
          </a:p>
          <a:p>
            <a:pPr>
              <a:spcAft>
                <a:spcPts val="1200"/>
              </a:spcAft>
            </a:pPr>
            <a:r>
              <a:rPr lang="en-US" altLang="zh-CN" sz="2800" dirty="0">
                <a:solidFill>
                  <a:srgbClr val="FF00FF"/>
                </a:solidFill>
              </a:rPr>
              <a:t>a=0x5a</a:t>
            </a:r>
            <a:r>
              <a:rPr lang="zh-CN" altLang="en-US" sz="2800" dirty="0">
                <a:solidFill>
                  <a:srgbClr val="FF00FF"/>
                </a:solidFill>
              </a:rPr>
              <a:t>，</a:t>
            </a:r>
            <a:r>
              <a:rPr lang="zh-CN" altLang="en-US" sz="2800" dirty="0">
                <a:solidFill>
                  <a:srgbClr val="FF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则</a:t>
            </a:r>
            <a:r>
              <a:rPr lang="en-US" altLang="zh-CN" sz="2800" dirty="0" smtClean="0">
                <a:solidFill>
                  <a:srgbClr val="FF00FF"/>
                </a:solidFill>
              </a:rPr>
              <a:t>a&gt;&gt;2</a:t>
            </a:r>
            <a:r>
              <a:rPr lang="zh-CN" altLang="en-US" sz="2800" dirty="0">
                <a:solidFill>
                  <a:srgbClr val="FF00FF"/>
                </a:solidFill>
              </a:rPr>
              <a:t>后</a:t>
            </a:r>
            <a:r>
              <a:rPr lang="en-US" altLang="zh-CN" sz="2800" dirty="0" smtClean="0">
                <a:solidFill>
                  <a:srgbClr val="FF00FF"/>
                </a:solidFill>
              </a:rPr>
              <a:t>a=0x16       </a:t>
            </a:r>
            <a:r>
              <a:rPr lang="en-US" altLang="zh-CN" sz="2800" u="heavy" dirty="0" smtClean="0"/>
              <a:t>00</a:t>
            </a:r>
            <a:r>
              <a:rPr lang="en-US" altLang="zh-CN" sz="2800" u="heavy" dirty="0" smtClean="0">
                <a:solidFill>
                  <a:srgbClr val="00B050"/>
                </a:solidFill>
              </a:rPr>
              <a:t>0101 10</a:t>
            </a:r>
            <a:r>
              <a:rPr lang="en-US" altLang="zh-CN" sz="2800" strike="sngStrike" dirty="0" smtClean="0">
                <a:solidFill>
                  <a:srgbClr val="00B050"/>
                </a:solidFill>
              </a:rPr>
              <a:t>10</a:t>
            </a:r>
          </a:p>
          <a:p>
            <a:pPr>
              <a:spcAft>
                <a:spcPts val="1200"/>
              </a:spcAft>
            </a:pPr>
            <a:r>
              <a:rPr lang="zh-CN" altLang="en-US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左移可实现</a:t>
            </a:r>
            <a:r>
              <a:rPr lang="en-US" altLang="zh-CN" sz="2800" dirty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×2</a:t>
            </a:r>
            <a:r>
              <a:rPr lang="zh-CN" altLang="en-US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操作；右移可实现</a:t>
            </a:r>
            <a:r>
              <a:rPr lang="en-US" altLang="zh-CN" sz="2800" dirty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÷2</a:t>
            </a:r>
            <a:r>
              <a:rPr lang="zh-CN" altLang="en-US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操作。</a:t>
            </a:r>
            <a:endParaRPr lang="en-US" altLang="zh-CN" sz="2800" dirty="0" smtClean="0">
              <a:solidFill>
                <a:srgbClr val="0070C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spcAft>
                <a:spcPts val="1200"/>
              </a:spcAft>
            </a:pPr>
            <a:r>
              <a:rPr lang="en-US" altLang="zh-CN" sz="2800" dirty="0" smtClean="0">
                <a:solidFill>
                  <a:srgbClr val="00B050"/>
                </a:solidFill>
                <a:ea typeface="华文仿宋" panose="02010600040101010101" pitchFamily="2" charset="-122"/>
              </a:rPr>
              <a:t>CPU</a:t>
            </a:r>
            <a:r>
              <a:rPr lang="zh-CN" altLang="en-US" sz="2800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一般还有循环左移、循环右移指令</a:t>
            </a:r>
            <a:r>
              <a:rPr lang="zh-CN" altLang="en-US" sz="2800" dirty="0" smtClean="0">
                <a:solidFill>
                  <a:srgbClr val="00B050"/>
                </a:solidFill>
                <a:ea typeface="华文仿宋" panose="02010600040101010101" pitchFamily="2" charset="-122"/>
              </a:rPr>
              <a:t>。</a:t>
            </a:r>
            <a:endParaRPr lang="en-US" altLang="zh-CN" sz="2800" dirty="0" smtClean="0">
              <a:solidFill>
                <a:srgbClr val="00B050"/>
              </a:solidFill>
              <a:ea typeface="华文仿宋" panose="02010600040101010101" pitchFamily="2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67544" y="6002124"/>
            <a:ext cx="65197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复合赋值运算符：</a:t>
            </a:r>
            <a:r>
              <a:rPr lang="en-US" altLang="zh-CN" sz="2800" dirty="0" smtClean="0">
                <a:solidFill>
                  <a:srgbClr val="0070C0"/>
                </a:solidFill>
                <a:ea typeface="华文仿宋" panose="02010600040101010101" pitchFamily="2" charset="-122"/>
              </a:rPr>
              <a:t>&amp;=</a:t>
            </a:r>
            <a:r>
              <a:rPr lang="zh-CN" altLang="en-US" sz="2800" dirty="0" smtClean="0">
                <a:solidFill>
                  <a:srgbClr val="0070C0"/>
                </a:solidFill>
                <a:ea typeface="华文仿宋" panose="02010600040101010101" pitchFamily="2" charset="-122"/>
              </a:rPr>
              <a:t>、</a:t>
            </a:r>
            <a:r>
              <a:rPr lang="en-US" altLang="zh-CN" sz="2800" dirty="0" smtClean="0">
                <a:solidFill>
                  <a:srgbClr val="0070C0"/>
                </a:solidFill>
                <a:ea typeface="华文仿宋" panose="02010600040101010101" pitchFamily="2" charset="-122"/>
              </a:rPr>
              <a:t>|=</a:t>
            </a:r>
            <a:r>
              <a:rPr lang="zh-CN" altLang="en-US" sz="2800" dirty="0" smtClean="0">
                <a:solidFill>
                  <a:srgbClr val="0070C0"/>
                </a:solidFill>
                <a:ea typeface="华文仿宋" panose="02010600040101010101" pitchFamily="2" charset="-122"/>
              </a:rPr>
              <a:t>、</a:t>
            </a:r>
            <a:r>
              <a:rPr lang="en-US" altLang="zh-CN" sz="2800" dirty="0" smtClean="0">
                <a:solidFill>
                  <a:srgbClr val="0070C0"/>
                </a:solidFill>
                <a:ea typeface="华文仿宋" panose="02010600040101010101" pitchFamily="2" charset="-122"/>
              </a:rPr>
              <a:t>^=</a:t>
            </a:r>
            <a:r>
              <a:rPr lang="zh-CN" altLang="en-US" sz="2800" dirty="0" smtClean="0">
                <a:solidFill>
                  <a:srgbClr val="0070C0"/>
                </a:solidFill>
                <a:ea typeface="华文仿宋" panose="02010600040101010101" pitchFamily="2" charset="-122"/>
              </a:rPr>
              <a:t>、</a:t>
            </a:r>
            <a:r>
              <a:rPr lang="en-US" altLang="zh-CN" sz="2800" dirty="0" smtClean="0">
                <a:solidFill>
                  <a:srgbClr val="0070C0"/>
                </a:solidFill>
                <a:ea typeface="华文仿宋" panose="02010600040101010101" pitchFamily="2" charset="-122"/>
              </a:rPr>
              <a:t>&lt;&lt;=</a:t>
            </a:r>
            <a:r>
              <a:rPr lang="zh-CN" altLang="en-US" sz="2800" dirty="0" smtClean="0">
                <a:solidFill>
                  <a:srgbClr val="0070C0"/>
                </a:solidFill>
                <a:ea typeface="华文仿宋" panose="02010600040101010101" pitchFamily="2" charset="-122"/>
              </a:rPr>
              <a:t>、</a:t>
            </a:r>
            <a:r>
              <a:rPr lang="en-US" altLang="zh-CN" sz="2800" dirty="0" smtClean="0">
                <a:solidFill>
                  <a:srgbClr val="0070C0"/>
                </a:solidFill>
                <a:ea typeface="华文仿宋" panose="02010600040101010101" pitchFamily="2" charset="-122"/>
              </a:rPr>
              <a:t>&gt;=</a:t>
            </a:r>
            <a:endParaRPr lang="zh-CN" altLang="en-US" sz="2800" dirty="0">
              <a:solidFill>
                <a:srgbClr val="0070C0"/>
              </a:solidFill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9710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864096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位运算举例</a:t>
            </a:r>
            <a:r>
              <a:rPr lang="en-US" altLang="zh-CN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9552" y="1052736"/>
            <a:ext cx="65886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一个整数从右端开始的</a:t>
            </a:r>
            <a:r>
              <a:rPr lang="en-US" altLang="zh-CN" sz="32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4~7</a:t>
            </a:r>
            <a:r>
              <a:rPr lang="zh-CN" altLang="en-US" sz="32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位取出。</a:t>
            </a:r>
            <a:endParaRPr lang="zh-CN" altLang="en-US" sz="3200" dirty="0">
              <a:solidFill>
                <a:srgbClr val="0070C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8" y="1556792"/>
            <a:ext cx="871296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unsigned </a:t>
            </a:r>
            <a:r>
              <a:rPr lang="en-US" altLang="zh-CN" sz="3200" dirty="0" err="1" smtClean="0"/>
              <a:t>a,b,c,d</a:t>
            </a:r>
            <a:r>
              <a:rPr lang="en-US" altLang="zh-CN" sz="3200" dirty="0" smtClean="0"/>
              <a:t>;</a:t>
            </a:r>
          </a:p>
          <a:p>
            <a:r>
              <a:rPr lang="en-US" altLang="zh-CN" sz="3200" dirty="0" err="1" smtClean="0"/>
              <a:t>printf</a:t>
            </a:r>
            <a:r>
              <a:rPr lang="en-US" altLang="zh-CN" sz="3200" dirty="0" smtClean="0"/>
              <a:t>(“please enter a:”);</a:t>
            </a:r>
          </a:p>
          <a:p>
            <a:r>
              <a:rPr lang="en-US" altLang="zh-CN" sz="3200" dirty="0" err="1" smtClean="0"/>
              <a:t>scanf</a:t>
            </a:r>
            <a:r>
              <a:rPr lang="en-US" altLang="zh-CN" sz="3200" dirty="0" smtClean="0"/>
              <a:t>(“</a:t>
            </a:r>
            <a:r>
              <a:rPr lang="en-US" altLang="zh-CN" sz="3200" dirty="0" smtClean="0">
                <a:solidFill>
                  <a:srgbClr val="00B050"/>
                </a:solidFill>
              </a:rPr>
              <a:t>%</a:t>
            </a:r>
            <a:r>
              <a:rPr lang="en-US" altLang="zh-CN" sz="3200" dirty="0" err="1" smtClean="0">
                <a:solidFill>
                  <a:srgbClr val="00B050"/>
                </a:solidFill>
              </a:rPr>
              <a:t>o</a:t>
            </a:r>
            <a:r>
              <a:rPr lang="en-US" altLang="zh-CN" sz="3200" dirty="0" err="1" smtClean="0"/>
              <a:t>”,&amp;a</a:t>
            </a:r>
            <a:r>
              <a:rPr lang="en-US" altLang="zh-CN" sz="3200" dirty="0" smtClean="0"/>
              <a:t>);</a:t>
            </a:r>
          </a:p>
          <a:p>
            <a:r>
              <a:rPr lang="en-US" altLang="zh-CN" sz="3200" dirty="0" smtClean="0"/>
              <a:t>b=a&gt;&gt;4;             </a:t>
            </a:r>
            <a:r>
              <a:rPr lang="en-US" altLang="zh-CN" sz="3200" dirty="0" smtClean="0">
                <a:solidFill>
                  <a:srgbClr val="00B050"/>
                </a:solidFill>
              </a:rPr>
              <a:t>//</a:t>
            </a:r>
            <a:r>
              <a:rPr lang="en-US" altLang="zh-CN" sz="3200" dirty="0" smtClean="0">
                <a:solidFill>
                  <a:srgbClr val="00B05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b</a:t>
            </a:r>
            <a:r>
              <a:rPr lang="zh-CN" altLang="en-US" sz="3200" dirty="0" smtClean="0">
                <a:solidFill>
                  <a:srgbClr val="00B05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的</a:t>
            </a:r>
            <a:r>
              <a:rPr lang="en-US" altLang="zh-CN" sz="3200" dirty="0" smtClean="0">
                <a:solidFill>
                  <a:srgbClr val="00B05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4~7</a:t>
            </a:r>
            <a:r>
              <a:rPr lang="zh-CN" altLang="en-US" sz="3200" dirty="0" smtClean="0">
                <a:solidFill>
                  <a:srgbClr val="00B05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位移到</a:t>
            </a:r>
            <a:r>
              <a:rPr lang="en-US" altLang="zh-CN" sz="3200" dirty="0" smtClean="0">
                <a:solidFill>
                  <a:srgbClr val="00B05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0~3</a:t>
            </a:r>
            <a:r>
              <a:rPr lang="zh-CN" altLang="en-US" sz="3200" dirty="0" smtClean="0">
                <a:solidFill>
                  <a:srgbClr val="00B05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位上</a:t>
            </a:r>
            <a:endParaRPr lang="en-US" altLang="zh-CN" sz="3200" dirty="0" smtClean="0">
              <a:solidFill>
                <a:srgbClr val="00B05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en-US" altLang="zh-CN" sz="3200" dirty="0" smtClean="0"/>
              <a:t>c=~(~0&lt;&lt;4);      </a:t>
            </a:r>
            <a:r>
              <a:rPr lang="en-US" altLang="zh-CN" sz="3200" dirty="0" smtClean="0">
                <a:solidFill>
                  <a:srgbClr val="00B050"/>
                </a:solidFill>
              </a:rPr>
              <a:t>//</a:t>
            </a:r>
            <a:r>
              <a:rPr lang="en-US" altLang="zh-CN" sz="3200" dirty="0" smtClean="0"/>
              <a:t>~</a:t>
            </a:r>
            <a:r>
              <a:rPr lang="en-US" altLang="zh-CN" sz="3200" dirty="0"/>
              <a:t>0&lt;&lt;</a:t>
            </a:r>
            <a:r>
              <a:rPr lang="en-US" altLang="zh-CN" sz="3200" dirty="0" smtClean="0"/>
              <a:t>4:</a:t>
            </a:r>
            <a:r>
              <a:rPr lang="en-US" altLang="zh-CN" sz="3200" dirty="0" smtClean="0">
                <a:solidFill>
                  <a:srgbClr val="00B050"/>
                </a:solidFill>
              </a:rPr>
              <a:t>1111111111110000</a:t>
            </a:r>
          </a:p>
          <a:p>
            <a:r>
              <a:rPr lang="en-US" altLang="zh-CN" sz="3200" dirty="0">
                <a:solidFill>
                  <a:srgbClr val="00B050"/>
                </a:solidFill>
              </a:rPr>
              <a:t> </a:t>
            </a:r>
            <a:r>
              <a:rPr lang="en-US" altLang="zh-CN" sz="3200" dirty="0" smtClean="0">
                <a:solidFill>
                  <a:srgbClr val="00B050"/>
                </a:solidFill>
              </a:rPr>
              <a:t>                          //</a:t>
            </a:r>
            <a:r>
              <a:rPr lang="en-US" altLang="zh-CN" sz="3200" dirty="0" smtClean="0"/>
              <a:t>~  </a:t>
            </a:r>
            <a:r>
              <a:rPr lang="en-US" altLang="zh-CN" sz="3200" dirty="0" smtClean="0">
                <a:solidFill>
                  <a:srgbClr val="00B050"/>
                </a:solidFill>
              </a:rPr>
              <a:t>        00000000000 01111   </a:t>
            </a:r>
          </a:p>
          <a:p>
            <a:r>
              <a:rPr lang="en-US" altLang="zh-CN" sz="3200" dirty="0" smtClean="0"/>
              <a:t>d=</a:t>
            </a:r>
            <a:r>
              <a:rPr lang="en-US" altLang="zh-CN" sz="3200" dirty="0" err="1" smtClean="0"/>
              <a:t>b&amp;c</a:t>
            </a:r>
            <a:r>
              <a:rPr lang="en-US" altLang="zh-CN" sz="3200" dirty="0" smtClean="0"/>
              <a:t>;                          </a:t>
            </a:r>
            <a:r>
              <a:rPr lang="en-US" altLang="zh-CN" sz="3200" dirty="0" smtClean="0"/>
              <a:t>                     </a:t>
            </a:r>
            <a:r>
              <a:rPr lang="en-US" altLang="zh-CN" sz="3200" dirty="0" smtClean="0">
                <a:solidFill>
                  <a:srgbClr val="00B050"/>
                </a:solidFill>
              </a:rPr>
              <a:t>//</a:t>
            </a:r>
            <a:r>
              <a:rPr lang="en-US" altLang="zh-CN" sz="3200" dirty="0" smtClean="0">
                <a:solidFill>
                  <a:srgbClr val="00B050"/>
                </a:solidFill>
              </a:rPr>
              <a:t>c=0xf=15</a:t>
            </a:r>
          </a:p>
          <a:p>
            <a:r>
              <a:rPr lang="en-US" altLang="zh-CN" sz="3200" dirty="0" err="1" smtClean="0"/>
              <a:t>printf</a:t>
            </a:r>
            <a:r>
              <a:rPr lang="en-US" altLang="zh-CN" sz="3200" dirty="0" smtClean="0"/>
              <a:t>(“</a:t>
            </a:r>
            <a:r>
              <a:rPr lang="en-US" altLang="zh-CN" sz="3200" dirty="0" smtClean="0">
                <a:solidFill>
                  <a:srgbClr val="00B050"/>
                </a:solidFill>
              </a:rPr>
              <a:t>%</a:t>
            </a:r>
            <a:r>
              <a:rPr lang="en-US" altLang="zh-CN" sz="3200" dirty="0" err="1" smtClean="0">
                <a:solidFill>
                  <a:srgbClr val="00B050"/>
                </a:solidFill>
              </a:rPr>
              <a:t>o</a:t>
            </a:r>
            <a:r>
              <a:rPr lang="en-US" altLang="zh-CN" sz="3200" dirty="0" err="1" smtClean="0"/>
              <a:t>,%d</a:t>
            </a:r>
            <a:r>
              <a:rPr lang="en-US" altLang="zh-CN" sz="3200" dirty="0" smtClean="0"/>
              <a:t>,\</a:t>
            </a:r>
            <a:r>
              <a:rPr lang="en-US" altLang="zh-CN" sz="3200" dirty="0" err="1" smtClean="0"/>
              <a:t>n</a:t>
            </a:r>
            <a:r>
              <a:rPr lang="en-US" altLang="zh-CN" sz="3200" dirty="0" err="1" smtClean="0">
                <a:solidFill>
                  <a:srgbClr val="00B050"/>
                </a:solidFill>
              </a:rPr>
              <a:t>%o</a:t>
            </a:r>
            <a:r>
              <a:rPr lang="en-US" altLang="zh-CN" sz="3200" dirty="0" smtClean="0"/>
              <a:t>,%d\n”,</a:t>
            </a:r>
            <a:r>
              <a:rPr lang="en-US" altLang="zh-CN" sz="3200" dirty="0" err="1" smtClean="0"/>
              <a:t>a,a,d,d</a:t>
            </a:r>
            <a:r>
              <a:rPr lang="en-US" altLang="zh-CN" sz="3200" dirty="0" smtClean="0"/>
              <a:t>);</a:t>
            </a:r>
          </a:p>
          <a:p>
            <a:r>
              <a:rPr lang="en-US" altLang="zh-CN" sz="3200" dirty="0" smtClean="0"/>
              <a:t>return 0   </a:t>
            </a:r>
            <a:r>
              <a:rPr lang="en-US" altLang="zh-CN" sz="3200" dirty="0" smtClean="0">
                <a:solidFill>
                  <a:srgbClr val="FF0000"/>
                </a:solidFill>
                <a:ea typeface="华文仿宋" panose="02010600040101010101" pitchFamily="2" charset="-122"/>
              </a:rPr>
              <a:t>//</a:t>
            </a:r>
            <a:r>
              <a:rPr lang="zh-CN" altLang="en-US" sz="3200" dirty="0" smtClean="0">
                <a:solidFill>
                  <a:srgbClr val="FF0000"/>
                </a:solidFill>
                <a:ea typeface="华文仿宋" panose="02010600040101010101" pitchFamily="2" charset="-122"/>
              </a:rPr>
              <a:t>应该用十六进制显示才直观！</a:t>
            </a:r>
            <a:endParaRPr lang="en-US" altLang="zh-CN" sz="3200" dirty="0" smtClean="0">
              <a:solidFill>
                <a:srgbClr val="FF0000"/>
              </a:solidFill>
              <a:ea typeface="华文仿宋" panose="02010600040101010101" pitchFamily="2" charset="-122"/>
            </a:endParaRPr>
          </a:p>
          <a:p>
            <a:r>
              <a:rPr lang="zh-CN" altLang="en-US" sz="3200" dirty="0" smtClean="0">
                <a:solidFill>
                  <a:srgbClr val="00B050"/>
                </a:solidFill>
                <a:ea typeface="华文仿宋" panose="02010600040101010101" pitchFamily="2" charset="-122"/>
              </a:rPr>
              <a:t>变量</a:t>
            </a:r>
            <a:r>
              <a:rPr lang="en-US" altLang="zh-CN" sz="3200" dirty="0" smtClean="0">
                <a:solidFill>
                  <a:srgbClr val="00B050"/>
                </a:solidFill>
                <a:ea typeface="华文仿宋" panose="02010600040101010101" pitchFamily="2" charset="-122"/>
              </a:rPr>
              <a:t>b</a:t>
            </a:r>
            <a:r>
              <a:rPr lang="zh-CN" altLang="en-US" sz="3200" dirty="0" smtClean="0">
                <a:solidFill>
                  <a:srgbClr val="00B050"/>
                </a:solidFill>
                <a:ea typeface="华文仿宋" panose="02010600040101010101" pitchFamily="2" charset="-122"/>
              </a:rPr>
              <a:t>、</a:t>
            </a:r>
            <a:r>
              <a:rPr lang="en-US" altLang="zh-CN" sz="3200" dirty="0" smtClean="0">
                <a:solidFill>
                  <a:srgbClr val="00B050"/>
                </a:solidFill>
                <a:ea typeface="华文仿宋" panose="02010600040101010101" pitchFamily="2" charset="-122"/>
              </a:rPr>
              <a:t>c</a:t>
            </a:r>
            <a:r>
              <a:rPr lang="zh-CN" altLang="en-US" sz="3200" dirty="0" smtClean="0">
                <a:solidFill>
                  <a:srgbClr val="00B050"/>
                </a:solidFill>
                <a:ea typeface="华文仿宋" panose="02010600040101010101" pitchFamily="2" charset="-122"/>
              </a:rPr>
              <a:t>、</a:t>
            </a:r>
            <a:r>
              <a:rPr lang="en-US" altLang="zh-CN" sz="3200" dirty="0" smtClean="0">
                <a:solidFill>
                  <a:srgbClr val="00B050"/>
                </a:solidFill>
                <a:ea typeface="华文仿宋" panose="02010600040101010101" pitchFamily="2" charset="-122"/>
              </a:rPr>
              <a:t>d</a:t>
            </a:r>
            <a:r>
              <a:rPr lang="zh-CN" altLang="en-US" sz="3200" dirty="0" smtClean="0">
                <a:solidFill>
                  <a:srgbClr val="00B050"/>
                </a:solidFill>
                <a:ea typeface="华文仿宋" panose="02010600040101010101" pitchFamily="2" charset="-122"/>
              </a:rPr>
              <a:t>可省</a:t>
            </a:r>
            <a:endParaRPr lang="zh-CN" altLang="en-US" sz="3200" dirty="0">
              <a:solidFill>
                <a:srgbClr val="00B050"/>
              </a:solidFill>
              <a:ea typeface="华文仿宋" panose="02010600040101010101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6557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位运算举例</a:t>
            </a:r>
            <a:r>
              <a:rPr lang="en-US" altLang="zh-CN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3528" y="1044025"/>
            <a:ext cx="71609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循环右移，最低几位移到最高几位上。</a:t>
            </a:r>
            <a:endParaRPr lang="zh-CN" altLang="en-US" sz="3200" dirty="0">
              <a:solidFill>
                <a:srgbClr val="0070C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8" y="1556792"/>
            <a:ext cx="871296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unsigned </a:t>
            </a:r>
            <a:r>
              <a:rPr lang="en-US" altLang="zh-CN" sz="3200" dirty="0" err="1" smtClean="0"/>
              <a:t>a,b,c</a:t>
            </a:r>
            <a:r>
              <a:rPr lang="en-US" altLang="zh-CN" sz="3200" dirty="0" smtClean="0"/>
              <a:t>;                 </a:t>
            </a:r>
            <a:r>
              <a:rPr lang="en-US" altLang="zh-CN" sz="32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//</a:t>
            </a:r>
            <a:r>
              <a:rPr lang="zh-CN" altLang="en-US" sz="32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书中程序有打字错误</a:t>
            </a:r>
            <a:r>
              <a:rPr lang="en-US" altLang="zh-CN" sz="32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3200" dirty="0" err="1" smtClean="0"/>
              <a:t>int</a:t>
            </a:r>
            <a:r>
              <a:rPr lang="en-US" altLang="zh-CN" sz="3200" dirty="0" smtClean="0"/>
              <a:t> n;</a:t>
            </a:r>
          </a:p>
          <a:p>
            <a:r>
              <a:rPr lang="en-US" altLang="zh-CN" sz="3200" dirty="0" err="1" smtClean="0"/>
              <a:t>printf</a:t>
            </a:r>
            <a:r>
              <a:rPr lang="en-US" altLang="zh-CN" sz="3200" dirty="0" smtClean="0"/>
              <a:t>(“please enter </a:t>
            </a:r>
            <a:r>
              <a:rPr lang="en-US" altLang="zh-CN" sz="3200" dirty="0" err="1" smtClean="0"/>
              <a:t>a&amp;n</a:t>
            </a:r>
            <a:r>
              <a:rPr lang="en-US" altLang="zh-CN" sz="3200" dirty="0" smtClean="0"/>
              <a:t>\n”);</a:t>
            </a:r>
          </a:p>
          <a:p>
            <a:r>
              <a:rPr lang="en-US" altLang="zh-CN" sz="3200" dirty="0" err="1" smtClean="0"/>
              <a:t>scanf</a:t>
            </a:r>
            <a:r>
              <a:rPr lang="en-US" altLang="zh-CN" sz="3200" dirty="0" smtClean="0"/>
              <a:t>(“a=%</a:t>
            </a:r>
            <a:r>
              <a:rPr lang="en-US" altLang="zh-CN" sz="3200" dirty="0" err="1" smtClean="0"/>
              <a:t>o,n</a:t>
            </a:r>
            <a:r>
              <a:rPr lang="en-US" altLang="zh-CN" sz="3200" dirty="0" smtClean="0"/>
              <a:t>=%</a:t>
            </a:r>
            <a:r>
              <a:rPr lang="en-US" altLang="zh-CN" sz="3200" dirty="0" err="1" smtClean="0"/>
              <a:t>d”,&amp;a,&amp;n</a:t>
            </a:r>
            <a:r>
              <a:rPr lang="en-US" altLang="zh-CN" sz="3200" dirty="0" smtClean="0"/>
              <a:t>);</a:t>
            </a:r>
          </a:p>
          <a:p>
            <a:r>
              <a:rPr lang="en-US" altLang="zh-CN" sz="3200" dirty="0" smtClean="0"/>
              <a:t>b=a&lt;&lt;(</a:t>
            </a:r>
            <a:r>
              <a:rPr lang="en-US" altLang="zh-CN" sz="3200" dirty="0" smtClean="0">
                <a:solidFill>
                  <a:srgbClr val="00B050"/>
                </a:solidFill>
              </a:rPr>
              <a:t>16</a:t>
            </a:r>
            <a:r>
              <a:rPr lang="en-US" altLang="zh-CN" sz="3200" dirty="0" smtClean="0"/>
              <a:t>-n);     </a:t>
            </a:r>
            <a:r>
              <a:rPr lang="en-US" altLang="zh-CN" sz="3200" dirty="0" smtClean="0">
                <a:solidFill>
                  <a:srgbClr val="00B050"/>
                </a:solidFill>
                <a:ea typeface="仿宋" panose="02010609060101010101" pitchFamily="49" charset="-122"/>
              </a:rPr>
              <a:t>//</a:t>
            </a:r>
            <a:r>
              <a:rPr lang="zh-CN" altLang="en-US" sz="3200" dirty="0" smtClean="0">
                <a:solidFill>
                  <a:srgbClr val="00B050"/>
                </a:solidFill>
                <a:ea typeface="仿宋" panose="02010609060101010101" pitchFamily="49" charset="-122"/>
              </a:rPr>
              <a:t>若</a:t>
            </a:r>
            <a:r>
              <a:rPr lang="en-US" altLang="zh-CN" sz="3200" dirty="0" smtClean="0">
                <a:solidFill>
                  <a:srgbClr val="00B050"/>
                </a:solidFill>
                <a:ea typeface="仿宋" panose="02010609060101010101" pitchFamily="49" charset="-122"/>
              </a:rPr>
              <a:t>4</a:t>
            </a:r>
            <a:r>
              <a:rPr lang="zh-CN" altLang="en-US" sz="3200" dirty="0" smtClean="0">
                <a:solidFill>
                  <a:srgbClr val="00B050"/>
                </a:solidFill>
                <a:ea typeface="仿宋" panose="02010609060101010101" pitchFamily="49" charset="-122"/>
              </a:rPr>
              <a:t>字节为</a:t>
            </a:r>
            <a:r>
              <a:rPr lang="en-US" altLang="zh-CN" sz="3200" dirty="0" smtClean="0">
                <a:solidFill>
                  <a:srgbClr val="00B050"/>
                </a:solidFill>
                <a:ea typeface="仿宋" panose="02010609060101010101" pitchFamily="49" charset="-122"/>
              </a:rPr>
              <a:t>32</a:t>
            </a:r>
            <a:r>
              <a:rPr lang="zh-CN" altLang="en-US" sz="3200" dirty="0" smtClean="0">
                <a:solidFill>
                  <a:srgbClr val="00B050"/>
                </a:solidFill>
                <a:ea typeface="仿宋" panose="02010609060101010101" pitchFamily="49" charset="-122"/>
              </a:rPr>
              <a:t>，</a:t>
            </a:r>
            <a:r>
              <a:rPr lang="zh-CN" altLang="en-US" sz="3200" dirty="0">
                <a:solidFill>
                  <a:srgbClr val="00B050"/>
                </a:solidFill>
                <a:ea typeface="仿宋" panose="02010609060101010101" pitchFamily="49" charset="-122"/>
              </a:rPr>
              <a:t>用</a:t>
            </a:r>
            <a:r>
              <a:rPr lang="en-US" altLang="zh-CN" sz="3200" dirty="0" err="1" smtClean="0">
                <a:solidFill>
                  <a:srgbClr val="00B050"/>
                </a:solidFill>
                <a:ea typeface="仿宋" panose="02010609060101010101" pitchFamily="49" charset="-122"/>
              </a:rPr>
              <a:t>sizeof</a:t>
            </a:r>
            <a:r>
              <a:rPr lang="en-US" altLang="zh-CN" sz="3200" dirty="0" smtClean="0">
                <a:solidFill>
                  <a:srgbClr val="00B050"/>
                </a:solidFill>
                <a:ea typeface="仿宋" panose="02010609060101010101" pitchFamily="49" charset="-122"/>
              </a:rPr>
              <a:t>()</a:t>
            </a:r>
            <a:r>
              <a:rPr lang="zh-CN" altLang="en-US" sz="3200" dirty="0" smtClean="0">
                <a:solidFill>
                  <a:srgbClr val="00B050"/>
                </a:solidFill>
                <a:ea typeface="仿宋" panose="02010609060101010101" pitchFamily="49" charset="-122"/>
              </a:rPr>
              <a:t>通用</a:t>
            </a:r>
            <a:endParaRPr lang="en-US" altLang="zh-CN" sz="3200" dirty="0" smtClean="0">
              <a:solidFill>
                <a:srgbClr val="00B05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3200" dirty="0" smtClean="0"/>
              <a:t>c=a&gt;&gt;n;             </a:t>
            </a:r>
            <a:r>
              <a:rPr lang="en-US" altLang="zh-CN" sz="3200" dirty="0" smtClean="0">
                <a:solidFill>
                  <a:srgbClr val="00B050"/>
                </a:solidFill>
              </a:rPr>
              <a:t>//</a:t>
            </a:r>
            <a:r>
              <a:rPr lang="zh-CN" altLang="en-US" sz="3200" dirty="0" smtClean="0">
                <a:solidFill>
                  <a:srgbClr val="00B05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左端补</a:t>
            </a:r>
            <a:r>
              <a:rPr lang="en-US" altLang="zh-CN" sz="3200" dirty="0" smtClean="0">
                <a:solidFill>
                  <a:srgbClr val="00B05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0</a:t>
            </a:r>
            <a:r>
              <a:rPr lang="zh-CN" altLang="en-US" sz="3200" dirty="0" smtClean="0">
                <a:solidFill>
                  <a:srgbClr val="00B05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还是补</a:t>
            </a:r>
            <a:r>
              <a:rPr lang="en-US" altLang="zh-CN" sz="3200" dirty="0" smtClean="0">
                <a:solidFill>
                  <a:srgbClr val="00B05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1</a:t>
            </a:r>
            <a:r>
              <a:rPr lang="zh-CN" altLang="en-US" sz="3200" dirty="0" smtClean="0">
                <a:solidFill>
                  <a:srgbClr val="00B05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？</a:t>
            </a:r>
            <a:r>
              <a:rPr lang="en-US" altLang="zh-CN" sz="3200" dirty="0" smtClean="0">
                <a:solidFill>
                  <a:srgbClr val="00B05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    </a:t>
            </a:r>
          </a:p>
          <a:p>
            <a:r>
              <a:rPr lang="en-US" altLang="zh-CN" sz="3200" dirty="0" smtClean="0"/>
              <a:t>c=</a:t>
            </a:r>
            <a:r>
              <a:rPr lang="en-US" altLang="zh-CN" sz="3200" dirty="0" err="1" smtClean="0"/>
              <a:t>c|b</a:t>
            </a:r>
            <a:r>
              <a:rPr lang="en-US" altLang="zh-CN" sz="3200" dirty="0" smtClean="0"/>
              <a:t>;</a:t>
            </a:r>
          </a:p>
          <a:p>
            <a:r>
              <a:rPr lang="en-US" altLang="zh-CN" sz="3200" dirty="0" err="1" smtClean="0"/>
              <a:t>printf</a:t>
            </a:r>
            <a:r>
              <a:rPr lang="en-US" altLang="zh-CN" sz="3200" dirty="0" smtClean="0"/>
              <a:t>(“a=%d\</a:t>
            </a:r>
            <a:r>
              <a:rPr lang="en-US" altLang="zh-CN" sz="3200" dirty="0" err="1" smtClean="0"/>
              <a:t>nc</a:t>
            </a:r>
            <a:r>
              <a:rPr lang="en-US" altLang="zh-CN" sz="3200" dirty="0" smtClean="0"/>
              <a:t>=%o\n”,</a:t>
            </a:r>
            <a:r>
              <a:rPr lang="en-US" altLang="zh-CN" sz="3200" dirty="0" err="1" smtClean="0"/>
              <a:t>a,c</a:t>
            </a:r>
            <a:r>
              <a:rPr lang="en-US" altLang="zh-CN" sz="3200" dirty="0" smtClean="0"/>
              <a:t>);</a:t>
            </a:r>
          </a:p>
          <a:p>
            <a:r>
              <a:rPr lang="en-US" altLang="zh-CN" sz="3200" dirty="0" smtClean="0"/>
              <a:t>return 0   </a:t>
            </a:r>
            <a:r>
              <a:rPr lang="en-US" altLang="zh-CN" sz="3200" dirty="0" smtClean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//</a:t>
            </a:r>
            <a:r>
              <a:rPr lang="zh-CN" altLang="en-US" sz="3200" dirty="0" smtClean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应该用二进制显示才直观！</a:t>
            </a:r>
            <a:endParaRPr lang="en-US" altLang="zh-CN" sz="3200" dirty="0" smtClean="0">
              <a:solidFill>
                <a:srgbClr val="FF000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en-US" altLang="zh-CN" sz="3200" dirty="0" smtClean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//</a:t>
            </a:r>
            <a:r>
              <a:rPr lang="zh-CN" altLang="en-US" sz="3200" dirty="0" smtClean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若移</a:t>
            </a:r>
            <a:r>
              <a:rPr lang="en-US" altLang="zh-CN" sz="3200" dirty="0" smtClean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3/4</a:t>
            </a:r>
            <a:r>
              <a:rPr lang="zh-CN" altLang="en-US" sz="3200" dirty="0" smtClean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位要用八</a:t>
            </a:r>
            <a:r>
              <a:rPr lang="en-US" altLang="zh-CN" sz="3200" dirty="0" smtClean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/</a:t>
            </a:r>
            <a:r>
              <a:rPr lang="zh-CN" altLang="en-US" sz="3200" dirty="0" smtClean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十六进制显示</a:t>
            </a:r>
            <a:endParaRPr lang="zh-CN" altLang="en-US" sz="3200" dirty="0">
              <a:solidFill>
                <a:srgbClr val="FF000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457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位段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3528" y="1052736"/>
            <a:ext cx="7366119" cy="56938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利用位运算通过多步操作</a:t>
            </a:r>
            <a:r>
              <a:rPr lang="zh-CN" altLang="en-US" sz="2800" dirty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可以</a:t>
            </a:r>
            <a:r>
              <a:rPr lang="zh-CN" altLang="en-US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对变量</a:t>
            </a:r>
            <a:endParaRPr lang="en-US" altLang="zh-CN" sz="2800" dirty="0" smtClean="0">
              <a:solidFill>
                <a:srgbClr val="0070C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zh-CN" altLang="en-US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的某几位进行各种运算，其他位不变，</a:t>
            </a:r>
            <a:r>
              <a:rPr lang="zh-CN" altLang="en-US" sz="2800" dirty="0" smtClean="0">
                <a:solidFill>
                  <a:srgbClr val="C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较麻烦</a:t>
            </a:r>
            <a:endParaRPr lang="en-US" altLang="zh-CN" sz="2800" dirty="0" smtClean="0">
              <a:solidFill>
                <a:srgbClr val="C0000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zh-CN" altLang="en-US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用“</a:t>
            </a:r>
            <a:r>
              <a:rPr lang="zh-CN" altLang="en-US" sz="2800" dirty="0" smtClean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位段</a:t>
            </a:r>
            <a:r>
              <a:rPr lang="zh-CN" altLang="en-US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”则</a:t>
            </a:r>
            <a:r>
              <a:rPr lang="zh-CN" altLang="en-US" sz="2800" dirty="0" smtClean="0">
                <a:solidFill>
                  <a:srgbClr val="C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较简便</a:t>
            </a:r>
            <a:r>
              <a:rPr lang="zh-CN" altLang="en-US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，例如：</a:t>
            </a:r>
            <a:endParaRPr lang="en-US" altLang="zh-CN" sz="2800" dirty="0" smtClean="0">
              <a:solidFill>
                <a:srgbClr val="0070C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en-US" altLang="zh-CN" sz="2800" dirty="0" err="1" smtClean="0">
                <a:solidFill>
                  <a:srgbClr val="FF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struct</a:t>
            </a:r>
            <a:r>
              <a:rPr lang="en-US" altLang="zh-CN" sz="2800" dirty="0" smtClean="0">
                <a:solidFill>
                  <a:srgbClr val="FF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r>
              <a:rPr lang="en-US" altLang="zh-CN" sz="2800" dirty="0" err="1" smtClean="0">
                <a:solidFill>
                  <a:srgbClr val="FF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Packed_data</a:t>
            </a:r>
            <a:endParaRPr lang="en-US" altLang="zh-CN" sz="2800" dirty="0" smtClean="0">
              <a:solidFill>
                <a:srgbClr val="FF00FF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en-US" altLang="zh-CN" sz="2800" dirty="0" smtClean="0">
                <a:solidFill>
                  <a:srgbClr val="FF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{unsigned a:2;</a:t>
            </a:r>
          </a:p>
          <a:p>
            <a:r>
              <a:rPr lang="en-US" altLang="zh-CN" sz="2800" dirty="0">
                <a:solidFill>
                  <a:srgbClr val="FF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r>
              <a:rPr lang="en-US" altLang="zh-CN" sz="2800" dirty="0" smtClean="0">
                <a:solidFill>
                  <a:srgbClr val="FF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unsigned b:6;</a:t>
            </a:r>
          </a:p>
          <a:p>
            <a:r>
              <a:rPr lang="en-US" altLang="zh-CN" sz="2800" dirty="0" smtClean="0">
                <a:solidFill>
                  <a:srgbClr val="FF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 unsinged c:4;</a:t>
            </a:r>
          </a:p>
          <a:p>
            <a:r>
              <a:rPr lang="en-US" altLang="zh-CN" sz="2800" dirty="0">
                <a:solidFill>
                  <a:srgbClr val="FF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r>
              <a:rPr lang="en-US" altLang="zh-CN" sz="2800" dirty="0" smtClean="0">
                <a:solidFill>
                  <a:srgbClr val="FF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unsigned d:4;</a:t>
            </a:r>
          </a:p>
          <a:p>
            <a:r>
              <a:rPr lang="en-US" altLang="zh-CN" sz="2800" dirty="0">
                <a:solidFill>
                  <a:srgbClr val="FF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r>
              <a:rPr lang="en-US" altLang="zh-CN" sz="2800" dirty="0" smtClean="0">
                <a:solidFill>
                  <a:srgbClr val="FF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short </a:t>
            </a:r>
            <a:r>
              <a:rPr lang="en-US" altLang="zh-CN" sz="2800" dirty="0" err="1" smtClean="0">
                <a:solidFill>
                  <a:srgbClr val="FF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i</a:t>
            </a:r>
            <a:r>
              <a:rPr lang="en-US" altLang="zh-CN" sz="2800" dirty="0" smtClean="0">
                <a:solidFill>
                  <a:srgbClr val="FF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;</a:t>
            </a:r>
          </a:p>
          <a:p>
            <a:r>
              <a:rPr lang="en-US" altLang="zh-CN" sz="2800" dirty="0" smtClean="0">
                <a:solidFill>
                  <a:srgbClr val="FF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}data;</a:t>
            </a:r>
          </a:p>
          <a:p>
            <a:r>
              <a:rPr lang="zh-CN" altLang="en-US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与结构体类似，一个位段当一个变量使用。</a:t>
            </a:r>
            <a:endParaRPr lang="en-US" altLang="zh-CN" sz="2800" dirty="0" smtClean="0">
              <a:solidFill>
                <a:srgbClr val="0070C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zh-CN" altLang="en-US" sz="28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使用位段程序变简洁，操作未简化，</a:t>
            </a:r>
            <a:endParaRPr lang="en-US" altLang="zh-CN" sz="2800" dirty="0" smtClean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8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编译系统自动翻译成多步的位运算。</a:t>
            </a:r>
            <a:endParaRPr lang="zh-CN" altLang="en-US" sz="2800" dirty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3394416"/>
              </p:ext>
            </p:extLst>
          </p:nvPr>
        </p:nvGraphicFramePr>
        <p:xfrm>
          <a:off x="4023360" y="6316394"/>
          <a:ext cx="208280" cy="478301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208280"/>
              </a:tblGrid>
              <a:tr h="47830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0656905"/>
              </p:ext>
            </p:extLst>
          </p:nvPr>
        </p:nvGraphicFramePr>
        <p:xfrm>
          <a:off x="3275856" y="2420888"/>
          <a:ext cx="5688632" cy="11255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47"/>
                <a:gridCol w="1080120"/>
                <a:gridCol w="648072"/>
                <a:gridCol w="648072"/>
                <a:gridCol w="2900921"/>
              </a:tblGrid>
              <a:tr h="60734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rgbClr val="FF0000"/>
                          </a:solidFill>
                        </a:rPr>
                        <a:t>c</a:t>
                      </a:r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rgbClr val="FF0000"/>
                          </a:solidFill>
                        </a:rPr>
                        <a:t>d</a:t>
                      </a:r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err="1" smtClean="0">
                          <a:solidFill>
                            <a:srgbClr val="FF0000"/>
                          </a:solidFill>
                        </a:rPr>
                        <a:t>i</a:t>
                      </a:r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rgbClr val="FF0000"/>
                          </a:solidFill>
                        </a:rPr>
                        <a:t>16</a:t>
                      </a:r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203848" y="3482318"/>
            <a:ext cx="281391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使用：</a:t>
            </a:r>
            <a:r>
              <a:rPr lang="en-US" altLang="zh-CN" sz="2800" dirty="0" err="1" smtClean="0"/>
              <a:t>data.a</a:t>
            </a:r>
            <a:r>
              <a:rPr lang="en-US" altLang="zh-CN" sz="2800" dirty="0" smtClean="0"/>
              <a:t>=3;</a:t>
            </a:r>
          </a:p>
          <a:p>
            <a:r>
              <a:rPr lang="en-US" altLang="zh-CN" sz="2800" dirty="0" smtClean="0"/>
              <a:t>             </a:t>
            </a:r>
            <a:r>
              <a:rPr lang="en-US" altLang="zh-CN" sz="2800" dirty="0" err="1" smtClean="0"/>
              <a:t>data.b</a:t>
            </a:r>
            <a:r>
              <a:rPr lang="en-US" altLang="zh-CN" sz="2800" dirty="0" smtClean="0"/>
              <a:t>=63;</a:t>
            </a:r>
          </a:p>
          <a:p>
            <a:r>
              <a:rPr lang="en-US" altLang="zh-CN" sz="2800" dirty="0" smtClean="0"/>
              <a:t>             </a:t>
            </a:r>
            <a:r>
              <a:rPr lang="en-US" altLang="zh-CN" sz="2800" dirty="0" err="1" smtClean="0"/>
              <a:t>data.c</a:t>
            </a:r>
            <a:r>
              <a:rPr lang="en-US" altLang="zh-CN" sz="2800" dirty="0" smtClean="0"/>
              <a:t>=15;</a:t>
            </a:r>
            <a:endParaRPr lang="zh-CN" altLang="en-US" sz="28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691680" y="4869160"/>
            <a:ext cx="72154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一个变量</a:t>
            </a:r>
            <a:r>
              <a:rPr lang="en-US" altLang="zh-CN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(</a:t>
            </a:r>
            <a:r>
              <a:rPr lang="zh-CN" altLang="en-US" sz="2800" dirty="0" smtClean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寄存器</a:t>
            </a:r>
            <a:r>
              <a:rPr lang="en-US" altLang="zh-CN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)</a:t>
            </a:r>
            <a:r>
              <a:rPr lang="zh-CN" altLang="en-US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分为几个位段有不同意义，</a:t>
            </a:r>
            <a:endParaRPr lang="zh-CN" altLang="en-US" sz="2800" dirty="0">
              <a:solidFill>
                <a:srgbClr val="0070C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12160" y="4057908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控制硬件的程序用</a:t>
            </a:r>
            <a:endParaRPr lang="zh-CN" altLang="en-US" sz="2800" dirty="0">
              <a:solidFill>
                <a:srgbClr val="00B05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0615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共用体</a:t>
            </a:r>
            <a:endParaRPr lang="zh-CN" altLang="en-US" dirty="0"/>
          </a:p>
        </p:txBody>
      </p:sp>
      <p:pic>
        <p:nvPicPr>
          <p:cNvPr id="5" name="Picture 6" descr="k2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1628800"/>
            <a:ext cx="3312368" cy="3700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251520" y="908720"/>
            <a:ext cx="7272808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使几个不同的变量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共享同</a:t>
            </a:r>
            <a:r>
              <a:rPr lang="zh-CN" altLang="en-US" sz="2800" dirty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一段内存的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结构。</a:t>
            </a:r>
            <a:endParaRPr lang="en-US" altLang="zh-CN" sz="2800" dirty="0" smtClean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定义：</a:t>
            </a:r>
            <a:endParaRPr lang="en-US" altLang="zh-CN" sz="2800" dirty="0" smtClean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800" dirty="0" smtClean="0">
                <a:solidFill>
                  <a:srgbClr val="FF00FF"/>
                </a:solidFill>
                <a:ea typeface="仿宋" panose="02010609060101010101" pitchFamily="49" charset="-122"/>
              </a:rPr>
              <a:t>union</a:t>
            </a:r>
            <a:r>
              <a:rPr lang="en-US" altLang="zh-CN" sz="2800" dirty="0" smtClean="0">
                <a:solidFill>
                  <a:srgbClr val="FF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zh-CN" altLang="en-US" sz="2800" dirty="0" smtClean="0">
                <a:solidFill>
                  <a:srgbClr val="FF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共用体名</a:t>
            </a:r>
            <a:endParaRPr lang="en-US" altLang="zh-CN" sz="2800" dirty="0" smtClean="0">
              <a:solidFill>
                <a:srgbClr val="FF00FF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sz="2800" dirty="0" smtClean="0">
                <a:solidFill>
                  <a:srgbClr val="FF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｛成员表列；</a:t>
            </a:r>
            <a:endParaRPr lang="en-US" altLang="zh-CN" sz="2800" dirty="0" smtClean="0">
              <a:solidFill>
                <a:srgbClr val="FF00FF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sz="2800" dirty="0" smtClean="0">
                <a:solidFill>
                  <a:srgbClr val="FF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｝变量表列；</a:t>
            </a:r>
            <a:endParaRPr lang="en-US" altLang="zh-CN" sz="2800" dirty="0" smtClean="0">
              <a:solidFill>
                <a:srgbClr val="FF00FF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例：</a:t>
            </a:r>
            <a:endParaRPr lang="en-US" altLang="zh-CN" sz="2800" dirty="0" smtClean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800" dirty="0" smtClean="0">
                <a:solidFill>
                  <a:srgbClr val="FF00FF"/>
                </a:solidFill>
                <a:ea typeface="仿宋" panose="02010609060101010101" pitchFamily="49" charset="-122"/>
              </a:rPr>
              <a:t>union Data</a:t>
            </a:r>
          </a:p>
          <a:p>
            <a:r>
              <a:rPr lang="en-US" altLang="zh-CN" sz="2800" dirty="0" smtClean="0">
                <a:solidFill>
                  <a:srgbClr val="FF00FF"/>
                </a:solidFill>
                <a:ea typeface="仿宋" panose="02010609060101010101" pitchFamily="49" charset="-122"/>
              </a:rPr>
              <a:t>{</a:t>
            </a:r>
            <a:r>
              <a:rPr lang="en-US" altLang="zh-CN" sz="2800" dirty="0" err="1" smtClean="0">
                <a:solidFill>
                  <a:srgbClr val="FF00FF"/>
                </a:solidFill>
                <a:ea typeface="仿宋" panose="02010609060101010101" pitchFamily="49" charset="-122"/>
              </a:rPr>
              <a:t>int</a:t>
            </a:r>
            <a:r>
              <a:rPr lang="en-US" altLang="zh-CN" sz="2800" dirty="0" smtClean="0">
                <a:solidFill>
                  <a:srgbClr val="FF00FF"/>
                </a:solidFill>
                <a:ea typeface="仿宋" panose="02010609060101010101" pitchFamily="49" charset="-122"/>
              </a:rPr>
              <a:t> </a:t>
            </a:r>
            <a:r>
              <a:rPr lang="en-US" altLang="zh-CN" sz="2800" dirty="0" err="1" smtClean="0">
                <a:solidFill>
                  <a:srgbClr val="FF00FF"/>
                </a:solidFill>
                <a:ea typeface="仿宋" panose="02010609060101010101" pitchFamily="49" charset="-122"/>
              </a:rPr>
              <a:t>i</a:t>
            </a:r>
            <a:r>
              <a:rPr lang="en-US" altLang="zh-CN" sz="2800" dirty="0" smtClean="0">
                <a:solidFill>
                  <a:srgbClr val="FF00FF"/>
                </a:solidFill>
                <a:ea typeface="仿宋" panose="02010609060101010101" pitchFamily="49" charset="-122"/>
              </a:rPr>
              <a:t>;</a:t>
            </a:r>
          </a:p>
          <a:p>
            <a:r>
              <a:rPr lang="en-US" altLang="zh-CN" sz="2800" dirty="0">
                <a:solidFill>
                  <a:srgbClr val="FF00FF"/>
                </a:solidFill>
                <a:ea typeface="仿宋" panose="02010609060101010101" pitchFamily="49" charset="-122"/>
              </a:rPr>
              <a:t> </a:t>
            </a:r>
            <a:r>
              <a:rPr lang="en-US" altLang="zh-CN" sz="2800" dirty="0" smtClean="0">
                <a:solidFill>
                  <a:srgbClr val="FF00FF"/>
                </a:solidFill>
                <a:ea typeface="仿宋" panose="02010609060101010101" pitchFamily="49" charset="-122"/>
              </a:rPr>
              <a:t>char </a:t>
            </a:r>
            <a:r>
              <a:rPr lang="en-US" altLang="zh-CN" sz="2800" dirty="0" err="1" smtClean="0">
                <a:solidFill>
                  <a:srgbClr val="FF00FF"/>
                </a:solidFill>
                <a:ea typeface="仿宋" panose="02010609060101010101" pitchFamily="49" charset="-122"/>
              </a:rPr>
              <a:t>ch</a:t>
            </a:r>
            <a:r>
              <a:rPr lang="en-US" altLang="zh-CN" sz="2800" dirty="0" smtClean="0">
                <a:solidFill>
                  <a:srgbClr val="FF00FF"/>
                </a:solidFill>
                <a:ea typeface="仿宋" panose="02010609060101010101" pitchFamily="49" charset="-122"/>
              </a:rPr>
              <a:t>;</a:t>
            </a:r>
          </a:p>
          <a:p>
            <a:r>
              <a:rPr lang="en-US" altLang="zh-CN" sz="2800" dirty="0">
                <a:solidFill>
                  <a:srgbClr val="FF00FF"/>
                </a:solidFill>
                <a:ea typeface="仿宋" panose="02010609060101010101" pitchFamily="49" charset="-122"/>
              </a:rPr>
              <a:t> </a:t>
            </a:r>
            <a:r>
              <a:rPr lang="en-US" altLang="zh-CN" sz="2800" dirty="0" smtClean="0">
                <a:solidFill>
                  <a:srgbClr val="FF00FF"/>
                </a:solidFill>
                <a:ea typeface="仿宋" panose="02010609060101010101" pitchFamily="49" charset="-122"/>
              </a:rPr>
              <a:t>float f;</a:t>
            </a:r>
          </a:p>
          <a:p>
            <a:r>
              <a:rPr lang="en-US" altLang="zh-CN" sz="2800" dirty="0" smtClean="0">
                <a:solidFill>
                  <a:srgbClr val="FF00FF"/>
                </a:solidFill>
                <a:ea typeface="仿宋" panose="02010609060101010101" pitchFamily="49" charset="-122"/>
              </a:rPr>
              <a:t>}</a:t>
            </a:r>
            <a:r>
              <a:rPr lang="zh-CN" altLang="en-US" sz="2800" dirty="0" smtClean="0">
                <a:solidFill>
                  <a:srgbClr val="FF00FF"/>
                </a:solidFill>
                <a:ea typeface="仿宋" panose="02010609060101010101" pitchFamily="49" charset="-122"/>
              </a:rPr>
              <a:t> </a:t>
            </a:r>
            <a:r>
              <a:rPr lang="en-US" altLang="zh-CN" sz="2800" dirty="0" err="1" smtClean="0">
                <a:solidFill>
                  <a:srgbClr val="FF00FF"/>
                </a:solidFill>
                <a:ea typeface="仿宋" panose="02010609060101010101" pitchFamily="49" charset="-122"/>
              </a:rPr>
              <a:t>a,b,c</a:t>
            </a:r>
            <a:r>
              <a:rPr lang="zh-CN" altLang="en-US" sz="2800" dirty="0" smtClean="0">
                <a:solidFill>
                  <a:srgbClr val="FF00FF"/>
                </a:solidFill>
                <a:ea typeface="仿宋" panose="02010609060101010101" pitchFamily="49" charset="-122"/>
              </a:rPr>
              <a:t>；</a:t>
            </a:r>
            <a:endParaRPr lang="en-US" altLang="zh-CN" sz="2800" dirty="0" smtClean="0">
              <a:solidFill>
                <a:srgbClr val="FF00FF"/>
              </a:solidFill>
              <a:ea typeface="仿宋" panose="02010609060101010101" pitchFamily="49" charset="-122"/>
            </a:endParaRPr>
          </a:p>
          <a:p>
            <a:r>
              <a:rPr lang="zh-CN" altLang="en-US" sz="2800" dirty="0" smtClean="0">
                <a:solidFill>
                  <a:srgbClr val="0070C0"/>
                </a:solidFill>
                <a:ea typeface="仿宋" panose="02010609060101010101" pitchFamily="49" charset="-122"/>
              </a:rPr>
              <a:t>类型声明和变量定义也可分开。</a:t>
            </a:r>
            <a:endParaRPr lang="en-US" altLang="zh-CN" sz="2800" dirty="0" smtClean="0">
              <a:solidFill>
                <a:srgbClr val="0070C0"/>
              </a:solidFill>
              <a:ea typeface="仿宋" panose="02010609060101010101" pitchFamily="49" charset="-122"/>
            </a:endParaRPr>
          </a:p>
          <a:p>
            <a:r>
              <a:rPr lang="zh-CN" altLang="en-US" sz="2800" dirty="0" smtClean="0">
                <a:solidFill>
                  <a:srgbClr val="0070C0"/>
                </a:solidFill>
                <a:ea typeface="仿宋" panose="02010609060101010101" pitchFamily="49" charset="-122"/>
              </a:rPr>
              <a:t>引用：</a:t>
            </a:r>
            <a:r>
              <a:rPr lang="en-US" altLang="zh-CN" sz="2800" dirty="0" err="1" smtClean="0">
                <a:solidFill>
                  <a:srgbClr val="FF00FF"/>
                </a:solidFill>
                <a:ea typeface="仿宋" panose="02010609060101010101" pitchFamily="49" charset="-122"/>
              </a:rPr>
              <a:t>a.i</a:t>
            </a:r>
            <a:r>
              <a:rPr lang="zh-CN" altLang="en-US" sz="2800" dirty="0" smtClean="0">
                <a:solidFill>
                  <a:srgbClr val="0070C0"/>
                </a:solidFill>
                <a:ea typeface="仿宋" panose="02010609060101010101" pitchFamily="49" charset="-122"/>
              </a:rPr>
              <a:t>、</a:t>
            </a:r>
            <a:r>
              <a:rPr lang="en-US" altLang="zh-CN" sz="2800" dirty="0" smtClean="0">
                <a:solidFill>
                  <a:srgbClr val="FF00FF"/>
                </a:solidFill>
                <a:ea typeface="仿宋" panose="02010609060101010101" pitchFamily="49" charset="-122"/>
              </a:rPr>
              <a:t>b.ch</a:t>
            </a:r>
            <a:r>
              <a:rPr lang="zh-CN" altLang="en-US" sz="2800" dirty="0" smtClean="0">
                <a:solidFill>
                  <a:srgbClr val="0070C0"/>
                </a:solidFill>
                <a:ea typeface="仿宋" panose="02010609060101010101" pitchFamily="49" charset="-122"/>
              </a:rPr>
              <a:t>、</a:t>
            </a:r>
            <a:r>
              <a:rPr lang="en-US" altLang="zh-CN" sz="2800" dirty="0" err="1" smtClean="0">
                <a:solidFill>
                  <a:srgbClr val="FF00FF"/>
                </a:solidFill>
                <a:ea typeface="仿宋" panose="02010609060101010101" pitchFamily="49" charset="-122"/>
              </a:rPr>
              <a:t>c.f</a:t>
            </a:r>
            <a:endParaRPr lang="zh-CN" altLang="en-US" sz="2800" dirty="0">
              <a:solidFill>
                <a:srgbClr val="FF00FF"/>
              </a:solidFill>
              <a:ea typeface="仿宋" panose="02010609060101010101" pitchFamily="49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21726" y="5355213"/>
            <a:ext cx="305724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符号位 指数 尾数</a:t>
            </a:r>
            <a:endParaRPr lang="en-US" altLang="zh-CN" sz="2800" dirty="0" smtClean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514350" indent="-514350">
              <a:buAutoNum type="arabicPlain"/>
            </a:pPr>
            <a:r>
              <a:rPr lang="en-US" altLang="zh-CN" sz="28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8    23</a:t>
            </a:r>
          </a:p>
          <a:p>
            <a:r>
              <a:rPr lang="zh-CN" altLang="en-US" sz="28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高            低</a:t>
            </a:r>
            <a:endParaRPr lang="zh-CN" altLang="en-US" sz="2800" dirty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08304" y="908720"/>
            <a:ext cx="90281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也称</a:t>
            </a:r>
            <a:endParaRPr lang="en-US" altLang="zh-CN" sz="2800" dirty="0" smtClean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sz="2800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联合</a:t>
            </a:r>
            <a:endParaRPr lang="zh-CN" altLang="en-US" sz="2800" dirty="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16016" y="2132856"/>
            <a:ext cx="543739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低</a:t>
            </a:r>
            <a:endParaRPr lang="en-US" altLang="zh-CN" sz="2800" dirty="0" smtClean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8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地</a:t>
            </a:r>
            <a:endParaRPr lang="en-US" altLang="zh-CN" sz="2800" dirty="0" smtClean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8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址</a:t>
            </a:r>
            <a:endParaRPr lang="en-US" altLang="zh-CN" sz="2800" dirty="0" smtClean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8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对</a:t>
            </a:r>
            <a:endParaRPr lang="en-US" altLang="zh-CN" sz="2800" dirty="0" smtClean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8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齐</a:t>
            </a:r>
            <a:endParaRPr lang="zh-CN" altLang="en-US" sz="2800" dirty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4244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共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体例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79512" y="1052736"/>
            <a:ext cx="871296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在同一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表格中处理学生</a:t>
            </a:r>
            <a:r>
              <a:rPr lang="zh-CN" altLang="en-US" sz="2800" dirty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和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教师的数据，其中姓名</a:t>
            </a:r>
            <a:r>
              <a:rPr lang="zh-CN" altLang="en-US" sz="2800" dirty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、号码、性别、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职业是一样的，学生有班级，教师有职务。</a:t>
            </a:r>
            <a:endParaRPr lang="zh-CN" altLang="en-US" sz="2800" dirty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5" name="Picture 6" descr="k2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1" y="2061195"/>
            <a:ext cx="3960439" cy="2087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360040" y="2082328"/>
            <a:ext cx="5220072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err="1">
                <a:solidFill>
                  <a:srgbClr val="FF00FF"/>
                </a:solidFill>
              </a:rPr>
              <a:t>struct</a:t>
            </a:r>
            <a:endParaRPr lang="en-US" altLang="zh-CN" sz="2800" dirty="0">
              <a:solidFill>
                <a:srgbClr val="FF00FF"/>
              </a:solidFill>
            </a:endParaRPr>
          </a:p>
          <a:p>
            <a:r>
              <a:rPr lang="en-US" altLang="zh-CN" sz="2800" dirty="0" smtClean="0">
                <a:solidFill>
                  <a:srgbClr val="FF00FF"/>
                </a:solidFill>
              </a:rPr>
              <a:t>{ 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int</a:t>
            </a:r>
            <a:r>
              <a:rPr lang="en-US" altLang="zh-CN" sz="2800" dirty="0" smtClean="0">
                <a:solidFill>
                  <a:srgbClr val="FF00FF"/>
                </a:solidFill>
              </a:rPr>
              <a:t> </a:t>
            </a:r>
            <a:r>
              <a:rPr lang="en-US" altLang="zh-CN" sz="2800" dirty="0" err="1">
                <a:solidFill>
                  <a:srgbClr val="FF00FF"/>
                </a:solidFill>
              </a:rPr>
              <a:t>num</a:t>
            </a:r>
            <a:r>
              <a:rPr lang="en-US" altLang="zh-CN" sz="2800" dirty="0">
                <a:solidFill>
                  <a:srgbClr val="FF00FF"/>
                </a:solidFill>
              </a:rPr>
              <a:t>;</a:t>
            </a:r>
          </a:p>
          <a:p>
            <a:r>
              <a:rPr lang="en-US" altLang="zh-CN" sz="2800" dirty="0" smtClean="0">
                <a:solidFill>
                  <a:srgbClr val="FF00FF"/>
                </a:solidFill>
              </a:rPr>
              <a:t>  char </a:t>
            </a:r>
            <a:r>
              <a:rPr lang="en-US" altLang="zh-CN" sz="2800" dirty="0">
                <a:solidFill>
                  <a:srgbClr val="FF00FF"/>
                </a:solidFill>
              </a:rPr>
              <a:t>name[10];</a:t>
            </a:r>
          </a:p>
          <a:p>
            <a:r>
              <a:rPr lang="en-US" altLang="zh-CN" sz="2800" dirty="0" smtClean="0">
                <a:solidFill>
                  <a:srgbClr val="FF00FF"/>
                </a:solidFill>
              </a:rPr>
              <a:t>  char </a:t>
            </a:r>
            <a:r>
              <a:rPr lang="en-US" altLang="zh-CN" sz="2800" dirty="0">
                <a:solidFill>
                  <a:srgbClr val="FF00FF"/>
                </a:solidFill>
              </a:rPr>
              <a:t>sex;</a:t>
            </a:r>
          </a:p>
          <a:p>
            <a:r>
              <a:rPr lang="en-US" altLang="zh-CN" sz="2800" dirty="0" smtClean="0">
                <a:solidFill>
                  <a:srgbClr val="FF00FF"/>
                </a:solidFill>
              </a:rPr>
              <a:t>  char </a:t>
            </a:r>
            <a:r>
              <a:rPr lang="en-US" altLang="zh-CN" sz="2800" dirty="0">
                <a:solidFill>
                  <a:srgbClr val="FF00FF"/>
                </a:solidFill>
              </a:rPr>
              <a:t>job;</a:t>
            </a:r>
          </a:p>
          <a:p>
            <a:r>
              <a:rPr lang="en-US" altLang="zh-CN" sz="2800" dirty="0" smtClean="0">
                <a:solidFill>
                  <a:srgbClr val="FF0000"/>
                </a:solidFill>
              </a:rPr>
              <a:t>  union       //</a:t>
            </a:r>
            <a:r>
              <a:rPr lang="zh-CN" altLang="en-US" sz="2800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结构体中包含共用体</a:t>
            </a:r>
            <a:endParaRPr lang="en-US" altLang="zh-CN" sz="2800" dirty="0">
              <a:solidFill>
                <a:srgbClr val="FF0000"/>
              </a:solidFill>
            </a:endParaRPr>
          </a:p>
          <a:p>
            <a:r>
              <a:rPr lang="en-US" altLang="zh-CN" sz="2800" dirty="0" smtClean="0">
                <a:solidFill>
                  <a:srgbClr val="FF0000"/>
                </a:solidFill>
              </a:rPr>
              <a:t>    {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int</a:t>
            </a:r>
            <a:r>
              <a:rPr lang="en-US" altLang="zh-CN" sz="2800" dirty="0" smtClean="0">
                <a:solidFill>
                  <a:srgbClr val="FF0000"/>
                </a:solidFill>
              </a:rPr>
              <a:t> 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clas</a:t>
            </a:r>
            <a:r>
              <a:rPr lang="en-US" altLang="zh-CN" sz="2800" dirty="0" smtClean="0">
                <a:solidFill>
                  <a:srgbClr val="FF0000"/>
                </a:solidFill>
              </a:rPr>
              <a:t>;</a:t>
            </a:r>
            <a:endParaRPr lang="en-US" altLang="zh-CN" sz="2800" dirty="0">
              <a:solidFill>
                <a:srgbClr val="FF0000"/>
              </a:solidFill>
            </a:endParaRPr>
          </a:p>
          <a:p>
            <a:r>
              <a:rPr lang="en-US" altLang="zh-CN" sz="2800" dirty="0" smtClean="0">
                <a:solidFill>
                  <a:srgbClr val="FF0000"/>
                </a:solidFill>
              </a:rPr>
              <a:t>      char </a:t>
            </a:r>
            <a:r>
              <a:rPr lang="en-US" altLang="zh-CN" sz="2800" dirty="0">
                <a:solidFill>
                  <a:srgbClr val="FF0000"/>
                </a:solidFill>
              </a:rPr>
              <a:t>position[10];</a:t>
            </a:r>
          </a:p>
          <a:p>
            <a:r>
              <a:rPr lang="en-US" altLang="zh-CN" sz="2800" dirty="0" smtClean="0">
                <a:solidFill>
                  <a:srgbClr val="FF0000"/>
                </a:solidFill>
              </a:rPr>
              <a:t>     }</a:t>
            </a:r>
            <a:r>
              <a:rPr lang="en-US" altLang="zh-CN" sz="2800" dirty="0">
                <a:solidFill>
                  <a:srgbClr val="FF0000"/>
                </a:solidFill>
              </a:rPr>
              <a:t>category;</a:t>
            </a:r>
          </a:p>
          <a:p>
            <a:r>
              <a:rPr lang="en-US" altLang="zh-CN" sz="2800" dirty="0" smtClean="0">
                <a:solidFill>
                  <a:srgbClr val="FF00FF"/>
                </a:solidFill>
              </a:rPr>
              <a:t>}</a:t>
            </a:r>
            <a:r>
              <a:rPr lang="en-US" altLang="zh-CN" sz="2800" dirty="0">
                <a:solidFill>
                  <a:srgbClr val="FF00FF"/>
                </a:solidFill>
              </a:rPr>
              <a:t>person[2];</a:t>
            </a:r>
            <a:endParaRPr lang="zh-CN" altLang="en-US" sz="2800" dirty="0">
              <a:solidFill>
                <a:srgbClr val="FF00FF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7884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共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体例程序</a:t>
            </a:r>
            <a:r>
              <a:rPr lang="en-US" altLang="zh-CN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51520" y="1052736"/>
            <a:ext cx="860444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err="1">
                <a:solidFill>
                  <a:srgbClr val="FF00FF"/>
                </a:solidFill>
              </a:rPr>
              <a:t>int</a:t>
            </a:r>
            <a:r>
              <a:rPr lang="en-US" altLang="zh-CN" sz="2800" dirty="0">
                <a:solidFill>
                  <a:srgbClr val="FF00FF"/>
                </a:solidFill>
              </a:rPr>
              <a:t> </a:t>
            </a:r>
            <a:r>
              <a:rPr lang="en-US" altLang="zh-CN" sz="2800" dirty="0" err="1">
                <a:solidFill>
                  <a:srgbClr val="FF00FF"/>
                </a:solidFill>
              </a:rPr>
              <a:t>i</a:t>
            </a:r>
            <a:r>
              <a:rPr lang="en-US" altLang="zh-CN" sz="2800" dirty="0">
                <a:solidFill>
                  <a:srgbClr val="FF00FF"/>
                </a:solidFill>
              </a:rPr>
              <a:t>;</a:t>
            </a:r>
          </a:p>
          <a:p>
            <a:r>
              <a:rPr lang="en-US" altLang="zh-CN" sz="2800" dirty="0">
                <a:solidFill>
                  <a:srgbClr val="FF00FF"/>
                </a:solidFill>
              </a:rPr>
              <a:t>for(</a:t>
            </a:r>
            <a:r>
              <a:rPr lang="en-US" altLang="zh-CN" sz="2800" dirty="0" err="1">
                <a:solidFill>
                  <a:srgbClr val="FF00FF"/>
                </a:solidFill>
              </a:rPr>
              <a:t>i</a:t>
            </a:r>
            <a:r>
              <a:rPr lang="en-US" altLang="zh-CN" sz="2800" dirty="0">
                <a:solidFill>
                  <a:srgbClr val="FF00FF"/>
                </a:solidFill>
              </a:rPr>
              <a:t>=0;i&lt;2;i++)</a:t>
            </a:r>
          </a:p>
          <a:p>
            <a:r>
              <a:rPr lang="en-US" altLang="zh-CN" sz="2800" dirty="0" smtClean="0">
                <a:solidFill>
                  <a:srgbClr val="FF00FF"/>
                </a:solidFill>
              </a:rPr>
              <a:t>{ 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printf</a:t>
            </a:r>
            <a:r>
              <a:rPr lang="en-US" altLang="zh-CN" sz="2800" dirty="0" smtClean="0">
                <a:solidFill>
                  <a:srgbClr val="FF00FF"/>
                </a:solidFill>
              </a:rPr>
              <a:t>(“please enter the data of person:\n”);</a:t>
            </a:r>
          </a:p>
          <a:p>
            <a:r>
              <a:rPr lang="en-US" altLang="zh-CN" sz="2800" dirty="0">
                <a:solidFill>
                  <a:srgbClr val="FF00FF"/>
                </a:solidFill>
              </a:rPr>
              <a:t> </a:t>
            </a:r>
            <a:r>
              <a:rPr lang="en-US" altLang="zh-CN" sz="2800" dirty="0" smtClean="0">
                <a:solidFill>
                  <a:srgbClr val="FF00FF"/>
                </a:solidFill>
              </a:rPr>
              <a:t>  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scanf</a:t>
            </a:r>
            <a:r>
              <a:rPr lang="en-US" altLang="zh-CN" sz="2800" dirty="0">
                <a:solidFill>
                  <a:srgbClr val="FF00FF"/>
                </a:solidFill>
              </a:rPr>
              <a:t>("%d %s %c %c", &amp;person[</a:t>
            </a:r>
            <a:r>
              <a:rPr lang="en-US" altLang="zh-CN" sz="2800" dirty="0" err="1">
                <a:solidFill>
                  <a:srgbClr val="FF00FF"/>
                </a:solidFill>
              </a:rPr>
              <a:t>i</a:t>
            </a:r>
            <a:r>
              <a:rPr lang="en-US" altLang="zh-CN" sz="2800" dirty="0">
                <a:solidFill>
                  <a:srgbClr val="FF00FF"/>
                </a:solidFill>
              </a:rPr>
              <a:t>].</a:t>
            </a:r>
            <a:r>
              <a:rPr lang="en-US" altLang="zh-CN" sz="2800" dirty="0" err="1">
                <a:solidFill>
                  <a:srgbClr val="FF00FF"/>
                </a:solidFill>
              </a:rPr>
              <a:t>num</a:t>
            </a:r>
            <a:r>
              <a:rPr lang="en-US" altLang="zh-CN" sz="2800" dirty="0">
                <a:solidFill>
                  <a:srgbClr val="FF00FF"/>
                </a:solidFill>
              </a:rPr>
              <a:t>, </a:t>
            </a:r>
            <a:endParaRPr lang="en-US" altLang="zh-CN" sz="2800" dirty="0" smtClean="0">
              <a:solidFill>
                <a:srgbClr val="FF00FF"/>
              </a:solidFill>
            </a:endParaRPr>
          </a:p>
          <a:p>
            <a:r>
              <a:rPr lang="en-US" altLang="zh-CN" sz="2800" dirty="0">
                <a:solidFill>
                  <a:srgbClr val="FF00FF"/>
                </a:solidFill>
              </a:rPr>
              <a:t> </a:t>
            </a:r>
            <a:r>
              <a:rPr lang="en-US" altLang="zh-CN" sz="2800" dirty="0" smtClean="0">
                <a:solidFill>
                  <a:srgbClr val="FF00FF"/>
                </a:solidFill>
              </a:rPr>
              <a:t>             </a:t>
            </a:r>
            <a:r>
              <a:rPr lang="en-US" altLang="zh-CN" sz="2800" strike="dblStrike" dirty="0" smtClean="0">
                <a:solidFill>
                  <a:srgbClr val="00B050"/>
                </a:solidFill>
              </a:rPr>
              <a:t>&amp;</a:t>
            </a:r>
            <a:r>
              <a:rPr lang="en-US" altLang="zh-CN" sz="2800" dirty="0">
                <a:solidFill>
                  <a:srgbClr val="FF00FF"/>
                </a:solidFill>
              </a:rPr>
              <a:t>person[</a:t>
            </a:r>
            <a:r>
              <a:rPr lang="en-US" altLang="zh-CN" sz="2800" dirty="0" err="1">
                <a:solidFill>
                  <a:srgbClr val="FF00FF"/>
                </a:solidFill>
              </a:rPr>
              <a:t>i</a:t>
            </a:r>
            <a:r>
              <a:rPr lang="en-US" altLang="zh-CN" sz="2800" dirty="0">
                <a:solidFill>
                  <a:srgbClr val="FF00FF"/>
                </a:solidFill>
              </a:rPr>
              <a:t>].</a:t>
            </a:r>
            <a:r>
              <a:rPr lang="en-US" altLang="zh-CN" sz="2800" dirty="0" err="1">
                <a:solidFill>
                  <a:srgbClr val="FF00FF"/>
                </a:solidFill>
              </a:rPr>
              <a:t>name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,&amp;</a:t>
            </a:r>
            <a:r>
              <a:rPr lang="en-US" altLang="zh-CN" sz="2800" dirty="0" err="1">
                <a:solidFill>
                  <a:srgbClr val="FF00FF"/>
                </a:solidFill>
              </a:rPr>
              <a:t>person</a:t>
            </a:r>
            <a:r>
              <a:rPr lang="en-US" altLang="zh-CN" sz="2800" dirty="0">
                <a:solidFill>
                  <a:srgbClr val="FF00FF"/>
                </a:solidFill>
              </a:rPr>
              <a:t>[</a:t>
            </a:r>
            <a:r>
              <a:rPr lang="en-US" altLang="zh-CN" sz="2800" dirty="0" err="1">
                <a:solidFill>
                  <a:srgbClr val="FF00FF"/>
                </a:solidFill>
              </a:rPr>
              <a:t>i</a:t>
            </a:r>
            <a:r>
              <a:rPr lang="en-US" altLang="zh-CN" sz="2800" dirty="0">
                <a:solidFill>
                  <a:srgbClr val="FF00FF"/>
                </a:solidFill>
              </a:rPr>
              <a:t>].sex, &amp;person[</a:t>
            </a:r>
            <a:r>
              <a:rPr lang="en-US" altLang="zh-CN" sz="2800" dirty="0" err="1">
                <a:solidFill>
                  <a:srgbClr val="FF00FF"/>
                </a:solidFill>
              </a:rPr>
              <a:t>i</a:t>
            </a:r>
            <a:r>
              <a:rPr lang="en-US" altLang="zh-CN" sz="2800" dirty="0">
                <a:solidFill>
                  <a:srgbClr val="FF00FF"/>
                </a:solidFill>
              </a:rPr>
              <a:t>].job);</a:t>
            </a:r>
          </a:p>
          <a:p>
            <a:r>
              <a:rPr lang="en-US" altLang="zh-CN" sz="2800" dirty="0" smtClean="0">
                <a:solidFill>
                  <a:srgbClr val="FF00FF"/>
                </a:solidFill>
              </a:rPr>
              <a:t>    if(person[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i</a:t>
            </a:r>
            <a:r>
              <a:rPr lang="en-US" altLang="zh-CN" sz="2800" dirty="0">
                <a:solidFill>
                  <a:srgbClr val="FF00FF"/>
                </a:solidFill>
              </a:rPr>
              <a:t>].job == 'S')</a:t>
            </a:r>
          </a:p>
          <a:p>
            <a:r>
              <a:rPr lang="en-US" altLang="zh-CN" sz="2800" dirty="0" smtClean="0">
                <a:solidFill>
                  <a:srgbClr val="FF00FF"/>
                </a:solidFill>
              </a:rPr>
              <a:t>        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scanf</a:t>
            </a:r>
            <a:r>
              <a:rPr lang="en-US" altLang="zh-CN" sz="2800" dirty="0">
                <a:solidFill>
                  <a:srgbClr val="FF00FF"/>
                </a:solidFill>
              </a:rPr>
              <a:t>("%d", </a:t>
            </a:r>
            <a:r>
              <a:rPr lang="en-US" altLang="zh-CN" sz="2800" dirty="0" smtClean="0">
                <a:solidFill>
                  <a:srgbClr val="FF0000"/>
                </a:solidFill>
              </a:rPr>
              <a:t>&amp;person[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i</a:t>
            </a:r>
            <a:r>
              <a:rPr lang="en-US" altLang="zh-CN" sz="2800" dirty="0">
                <a:solidFill>
                  <a:srgbClr val="FF0000"/>
                </a:solidFill>
              </a:rPr>
              <a:t>].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category.clas</a:t>
            </a:r>
            <a:r>
              <a:rPr lang="en-US" altLang="zh-CN" sz="2800" dirty="0" smtClean="0">
                <a:solidFill>
                  <a:srgbClr val="FF00FF"/>
                </a:solidFill>
              </a:rPr>
              <a:t>);</a:t>
            </a:r>
            <a:endParaRPr lang="en-US" altLang="zh-CN" sz="2800" dirty="0">
              <a:solidFill>
                <a:srgbClr val="FF00FF"/>
              </a:solidFill>
            </a:endParaRPr>
          </a:p>
          <a:p>
            <a:r>
              <a:rPr lang="en-US" altLang="zh-CN" sz="2800" dirty="0" smtClean="0">
                <a:solidFill>
                  <a:srgbClr val="FF00FF"/>
                </a:solidFill>
              </a:rPr>
              <a:t>    else </a:t>
            </a:r>
            <a:r>
              <a:rPr lang="en-US" altLang="zh-CN" sz="2800" dirty="0">
                <a:solidFill>
                  <a:srgbClr val="FF00FF"/>
                </a:solidFill>
              </a:rPr>
              <a:t>if(person[</a:t>
            </a:r>
            <a:r>
              <a:rPr lang="en-US" altLang="zh-CN" sz="2800" dirty="0" err="1">
                <a:solidFill>
                  <a:srgbClr val="FF00FF"/>
                </a:solidFill>
              </a:rPr>
              <a:t>i</a:t>
            </a:r>
            <a:r>
              <a:rPr lang="en-US" altLang="zh-CN" sz="2800" dirty="0">
                <a:solidFill>
                  <a:srgbClr val="FF00FF"/>
                </a:solidFill>
              </a:rPr>
              <a:t>].job == 'T')</a:t>
            </a:r>
          </a:p>
          <a:p>
            <a:r>
              <a:rPr lang="en-US" altLang="zh-CN" sz="2800" dirty="0" smtClean="0">
                <a:solidFill>
                  <a:srgbClr val="FF00FF"/>
                </a:solidFill>
              </a:rPr>
              <a:t>               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scanf</a:t>
            </a:r>
            <a:r>
              <a:rPr lang="en-US" altLang="zh-CN" sz="2800" dirty="0">
                <a:solidFill>
                  <a:srgbClr val="FF00FF"/>
                </a:solidFill>
              </a:rPr>
              <a:t>("%s", </a:t>
            </a:r>
            <a:r>
              <a:rPr lang="en-US" altLang="zh-CN" sz="2800" dirty="0">
                <a:solidFill>
                  <a:srgbClr val="FF0000"/>
                </a:solidFill>
              </a:rPr>
              <a:t>person[</a:t>
            </a:r>
            <a:r>
              <a:rPr lang="en-US" altLang="zh-CN" sz="2800" dirty="0" err="1">
                <a:solidFill>
                  <a:srgbClr val="FF0000"/>
                </a:solidFill>
              </a:rPr>
              <a:t>i</a:t>
            </a:r>
            <a:r>
              <a:rPr lang="en-US" altLang="zh-CN" sz="2800" dirty="0">
                <a:solidFill>
                  <a:srgbClr val="FF0000"/>
                </a:solidFill>
              </a:rPr>
              <a:t>].</a:t>
            </a:r>
            <a:r>
              <a:rPr lang="en-US" altLang="zh-CN" sz="2800" dirty="0" err="1">
                <a:solidFill>
                  <a:srgbClr val="FF0000"/>
                </a:solidFill>
              </a:rPr>
              <a:t>category.position</a:t>
            </a:r>
            <a:r>
              <a:rPr lang="en-US" altLang="zh-CN" sz="2800" dirty="0">
                <a:solidFill>
                  <a:srgbClr val="FF00FF"/>
                </a:solidFill>
              </a:rPr>
              <a:t>);</a:t>
            </a:r>
          </a:p>
          <a:p>
            <a:r>
              <a:rPr lang="en-US" altLang="zh-CN" sz="2800" dirty="0" smtClean="0">
                <a:solidFill>
                  <a:srgbClr val="FF00FF"/>
                </a:solidFill>
              </a:rPr>
              <a:t>     else </a:t>
            </a:r>
            <a:r>
              <a:rPr lang="zh-CN" altLang="en-US" sz="2800" dirty="0" smtClean="0">
                <a:solidFill>
                  <a:srgbClr val="00B050"/>
                </a:solidFill>
              </a:rPr>
              <a:t>｛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printf</a:t>
            </a:r>
            <a:r>
              <a:rPr lang="en-US" altLang="zh-CN" sz="2800" dirty="0">
                <a:solidFill>
                  <a:srgbClr val="FF00FF"/>
                </a:solidFill>
              </a:rPr>
              <a:t>(“Input error</a:t>
            </a:r>
            <a:r>
              <a:rPr lang="en-US" altLang="zh-CN" sz="2800" dirty="0" smtClean="0">
                <a:solidFill>
                  <a:srgbClr val="FF00FF"/>
                </a:solidFill>
              </a:rPr>
              <a:t>!”);</a:t>
            </a:r>
          </a:p>
          <a:p>
            <a:r>
              <a:rPr lang="en-US" altLang="zh-CN" sz="2800" dirty="0">
                <a:solidFill>
                  <a:srgbClr val="FF00FF"/>
                </a:solidFill>
              </a:rPr>
              <a:t> </a:t>
            </a:r>
            <a:r>
              <a:rPr lang="en-US" altLang="zh-CN" sz="2800" dirty="0" smtClean="0">
                <a:solidFill>
                  <a:srgbClr val="FF00FF"/>
                </a:solidFill>
              </a:rPr>
              <a:t>             </a:t>
            </a:r>
            <a:r>
              <a:rPr lang="en-US" altLang="zh-CN" sz="2800" dirty="0" smtClean="0">
                <a:solidFill>
                  <a:srgbClr val="00B050"/>
                </a:solidFill>
              </a:rPr>
              <a:t>//</a:t>
            </a:r>
            <a:r>
              <a:rPr lang="zh-CN" altLang="en-US" sz="28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这里应该有出错的处理！不能继续往下走｝</a:t>
            </a:r>
            <a:endParaRPr lang="en-US" altLang="zh-CN" sz="2800" dirty="0" smtClean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800" dirty="0" smtClean="0">
                <a:solidFill>
                  <a:srgbClr val="FF00FF"/>
                </a:solidFill>
              </a:rPr>
              <a:t>}             </a:t>
            </a:r>
            <a:endParaRPr lang="en-US" altLang="zh-CN" sz="2800" dirty="0">
              <a:solidFill>
                <a:srgbClr val="FF00FF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4747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共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体例程序</a:t>
            </a:r>
            <a:r>
              <a:rPr lang="en-US" altLang="zh-CN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23528" y="1196752"/>
            <a:ext cx="856895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2800" dirty="0" err="1">
                <a:solidFill>
                  <a:srgbClr val="FF00FF"/>
                </a:solidFill>
              </a:rPr>
              <a:t>printf</a:t>
            </a:r>
            <a:r>
              <a:rPr lang="en-US" altLang="zh-CN" sz="2800" dirty="0">
                <a:solidFill>
                  <a:srgbClr val="FF00FF"/>
                </a:solidFill>
              </a:rPr>
              <a:t>("\n");</a:t>
            </a:r>
          </a:p>
          <a:p>
            <a:pPr lvl="0"/>
            <a:r>
              <a:rPr lang="en-US" altLang="zh-CN" sz="2800" dirty="0" err="1">
                <a:solidFill>
                  <a:srgbClr val="FF00FF"/>
                </a:solidFill>
              </a:rPr>
              <a:t>printf</a:t>
            </a:r>
            <a:r>
              <a:rPr lang="en-US" altLang="zh-CN" sz="2800" dirty="0">
                <a:solidFill>
                  <a:srgbClr val="FF00FF"/>
                </a:solidFill>
              </a:rPr>
              <a:t>("No. name sex job class/position\n");</a:t>
            </a:r>
          </a:p>
          <a:p>
            <a:pPr lvl="0"/>
            <a:r>
              <a:rPr lang="en-US" altLang="zh-CN" sz="2800" dirty="0">
                <a:solidFill>
                  <a:srgbClr val="FF00FF"/>
                </a:solidFill>
              </a:rPr>
              <a:t>for(</a:t>
            </a:r>
            <a:r>
              <a:rPr lang="en-US" altLang="zh-CN" sz="2800" dirty="0" err="1">
                <a:solidFill>
                  <a:srgbClr val="FF00FF"/>
                </a:solidFill>
              </a:rPr>
              <a:t>i</a:t>
            </a:r>
            <a:r>
              <a:rPr lang="en-US" altLang="zh-CN" sz="2800" dirty="0">
                <a:solidFill>
                  <a:srgbClr val="FF00FF"/>
                </a:solidFill>
              </a:rPr>
              <a:t>=0;i&lt;2;i++)</a:t>
            </a:r>
          </a:p>
          <a:p>
            <a:pPr lvl="0"/>
            <a:r>
              <a:rPr lang="en-US" altLang="zh-CN" sz="2800" dirty="0" smtClean="0">
                <a:solidFill>
                  <a:srgbClr val="FF00FF"/>
                </a:solidFill>
              </a:rPr>
              <a:t>{ if </a:t>
            </a:r>
            <a:r>
              <a:rPr lang="en-US" altLang="zh-CN" sz="2800" dirty="0">
                <a:solidFill>
                  <a:srgbClr val="FF00FF"/>
                </a:solidFill>
              </a:rPr>
              <a:t>(person[</a:t>
            </a:r>
            <a:r>
              <a:rPr lang="en-US" altLang="zh-CN" sz="2800" dirty="0" err="1">
                <a:solidFill>
                  <a:srgbClr val="FF00FF"/>
                </a:solidFill>
              </a:rPr>
              <a:t>i</a:t>
            </a:r>
            <a:r>
              <a:rPr lang="en-US" altLang="zh-CN" sz="2800" dirty="0">
                <a:solidFill>
                  <a:srgbClr val="FF00FF"/>
                </a:solidFill>
              </a:rPr>
              <a:t>].job == 'S')</a:t>
            </a:r>
          </a:p>
          <a:p>
            <a:pPr lvl="0"/>
            <a:r>
              <a:rPr lang="en-US" altLang="zh-CN" sz="2800" dirty="0" smtClean="0">
                <a:solidFill>
                  <a:srgbClr val="FF00FF"/>
                </a:solidFill>
              </a:rPr>
              <a:t>     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printf</a:t>
            </a:r>
            <a:r>
              <a:rPr lang="en-US" altLang="zh-CN" sz="2800" dirty="0">
                <a:solidFill>
                  <a:srgbClr val="FF00FF"/>
                </a:solidFill>
              </a:rPr>
              <a:t>(“%-6d%-10s%-3c%-3c%-6d\</a:t>
            </a:r>
            <a:r>
              <a:rPr lang="en-US" altLang="zh-CN" sz="2800" dirty="0" err="1">
                <a:solidFill>
                  <a:srgbClr val="FF00FF"/>
                </a:solidFill>
              </a:rPr>
              <a:t>n”,person</a:t>
            </a:r>
            <a:r>
              <a:rPr lang="en-US" altLang="zh-CN" sz="2800" dirty="0">
                <a:solidFill>
                  <a:srgbClr val="FF00FF"/>
                </a:solidFill>
              </a:rPr>
              <a:t>[</a:t>
            </a:r>
            <a:r>
              <a:rPr lang="en-US" altLang="zh-CN" sz="2800" dirty="0" err="1">
                <a:solidFill>
                  <a:srgbClr val="FF00FF"/>
                </a:solidFill>
              </a:rPr>
              <a:t>i</a:t>
            </a:r>
            <a:r>
              <a:rPr lang="en-US" altLang="zh-CN" sz="2800" dirty="0">
                <a:solidFill>
                  <a:srgbClr val="FF00FF"/>
                </a:solidFill>
              </a:rPr>
              <a:t>].</a:t>
            </a:r>
            <a:r>
              <a:rPr lang="en-US" altLang="zh-CN" sz="2800" dirty="0" err="1">
                <a:solidFill>
                  <a:srgbClr val="FF00FF"/>
                </a:solidFill>
              </a:rPr>
              <a:t>num</a:t>
            </a:r>
            <a:r>
              <a:rPr lang="en-US" altLang="zh-CN" sz="2800" dirty="0">
                <a:solidFill>
                  <a:srgbClr val="FF00FF"/>
                </a:solidFill>
              </a:rPr>
              <a:t>, </a:t>
            </a:r>
          </a:p>
          <a:p>
            <a:pPr lvl="0"/>
            <a:r>
              <a:rPr lang="en-US" altLang="zh-CN" sz="2800" dirty="0">
                <a:solidFill>
                  <a:srgbClr val="FF00FF"/>
                </a:solidFill>
              </a:rPr>
              <a:t>            </a:t>
            </a:r>
            <a:r>
              <a:rPr lang="en-US" altLang="zh-CN" sz="2800" dirty="0" smtClean="0">
                <a:solidFill>
                  <a:srgbClr val="FF00FF"/>
                </a:solidFill>
              </a:rPr>
              <a:t>         person[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i</a:t>
            </a:r>
            <a:r>
              <a:rPr lang="en-US" altLang="zh-CN" sz="2800" dirty="0">
                <a:solidFill>
                  <a:srgbClr val="FF00FF"/>
                </a:solidFill>
              </a:rPr>
              <a:t>].name, person[</a:t>
            </a:r>
            <a:r>
              <a:rPr lang="en-US" altLang="zh-CN" sz="2800" dirty="0" err="1">
                <a:solidFill>
                  <a:srgbClr val="FF00FF"/>
                </a:solidFill>
              </a:rPr>
              <a:t>i</a:t>
            </a:r>
            <a:r>
              <a:rPr lang="en-US" altLang="zh-CN" sz="2800" dirty="0">
                <a:solidFill>
                  <a:srgbClr val="FF00FF"/>
                </a:solidFill>
              </a:rPr>
              <a:t>].sex, person[</a:t>
            </a:r>
            <a:r>
              <a:rPr lang="en-US" altLang="zh-CN" sz="2800" dirty="0" err="1">
                <a:solidFill>
                  <a:srgbClr val="FF00FF"/>
                </a:solidFill>
              </a:rPr>
              <a:t>i</a:t>
            </a:r>
            <a:r>
              <a:rPr lang="en-US" altLang="zh-CN" sz="2800" dirty="0">
                <a:solidFill>
                  <a:srgbClr val="FF00FF"/>
                </a:solidFill>
              </a:rPr>
              <a:t>].job, </a:t>
            </a:r>
          </a:p>
          <a:p>
            <a:pPr lvl="0"/>
            <a:r>
              <a:rPr lang="en-US" altLang="zh-CN" sz="2800" dirty="0">
                <a:solidFill>
                  <a:srgbClr val="FF00FF"/>
                </a:solidFill>
              </a:rPr>
              <a:t>                     </a:t>
            </a:r>
            <a:r>
              <a:rPr lang="en-US" altLang="zh-CN" sz="2800" dirty="0" smtClean="0">
                <a:solidFill>
                  <a:srgbClr val="FF0000"/>
                </a:solidFill>
              </a:rPr>
              <a:t>person[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i</a:t>
            </a:r>
            <a:r>
              <a:rPr lang="en-US" altLang="zh-CN" sz="2800" dirty="0">
                <a:solidFill>
                  <a:srgbClr val="FF0000"/>
                </a:solidFill>
              </a:rPr>
              <a:t>].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category.clas</a:t>
            </a:r>
            <a:r>
              <a:rPr lang="en-US" altLang="zh-CN" sz="2800" dirty="0" smtClean="0">
                <a:solidFill>
                  <a:srgbClr val="FF00FF"/>
                </a:solidFill>
              </a:rPr>
              <a:t>);</a:t>
            </a:r>
            <a:endParaRPr lang="en-US" altLang="zh-CN" sz="2800" dirty="0">
              <a:solidFill>
                <a:srgbClr val="FF00FF"/>
              </a:solidFill>
            </a:endParaRPr>
          </a:p>
          <a:p>
            <a:pPr lvl="0"/>
            <a:r>
              <a:rPr lang="en-US" altLang="zh-CN" sz="2800" dirty="0" smtClean="0">
                <a:solidFill>
                  <a:srgbClr val="FF00FF"/>
                </a:solidFill>
              </a:rPr>
              <a:t>  else  </a:t>
            </a:r>
          </a:p>
          <a:p>
            <a:pPr lvl="0"/>
            <a:r>
              <a:rPr lang="en-US" altLang="zh-CN" sz="2800" dirty="0">
                <a:solidFill>
                  <a:srgbClr val="FF00FF"/>
                </a:solidFill>
              </a:rPr>
              <a:t> </a:t>
            </a:r>
            <a:r>
              <a:rPr lang="en-US" altLang="zh-CN" sz="2800" dirty="0" smtClean="0">
                <a:solidFill>
                  <a:srgbClr val="FF00FF"/>
                </a:solidFill>
              </a:rPr>
              <a:t>    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printf</a:t>
            </a:r>
            <a:r>
              <a:rPr lang="en-US" altLang="zh-CN" sz="2800" dirty="0">
                <a:solidFill>
                  <a:srgbClr val="FF00FF"/>
                </a:solidFill>
              </a:rPr>
              <a:t>(“%-6d%-10s%-3c%-3c%-6s\</a:t>
            </a:r>
            <a:r>
              <a:rPr lang="en-US" altLang="zh-CN" sz="2800" dirty="0" err="1">
                <a:solidFill>
                  <a:srgbClr val="FF00FF"/>
                </a:solidFill>
              </a:rPr>
              <a:t>n”,person</a:t>
            </a:r>
            <a:r>
              <a:rPr lang="en-US" altLang="zh-CN" sz="2800" dirty="0">
                <a:solidFill>
                  <a:srgbClr val="FF00FF"/>
                </a:solidFill>
              </a:rPr>
              <a:t>[</a:t>
            </a:r>
            <a:r>
              <a:rPr lang="en-US" altLang="zh-CN" sz="2800" dirty="0" err="1">
                <a:solidFill>
                  <a:srgbClr val="FF00FF"/>
                </a:solidFill>
              </a:rPr>
              <a:t>i</a:t>
            </a:r>
            <a:r>
              <a:rPr lang="en-US" altLang="zh-CN" sz="2800" dirty="0">
                <a:solidFill>
                  <a:srgbClr val="FF00FF"/>
                </a:solidFill>
              </a:rPr>
              <a:t>].</a:t>
            </a:r>
            <a:r>
              <a:rPr lang="en-US" altLang="zh-CN" sz="2800" dirty="0" err="1">
                <a:solidFill>
                  <a:srgbClr val="FF00FF"/>
                </a:solidFill>
              </a:rPr>
              <a:t>num</a:t>
            </a:r>
            <a:r>
              <a:rPr lang="en-US" altLang="zh-CN" sz="2800" dirty="0">
                <a:solidFill>
                  <a:srgbClr val="FF00FF"/>
                </a:solidFill>
              </a:rPr>
              <a:t>, </a:t>
            </a:r>
          </a:p>
          <a:p>
            <a:pPr lvl="0"/>
            <a:r>
              <a:rPr lang="en-US" altLang="zh-CN" sz="2800" dirty="0">
                <a:solidFill>
                  <a:srgbClr val="FF00FF"/>
                </a:solidFill>
              </a:rPr>
              <a:t>             </a:t>
            </a:r>
            <a:r>
              <a:rPr lang="en-US" altLang="zh-CN" sz="2800" dirty="0" smtClean="0">
                <a:solidFill>
                  <a:srgbClr val="FF00FF"/>
                </a:solidFill>
              </a:rPr>
              <a:t>    person[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i</a:t>
            </a:r>
            <a:r>
              <a:rPr lang="en-US" altLang="zh-CN" sz="2800" dirty="0">
                <a:solidFill>
                  <a:srgbClr val="FF00FF"/>
                </a:solidFill>
              </a:rPr>
              <a:t>].</a:t>
            </a:r>
            <a:r>
              <a:rPr lang="en-US" altLang="zh-CN" sz="2800" dirty="0" err="1">
                <a:solidFill>
                  <a:srgbClr val="FF00FF"/>
                </a:solidFill>
              </a:rPr>
              <a:t>name,person</a:t>
            </a:r>
            <a:r>
              <a:rPr lang="en-US" altLang="zh-CN" sz="2800" dirty="0">
                <a:solidFill>
                  <a:srgbClr val="FF00FF"/>
                </a:solidFill>
              </a:rPr>
              <a:t>[</a:t>
            </a:r>
            <a:r>
              <a:rPr lang="en-US" altLang="zh-CN" sz="2800" dirty="0" err="1">
                <a:solidFill>
                  <a:srgbClr val="FF00FF"/>
                </a:solidFill>
              </a:rPr>
              <a:t>i</a:t>
            </a:r>
            <a:r>
              <a:rPr lang="en-US" altLang="zh-CN" sz="2800" dirty="0">
                <a:solidFill>
                  <a:srgbClr val="FF00FF"/>
                </a:solidFill>
              </a:rPr>
              <a:t>].sex, person[</a:t>
            </a:r>
            <a:r>
              <a:rPr lang="en-US" altLang="zh-CN" sz="2800" dirty="0" err="1">
                <a:solidFill>
                  <a:srgbClr val="FF00FF"/>
                </a:solidFill>
              </a:rPr>
              <a:t>i</a:t>
            </a:r>
            <a:r>
              <a:rPr lang="en-US" altLang="zh-CN" sz="2800" dirty="0">
                <a:solidFill>
                  <a:srgbClr val="FF00FF"/>
                </a:solidFill>
              </a:rPr>
              <a:t>].job, </a:t>
            </a:r>
          </a:p>
          <a:p>
            <a:pPr lvl="0"/>
            <a:r>
              <a:rPr lang="en-US" altLang="zh-CN" sz="2800" dirty="0">
                <a:solidFill>
                  <a:srgbClr val="FF00FF"/>
                </a:solidFill>
              </a:rPr>
              <a:t>                 </a:t>
            </a:r>
            <a:r>
              <a:rPr lang="en-US" altLang="zh-CN" sz="2800" dirty="0">
                <a:solidFill>
                  <a:srgbClr val="FF0000"/>
                </a:solidFill>
              </a:rPr>
              <a:t>person[</a:t>
            </a:r>
            <a:r>
              <a:rPr lang="en-US" altLang="zh-CN" sz="2800" dirty="0" err="1">
                <a:solidFill>
                  <a:srgbClr val="FF0000"/>
                </a:solidFill>
              </a:rPr>
              <a:t>i</a:t>
            </a:r>
            <a:r>
              <a:rPr lang="en-US" altLang="zh-CN" sz="2800" dirty="0">
                <a:solidFill>
                  <a:srgbClr val="FF0000"/>
                </a:solidFill>
              </a:rPr>
              <a:t>].</a:t>
            </a:r>
            <a:r>
              <a:rPr lang="en-US" altLang="zh-CN" sz="2800" dirty="0" err="1">
                <a:solidFill>
                  <a:srgbClr val="FF0000"/>
                </a:solidFill>
              </a:rPr>
              <a:t>category.position</a:t>
            </a:r>
            <a:r>
              <a:rPr lang="en-US" altLang="zh-CN" sz="2800" dirty="0" smtClean="0">
                <a:solidFill>
                  <a:srgbClr val="FF00FF"/>
                </a:solidFill>
              </a:rPr>
              <a:t>);</a:t>
            </a:r>
          </a:p>
          <a:p>
            <a:pPr lvl="0"/>
            <a:r>
              <a:rPr lang="en-US" altLang="zh-CN" sz="2800" dirty="0" smtClean="0">
                <a:solidFill>
                  <a:srgbClr val="FF00FF"/>
                </a:solidFill>
              </a:rPr>
              <a:t>}</a:t>
            </a:r>
            <a:endParaRPr lang="en-US" altLang="zh-CN" sz="2800" dirty="0">
              <a:solidFill>
                <a:srgbClr val="FF00FF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4249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4" y="260648"/>
            <a:ext cx="8229600" cy="864096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计算机中的数</a:t>
            </a:r>
            <a:r>
              <a:rPr lang="en-US" altLang="zh-CN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字符型</a:t>
            </a:r>
            <a:r>
              <a:rPr lang="en-US" altLang="zh-CN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2</a:t>
            </a:fld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5299582"/>
              </p:ext>
            </p:extLst>
          </p:nvPr>
        </p:nvGraphicFramePr>
        <p:xfrm>
          <a:off x="2771800" y="2852936"/>
          <a:ext cx="2592288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i="1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zh-CN" altLang="en-US" sz="2800" i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i="1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zh-CN" altLang="en-US" sz="2800" i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i="1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zh-CN" altLang="en-US" sz="2800" i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i="1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zh-CN" altLang="en-US" sz="2800" i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13372" y="2833772"/>
            <a:ext cx="15263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00B0F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字符型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9</a:t>
            </a:r>
            <a:endParaRPr lang="zh-CN" alt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824594" y="3611756"/>
            <a:ext cx="15151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00B0F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字符型</a:t>
            </a:r>
            <a:r>
              <a:rPr lang="zh-CN" altLang="en-US" sz="2800" dirty="0" smtClean="0"/>
              <a:t> </a:t>
            </a:r>
            <a:r>
              <a:rPr lang="en-US" altLang="zh-CN" sz="2800" dirty="0"/>
              <a:t>a</a:t>
            </a:r>
            <a:endParaRPr lang="zh-CN" altLang="en-US" sz="2800" dirty="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9018490"/>
              </p:ext>
            </p:extLst>
          </p:nvPr>
        </p:nvGraphicFramePr>
        <p:xfrm>
          <a:off x="2771800" y="3630920"/>
          <a:ext cx="2592288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solidFill>
                            <a:srgbClr val="FF00FF"/>
                          </a:solidFill>
                        </a:rPr>
                        <a:t>1</a:t>
                      </a:r>
                      <a:endParaRPr lang="zh-CN" altLang="en-US" sz="2800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i="1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zh-CN" altLang="en-US" sz="2800" i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i="1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zh-CN" altLang="en-US" sz="2800" i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i="1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zh-CN" altLang="en-US" sz="2800" i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i="1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zh-CN" altLang="en-US" sz="2800" i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i="1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zh-CN" altLang="en-US" sz="2800" i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95537" y="946755"/>
            <a:ext cx="842493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一个字节，</a:t>
            </a:r>
            <a:r>
              <a:rPr lang="zh-CN" altLang="en-US" sz="2800" dirty="0" smtClean="0">
                <a:solidFill>
                  <a:srgbClr val="FF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标准</a:t>
            </a:r>
            <a:r>
              <a:rPr lang="en-US" altLang="zh-CN" sz="2800" dirty="0" smtClean="0">
                <a:solidFill>
                  <a:srgbClr val="FF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ASCII</a:t>
            </a:r>
            <a:r>
              <a:rPr lang="zh-CN" altLang="en-US" sz="2800" dirty="0" smtClean="0">
                <a:solidFill>
                  <a:srgbClr val="FF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：</a:t>
            </a:r>
            <a:r>
              <a:rPr lang="en-US" altLang="zh-CN" sz="2800" dirty="0" smtClean="0">
                <a:solidFill>
                  <a:srgbClr val="FF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0~127</a:t>
            </a:r>
            <a:r>
              <a:rPr lang="zh-CN" altLang="en-US" sz="2800" dirty="0" smtClean="0">
                <a:solidFill>
                  <a:srgbClr val="FF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，扩展</a:t>
            </a:r>
            <a:r>
              <a:rPr lang="en-US" altLang="zh-CN" sz="2800" dirty="0" smtClean="0">
                <a:solidFill>
                  <a:srgbClr val="FF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ASCII</a:t>
            </a:r>
            <a:r>
              <a:rPr lang="zh-CN" altLang="en-US" sz="2800" dirty="0" smtClean="0">
                <a:solidFill>
                  <a:srgbClr val="FF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：</a:t>
            </a:r>
            <a:r>
              <a:rPr lang="en-US" altLang="zh-CN" sz="2800" dirty="0" smtClean="0">
                <a:solidFill>
                  <a:srgbClr val="FF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128~255</a:t>
            </a:r>
            <a:endParaRPr lang="zh-CN" altLang="en-US" sz="2800" dirty="0">
              <a:solidFill>
                <a:srgbClr val="FF00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27584" y="4254768"/>
            <a:ext cx="14847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00B0F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字符型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z</a:t>
            </a:r>
            <a:endParaRPr lang="zh-CN" altLang="en-US" sz="2800" dirty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3165772"/>
              </p:ext>
            </p:extLst>
          </p:nvPr>
        </p:nvGraphicFramePr>
        <p:xfrm>
          <a:off x="2771800" y="4273932"/>
          <a:ext cx="2592288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solidFill>
                            <a:srgbClr val="FF00FF"/>
                          </a:solidFill>
                        </a:rPr>
                        <a:t>1</a:t>
                      </a:r>
                      <a:endParaRPr lang="zh-CN" altLang="en-US" sz="2800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i="1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zh-CN" altLang="en-US" sz="2800" i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i="1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zh-CN" altLang="en-US" sz="2800" i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i="1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zh-CN" altLang="en-US" sz="2800" i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i="1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zh-CN" altLang="en-US" sz="2800" i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i="1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zh-CN" altLang="en-US" sz="2800" i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8569160"/>
              </p:ext>
            </p:extLst>
          </p:nvPr>
        </p:nvGraphicFramePr>
        <p:xfrm>
          <a:off x="2771800" y="2171596"/>
          <a:ext cx="2592288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i="1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zh-CN" altLang="en-US" sz="2800" i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i="1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zh-CN" altLang="en-US" sz="2800" i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i="1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zh-CN" altLang="en-US" sz="2800" i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i="1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zh-CN" altLang="en-US" sz="2800" i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813372" y="2166536"/>
            <a:ext cx="15263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00B0F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字符型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0</a:t>
            </a:r>
            <a:endParaRPr lang="zh-CN" alt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5940152" y="3611756"/>
            <a:ext cx="16433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0X61</a:t>
            </a:r>
            <a:r>
              <a:rPr lang="zh-CN" altLang="en-US" sz="2800" dirty="0" smtClean="0"/>
              <a:t>，</a:t>
            </a:r>
            <a:r>
              <a:rPr lang="en-US" altLang="zh-CN" sz="2800" dirty="0" smtClean="0"/>
              <a:t>97</a:t>
            </a:r>
            <a:endParaRPr lang="zh-CN" altLang="en-US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5940152" y="4273932"/>
            <a:ext cx="18517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0X7A</a:t>
            </a:r>
            <a:r>
              <a:rPr lang="zh-CN" altLang="en-US" sz="2800" dirty="0" smtClean="0"/>
              <a:t>，</a:t>
            </a:r>
            <a:r>
              <a:rPr lang="en-US" altLang="zh-CN" sz="2800" dirty="0" smtClean="0"/>
              <a:t>122</a:t>
            </a:r>
            <a:endParaRPr lang="zh-CN" alt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5940152" y="2185700"/>
            <a:ext cx="16433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0X30</a:t>
            </a:r>
            <a:r>
              <a:rPr lang="zh-CN" altLang="en-US" sz="2800" dirty="0" smtClean="0"/>
              <a:t>，</a:t>
            </a:r>
            <a:r>
              <a:rPr lang="en-US" altLang="zh-CN" sz="2800" dirty="0" smtClean="0"/>
              <a:t>48</a:t>
            </a:r>
            <a:endParaRPr lang="zh-CN" altLang="en-US" sz="2800" dirty="0"/>
          </a:p>
        </p:txBody>
      </p:sp>
      <p:sp>
        <p:nvSpPr>
          <p:cNvPr id="19" name="TextBox 18"/>
          <p:cNvSpPr txBox="1"/>
          <p:nvPr/>
        </p:nvSpPr>
        <p:spPr>
          <a:xfrm>
            <a:off x="5940152" y="2905780"/>
            <a:ext cx="16433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0X39</a:t>
            </a:r>
            <a:r>
              <a:rPr lang="zh-CN" altLang="en-US" sz="2800" dirty="0" smtClean="0"/>
              <a:t>，</a:t>
            </a:r>
            <a:r>
              <a:rPr lang="en-US" altLang="zh-CN" sz="2800" dirty="0" smtClean="0"/>
              <a:t>57</a:t>
            </a:r>
            <a:endParaRPr lang="zh-CN" altLang="en-US" sz="2800" dirty="0"/>
          </a:p>
        </p:txBody>
      </p:sp>
      <p:sp>
        <p:nvSpPr>
          <p:cNvPr id="20" name="TextBox 19"/>
          <p:cNvSpPr txBox="1"/>
          <p:nvPr/>
        </p:nvSpPr>
        <p:spPr>
          <a:xfrm>
            <a:off x="827584" y="4941168"/>
            <a:ext cx="15520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00B0F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字符型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A</a:t>
            </a:r>
            <a:endParaRPr lang="zh-CN" altLang="en-US" sz="2800" dirty="0"/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7176709"/>
              </p:ext>
            </p:extLst>
          </p:nvPr>
        </p:nvGraphicFramePr>
        <p:xfrm>
          <a:off x="2774790" y="4960332"/>
          <a:ext cx="2592288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solidFill>
                            <a:srgbClr val="FF00FF"/>
                          </a:solidFill>
                        </a:rPr>
                        <a:t>0</a:t>
                      </a:r>
                      <a:endParaRPr lang="zh-CN" altLang="en-US" sz="2800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i="1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zh-CN" altLang="en-US" sz="2800" i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i="1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zh-CN" altLang="en-US" sz="2800" i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i="1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zh-CN" altLang="en-US" sz="2800" i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i="1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zh-CN" altLang="en-US" sz="2800" i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i="1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zh-CN" altLang="en-US" sz="2800" i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830574" y="5589240"/>
            <a:ext cx="15119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00B0F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字符型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Z</a:t>
            </a:r>
            <a:endParaRPr lang="zh-CN" altLang="en-US" sz="2800" dirty="0"/>
          </a:p>
        </p:txBody>
      </p:sp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9790195"/>
              </p:ext>
            </p:extLst>
          </p:nvPr>
        </p:nvGraphicFramePr>
        <p:xfrm>
          <a:off x="2774790" y="5608404"/>
          <a:ext cx="2592288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solidFill>
                            <a:srgbClr val="FF00FF"/>
                          </a:solidFill>
                        </a:rPr>
                        <a:t>0</a:t>
                      </a:r>
                      <a:endParaRPr lang="zh-CN" altLang="en-US" sz="2800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i="1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zh-CN" altLang="en-US" sz="2800" i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i="1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zh-CN" altLang="en-US" sz="2800" i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i="1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zh-CN" altLang="en-US" sz="2800" i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i="1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zh-CN" altLang="en-US" sz="2800" i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i="1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zh-CN" altLang="en-US" sz="2800" i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5943142" y="4955272"/>
            <a:ext cx="16433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0X41</a:t>
            </a:r>
            <a:r>
              <a:rPr lang="zh-CN" altLang="en-US" sz="2800" dirty="0" smtClean="0"/>
              <a:t>，</a:t>
            </a:r>
            <a:r>
              <a:rPr lang="en-US" altLang="zh-CN" sz="2800" dirty="0" smtClean="0"/>
              <a:t>65</a:t>
            </a:r>
            <a:endParaRPr lang="zh-CN" altLang="en-US" sz="2800" dirty="0"/>
          </a:p>
        </p:txBody>
      </p:sp>
      <p:sp>
        <p:nvSpPr>
          <p:cNvPr id="25" name="TextBox 24"/>
          <p:cNvSpPr txBox="1"/>
          <p:nvPr/>
        </p:nvSpPr>
        <p:spPr>
          <a:xfrm>
            <a:off x="5943142" y="5603344"/>
            <a:ext cx="16690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0X5A</a:t>
            </a:r>
            <a:r>
              <a:rPr lang="zh-CN" altLang="en-US" sz="2800" dirty="0" smtClean="0"/>
              <a:t>，</a:t>
            </a:r>
            <a:r>
              <a:rPr lang="en-US" altLang="zh-CN" sz="2800" dirty="0" smtClean="0"/>
              <a:t>90</a:t>
            </a:r>
            <a:endParaRPr lang="zh-CN" altLang="en-US" sz="2800" dirty="0"/>
          </a:p>
        </p:txBody>
      </p:sp>
      <p:sp>
        <p:nvSpPr>
          <p:cNvPr id="26" name="TextBox 25"/>
          <p:cNvSpPr txBox="1"/>
          <p:nvPr/>
        </p:nvSpPr>
        <p:spPr>
          <a:xfrm>
            <a:off x="2699792" y="1685419"/>
            <a:ext cx="27703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D</a:t>
            </a:r>
            <a:r>
              <a:rPr lang="en-US" altLang="zh-CN" sz="2400" baseline="-25000" dirty="0" smtClean="0"/>
              <a:t>7</a:t>
            </a:r>
            <a:r>
              <a:rPr lang="en-US" altLang="zh-CN" sz="2400" dirty="0" smtClean="0"/>
              <a:t>                             D</a:t>
            </a:r>
            <a:r>
              <a:rPr lang="en-US" altLang="zh-CN" sz="2400" baseline="-25000" dirty="0" smtClean="0"/>
              <a:t>0</a:t>
            </a:r>
            <a:endParaRPr lang="zh-CN" altLang="en-US" sz="2400" baseline="-25000" dirty="0"/>
          </a:p>
        </p:txBody>
      </p:sp>
    </p:spTree>
    <p:extLst>
      <p:ext uri="{BB962C8B-B14F-4D97-AF65-F5344CB8AC3E}">
        <p14:creationId xmlns:p14="http://schemas.microsoft.com/office/powerpoint/2010/main" val="3540473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97768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浮点数格式验证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23528" y="1268760"/>
            <a:ext cx="835292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>
                <a:solidFill>
                  <a:srgbClr val="FF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输入十进制浮点数，显示内存中的标准格式浮点数。</a:t>
            </a:r>
            <a:endParaRPr lang="zh-CN" altLang="en-US" sz="2800" dirty="0">
              <a:solidFill>
                <a:srgbClr val="FF00FF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符号位</a:t>
            </a:r>
            <a:r>
              <a:rPr lang="zh-CN" altLang="en-US" sz="2800" dirty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与指数间，指数与尾数间各</a:t>
            </a:r>
            <a:r>
              <a:rPr lang="en-US" altLang="zh-CN" sz="2800" dirty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2</a:t>
            </a:r>
            <a:r>
              <a:rPr lang="zh-CN" altLang="en-US" sz="2800" dirty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个空格</a:t>
            </a:r>
            <a:r>
              <a:rPr lang="zh-CN" altLang="en-US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，</a:t>
            </a:r>
            <a:endParaRPr lang="en-US" altLang="zh-CN" sz="2800" dirty="0" smtClean="0">
              <a:solidFill>
                <a:srgbClr val="0070C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8</a:t>
            </a:r>
            <a:r>
              <a:rPr lang="zh-CN" altLang="en-US" sz="2800" dirty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位指数中间</a:t>
            </a:r>
            <a:r>
              <a:rPr lang="en-US" altLang="zh-CN" sz="2800" dirty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1</a:t>
            </a:r>
            <a:r>
              <a:rPr lang="zh-CN" altLang="en-US" sz="2800" dirty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个空格，尾数从左至右每</a:t>
            </a:r>
            <a:r>
              <a:rPr lang="en-US" altLang="zh-CN" sz="2800" dirty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4</a:t>
            </a:r>
            <a:r>
              <a:rPr lang="zh-CN" altLang="en-US" sz="2800" dirty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位</a:t>
            </a:r>
            <a:r>
              <a:rPr lang="en-US" altLang="zh-CN" sz="2800" dirty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1</a:t>
            </a:r>
            <a:r>
              <a:rPr lang="zh-CN" altLang="en-US" sz="2800" dirty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个空格。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可连续输入多个数字</a:t>
            </a:r>
            <a:r>
              <a:rPr lang="zh-CN" altLang="en-US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进行显示</a:t>
            </a:r>
            <a:r>
              <a:rPr lang="zh-CN" altLang="en-US" sz="2800" dirty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，若输入</a:t>
            </a:r>
            <a:r>
              <a:rPr lang="en-US" altLang="zh-CN" sz="2800" dirty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0</a:t>
            </a:r>
            <a:r>
              <a:rPr lang="zh-CN" altLang="en-US" sz="2800" dirty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，程序结束，输入非数字，提示错误后可继续输入</a:t>
            </a:r>
            <a:r>
              <a:rPr lang="zh-CN" altLang="en-US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。</a:t>
            </a:r>
            <a:endParaRPr lang="en-US" altLang="zh-CN" sz="2800" dirty="0">
              <a:solidFill>
                <a:srgbClr val="0070C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solidFill>
                  <a:srgbClr val="00B05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难点：位运算只能对整数，但浮转整是取整。</a:t>
            </a:r>
            <a:endParaRPr lang="en-US" altLang="zh-CN" sz="2800" dirty="0" smtClean="0">
              <a:solidFill>
                <a:srgbClr val="00B05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提示：可用共用体</a:t>
            </a:r>
            <a:r>
              <a:rPr lang="zh-CN" altLang="en-US" sz="2800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或</a:t>
            </a:r>
            <a:r>
              <a:rPr lang="zh-CN" altLang="en-US" sz="2800" dirty="0" smtClean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指针</a:t>
            </a:r>
            <a:r>
              <a:rPr lang="zh-CN" altLang="en-US" sz="2800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两种</a:t>
            </a:r>
            <a:r>
              <a:rPr lang="zh-CN" altLang="en-US" sz="2800" dirty="0" smtClean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方法</a:t>
            </a:r>
            <a:r>
              <a:rPr lang="zh-CN" altLang="en-US" sz="2800" dirty="0" smtClean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。</a:t>
            </a:r>
            <a:endParaRPr lang="en-US" altLang="zh-CN" sz="2800" dirty="0" smtClean="0">
              <a:solidFill>
                <a:srgbClr val="FF000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solidFill>
                  <a:srgbClr val="00B05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难点：如何显示？输入错误重输入、多个输入。</a:t>
            </a:r>
            <a:endParaRPr lang="en-US" altLang="zh-CN" sz="2800" dirty="0">
              <a:solidFill>
                <a:srgbClr val="00B05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2656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转换显示程序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51520" y="764704"/>
            <a:ext cx="8568952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void </a:t>
            </a:r>
            <a:r>
              <a:rPr lang="en-US" altLang="zh-CN" sz="2400" dirty="0" err="1"/>
              <a:t>printfbin</a:t>
            </a:r>
            <a:r>
              <a:rPr lang="en-US" altLang="zh-CN" sz="2400" dirty="0"/>
              <a:t>(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n)</a:t>
            </a:r>
          </a:p>
          <a:p>
            <a:r>
              <a:rPr lang="en-US" altLang="zh-CN" sz="2400" dirty="0" smtClean="0"/>
              <a:t>{ char </a:t>
            </a:r>
            <a:r>
              <a:rPr lang="en-US" altLang="zh-CN" sz="2400" dirty="0"/>
              <a:t>bin[43];        </a:t>
            </a:r>
            <a:r>
              <a:rPr lang="en-US" altLang="zh-CN" sz="2400" dirty="0" smtClean="0"/>
              <a:t>               </a:t>
            </a:r>
            <a:r>
              <a:rPr lang="en-US" altLang="zh-CN" sz="2400" dirty="0" smtClean="0">
                <a:solidFill>
                  <a:srgbClr val="00B050"/>
                </a:solidFill>
              </a:rPr>
              <a:t>//</a:t>
            </a:r>
            <a:r>
              <a:rPr lang="en-US" altLang="zh-CN" sz="2400" dirty="0">
                <a:solidFill>
                  <a:srgbClr val="00B050"/>
                </a:solidFill>
              </a:rPr>
              <a:t>32</a:t>
            </a:r>
            <a:r>
              <a:rPr lang="zh-CN" altLang="en-US" sz="2400" dirty="0">
                <a:solidFill>
                  <a:srgbClr val="00B050"/>
                </a:solidFill>
              </a:rPr>
              <a:t>位</a:t>
            </a:r>
            <a:r>
              <a:rPr lang="en-US" altLang="zh-CN" sz="2400" dirty="0">
                <a:solidFill>
                  <a:srgbClr val="00B050"/>
                </a:solidFill>
              </a:rPr>
              <a:t>+10</a:t>
            </a:r>
            <a:r>
              <a:rPr lang="zh-CN" altLang="en-US" sz="2400" dirty="0">
                <a:solidFill>
                  <a:srgbClr val="00B050"/>
                </a:solidFill>
              </a:rPr>
              <a:t>个空格</a:t>
            </a:r>
            <a:r>
              <a:rPr lang="en-US" altLang="zh-CN" sz="2400" dirty="0">
                <a:solidFill>
                  <a:srgbClr val="00B050"/>
                </a:solidFill>
              </a:rPr>
              <a:t>+1</a:t>
            </a:r>
            <a:r>
              <a:rPr lang="zh-CN" altLang="en-US" sz="2400" dirty="0">
                <a:solidFill>
                  <a:srgbClr val="00B050"/>
                </a:solidFill>
              </a:rPr>
              <a:t>个结束符</a:t>
            </a:r>
          </a:p>
          <a:p>
            <a:r>
              <a:rPr lang="en-US" altLang="zh-CN" sz="2400" dirty="0" smtClean="0"/>
              <a:t>  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, j = 42; bin[j--] = </a:t>
            </a:r>
            <a:r>
              <a:rPr lang="en-US" altLang="zh-CN" sz="2400" dirty="0" smtClean="0"/>
              <a:t>‘\0’;  </a:t>
            </a:r>
            <a:r>
              <a:rPr lang="en-US" altLang="zh-CN" sz="2400" dirty="0" smtClean="0">
                <a:solidFill>
                  <a:srgbClr val="00B050"/>
                </a:solidFill>
              </a:rPr>
              <a:t>//</a:t>
            </a:r>
            <a:r>
              <a:rPr lang="zh-CN" altLang="en-US" sz="2400" dirty="0">
                <a:solidFill>
                  <a:srgbClr val="00B050"/>
                </a:solidFill>
              </a:rPr>
              <a:t>字符数组下标</a:t>
            </a:r>
            <a:r>
              <a:rPr lang="en-US" altLang="zh-CN" sz="2400" dirty="0" smtClean="0">
                <a:solidFill>
                  <a:srgbClr val="00B050"/>
                </a:solidFill>
              </a:rPr>
              <a:t>0~42</a:t>
            </a:r>
            <a:r>
              <a:rPr lang="zh-CN" altLang="en-US" sz="2400" dirty="0" smtClean="0">
                <a:solidFill>
                  <a:srgbClr val="00B050"/>
                </a:solidFill>
              </a:rPr>
              <a:t>，最后</a:t>
            </a:r>
            <a:r>
              <a:rPr lang="zh-CN" altLang="en-US" sz="2400" dirty="0">
                <a:solidFill>
                  <a:srgbClr val="00B050"/>
                </a:solidFill>
              </a:rPr>
              <a:t>为结束符</a:t>
            </a:r>
          </a:p>
          <a:p>
            <a:r>
              <a:rPr lang="en-US" altLang="zh-CN" sz="2400" dirty="0" smtClean="0"/>
              <a:t>  for </a:t>
            </a:r>
            <a:r>
              <a:rPr lang="en-US" altLang="zh-CN" sz="2400" dirty="0"/>
              <a:t>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= 0;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&lt; 3;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++)   </a:t>
            </a:r>
            <a:r>
              <a:rPr lang="en-US" altLang="zh-CN" sz="2400" dirty="0" smtClean="0">
                <a:solidFill>
                  <a:srgbClr val="00B050"/>
                </a:solidFill>
              </a:rPr>
              <a:t>//</a:t>
            </a:r>
            <a:r>
              <a:rPr lang="zh-CN" altLang="en-US" sz="2400" dirty="0">
                <a:solidFill>
                  <a:srgbClr val="00B050"/>
                </a:solidFill>
              </a:rPr>
              <a:t>尾数</a:t>
            </a:r>
            <a:r>
              <a:rPr lang="en-US" altLang="zh-CN" sz="2400" dirty="0">
                <a:solidFill>
                  <a:srgbClr val="00B050"/>
                </a:solidFill>
              </a:rPr>
              <a:t>0~2</a:t>
            </a:r>
            <a:r>
              <a:rPr lang="zh-CN" altLang="en-US" sz="2400" dirty="0" smtClean="0">
                <a:solidFill>
                  <a:srgbClr val="00B050"/>
                </a:solidFill>
              </a:rPr>
              <a:t>位，</a:t>
            </a:r>
            <a:r>
              <a:rPr lang="en-US" altLang="zh-CN" sz="2400" dirty="0" smtClean="0">
                <a:solidFill>
                  <a:srgbClr val="00B050"/>
                </a:solidFill>
              </a:rPr>
              <a:t>1</a:t>
            </a:r>
            <a:r>
              <a:rPr lang="zh-CN" altLang="en-US" sz="2400" dirty="0" smtClean="0">
                <a:solidFill>
                  <a:srgbClr val="00B050"/>
                </a:solidFill>
              </a:rPr>
              <a:t>个</a:t>
            </a:r>
            <a:r>
              <a:rPr lang="zh-CN" altLang="en-US" sz="2400" dirty="0">
                <a:solidFill>
                  <a:srgbClr val="00B050"/>
                </a:solidFill>
              </a:rPr>
              <a:t>二进制位转换为字符</a:t>
            </a:r>
            <a:r>
              <a:rPr lang="en-US" altLang="zh-CN" sz="2400" dirty="0">
                <a:solidFill>
                  <a:srgbClr val="00B050"/>
                </a:solidFill>
              </a:rPr>
              <a:t>0</a:t>
            </a:r>
            <a:r>
              <a:rPr lang="zh-CN" altLang="en-US" sz="2400" dirty="0">
                <a:solidFill>
                  <a:srgbClr val="00B050"/>
                </a:solidFill>
              </a:rPr>
              <a:t>或</a:t>
            </a:r>
            <a:r>
              <a:rPr lang="en-US" altLang="zh-CN" sz="2400" dirty="0">
                <a:solidFill>
                  <a:srgbClr val="00B050"/>
                </a:solidFill>
              </a:rPr>
              <a:t>1</a:t>
            </a:r>
          </a:p>
          <a:p>
            <a:r>
              <a:rPr lang="zh-CN" altLang="en-US" sz="2400" dirty="0" smtClean="0">
                <a:solidFill>
                  <a:srgbClr val="00B050"/>
                </a:solidFill>
              </a:rPr>
              <a:t>       </a:t>
            </a:r>
            <a:r>
              <a:rPr lang="en-US" altLang="zh-CN" sz="2400" dirty="0" smtClean="0"/>
              <a:t>{  bin[j-</a:t>
            </a:r>
            <a:r>
              <a:rPr lang="en-US" altLang="zh-CN" sz="2400" dirty="0"/>
              <a:t>-] = (</a:t>
            </a:r>
            <a:r>
              <a:rPr lang="en-US" altLang="zh-CN" sz="2400" dirty="0">
                <a:solidFill>
                  <a:srgbClr val="FF00FF"/>
                </a:solidFill>
              </a:rPr>
              <a:t>n &amp; 1</a:t>
            </a:r>
            <a:r>
              <a:rPr lang="en-US" altLang="zh-CN" sz="2400" dirty="0"/>
              <a:t>) + 0x30; </a:t>
            </a:r>
            <a:r>
              <a:rPr lang="en-US" altLang="zh-CN" sz="2400" dirty="0" smtClean="0"/>
              <a:t> </a:t>
            </a:r>
            <a:r>
              <a:rPr lang="en-US" altLang="zh-CN" sz="2400" dirty="0" smtClean="0">
                <a:solidFill>
                  <a:srgbClr val="FF0000"/>
                </a:solidFill>
              </a:rPr>
              <a:t>n </a:t>
            </a:r>
            <a:r>
              <a:rPr lang="en-US" altLang="zh-CN" sz="2400" dirty="0">
                <a:solidFill>
                  <a:srgbClr val="FF0000"/>
                </a:solidFill>
              </a:rPr>
              <a:t>&gt;&gt;= 1</a:t>
            </a:r>
            <a:r>
              <a:rPr lang="en-US" altLang="zh-CN" sz="2400" dirty="0" smtClean="0"/>
              <a:t>;   }</a:t>
            </a:r>
            <a:endParaRPr lang="en-US" altLang="zh-CN" sz="2400" dirty="0"/>
          </a:p>
          <a:p>
            <a:r>
              <a:rPr lang="en-US" altLang="zh-CN" sz="2400" dirty="0" smtClean="0"/>
              <a:t>  for </a:t>
            </a:r>
            <a:r>
              <a:rPr lang="en-US" altLang="zh-CN" sz="2400" dirty="0"/>
              <a:t>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= 3;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&lt; 23;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++)   </a:t>
            </a:r>
            <a:r>
              <a:rPr lang="en-US" altLang="zh-CN" sz="2400" dirty="0">
                <a:solidFill>
                  <a:srgbClr val="00B050"/>
                </a:solidFill>
              </a:rPr>
              <a:t>//</a:t>
            </a:r>
            <a:r>
              <a:rPr lang="zh-CN" altLang="en-US" sz="2400" dirty="0">
                <a:solidFill>
                  <a:srgbClr val="00B050"/>
                </a:solidFill>
              </a:rPr>
              <a:t>尾数</a:t>
            </a:r>
            <a:r>
              <a:rPr lang="en-US" altLang="zh-CN" sz="2400" dirty="0">
                <a:solidFill>
                  <a:srgbClr val="00B050"/>
                </a:solidFill>
              </a:rPr>
              <a:t>3~22</a:t>
            </a:r>
            <a:r>
              <a:rPr lang="zh-CN" altLang="en-US" sz="2400" dirty="0">
                <a:solidFill>
                  <a:srgbClr val="00B050"/>
                </a:solidFill>
              </a:rPr>
              <a:t>位</a:t>
            </a:r>
          </a:p>
          <a:p>
            <a:r>
              <a:rPr lang="en-US" altLang="zh-CN" sz="2400" dirty="0" smtClean="0"/>
              <a:t>      {  if</a:t>
            </a:r>
            <a:r>
              <a:rPr lang="en-US" altLang="zh-CN" sz="2400" dirty="0"/>
              <a:t>((i+1) % 4 == 0</a:t>
            </a:r>
            <a:r>
              <a:rPr lang="en-US" altLang="zh-CN" sz="2400" dirty="0" smtClean="0"/>
              <a:t>)</a:t>
            </a:r>
            <a:r>
              <a:rPr lang="en-US" altLang="zh-CN" sz="2400" dirty="0"/>
              <a:t>	</a:t>
            </a:r>
            <a:r>
              <a:rPr lang="en-US" altLang="zh-CN" sz="2400" dirty="0" smtClean="0"/>
              <a:t> bin[j-</a:t>
            </a:r>
            <a:r>
              <a:rPr lang="en-US" altLang="zh-CN" sz="2400" dirty="0"/>
              <a:t>-] = ' ';     </a:t>
            </a:r>
            <a:r>
              <a:rPr lang="en-US" altLang="zh-CN" sz="2400" dirty="0">
                <a:solidFill>
                  <a:srgbClr val="00B050"/>
                </a:solidFill>
              </a:rPr>
              <a:t>// </a:t>
            </a:r>
            <a:r>
              <a:rPr lang="zh-CN" altLang="en-US" sz="2400" dirty="0">
                <a:solidFill>
                  <a:srgbClr val="00B050"/>
                </a:solidFill>
              </a:rPr>
              <a:t>每</a:t>
            </a:r>
            <a:r>
              <a:rPr lang="en-US" altLang="zh-CN" sz="2400" dirty="0">
                <a:solidFill>
                  <a:srgbClr val="00B050"/>
                </a:solidFill>
              </a:rPr>
              <a:t>4</a:t>
            </a:r>
            <a:r>
              <a:rPr lang="zh-CN" altLang="en-US" sz="2400" dirty="0">
                <a:solidFill>
                  <a:srgbClr val="00B050"/>
                </a:solidFill>
              </a:rPr>
              <a:t>位加一个空格</a:t>
            </a:r>
          </a:p>
          <a:p>
            <a:r>
              <a:rPr lang="en-US" altLang="zh-CN" sz="2400" dirty="0" smtClean="0"/>
              <a:t>         bin[j-</a:t>
            </a:r>
            <a:r>
              <a:rPr lang="en-US" altLang="zh-CN" sz="2400" dirty="0"/>
              <a:t>-] = (</a:t>
            </a:r>
            <a:r>
              <a:rPr lang="en-US" altLang="zh-CN" sz="2400" dirty="0">
                <a:solidFill>
                  <a:srgbClr val="FF00FF"/>
                </a:solidFill>
              </a:rPr>
              <a:t>n &amp; 1</a:t>
            </a:r>
            <a:r>
              <a:rPr lang="en-US" altLang="zh-CN" sz="2400" dirty="0"/>
              <a:t>) + 0x30; </a:t>
            </a:r>
            <a:r>
              <a:rPr lang="en-US" altLang="zh-CN" sz="2400" dirty="0" smtClean="0"/>
              <a:t> </a:t>
            </a:r>
            <a:r>
              <a:rPr lang="en-US" altLang="zh-CN" sz="2400" dirty="0" smtClean="0">
                <a:solidFill>
                  <a:srgbClr val="FF0000"/>
                </a:solidFill>
              </a:rPr>
              <a:t>n </a:t>
            </a:r>
            <a:r>
              <a:rPr lang="en-US" altLang="zh-CN" sz="2400" dirty="0">
                <a:solidFill>
                  <a:srgbClr val="FF0000"/>
                </a:solidFill>
              </a:rPr>
              <a:t>&gt;&gt;= </a:t>
            </a:r>
            <a:r>
              <a:rPr lang="en-US" altLang="zh-CN" sz="2400" dirty="0" smtClean="0">
                <a:solidFill>
                  <a:srgbClr val="FF0000"/>
                </a:solidFill>
              </a:rPr>
              <a:t>1</a:t>
            </a:r>
            <a:r>
              <a:rPr lang="en-US" altLang="zh-CN" sz="2400" dirty="0" smtClean="0"/>
              <a:t>; }</a:t>
            </a:r>
            <a:endParaRPr lang="en-US" altLang="zh-CN" sz="2400" dirty="0"/>
          </a:p>
          <a:p>
            <a:r>
              <a:rPr lang="en-US" altLang="zh-CN" sz="2400" dirty="0" smtClean="0"/>
              <a:t>  bin[j-</a:t>
            </a:r>
            <a:r>
              <a:rPr lang="en-US" altLang="zh-CN" sz="2400" dirty="0"/>
              <a:t>-] = ' ';    </a:t>
            </a:r>
            <a:r>
              <a:rPr lang="en-US" altLang="zh-CN" sz="2400" dirty="0" smtClean="0"/>
              <a:t>                                 </a:t>
            </a:r>
            <a:r>
              <a:rPr lang="en-US" altLang="zh-CN" sz="2400" dirty="0" smtClean="0">
                <a:solidFill>
                  <a:srgbClr val="00B050"/>
                </a:solidFill>
              </a:rPr>
              <a:t>// </a:t>
            </a:r>
            <a:r>
              <a:rPr lang="zh-CN" altLang="en-US" sz="2400" dirty="0">
                <a:solidFill>
                  <a:srgbClr val="00B050"/>
                </a:solidFill>
              </a:rPr>
              <a:t>尾数与指数间</a:t>
            </a:r>
            <a:r>
              <a:rPr lang="en-US" altLang="zh-CN" sz="2400" dirty="0">
                <a:solidFill>
                  <a:srgbClr val="00B050"/>
                </a:solidFill>
              </a:rPr>
              <a:t>2</a:t>
            </a:r>
            <a:r>
              <a:rPr lang="zh-CN" altLang="en-US" sz="2400" dirty="0">
                <a:solidFill>
                  <a:srgbClr val="00B050"/>
                </a:solidFill>
              </a:rPr>
              <a:t>个空格</a:t>
            </a:r>
          </a:p>
          <a:p>
            <a:r>
              <a:rPr lang="en-US" altLang="zh-CN" sz="2400" dirty="0" smtClean="0"/>
              <a:t>  for </a:t>
            </a:r>
            <a:r>
              <a:rPr lang="en-US" altLang="zh-CN" sz="2400" dirty="0"/>
              <a:t>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= 23;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&lt;31;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++)  </a:t>
            </a:r>
            <a:r>
              <a:rPr lang="en-US" altLang="zh-CN" sz="2400" dirty="0" smtClean="0"/>
              <a:t>                  </a:t>
            </a:r>
            <a:r>
              <a:rPr lang="en-US" altLang="zh-CN" sz="2400" dirty="0">
                <a:solidFill>
                  <a:srgbClr val="00B050"/>
                </a:solidFill>
              </a:rPr>
              <a:t>//</a:t>
            </a:r>
            <a:r>
              <a:rPr lang="zh-CN" altLang="en-US" sz="2400" dirty="0">
                <a:solidFill>
                  <a:srgbClr val="00B050"/>
                </a:solidFill>
              </a:rPr>
              <a:t>指数</a:t>
            </a:r>
            <a:r>
              <a:rPr lang="en-US" altLang="zh-CN" sz="2400" dirty="0">
                <a:solidFill>
                  <a:srgbClr val="00B050"/>
                </a:solidFill>
              </a:rPr>
              <a:t>30~23</a:t>
            </a:r>
            <a:r>
              <a:rPr lang="zh-CN" altLang="en-US" sz="2400" dirty="0">
                <a:solidFill>
                  <a:srgbClr val="00B050"/>
                </a:solidFill>
              </a:rPr>
              <a:t>位</a:t>
            </a:r>
          </a:p>
          <a:p>
            <a:r>
              <a:rPr lang="en-US" altLang="zh-CN" sz="2400" dirty="0" smtClean="0"/>
              <a:t>       { if </a:t>
            </a:r>
            <a:r>
              <a:rPr lang="en-US" altLang="zh-CN" sz="2400" dirty="0"/>
              <a:t>((i-23) % 4 == </a:t>
            </a:r>
            <a:r>
              <a:rPr lang="en-US" altLang="zh-CN" sz="2400" dirty="0" smtClean="0"/>
              <a:t>0)  bin[j-</a:t>
            </a:r>
            <a:r>
              <a:rPr lang="en-US" altLang="zh-CN" sz="2400" dirty="0"/>
              <a:t>-] = ' ';     </a:t>
            </a:r>
            <a:r>
              <a:rPr lang="en-US" altLang="zh-CN" sz="2400" dirty="0">
                <a:solidFill>
                  <a:srgbClr val="00B050"/>
                </a:solidFill>
              </a:rPr>
              <a:t>// </a:t>
            </a:r>
            <a:r>
              <a:rPr lang="zh-CN" altLang="en-US" sz="2400" dirty="0">
                <a:solidFill>
                  <a:srgbClr val="00B050"/>
                </a:solidFill>
              </a:rPr>
              <a:t>每</a:t>
            </a:r>
            <a:r>
              <a:rPr lang="en-US" altLang="zh-CN" sz="2400" dirty="0">
                <a:solidFill>
                  <a:srgbClr val="00B050"/>
                </a:solidFill>
              </a:rPr>
              <a:t>4</a:t>
            </a:r>
            <a:r>
              <a:rPr lang="zh-CN" altLang="en-US" sz="2400" dirty="0">
                <a:solidFill>
                  <a:srgbClr val="00B050"/>
                </a:solidFill>
              </a:rPr>
              <a:t>位加一个空格</a:t>
            </a:r>
          </a:p>
          <a:p>
            <a:r>
              <a:rPr lang="en-US" altLang="zh-CN" sz="2400" dirty="0" smtClean="0"/>
              <a:t>         bin[j-</a:t>
            </a:r>
            <a:r>
              <a:rPr lang="en-US" altLang="zh-CN" sz="2400" dirty="0"/>
              <a:t>-] = (n &amp; 1) + 0x30; </a:t>
            </a:r>
            <a:r>
              <a:rPr lang="en-US" altLang="zh-CN" sz="2400" dirty="0" smtClean="0"/>
              <a:t> </a:t>
            </a:r>
            <a:r>
              <a:rPr lang="en-US" altLang="zh-CN" sz="2400" dirty="0" smtClean="0">
                <a:solidFill>
                  <a:srgbClr val="FF0000"/>
                </a:solidFill>
              </a:rPr>
              <a:t>n </a:t>
            </a:r>
            <a:r>
              <a:rPr lang="en-US" altLang="zh-CN" sz="2400" dirty="0">
                <a:solidFill>
                  <a:srgbClr val="FF0000"/>
                </a:solidFill>
              </a:rPr>
              <a:t>&gt;&gt;= 1</a:t>
            </a:r>
            <a:r>
              <a:rPr lang="en-US" altLang="zh-CN" sz="2400" dirty="0" smtClean="0"/>
              <a:t>; }</a:t>
            </a:r>
            <a:endParaRPr lang="en-US" altLang="zh-CN" sz="2400" dirty="0"/>
          </a:p>
          <a:p>
            <a:r>
              <a:rPr lang="en-US" altLang="zh-CN" sz="2400" dirty="0" smtClean="0"/>
              <a:t>  bin[j-</a:t>
            </a:r>
            <a:r>
              <a:rPr lang="en-US" altLang="zh-CN" sz="2400" dirty="0"/>
              <a:t>-] = ' '; bin[j--] = ' </a:t>
            </a:r>
            <a:r>
              <a:rPr lang="en-US" altLang="zh-CN" sz="2400" dirty="0" smtClean="0"/>
              <a:t>';             </a:t>
            </a:r>
            <a:r>
              <a:rPr lang="en-US" altLang="zh-CN" sz="2400" dirty="0" smtClean="0">
                <a:solidFill>
                  <a:srgbClr val="00B050"/>
                </a:solidFill>
              </a:rPr>
              <a:t>//</a:t>
            </a:r>
            <a:r>
              <a:rPr lang="zh-CN" altLang="en-US" sz="2400" dirty="0">
                <a:solidFill>
                  <a:srgbClr val="00B050"/>
                </a:solidFill>
              </a:rPr>
              <a:t>指数与符号位间</a:t>
            </a:r>
            <a:r>
              <a:rPr lang="en-US" altLang="zh-CN" sz="2400" dirty="0">
                <a:solidFill>
                  <a:srgbClr val="00B050"/>
                </a:solidFill>
              </a:rPr>
              <a:t>2</a:t>
            </a:r>
            <a:r>
              <a:rPr lang="zh-CN" altLang="en-US" sz="2400" dirty="0">
                <a:solidFill>
                  <a:srgbClr val="00B050"/>
                </a:solidFill>
              </a:rPr>
              <a:t>个空格</a:t>
            </a:r>
          </a:p>
          <a:p>
            <a:r>
              <a:rPr lang="en-US" altLang="zh-CN" sz="2400" dirty="0" smtClean="0"/>
              <a:t>  bin[j</a:t>
            </a:r>
            <a:r>
              <a:rPr lang="en-US" altLang="zh-CN" sz="2400" dirty="0"/>
              <a:t>] = (</a:t>
            </a:r>
            <a:r>
              <a:rPr lang="en-US" altLang="zh-CN" sz="2400" dirty="0">
                <a:solidFill>
                  <a:srgbClr val="FF00FF"/>
                </a:solidFill>
              </a:rPr>
              <a:t>n &amp; 1</a:t>
            </a:r>
            <a:r>
              <a:rPr lang="en-US" altLang="zh-CN" sz="2400" dirty="0"/>
              <a:t>) + 0x30;  </a:t>
            </a:r>
            <a:r>
              <a:rPr lang="en-US" altLang="zh-CN" sz="2400" dirty="0" smtClean="0"/>
              <a:t>             </a:t>
            </a:r>
            <a:r>
              <a:rPr lang="en-US" altLang="zh-CN" sz="2400" dirty="0" smtClean="0">
                <a:solidFill>
                  <a:srgbClr val="00B050"/>
                </a:solidFill>
              </a:rPr>
              <a:t>//</a:t>
            </a:r>
            <a:r>
              <a:rPr lang="zh-CN" altLang="en-US" sz="2400" dirty="0">
                <a:solidFill>
                  <a:srgbClr val="00B050"/>
                </a:solidFill>
              </a:rPr>
              <a:t>符号位</a:t>
            </a:r>
          </a:p>
          <a:p>
            <a:r>
              <a:rPr lang="en-US" altLang="zh-CN" sz="2400" dirty="0" smtClean="0"/>
              <a:t>  </a:t>
            </a:r>
            <a:r>
              <a:rPr lang="en-US" altLang="zh-CN" sz="2400" dirty="0" err="1" smtClean="0"/>
              <a:t>printf</a:t>
            </a:r>
            <a:r>
              <a:rPr lang="en-US" altLang="zh-CN" sz="2400" dirty="0"/>
              <a:t>("%s\n", bin);</a:t>
            </a:r>
          </a:p>
          <a:p>
            <a:r>
              <a:rPr lang="en-US" altLang="zh-CN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95772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主程序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22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11560" y="1046341"/>
            <a:ext cx="806489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/>
              <a:t>int</a:t>
            </a:r>
            <a:r>
              <a:rPr lang="en-US" altLang="zh-CN" sz="2400" dirty="0"/>
              <a:t> main()</a:t>
            </a:r>
          </a:p>
          <a:p>
            <a:r>
              <a:rPr lang="en-US" altLang="zh-CN" sz="2400" dirty="0" smtClean="0"/>
              <a:t>{ </a:t>
            </a:r>
            <a:r>
              <a:rPr lang="en-US" altLang="zh-CN" sz="2400" dirty="0" smtClean="0">
                <a:solidFill>
                  <a:srgbClr val="FF0000"/>
                </a:solidFill>
              </a:rPr>
              <a:t>union </a:t>
            </a:r>
            <a:r>
              <a:rPr lang="en-US" altLang="zh-CN" sz="2400" dirty="0" err="1">
                <a:solidFill>
                  <a:srgbClr val="FF0000"/>
                </a:solidFill>
              </a:rPr>
              <a:t>Intfloat</a:t>
            </a:r>
            <a:r>
              <a:rPr lang="en-US" altLang="zh-CN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 err="1">
                <a:solidFill>
                  <a:srgbClr val="FF0000"/>
                </a:solidFill>
              </a:rPr>
              <a:t>xy</a:t>
            </a:r>
            <a:r>
              <a:rPr lang="en-US" altLang="zh-CN" sz="2400" dirty="0">
                <a:solidFill>
                  <a:srgbClr val="FF0000"/>
                </a:solidFill>
              </a:rPr>
              <a:t>;</a:t>
            </a:r>
          </a:p>
          <a:p>
            <a:r>
              <a:rPr lang="en-US" altLang="zh-CN" sz="2400" dirty="0" smtClean="0"/>
              <a:t>  char </a:t>
            </a:r>
            <a:r>
              <a:rPr lang="en-US" altLang="zh-CN" sz="2400" dirty="0" err="1"/>
              <a:t>yn</a:t>
            </a:r>
            <a:r>
              <a:rPr lang="en-US" altLang="zh-CN" sz="2400" dirty="0"/>
              <a:t>;</a:t>
            </a:r>
          </a:p>
          <a:p>
            <a:r>
              <a:rPr lang="en-US" altLang="zh-CN" sz="2400" dirty="0" smtClean="0"/>
              <a:t>  do{ </a:t>
            </a:r>
            <a:r>
              <a:rPr lang="en-US" altLang="zh-CN" sz="2400" dirty="0" err="1" smtClean="0"/>
              <a:t>printf</a:t>
            </a:r>
            <a:r>
              <a:rPr lang="en-US" altLang="zh-CN" sz="2400" dirty="0"/>
              <a:t>("input a float number:");</a:t>
            </a:r>
          </a:p>
          <a:p>
            <a:r>
              <a:rPr lang="en-US" altLang="zh-CN" sz="2400" dirty="0" smtClean="0"/>
              <a:t>         </a:t>
            </a:r>
            <a:r>
              <a:rPr lang="en-US" altLang="zh-CN" sz="2400" dirty="0" smtClean="0">
                <a:solidFill>
                  <a:srgbClr val="FF00FF"/>
                </a:solidFill>
              </a:rPr>
              <a:t>if </a:t>
            </a:r>
            <a:r>
              <a:rPr lang="en-US" altLang="zh-CN" sz="2400" dirty="0">
                <a:solidFill>
                  <a:srgbClr val="FF00FF"/>
                </a:solidFill>
              </a:rPr>
              <a:t>(</a:t>
            </a:r>
            <a:r>
              <a:rPr lang="en-US" altLang="zh-CN" sz="2400" dirty="0" err="1">
                <a:solidFill>
                  <a:srgbClr val="FF00FF"/>
                </a:solidFill>
              </a:rPr>
              <a:t>scanf</a:t>
            </a:r>
            <a:r>
              <a:rPr lang="en-US" altLang="zh-CN" sz="2400" dirty="0">
                <a:solidFill>
                  <a:srgbClr val="FF00FF"/>
                </a:solidFill>
              </a:rPr>
              <a:t>("%f", </a:t>
            </a:r>
            <a:r>
              <a:rPr lang="en-US" altLang="zh-CN" sz="2400" dirty="0">
                <a:solidFill>
                  <a:srgbClr val="FF0000"/>
                </a:solidFill>
              </a:rPr>
              <a:t>&amp;</a:t>
            </a:r>
            <a:r>
              <a:rPr lang="en-US" altLang="zh-CN" sz="2400" dirty="0" err="1">
                <a:solidFill>
                  <a:srgbClr val="FF0000"/>
                </a:solidFill>
              </a:rPr>
              <a:t>xy.y</a:t>
            </a:r>
            <a:r>
              <a:rPr lang="en-US" altLang="zh-CN" sz="2400" dirty="0">
                <a:solidFill>
                  <a:srgbClr val="FF00FF"/>
                </a:solidFill>
              </a:rPr>
              <a:t>) == 0</a:t>
            </a:r>
            <a:r>
              <a:rPr lang="en-US" altLang="zh-CN" sz="2400" dirty="0" smtClean="0">
                <a:solidFill>
                  <a:srgbClr val="FF00FF"/>
                </a:solidFill>
              </a:rPr>
              <a:t>)</a:t>
            </a:r>
            <a:r>
              <a:rPr lang="en-US" altLang="zh-CN" sz="2400" dirty="0">
                <a:solidFill>
                  <a:srgbClr val="FF00FF"/>
                </a:solidFill>
              </a:rPr>
              <a:t> </a:t>
            </a:r>
            <a:r>
              <a:rPr lang="en-US" altLang="zh-CN" sz="2400" dirty="0" smtClean="0">
                <a:solidFill>
                  <a:srgbClr val="FF00FF"/>
                </a:solidFill>
              </a:rPr>
              <a:t>       </a:t>
            </a:r>
            <a:r>
              <a:rPr lang="en-US" altLang="zh-CN" sz="2400" dirty="0" smtClean="0">
                <a:solidFill>
                  <a:srgbClr val="00B050"/>
                </a:solidFill>
              </a:rPr>
              <a:t>//</a:t>
            </a:r>
            <a:r>
              <a:rPr lang="zh-CN" altLang="en-US" sz="2400" dirty="0">
                <a:solidFill>
                  <a:srgbClr val="00B050"/>
                </a:solidFill>
              </a:rPr>
              <a:t>若输入不是数字，</a:t>
            </a:r>
            <a:endParaRPr lang="en-US" altLang="zh-CN" sz="2400" dirty="0">
              <a:solidFill>
                <a:srgbClr val="00B050"/>
              </a:solidFill>
            </a:endParaRPr>
          </a:p>
          <a:p>
            <a:r>
              <a:rPr lang="en-US" altLang="zh-CN" sz="2400" dirty="0" smtClean="0"/>
              <a:t>            </a:t>
            </a:r>
            <a:r>
              <a:rPr lang="en-US" altLang="zh-CN" sz="2400" dirty="0" smtClean="0">
                <a:solidFill>
                  <a:srgbClr val="FF00FF"/>
                </a:solidFill>
              </a:rPr>
              <a:t>{ </a:t>
            </a:r>
            <a:r>
              <a:rPr lang="en-US" altLang="zh-CN" sz="2400" dirty="0" err="1" smtClean="0">
                <a:solidFill>
                  <a:srgbClr val="FF00FF"/>
                </a:solidFill>
              </a:rPr>
              <a:t>printf</a:t>
            </a:r>
            <a:r>
              <a:rPr lang="en-US" altLang="zh-CN" sz="2400" dirty="0">
                <a:solidFill>
                  <a:srgbClr val="FF00FF"/>
                </a:solidFill>
              </a:rPr>
              <a:t>("input error!\n"); </a:t>
            </a:r>
            <a:r>
              <a:rPr lang="en-US" altLang="zh-CN" sz="2400" dirty="0" smtClean="0">
                <a:solidFill>
                  <a:srgbClr val="FF00FF"/>
                </a:solidFill>
              </a:rPr>
              <a:t>      </a:t>
            </a:r>
            <a:r>
              <a:rPr lang="en-US" altLang="zh-CN" sz="2400" dirty="0" smtClean="0">
                <a:solidFill>
                  <a:srgbClr val="00B050"/>
                </a:solidFill>
              </a:rPr>
              <a:t>//</a:t>
            </a:r>
            <a:r>
              <a:rPr lang="zh-CN" altLang="en-US" sz="2400" dirty="0" smtClean="0">
                <a:solidFill>
                  <a:srgbClr val="00B050"/>
                </a:solidFill>
              </a:rPr>
              <a:t>出错</a:t>
            </a:r>
            <a:r>
              <a:rPr lang="zh-CN" altLang="en-US" sz="2400" dirty="0">
                <a:solidFill>
                  <a:srgbClr val="00B050"/>
                </a:solidFill>
              </a:rPr>
              <a:t>，</a:t>
            </a:r>
            <a:r>
              <a:rPr lang="en-US" altLang="zh-CN" sz="2400" dirty="0">
                <a:solidFill>
                  <a:srgbClr val="00B050"/>
                </a:solidFill>
              </a:rPr>
              <a:t>x</a:t>
            </a:r>
            <a:r>
              <a:rPr lang="zh-CN" altLang="en-US" sz="2400" dirty="0">
                <a:solidFill>
                  <a:srgbClr val="00B050"/>
                </a:solidFill>
              </a:rPr>
              <a:t>无值</a:t>
            </a:r>
          </a:p>
          <a:p>
            <a:r>
              <a:rPr lang="en-US" altLang="zh-CN" sz="2400" dirty="0" smtClean="0"/>
              <a:t>              </a:t>
            </a:r>
            <a:r>
              <a:rPr lang="en-US" altLang="zh-CN" sz="2400" dirty="0" smtClean="0">
                <a:solidFill>
                  <a:srgbClr val="FF00FF"/>
                </a:solidFill>
              </a:rPr>
              <a:t>do{ </a:t>
            </a:r>
            <a:r>
              <a:rPr lang="en-US" altLang="zh-CN" sz="2400" dirty="0" err="1" smtClean="0">
                <a:solidFill>
                  <a:srgbClr val="FF00FF"/>
                </a:solidFill>
              </a:rPr>
              <a:t>yn</a:t>
            </a:r>
            <a:r>
              <a:rPr lang="en-US" altLang="zh-CN" sz="2400" dirty="0" smtClean="0">
                <a:solidFill>
                  <a:srgbClr val="FF00FF"/>
                </a:solidFill>
              </a:rPr>
              <a:t> </a:t>
            </a:r>
            <a:r>
              <a:rPr lang="en-US" altLang="zh-CN" sz="2400" dirty="0">
                <a:solidFill>
                  <a:srgbClr val="FF00FF"/>
                </a:solidFill>
              </a:rPr>
              <a:t>= </a:t>
            </a:r>
            <a:r>
              <a:rPr lang="en-US" altLang="zh-CN" sz="2400" dirty="0" err="1">
                <a:solidFill>
                  <a:srgbClr val="FF00FF"/>
                </a:solidFill>
              </a:rPr>
              <a:t>getchar</a:t>
            </a:r>
            <a:r>
              <a:rPr lang="en-US" altLang="zh-CN" sz="2400" dirty="0" smtClean="0">
                <a:solidFill>
                  <a:srgbClr val="FF00FF"/>
                </a:solidFill>
              </a:rPr>
              <a:t>();  </a:t>
            </a:r>
          </a:p>
          <a:p>
            <a:r>
              <a:rPr lang="en-US" altLang="zh-CN" sz="2400" dirty="0">
                <a:solidFill>
                  <a:srgbClr val="FF00FF"/>
                </a:solidFill>
              </a:rPr>
              <a:t> </a:t>
            </a:r>
            <a:r>
              <a:rPr lang="en-US" altLang="zh-CN" sz="2400" dirty="0" smtClean="0">
                <a:solidFill>
                  <a:srgbClr val="FF00FF"/>
                </a:solidFill>
              </a:rPr>
              <a:t>                    </a:t>
            </a:r>
            <a:r>
              <a:rPr lang="en-US" altLang="zh-CN" sz="2400" dirty="0" err="1" smtClean="0">
                <a:solidFill>
                  <a:srgbClr val="FF00FF"/>
                </a:solidFill>
              </a:rPr>
              <a:t>putchar</a:t>
            </a:r>
            <a:r>
              <a:rPr lang="en-US" altLang="zh-CN" sz="2400" dirty="0" smtClean="0">
                <a:solidFill>
                  <a:srgbClr val="FF00FF"/>
                </a:solidFill>
              </a:rPr>
              <a:t>(</a:t>
            </a:r>
            <a:r>
              <a:rPr lang="en-US" altLang="zh-CN" sz="2400" dirty="0" err="1" smtClean="0">
                <a:solidFill>
                  <a:srgbClr val="FF00FF"/>
                </a:solidFill>
              </a:rPr>
              <a:t>yn</a:t>
            </a:r>
            <a:r>
              <a:rPr lang="en-US" altLang="zh-CN" sz="2400" dirty="0">
                <a:solidFill>
                  <a:srgbClr val="FF00FF"/>
                </a:solidFill>
              </a:rPr>
              <a:t>);</a:t>
            </a:r>
          </a:p>
          <a:p>
            <a:r>
              <a:rPr lang="en-US" altLang="zh-CN" sz="2400" dirty="0">
                <a:solidFill>
                  <a:srgbClr val="FF00FF"/>
                </a:solidFill>
              </a:rPr>
              <a:t>	</a:t>
            </a:r>
            <a:r>
              <a:rPr lang="en-US" altLang="zh-CN" sz="2400" dirty="0" smtClean="0">
                <a:solidFill>
                  <a:srgbClr val="FF00FF"/>
                </a:solidFill>
              </a:rPr>
              <a:t>     } </a:t>
            </a:r>
            <a:r>
              <a:rPr lang="en-US" altLang="zh-CN" sz="2400" dirty="0">
                <a:solidFill>
                  <a:srgbClr val="FF00FF"/>
                </a:solidFill>
              </a:rPr>
              <a:t>while (</a:t>
            </a:r>
            <a:r>
              <a:rPr lang="en-US" altLang="zh-CN" sz="2400" dirty="0" err="1">
                <a:solidFill>
                  <a:srgbClr val="FF00FF"/>
                </a:solidFill>
              </a:rPr>
              <a:t>yn</a:t>
            </a:r>
            <a:r>
              <a:rPr lang="en-US" altLang="zh-CN" sz="2400" dirty="0">
                <a:solidFill>
                  <a:srgbClr val="FF00FF"/>
                </a:solidFill>
              </a:rPr>
              <a:t>!='\n');   </a:t>
            </a:r>
            <a:r>
              <a:rPr lang="en-US" altLang="zh-CN" sz="2400" dirty="0" smtClean="0">
                <a:solidFill>
                  <a:srgbClr val="FF00FF"/>
                </a:solidFill>
              </a:rPr>
              <a:t>          </a:t>
            </a:r>
            <a:r>
              <a:rPr lang="en-US" altLang="zh-CN" sz="2400" dirty="0" smtClean="0">
                <a:solidFill>
                  <a:srgbClr val="00B050"/>
                </a:solidFill>
              </a:rPr>
              <a:t>//</a:t>
            </a:r>
            <a:r>
              <a:rPr lang="zh-CN" altLang="en-US" sz="2400" dirty="0">
                <a:solidFill>
                  <a:srgbClr val="00B050"/>
                </a:solidFill>
              </a:rPr>
              <a:t>将错误的字符读出</a:t>
            </a:r>
          </a:p>
          <a:p>
            <a:r>
              <a:rPr lang="zh-CN" altLang="en-US" sz="2400" dirty="0" smtClean="0">
                <a:solidFill>
                  <a:srgbClr val="FF00FF"/>
                </a:solidFill>
              </a:rPr>
              <a:t>            </a:t>
            </a:r>
            <a:r>
              <a:rPr lang="en-US" altLang="zh-CN" sz="2400" dirty="0" smtClean="0">
                <a:solidFill>
                  <a:srgbClr val="FF00FF"/>
                </a:solidFill>
              </a:rPr>
              <a:t>}</a:t>
            </a:r>
            <a:endParaRPr lang="en-US" altLang="zh-CN" sz="2400" dirty="0">
              <a:solidFill>
                <a:srgbClr val="FF00FF"/>
              </a:solidFill>
            </a:endParaRPr>
          </a:p>
          <a:p>
            <a:r>
              <a:rPr lang="en-US" altLang="zh-CN" sz="2400" dirty="0" smtClean="0"/>
              <a:t>        else    </a:t>
            </a:r>
            <a:r>
              <a:rPr lang="en-US" altLang="zh-CN" sz="2400" dirty="0" err="1" smtClean="0"/>
              <a:t>printfbin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xy.x</a:t>
            </a:r>
            <a:r>
              <a:rPr lang="en-US" altLang="zh-CN" sz="2400" dirty="0"/>
              <a:t>);</a:t>
            </a:r>
          </a:p>
          <a:p>
            <a:r>
              <a:rPr lang="en-US" altLang="zh-CN" sz="2400" dirty="0" smtClean="0"/>
              <a:t>      } </a:t>
            </a:r>
            <a:r>
              <a:rPr lang="en-US" altLang="zh-CN" sz="2400" dirty="0"/>
              <a:t>while (</a:t>
            </a:r>
            <a:r>
              <a:rPr lang="en-US" altLang="zh-CN" sz="2400" dirty="0" err="1"/>
              <a:t>xy.y</a:t>
            </a:r>
            <a:r>
              <a:rPr lang="en-US" altLang="zh-CN" sz="2400" dirty="0"/>
              <a:t>!=0</a:t>
            </a:r>
            <a:r>
              <a:rPr lang="en-US" altLang="zh-CN" sz="2400" dirty="0" smtClean="0"/>
              <a:t>);                         </a:t>
            </a:r>
            <a:r>
              <a:rPr lang="en-US" altLang="zh-CN" sz="2400" dirty="0" smtClean="0">
                <a:solidFill>
                  <a:srgbClr val="00B050"/>
                </a:solidFill>
              </a:rPr>
              <a:t>//</a:t>
            </a:r>
            <a:r>
              <a:rPr lang="zh-CN" altLang="en-US" sz="2400" dirty="0">
                <a:solidFill>
                  <a:srgbClr val="00B050"/>
                </a:solidFill>
              </a:rPr>
              <a:t>输入为</a:t>
            </a:r>
            <a:r>
              <a:rPr lang="en-US" altLang="zh-CN" sz="2400" dirty="0">
                <a:solidFill>
                  <a:srgbClr val="00B050"/>
                </a:solidFill>
              </a:rPr>
              <a:t>0</a:t>
            </a:r>
            <a:r>
              <a:rPr lang="zh-CN" altLang="en-US" sz="2400" dirty="0">
                <a:solidFill>
                  <a:srgbClr val="00B050"/>
                </a:solidFill>
              </a:rPr>
              <a:t>时程序结束</a:t>
            </a:r>
          </a:p>
          <a:p>
            <a:r>
              <a:rPr lang="en-US" altLang="zh-CN" sz="2400" dirty="0" smtClean="0"/>
              <a:t>  return </a:t>
            </a:r>
            <a:r>
              <a:rPr lang="en-US" altLang="zh-CN" sz="2400" dirty="0"/>
              <a:t>0;</a:t>
            </a:r>
          </a:p>
          <a:p>
            <a:r>
              <a:rPr lang="en-US" altLang="zh-CN" sz="2400" dirty="0"/>
              <a:t>}</a:t>
            </a:r>
            <a:endParaRPr lang="zh-CN" altLang="en-US" sz="2400" dirty="0"/>
          </a:p>
        </p:txBody>
      </p:sp>
      <p:sp>
        <p:nvSpPr>
          <p:cNvPr id="8" name="矩形 7"/>
          <p:cNvSpPr/>
          <p:nvPr/>
        </p:nvSpPr>
        <p:spPr>
          <a:xfrm>
            <a:off x="6156176" y="1077883"/>
            <a:ext cx="214198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union </a:t>
            </a:r>
            <a:r>
              <a:rPr lang="en-US" altLang="zh-CN" sz="2400" dirty="0" err="1">
                <a:solidFill>
                  <a:srgbClr val="FF0000"/>
                </a:solidFill>
              </a:rPr>
              <a:t>Intfloat</a:t>
            </a: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en-US" altLang="zh-CN" sz="2400" dirty="0" smtClean="0">
                <a:solidFill>
                  <a:srgbClr val="FF0000"/>
                </a:solidFill>
              </a:rPr>
              <a:t>{    </a:t>
            </a:r>
            <a:r>
              <a:rPr lang="en-US" altLang="zh-CN" sz="2400" dirty="0" err="1">
                <a:solidFill>
                  <a:srgbClr val="FF0000"/>
                </a:solidFill>
              </a:rPr>
              <a:t>int</a:t>
            </a:r>
            <a:r>
              <a:rPr lang="en-US" altLang="zh-CN" sz="2400" dirty="0">
                <a:solidFill>
                  <a:srgbClr val="FF0000"/>
                </a:solidFill>
              </a:rPr>
              <a:t> x;</a:t>
            </a:r>
          </a:p>
          <a:p>
            <a:r>
              <a:rPr lang="en-US" altLang="zh-CN" sz="2400" dirty="0">
                <a:solidFill>
                  <a:srgbClr val="FF0000"/>
                </a:solidFill>
              </a:rPr>
              <a:t>    </a:t>
            </a:r>
            <a:r>
              <a:rPr lang="en-US" altLang="zh-CN" sz="2400" dirty="0" smtClean="0">
                <a:solidFill>
                  <a:srgbClr val="FF0000"/>
                </a:solidFill>
              </a:rPr>
              <a:t> float </a:t>
            </a:r>
            <a:r>
              <a:rPr lang="en-US" altLang="zh-CN" sz="2400" dirty="0">
                <a:solidFill>
                  <a:srgbClr val="FF0000"/>
                </a:solidFill>
              </a:rPr>
              <a:t>y;</a:t>
            </a:r>
          </a:p>
          <a:p>
            <a:r>
              <a:rPr lang="en-US" altLang="zh-CN" sz="2400" dirty="0">
                <a:solidFill>
                  <a:srgbClr val="FF0000"/>
                </a:solidFill>
              </a:rPr>
              <a:t>};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420872" y="1446117"/>
            <a:ext cx="1186415" cy="52322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0070C0"/>
                </a:solidFill>
              </a:rPr>
              <a:t>float x;</a:t>
            </a:r>
            <a:endParaRPr lang="zh-CN" altLang="en-US" sz="2800" dirty="0">
              <a:solidFill>
                <a:srgbClr val="0070C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407786" y="2220747"/>
            <a:ext cx="2386935" cy="52322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altLang="zh-CN" sz="2800" dirty="0" err="1">
                <a:solidFill>
                  <a:srgbClr val="0070C0"/>
                </a:solidFill>
              </a:rPr>
              <a:t>scanf</a:t>
            </a:r>
            <a:r>
              <a:rPr lang="en-US" altLang="zh-CN" sz="2800" dirty="0">
                <a:solidFill>
                  <a:srgbClr val="0070C0"/>
                </a:solidFill>
              </a:rPr>
              <a:t>("%f", &amp;x)</a:t>
            </a:r>
            <a:endParaRPr lang="zh-CN" altLang="en-US" sz="2800" dirty="0">
              <a:solidFill>
                <a:srgbClr val="0070C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341395" y="4509120"/>
            <a:ext cx="3435299" cy="52322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CN" sz="2800" dirty="0" err="1">
                <a:solidFill>
                  <a:srgbClr val="0070C0"/>
                </a:solidFill>
              </a:rPr>
              <a:t>printfbin</a:t>
            </a:r>
            <a:r>
              <a:rPr lang="en-US" altLang="zh-CN" sz="2800" dirty="0">
                <a:solidFill>
                  <a:srgbClr val="0070C0"/>
                </a:solidFill>
              </a:rPr>
              <a:t>(*(</a:t>
            </a:r>
            <a:r>
              <a:rPr lang="en-US" altLang="zh-CN" sz="2800" dirty="0" err="1">
                <a:solidFill>
                  <a:srgbClr val="0070C0"/>
                </a:solidFill>
              </a:rPr>
              <a:t>int</a:t>
            </a:r>
            <a:r>
              <a:rPr lang="en-US" altLang="zh-CN" sz="2800" dirty="0">
                <a:solidFill>
                  <a:srgbClr val="0070C0"/>
                </a:solidFill>
              </a:rPr>
              <a:t>*)(&amp;x)); </a:t>
            </a:r>
            <a:endParaRPr lang="zh-CN" altLang="en-US" sz="2800" dirty="0">
              <a:solidFill>
                <a:srgbClr val="0070C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95736" y="5602139"/>
            <a:ext cx="819455" cy="52322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0070C0"/>
                </a:solidFill>
              </a:rPr>
              <a:t>x!=0</a:t>
            </a:r>
            <a:endParaRPr lang="zh-CN" altLang="en-US" sz="2800" dirty="0">
              <a:solidFill>
                <a:srgbClr val="0070C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341395" y="5041594"/>
            <a:ext cx="4310539" cy="954107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solidFill>
                  <a:srgbClr val="0070C0"/>
                </a:solidFill>
              </a:rPr>
              <a:t>等效</a:t>
            </a:r>
            <a:r>
              <a:rPr lang="zh-CN" altLang="en-US" sz="2800" dirty="0">
                <a:solidFill>
                  <a:srgbClr val="0070C0"/>
                </a:solidFill>
              </a:rPr>
              <a:t>：</a:t>
            </a:r>
            <a:r>
              <a:rPr lang="en-US" altLang="zh-CN" sz="2800" dirty="0" err="1">
                <a:solidFill>
                  <a:srgbClr val="0070C0"/>
                </a:solidFill>
              </a:rPr>
              <a:t>int</a:t>
            </a:r>
            <a:r>
              <a:rPr lang="en-US" altLang="zh-CN" sz="2800" dirty="0">
                <a:solidFill>
                  <a:srgbClr val="0070C0"/>
                </a:solidFill>
              </a:rPr>
              <a:t> *p; </a:t>
            </a:r>
            <a:r>
              <a:rPr lang="en-US" altLang="zh-CN" sz="2800" dirty="0" smtClean="0">
                <a:solidFill>
                  <a:srgbClr val="0070C0"/>
                </a:solidFill>
              </a:rPr>
              <a:t> p</a:t>
            </a:r>
            <a:r>
              <a:rPr lang="en-US" altLang="zh-CN" sz="2800" dirty="0">
                <a:solidFill>
                  <a:srgbClr val="0070C0"/>
                </a:solidFill>
              </a:rPr>
              <a:t>=(</a:t>
            </a:r>
            <a:r>
              <a:rPr lang="en-US" altLang="zh-CN" sz="2800" dirty="0" err="1">
                <a:solidFill>
                  <a:srgbClr val="0070C0"/>
                </a:solidFill>
              </a:rPr>
              <a:t>int</a:t>
            </a:r>
            <a:r>
              <a:rPr lang="en-US" altLang="zh-CN" sz="2800" dirty="0">
                <a:solidFill>
                  <a:srgbClr val="0070C0"/>
                </a:solidFill>
              </a:rPr>
              <a:t> *)(&amp;x</a:t>
            </a:r>
            <a:r>
              <a:rPr lang="en-US" altLang="zh-CN" sz="2800" dirty="0" smtClean="0">
                <a:solidFill>
                  <a:srgbClr val="0070C0"/>
                </a:solidFill>
              </a:rPr>
              <a:t>);</a:t>
            </a:r>
          </a:p>
          <a:p>
            <a:r>
              <a:rPr lang="en-US" altLang="zh-CN" sz="2800" dirty="0">
                <a:solidFill>
                  <a:srgbClr val="0070C0"/>
                </a:solidFill>
              </a:rPr>
              <a:t> </a:t>
            </a:r>
            <a:r>
              <a:rPr lang="en-US" altLang="zh-CN" sz="2800" dirty="0" smtClean="0">
                <a:solidFill>
                  <a:srgbClr val="0070C0"/>
                </a:solidFill>
              </a:rPr>
              <a:t>             </a:t>
            </a:r>
            <a:r>
              <a:rPr lang="en-US" altLang="zh-CN" sz="2800" dirty="0" err="1" smtClean="0">
                <a:solidFill>
                  <a:srgbClr val="0070C0"/>
                </a:solidFill>
              </a:rPr>
              <a:t>printfbin</a:t>
            </a:r>
            <a:r>
              <a:rPr lang="en-US" altLang="zh-CN" sz="2800" dirty="0">
                <a:solidFill>
                  <a:srgbClr val="0070C0"/>
                </a:solidFill>
              </a:rPr>
              <a:t>(*p);</a:t>
            </a:r>
            <a:endParaRPr lang="zh-CN" altLang="en-US" sz="2800" dirty="0">
              <a:solidFill>
                <a:srgbClr val="0070C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508104" y="395953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用共用体</a:t>
            </a:r>
            <a:endParaRPr lang="zh-CN" altLang="en-US" sz="32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164288" y="395953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改用指针</a:t>
            </a:r>
            <a:endParaRPr lang="zh-CN" altLang="en-US" sz="32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04434" y="3356992"/>
            <a:ext cx="3912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FF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这是使用</a:t>
            </a:r>
            <a:r>
              <a:rPr lang="en-US" altLang="zh-CN" sz="2400" dirty="0" err="1" smtClean="0">
                <a:solidFill>
                  <a:srgbClr val="FF00FF"/>
                </a:solidFill>
                <a:ea typeface="华文楷体" panose="02010600040101010101" pitchFamily="2" charset="-122"/>
              </a:rPr>
              <a:t>scanf</a:t>
            </a:r>
            <a:r>
              <a:rPr lang="zh-CN" altLang="en-US" sz="2400" dirty="0" smtClean="0">
                <a:solidFill>
                  <a:srgbClr val="FF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的正确姿势！</a:t>
            </a:r>
            <a:endParaRPr lang="zh-CN" altLang="en-US" sz="2400" dirty="0">
              <a:solidFill>
                <a:srgbClr val="FF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02625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补充练习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1052736"/>
            <a:ext cx="864096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1</a:t>
            </a:r>
            <a:r>
              <a:rPr lang="zh-CN" altLang="en-US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、验证本系统中右移操作是逻辑右移还是算术右移。</a:t>
            </a:r>
            <a:endParaRPr lang="en-US" altLang="zh-CN" sz="2800" dirty="0" smtClean="0">
              <a:solidFill>
                <a:srgbClr val="0070C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en-US" altLang="zh-CN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2</a:t>
            </a:r>
            <a:r>
              <a:rPr lang="zh-CN" altLang="en-US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、验证两个不同长度带符号整型数逻辑运算时，</a:t>
            </a:r>
            <a:endParaRPr lang="en-US" altLang="zh-CN" sz="2800" dirty="0" smtClean="0">
              <a:solidFill>
                <a:srgbClr val="0070C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en-US" altLang="zh-CN" sz="2800" dirty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r>
              <a:rPr lang="en-US" altLang="zh-CN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    </a:t>
            </a:r>
            <a:r>
              <a:rPr lang="zh-CN" altLang="en-US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左端高位是补</a:t>
            </a:r>
            <a:r>
              <a:rPr lang="en-US" altLang="zh-CN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0</a:t>
            </a:r>
            <a:r>
              <a:rPr lang="zh-CN" altLang="en-US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还是补</a:t>
            </a:r>
            <a:r>
              <a:rPr lang="en-US" altLang="zh-CN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1.</a:t>
            </a:r>
          </a:p>
          <a:p>
            <a:r>
              <a:rPr lang="en-US" altLang="zh-CN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3</a:t>
            </a:r>
            <a:r>
              <a:rPr lang="zh-CN" altLang="en-US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、输入一个十进制整数，转换为十六进制显示，</a:t>
            </a:r>
            <a:endParaRPr lang="en-US" altLang="zh-CN" sz="2800" dirty="0" smtClean="0">
              <a:solidFill>
                <a:srgbClr val="0070C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zh-CN" altLang="en-US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     不能用</a:t>
            </a:r>
            <a:r>
              <a:rPr lang="zh-CN" altLang="en-US" sz="2800" dirty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系统提供的</a:t>
            </a:r>
            <a:r>
              <a:rPr lang="zh-CN" altLang="en-US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函数。</a:t>
            </a:r>
            <a:endParaRPr lang="en-US" altLang="zh-CN" sz="2800" dirty="0" smtClean="0">
              <a:solidFill>
                <a:srgbClr val="0070C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en-US" altLang="zh-CN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4</a:t>
            </a:r>
            <a:r>
              <a:rPr lang="zh-CN" altLang="en-US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、编写一个按二进制显示整型变量值的函数。</a:t>
            </a:r>
            <a:endParaRPr lang="en-US" altLang="zh-CN" sz="2800" dirty="0" smtClean="0">
              <a:solidFill>
                <a:srgbClr val="0070C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en-US" altLang="zh-CN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5</a:t>
            </a:r>
            <a:r>
              <a:rPr lang="zh-CN" altLang="en-US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、按二进制数输入</a:t>
            </a:r>
            <a:r>
              <a:rPr lang="zh-CN" altLang="en-US" sz="2800" dirty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一</a:t>
            </a:r>
            <a:r>
              <a:rPr lang="zh-CN" altLang="en-US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个数，转换为十、十六进制显示。</a:t>
            </a:r>
            <a:endParaRPr lang="en-US" altLang="zh-CN" sz="2800" dirty="0" smtClean="0">
              <a:solidFill>
                <a:srgbClr val="0070C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en-US" altLang="zh-CN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6</a:t>
            </a:r>
            <a:r>
              <a:rPr lang="zh-CN" altLang="en-US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、定义一个有</a:t>
            </a:r>
            <a:r>
              <a:rPr lang="en-US" altLang="zh-CN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3</a:t>
            </a:r>
            <a:r>
              <a:rPr lang="zh-CN" altLang="en-US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、</a:t>
            </a:r>
            <a:r>
              <a:rPr lang="en-US" altLang="zh-CN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5</a:t>
            </a:r>
            <a:r>
              <a:rPr lang="zh-CN" altLang="en-US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、</a:t>
            </a:r>
            <a:r>
              <a:rPr lang="en-US" altLang="zh-CN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6</a:t>
            </a:r>
            <a:r>
              <a:rPr lang="zh-CN" altLang="en-US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、</a:t>
            </a:r>
            <a:r>
              <a:rPr lang="en-US" altLang="zh-CN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9</a:t>
            </a:r>
            <a:r>
              <a:rPr lang="zh-CN" altLang="en-US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位</a:t>
            </a:r>
            <a:r>
              <a:rPr lang="en-US" altLang="zh-CN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4</a:t>
            </a:r>
            <a:r>
              <a:rPr lang="zh-CN" altLang="en-US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个位段的结构变量，</a:t>
            </a:r>
            <a:endParaRPr lang="en-US" altLang="zh-CN" sz="2800" dirty="0" smtClean="0">
              <a:solidFill>
                <a:srgbClr val="0070C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en-US" altLang="zh-CN" sz="2800" dirty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r>
              <a:rPr lang="en-US" altLang="zh-CN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    </a:t>
            </a:r>
            <a:r>
              <a:rPr lang="zh-CN" altLang="en-US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键盘分别输入十进制数值赋给这</a:t>
            </a:r>
            <a:r>
              <a:rPr lang="en-US" altLang="zh-CN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4</a:t>
            </a:r>
            <a:r>
              <a:rPr lang="zh-CN" altLang="en-US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个位段，</a:t>
            </a:r>
            <a:endParaRPr lang="en-US" altLang="zh-CN" sz="2800" dirty="0" smtClean="0">
              <a:solidFill>
                <a:srgbClr val="0070C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en-US" altLang="zh-CN" sz="2800" dirty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r>
              <a:rPr lang="en-US" altLang="zh-CN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    </a:t>
            </a:r>
            <a:r>
              <a:rPr lang="zh-CN" altLang="en-US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再分别以十进制、十六进制和二进制显示。</a:t>
            </a:r>
            <a:endParaRPr lang="en-US" altLang="zh-CN" sz="2800" dirty="0" smtClean="0">
              <a:solidFill>
                <a:srgbClr val="0070C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en-US" altLang="zh-CN" sz="2800" dirty="0" smtClean="0">
                <a:solidFill>
                  <a:srgbClr val="00B05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7</a:t>
            </a:r>
            <a:r>
              <a:rPr lang="zh-CN" altLang="en-US" sz="2800" dirty="0" smtClean="0">
                <a:solidFill>
                  <a:srgbClr val="00B05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、按</a:t>
            </a:r>
            <a:r>
              <a:rPr lang="en-US" altLang="zh-CN" sz="2800" dirty="0" smtClean="0">
                <a:solidFill>
                  <a:srgbClr val="00B05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4</a:t>
            </a:r>
            <a:r>
              <a:rPr lang="zh-CN" altLang="en-US" sz="2800" dirty="0" smtClean="0">
                <a:solidFill>
                  <a:srgbClr val="00B05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字节浮点数格式用字符串从键盘输入，</a:t>
            </a:r>
            <a:endParaRPr lang="en-US" altLang="zh-CN" sz="2800" dirty="0" smtClean="0">
              <a:solidFill>
                <a:srgbClr val="00B05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en-US" altLang="zh-CN" sz="2800" dirty="0">
                <a:solidFill>
                  <a:srgbClr val="00B05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r>
              <a:rPr lang="en-US" altLang="zh-CN" sz="2800" dirty="0" smtClean="0">
                <a:solidFill>
                  <a:srgbClr val="00B05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     </a:t>
            </a:r>
            <a:r>
              <a:rPr lang="zh-CN" altLang="en-US" sz="2800" dirty="0" smtClean="0">
                <a:solidFill>
                  <a:srgbClr val="00B05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转换为十进制数显示。</a:t>
            </a:r>
            <a:endParaRPr lang="en-US" altLang="zh-CN" sz="2800" dirty="0" smtClean="0">
              <a:solidFill>
                <a:srgbClr val="00B05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zh-CN" altLang="en-US" sz="2800" dirty="0" smtClean="0">
                <a:solidFill>
                  <a:srgbClr val="00B05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思考：浮点数四则运算。</a:t>
            </a:r>
            <a:endParaRPr lang="zh-CN" altLang="en-US" sz="2800" dirty="0">
              <a:solidFill>
                <a:srgbClr val="00B05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913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4" y="260648"/>
            <a:ext cx="8229600" cy="864096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计算机中的数</a:t>
            </a:r>
            <a:r>
              <a:rPr lang="en-US" altLang="zh-CN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短整型</a:t>
            </a:r>
            <a:r>
              <a:rPr lang="en-US" altLang="zh-CN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3</a:t>
            </a:fld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5601744"/>
              </p:ext>
            </p:extLst>
          </p:nvPr>
        </p:nvGraphicFramePr>
        <p:xfrm>
          <a:off x="4799842" y="1974736"/>
          <a:ext cx="2592288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i="1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zh-CN" altLang="en-US" sz="2800" i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i="1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zh-CN" altLang="en-US" sz="2800" i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i="1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zh-CN" altLang="en-US" sz="2800" i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i="1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zh-CN" altLang="en-US" sz="2800" i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95536" y="946755"/>
            <a:ext cx="854999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两个字节：</a:t>
            </a:r>
            <a:r>
              <a:rPr lang="zh-CN" altLang="en-US" sz="2800" dirty="0" smtClean="0">
                <a:solidFill>
                  <a:srgbClr val="FF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无符号：</a:t>
            </a:r>
            <a:r>
              <a:rPr lang="en-US" altLang="zh-CN" sz="2800" dirty="0" smtClean="0">
                <a:solidFill>
                  <a:srgbClr val="FF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0~65535</a:t>
            </a:r>
            <a:r>
              <a:rPr lang="zh-CN" altLang="en-US" sz="2800" dirty="0" smtClean="0">
                <a:solidFill>
                  <a:srgbClr val="FF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，带符号：</a:t>
            </a:r>
            <a:r>
              <a:rPr lang="en-US" altLang="zh-CN" sz="2800" dirty="0" smtClean="0">
                <a:solidFill>
                  <a:srgbClr val="FF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-32768~32767</a:t>
            </a:r>
            <a:endParaRPr lang="zh-CN" altLang="en-US" sz="2800" dirty="0">
              <a:solidFill>
                <a:srgbClr val="FF00FF"/>
              </a:solidFill>
            </a:endParaRPr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4907748"/>
              </p:ext>
            </p:extLst>
          </p:nvPr>
        </p:nvGraphicFramePr>
        <p:xfrm>
          <a:off x="2193486" y="1974736"/>
          <a:ext cx="2592288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i="1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zh-CN" altLang="en-US" sz="2800" i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i="1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zh-CN" altLang="en-US" sz="2800" i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i="1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zh-CN" altLang="en-US" sz="2800" i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i="1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zh-CN" altLang="en-US" sz="2800" i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323528" y="1969676"/>
            <a:ext cx="17091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00B0F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无符号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57</a:t>
            </a:r>
            <a:endParaRPr lang="zh-CN" altLang="en-US" sz="2800" dirty="0"/>
          </a:p>
        </p:txBody>
      </p:sp>
      <p:sp>
        <p:nvSpPr>
          <p:cNvPr id="19" name="TextBox 18"/>
          <p:cNvSpPr txBox="1"/>
          <p:nvPr/>
        </p:nvSpPr>
        <p:spPr>
          <a:xfrm>
            <a:off x="7594086" y="1969676"/>
            <a:ext cx="12843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0X0039</a:t>
            </a:r>
            <a:endParaRPr lang="zh-CN" altLang="en-US" sz="2800" dirty="0"/>
          </a:p>
        </p:txBody>
      </p:sp>
      <p:sp>
        <p:nvSpPr>
          <p:cNvPr id="28" name="TextBox 27"/>
          <p:cNvSpPr txBox="1"/>
          <p:nvPr/>
        </p:nvSpPr>
        <p:spPr>
          <a:xfrm>
            <a:off x="2063538" y="1547510"/>
            <a:ext cx="54377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D</a:t>
            </a:r>
            <a:r>
              <a:rPr lang="en-US" altLang="zh-CN" sz="2400" baseline="-25000" dirty="0" smtClean="0"/>
              <a:t>15 </a:t>
            </a:r>
            <a:r>
              <a:rPr lang="en-US" altLang="zh-CN" sz="2400" dirty="0" smtClean="0"/>
              <a:t>                            D</a:t>
            </a:r>
            <a:r>
              <a:rPr lang="en-US" altLang="zh-CN" sz="2400" baseline="-25000" dirty="0" smtClean="0"/>
              <a:t>8 </a:t>
            </a:r>
            <a:r>
              <a:rPr lang="en-US" altLang="zh-CN" sz="2400" dirty="0" smtClean="0"/>
              <a:t>D</a:t>
            </a:r>
            <a:r>
              <a:rPr lang="en-US" altLang="zh-CN" sz="2400" baseline="-25000" dirty="0" smtClean="0"/>
              <a:t>7</a:t>
            </a:r>
            <a:r>
              <a:rPr lang="en-US" altLang="zh-CN" sz="2400" dirty="0" smtClean="0"/>
              <a:t>                             D</a:t>
            </a:r>
            <a:r>
              <a:rPr lang="en-US" altLang="zh-CN" sz="2400" baseline="-25000" dirty="0" smtClean="0"/>
              <a:t>0</a:t>
            </a:r>
            <a:endParaRPr lang="zh-CN" altLang="en-US" sz="2400" baseline="-25000" dirty="0"/>
          </a:p>
        </p:txBody>
      </p:sp>
      <p:graphicFrame>
        <p:nvGraphicFramePr>
          <p:cNvPr id="29" name="表格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5600527"/>
              </p:ext>
            </p:extLst>
          </p:nvPr>
        </p:nvGraphicFramePr>
        <p:xfrm>
          <a:off x="4813910" y="2641972"/>
          <a:ext cx="2592288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i="1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zh-CN" altLang="en-US" sz="2800" i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i="1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zh-CN" altLang="en-US" sz="2800" i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i="1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zh-CN" altLang="en-US" sz="2800" i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i="1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zh-CN" altLang="en-US" sz="2800" i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6441735"/>
              </p:ext>
            </p:extLst>
          </p:nvPr>
        </p:nvGraphicFramePr>
        <p:xfrm>
          <a:off x="2207554" y="2641972"/>
          <a:ext cx="2592288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i="1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zh-CN" altLang="en-US" sz="2800" i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i="1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zh-CN" altLang="en-US" sz="2800" i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i="1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zh-CN" altLang="en-US" sz="2800" i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i="1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zh-CN" altLang="en-US" sz="2800" i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337596" y="2636912"/>
            <a:ext cx="17091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00B0F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带</a:t>
            </a:r>
            <a:r>
              <a:rPr lang="zh-CN" altLang="en-US" sz="2800" dirty="0" smtClean="0">
                <a:solidFill>
                  <a:srgbClr val="00B0F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符号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57</a:t>
            </a:r>
            <a:endParaRPr lang="zh-CN" altLang="en-US" sz="2800" dirty="0"/>
          </a:p>
        </p:txBody>
      </p:sp>
      <p:sp>
        <p:nvSpPr>
          <p:cNvPr id="32" name="TextBox 31"/>
          <p:cNvSpPr txBox="1"/>
          <p:nvPr/>
        </p:nvSpPr>
        <p:spPr>
          <a:xfrm>
            <a:off x="7608154" y="2636912"/>
            <a:ext cx="12843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0X0039</a:t>
            </a:r>
            <a:endParaRPr lang="zh-CN" altLang="en-US" sz="2800" dirty="0"/>
          </a:p>
        </p:txBody>
      </p:sp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9440907"/>
              </p:ext>
            </p:extLst>
          </p:nvPr>
        </p:nvGraphicFramePr>
        <p:xfrm>
          <a:off x="4799842" y="3414896"/>
          <a:ext cx="2592288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i="1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zh-CN" altLang="en-US" sz="2800" i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i="1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zh-CN" altLang="en-US" sz="2800" i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i="1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zh-CN" altLang="en-US" sz="2800" i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i="1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zh-CN" altLang="en-US" sz="2800" i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4" name="表格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1586780"/>
              </p:ext>
            </p:extLst>
          </p:nvPr>
        </p:nvGraphicFramePr>
        <p:xfrm>
          <a:off x="2193486" y="3414896"/>
          <a:ext cx="2592288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i="1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zh-CN" altLang="en-US" sz="2800" i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i="1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zh-CN" altLang="en-US" sz="2800" i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i="1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zh-CN" altLang="en-US" sz="2800" i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i="1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zh-CN" altLang="en-US" sz="2800" i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323528" y="3409836"/>
            <a:ext cx="18197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00B0F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带</a:t>
            </a:r>
            <a:r>
              <a:rPr lang="zh-CN" altLang="en-US" sz="2800" dirty="0" smtClean="0">
                <a:solidFill>
                  <a:srgbClr val="00B0F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符号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-57</a:t>
            </a:r>
            <a:endParaRPr lang="zh-CN" altLang="en-US" sz="2800" dirty="0"/>
          </a:p>
        </p:txBody>
      </p:sp>
      <p:sp>
        <p:nvSpPr>
          <p:cNvPr id="36" name="TextBox 35"/>
          <p:cNvSpPr txBox="1"/>
          <p:nvPr/>
        </p:nvSpPr>
        <p:spPr>
          <a:xfrm>
            <a:off x="7594086" y="3409836"/>
            <a:ext cx="12539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0XFFC7</a:t>
            </a:r>
            <a:endParaRPr lang="zh-CN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478114" y="4175789"/>
            <a:ext cx="7460697" cy="22775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zh-CN" altLang="en-US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数据在内存中按二进制存储，</a:t>
            </a:r>
            <a:r>
              <a:rPr lang="en-US" altLang="zh-CN" sz="2800" dirty="0" smtClean="0">
                <a:solidFill>
                  <a:srgbClr val="0070C0"/>
                </a:solidFill>
                <a:ea typeface="华文仿宋" panose="02010600040101010101" pitchFamily="2" charset="-122"/>
              </a:rPr>
              <a:t>2</a:t>
            </a:r>
            <a:r>
              <a:rPr lang="zh-CN" altLang="en-US" sz="2800" dirty="0" smtClean="0">
                <a:solidFill>
                  <a:srgbClr val="0070C0"/>
                </a:solidFill>
                <a:ea typeface="华文仿宋" panose="02010600040101010101" pitchFamily="2" charset="-122"/>
              </a:rPr>
              <a:t>、</a:t>
            </a:r>
            <a:r>
              <a:rPr lang="en-US" altLang="zh-CN" sz="2800" dirty="0" smtClean="0">
                <a:solidFill>
                  <a:srgbClr val="0070C0"/>
                </a:solidFill>
                <a:ea typeface="华文仿宋" panose="02010600040101010101" pitchFamily="2" charset="-122"/>
              </a:rPr>
              <a:t>4</a:t>
            </a:r>
            <a:r>
              <a:rPr lang="zh-CN" altLang="en-US" sz="2800" dirty="0" smtClean="0">
                <a:solidFill>
                  <a:srgbClr val="0070C0"/>
                </a:solidFill>
                <a:ea typeface="华文仿宋" panose="02010600040101010101" pitchFamily="2" charset="-122"/>
              </a:rPr>
              <a:t>、</a:t>
            </a:r>
            <a:r>
              <a:rPr lang="en-US" altLang="zh-CN" sz="2800" dirty="0" smtClean="0">
                <a:solidFill>
                  <a:srgbClr val="0070C0"/>
                </a:solidFill>
                <a:ea typeface="华文仿宋" panose="02010600040101010101" pitchFamily="2" charset="-122"/>
              </a:rPr>
              <a:t>8</a:t>
            </a:r>
            <a:r>
              <a:rPr lang="zh-CN" altLang="en-US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字节，</a:t>
            </a:r>
            <a:endParaRPr lang="en-US" altLang="zh-CN" sz="2800" dirty="0" smtClean="0">
              <a:solidFill>
                <a:srgbClr val="0070C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spcAft>
                <a:spcPts val="1200"/>
              </a:spcAft>
            </a:pPr>
            <a:r>
              <a:rPr lang="zh-CN" altLang="en-US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无符号数：直接转换成二进制存储；</a:t>
            </a:r>
            <a:endParaRPr lang="en-US" altLang="zh-CN" sz="2800" dirty="0" smtClean="0">
              <a:solidFill>
                <a:srgbClr val="0070C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spcAft>
                <a:spcPts val="1200"/>
              </a:spcAft>
            </a:pPr>
            <a:r>
              <a:rPr lang="zh-CN" altLang="en-US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带称号数：正数：</a:t>
            </a:r>
            <a:r>
              <a:rPr lang="zh-CN" altLang="en-US" sz="2800" dirty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直接转换成二进制存储；</a:t>
            </a:r>
            <a:endParaRPr lang="en-US" altLang="zh-CN" sz="2800" dirty="0">
              <a:solidFill>
                <a:srgbClr val="0070C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spcAft>
                <a:spcPts val="1200"/>
              </a:spcAft>
            </a:pPr>
            <a:r>
              <a:rPr lang="en-US" altLang="zh-CN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                   </a:t>
            </a:r>
            <a:r>
              <a:rPr lang="zh-CN" altLang="en-US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负数：对应正数二进制数取反</a:t>
            </a:r>
            <a:r>
              <a:rPr lang="en-US" altLang="zh-CN" sz="2800" dirty="0" smtClean="0">
                <a:solidFill>
                  <a:srgbClr val="0070C0"/>
                </a:solidFill>
                <a:ea typeface="华文仿宋" panose="02010600040101010101" pitchFamily="2" charset="-122"/>
              </a:rPr>
              <a:t>+1</a:t>
            </a:r>
            <a:r>
              <a:rPr lang="zh-CN" altLang="en-US" sz="2800" dirty="0" smtClean="0">
                <a:solidFill>
                  <a:srgbClr val="0070C0"/>
                </a:solidFill>
                <a:ea typeface="华文仿宋" panose="02010600040101010101" pitchFamily="2" charset="-122"/>
              </a:rPr>
              <a:t>。</a:t>
            </a:r>
            <a:endParaRPr lang="zh-CN" altLang="en-US" sz="2800" dirty="0">
              <a:solidFill>
                <a:srgbClr val="0070C0"/>
              </a:solidFill>
              <a:ea typeface="华文仿宋" panose="02010600040101010101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16216" y="4653136"/>
            <a:ext cx="2362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低</a:t>
            </a:r>
            <a:r>
              <a:rPr lang="zh-CN" altLang="en-US" sz="2800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字节低地址</a:t>
            </a:r>
            <a:endParaRPr lang="zh-CN" altLang="en-US" sz="2800" dirty="0">
              <a:solidFill>
                <a:srgbClr val="00B05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27632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4" y="260648"/>
            <a:ext cx="8229600" cy="864096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计算机中的数</a:t>
            </a:r>
            <a:r>
              <a:rPr lang="en-US" altLang="zh-CN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浮点型</a:t>
            </a:r>
            <a:r>
              <a:rPr lang="en-US" altLang="zh-CN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95536" y="946755"/>
            <a:ext cx="854999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rgbClr val="0070C0"/>
                </a:solidFill>
              </a:rPr>
              <a:t>IEEE754</a:t>
            </a:r>
            <a:r>
              <a:rPr lang="zh-CN" altLang="en-US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标准，</a:t>
            </a:r>
            <a:r>
              <a:rPr lang="en-US" altLang="zh-CN" sz="2800" dirty="0" smtClean="0">
                <a:solidFill>
                  <a:srgbClr val="0070C0"/>
                </a:solidFill>
                <a:ea typeface="华文仿宋" panose="02010600040101010101" pitchFamily="2" charset="-122"/>
              </a:rPr>
              <a:t>4</a:t>
            </a:r>
            <a:r>
              <a:rPr lang="zh-CN" altLang="en-US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字节，</a:t>
            </a:r>
            <a:r>
              <a:rPr lang="zh-CN" altLang="en-US" sz="2800" dirty="0" smtClean="0">
                <a:solidFill>
                  <a:srgbClr val="FF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指数</a:t>
            </a:r>
            <a:r>
              <a:rPr lang="zh-CN" altLang="en-US" sz="2800" dirty="0">
                <a:solidFill>
                  <a:srgbClr val="FF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偏正值</a:t>
            </a:r>
            <a:r>
              <a:rPr lang="en-US" altLang="zh-CN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127,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隐含</a:t>
            </a:r>
            <a:r>
              <a:rPr lang="zh-CN" altLang="en-US" sz="2800" dirty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整数为</a:t>
            </a:r>
            <a:r>
              <a:rPr lang="en-US" altLang="zh-CN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1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  <a:endParaRPr lang="zh-CN" altLang="en-US" sz="2800" dirty="0">
              <a:solidFill>
                <a:srgbClr val="FF00FF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23528" y="1671191"/>
            <a:ext cx="87783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D</a:t>
            </a:r>
            <a:r>
              <a:rPr lang="en-US" altLang="zh-CN" sz="2400" baseline="-25000" dirty="0" smtClean="0"/>
              <a:t>31</a:t>
            </a:r>
            <a:r>
              <a:rPr lang="en-US" altLang="zh-CN" sz="2400" dirty="0" smtClean="0"/>
              <a:t>D</a:t>
            </a:r>
            <a:r>
              <a:rPr lang="en-US" altLang="zh-CN" sz="2400" baseline="-25000" dirty="0" smtClean="0"/>
              <a:t>30 </a:t>
            </a:r>
            <a:r>
              <a:rPr lang="en-US" altLang="zh-CN" sz="2400" dirty="0" smtClean="0"/>
              <a:t>                  D</a:t>
            </a:r>
            <a:r>
              <a:rPr lang="en-US" altLang="zh-CN" sz="2400" baseline="-25000" dirty="0" smtClean="0"/>
              <a:t>23 </a:t>
            </a:r>
            <a:r>
              <a:rPr lang="en-US" altLang="zh-CN" sz="2400" dirty="0" smtClean="0"/>
              <a:t>D</a:t>
            </a:r>
            <a:r>
              <a:rPr lang="en-US" altLang="zh-CN" sz="2400" baseline="-25000" dirty="0" smtClean="0"/>
              <a:t>22</a:t>
            </a:r>
            <a:r>
              <a:rPr lang="en-US" altLang="zh-CN" sz="2400" dirty="0" smtClean="0"/>
              <a:t>                                                                               D</a:t>
            </a:r>
            <a:r>
              <a:rPr lang="en-US" altLang="zh-CN" sz="2400" baseline="-25000" dirty="0" smtClean="0"/>
              <a:t>0</a:t>
            </a:r>
            <a:endParaRPr lang="zh-CN" altLang="en-US" sz="2400" baseline="-25000" dirty="0"/>
          </a:p>
        </p:txBody>
      </p:sp>
      <p:sp>
        <p:nvSpPr>
          <p:cNvPr id="6" name="矩形 5"/>
          <p:cNvSpPr/>
          <p:nvPr/>
        </p:nvSpPr>
        <p:spPr>
          <a:xfrm>
            <a:off x="6083112" y="2952962"/>
            <a:ext cx="273825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4000" b="1" dirty="0">
                <a:solidFill>
                  <a:srgbClr val="FF0000"/>
                </a:solidFill>
                <a:ea typeface="仿宋" panose="02010609060101010101" pitchFamily="49" charset="-122"/>
              </a:rPr>
              <a:t>S </a:t>
            </a:r>
            <a:r>
              <a:rPr lang="en-US" altLang="zh-CN" sz="4000" b="1" i="1" dirty="0">
                <a:solidFill>
                  <a:srgbClr val="FF00FF"/>
                </a:solidFill>
                <a:ea typeface="仿宋" panose="02010609060101010101" pitchFamily="49" charset="-122"/>
              </a:rPr>
              <a:t>1</a:t>
            </a:r>
            <a:r>
              <a:rPr lang="en-US" altLang="zh-CN" sz="4000" b="1" dirty="0">
                <a:solidFill>
                  <a:srgbClr val="FF0000"/>
                </a:solidFill>
                <a:ea typeface="仿宋" panose="02010609060101010101" pitchFamily="49" charset="-122"/>
              </a:rPr>
              <a:t>.</a:t>
            </a:r>
            <a:r>
              <a:rPr lang="en-US" altLang="zh-CN" sz="4000" b="1" dirty="0">
                <a:solidFill>
                  <a:srgbClr val="FF00FF"/>
                </a:solidFill>
                <a:ea typeface="仿宋" panose="02010609060101010101" pitchFamily="49" charset="-122"/>
              </a:rPr>
              <a:t>F</a:t>
            </a:r>
            <a:r>
              <a:rPr lang="en-US" altLang="zh-CN" sz="4000" b="1" dirty="0">
                <a:solidFill>
                  <a:srgbClr val="00B050"/>
                </a:solidFill>
                <a:ea typeface="仿宋" panose="02010609060101010101" pitchFamily="49" charset="-122"/>
              </a:rPr>
              <a:t>×</a:t>
            </a:r>
            <a:r>
              <a:rPr lang="en-US" altLang="zh-CN" sz="4000" b="1" dirty="0">
                <a:solidFill>
                  <a:srgbClr val="FF0000"/>
                </a:solidFill>
                <a:ea typeface="仿宋" panose="02010609060101010101" pitchFamily="49" charset="-122"/>
              </a:rPr>
              <a:t>2</a:t>
            </a:r>
            <a:r>
              <a:rPr lang="en-US" altLang="zh-CN" sz="4000" b="1" baseline="30000" dirty="0">
                <a:solidFill>
                  <a:srgbClr val="0070C0"/>
                </a:solidFill>
                <a:ea typeface="仿宋" panose="02010609060101010101" pitchFamily="49" charset="-122"/>
              </a:rPr>
              <a:t>E-127</a:t>
            </a:r>
          </a:p>
        </p:txBody>
      </p:sp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7083771"/>
              </p:ext>
            </p:extLst>
          </p:nvPr>
        </p:nvGraphicFramePr>
        <p:xfrm>
          <a:off x="495436" y="2204864"/>
          <a:ext cx="209014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268"/>
                <a:gridCol w="261268"/>
                <a:gridCol w="261268"/>
                <a:gridCol w="261268"/>
                <a:gridCol w="261268"/>
                <a:gridCol w="261268"/>
                <a:gridCol w="261268"/>
                <a:gridCol w="261268"/>
              </a:tblGrid>
              <a:tr h="376449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</a:rPr>
                        <a:t>S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0070C0"/>
                          </a:solidFill>
                        </a:rPr>
                        <a:t>E</a:t>
                      </a:r>
                      <a:endParaRPr lang="zh-CN" altLang="en-US" sz="24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0070C0"/>
                          </a:solidFill>
                        </a:rPr>
                        <a:t>E</a:t>
                      </a:r>
                      <a:endParaRPr lang="zh-CN" altLang="en-US" sz="24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0070C0"/>
                          </a:solidFill>
                        </a:rPr>
                        <a:t>E</a:t>
                      </a:r>
                      <a:endParaRPr lang="zh-CN" altLang="en-US" sz="24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i="1" dirty="0" smtClean="0">
                          <a:solidFill>
                            <a:srgbClr val="0070C0"/>
                          </a:solidFill>
                        </a:rPr>
                        <a:t>E</a:t>
                      </a:r>
                      <a:endParaRPr lang="zh-CN" altLang="en-US" sz="2400" i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i="1" dirty="0" smtClean="0">
                          <a:solidFill>
                            <a:srgbClr val="0070C0"/>
                          </a:solidFill>
                        </a:rPr>
                        <a:t>E</a:t>
                      </a:r>
                      <a:endParaRPr lang="zh-CN" altLang="en-US" sz="2400" i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i="1" dirty="0" smtClean="0">
                          <a:solidFill>
                            <a:srgbClr val="0070C0"/>
                          </a:solidFill>
                        </a:rPr>
                        <a:t>E</a:t>
                      </a:r>
                      <a:endParaRPr lang="zh-CN" altLang="en-US" sz="2400" i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i="1" dirty="0" smtClean="0">
                          <a:solidFill>
                            <a:srgbClr val="0070C0"/>
                          </a:solidFill>
                        </a:rPr>
                        <a:t>E</a:t>
                      </a:r>
                      <a:endParaRPr lang="zh-CN" altLang="en-US" sz="2400" i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903279"/>
              </p:ext>
            </p:extLst>
          </p:nvPr>
        </p:nvGraphicFramePr>
        <p:xfrm>
          <a:off x="2613716" y="2204864"/>
          <a:ext cx="209014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268"/>
                <a:gridCol w="261268"/>
                <a:gridCol w="261268"/>
                <a:gridCol w="261268"/>
                <a:gridCol w="261268"/>
                <a:gridCol w="261268"/>
                <a:gridCol w="261268"/>
                <a:gridCol w="261268"/>
              </a:tblGrid>
              <a:tr h="376449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0070C0"/>
                          </a:solidFill>
                        </a:rPr>
                        <a:t>E</a:t>
                      </a:r>
                      <a:endParaRPr lang="zh-CN" altLang="en-US" sz="24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FF00FF"/>
                          </a:solidFill>
                        </a:rPr>
                        <a:t>F</a:t>
                      </a:r>
                      <a:endParaRPr lang="zh-CN" altLang="en-US" sz="2400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FF00FF"/>
                          </a:solidFill>
                        </a:rPr>
                        <a:t>F</a:t>
                      </a:r>
                      <a:endParaRPr lang="zh-CN" altLang="en-US" sz="2400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FF00FF"/>
                          </a:solidFill>
                        </a:rPr>
                        <a:t>F</a:t>
                      </a:r>
                      <a:endParaRPr lang="zh-CN" altLang="en-US" sz="2400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i="1" dirty="0" smtClean="0">
                          <a:solidFill>
                            <a:srgbClr val="FF00FF"/>
                          </a:solidFill>
                        </a:rPr>
                        <a:t>F</a:t>
                      </a:r>
                      <a:endParaRPr lang="zh-CN" altLang="en-US" sz="2400" i="1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i="1" dirty="0" smtClean="0">
                          <a:solidFill>
                            <a:srgbClr val="FF00FF"/>
                          </a:solidFill>
                        </a:rPr>
                        <a:t>F</a:t>
                      </a:r>
                      <a:endParaRPr lang="zh-CN" altLang="en-US" sz="2400" i="1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i="1" dirty="0" smtClean="0">
                          <a:solidFill>
                            <a:srgbClr val="FF00FF"/>
                          </a:solidFill>
                        </a:rPr>
                        <a:t>F</a:t>
                      </a:r>
                      <a:endParaRPr lang="zh-CN" altLang="en-US" sz="2400" i="1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i="1" dirty="0" smtClean="0">
                          <a:solidFill>
                            <a:srgbClr val="FF00FF"/>
                          </a:solidFill>
                        </a:rPr>
                        <a:t>F</a:t>
                      </a:r>
                      <a:endParaRPr lang="zh-CN" altLang="en-US" sz="2400" i="1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7" name="表格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0037660"/>
              </p:ext>
            </p:extLst>
          </p:nvPr>
        </p:nvGraphicFramePr>
        <p:xfrm>
          <a:off x="4730084" y="2204864"/>
          <a:ext cx="209014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268"/>
                <a:gridCol w="261268"/>
                <a:gridCol w="261268"/>
                <a:gridCol w="261268"/>
                <a:gridCol w="261268"/>
                <a:gridCol w="261268"/>
                <a:gridCol w="261268"/>
                <a:gridCol w="261268"/>
              </a:tblGrid>
              <a:tr h="376449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FF00FF"/>
                          </a:solidFill>
                        </a:rPr>
                        <a:t>F</a:t>
                      </a:r>
                      <a:endParaRPr lang="zh-CN" altLang="en-US" sz="2400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FF00FF"/>
                          </a:solidFill>
                        </a:rPr>
                        <a:t>F</a:t>
                      </a:r>
                      <a:endParaRPr lang="zh-CN" altLang="en-US" sz="2400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FF00FF"/>
                          </a:solidFill>
                        </a:rPr>
                        <a:t>F</a:t>
                      </a:r>
                      <a:endParaRPr lang="zh-CN" altLang="en-US" sz="2400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FF00FF"/>
                          </a:solidFill>
                        </a:rPr>
                        <a:t>F</a:t>
                      </a:r>
                      <a:endParaRPr lang="zh-CN" altLang="en-US" sz="2400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i="1" dirty="0" smtClean="0">
                          <a:solidFill>
                            <a:srgbClr val="FF00FF"/>
                          </a:solidFill>
                        </a:rPr>
                        <a:t>F</a:t>
                      </a:r>
                      <a:endParaRPr lang="zh-CN" altLang="en-US" sz="2400" i="1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i="1" dirty="0" smtClean="0">
                          <a:solidFill>
                            <a:srgbClr val="FF00FF"/>
                          </a:solidFill>
                        </a:rPr>
                        <a:t>F</a:t>
                      </a:r>
                      <a:endParaRPr lang="zh-CN" altLang="en-US" sz="2400" i="1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i="1" dirty="0" smtClean="0">
                          <a:solidFill>
                            <a:srgbClr val="FF00FF"/>
                          </a:solidFill>
                        </a:rPr>
                        <a:t>F</a:t>
                      </a:r>
                      <a:endParaRPr lang="zh-CN" altLang="en-US" sz="2400" i="1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i="1" dirty="0" smtClean="0">
                          <a:solidFill>
                            <a:srgbClr val="FF00FF"/>
                          </a:solidFill>
                        </a:rPr>
                        <a:t>F</a:t>
                      </a:r>
                      <a:endParaRPr lang="zh-CN" altLang="en-US" sz="2400" i="1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8" name="表格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9194725"/>
              </p:ext>
            </p:extLst>
          </p:nvPr>
        </p:nvGraphicFramePr>
        <p:xfrm>
          <a:off x="6846452" y="2206084"/>
          <a:ext cx="209014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268"/>
                <a:gridCol w="261268"/>
                <a:gridCol w="261268"/>
                <a:gridCol w="261268"/>
                <a:gridCol w="261268"/>
                <a:gridCol w="261268"/>
                <a:gridCol w="261268"/>
                <a:gridCol w="261268"/>
              </a:tblGrid>
              <a:tr h="376449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FF00FF"/>
                          </a:solidFill>
                        </a:rPr>
                        <a:t>F</a:t>
                      </a:r>
                      <a:endParaRPr lang="zh-CN" altLang="en-US" sz="2400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FF00FF"/>
                          </a:solidFill>
                        </a:rPr>
                        <a:t>F</a:t>
                      </a:r>
                      <a:endParaRPr lang="zh-CN" altLang="en-US" sz="2400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FF00FF"/>
                          </a:solidFill>
                        </a:rPr>
                        <a:t>F</a:t>
                      </a:r>
                      <a:endParaRPr lang="zh-CN" altLang="en-US" sz="2400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FF00FF"/>
                          </a:solidFill>
                        </a:rPr>
                        <a:t>F</a:t>
                      </a:r>
                      <a:endParaRPr lang="zh-CN" altLang="en-US" sz="2400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i="1" dirty="0" smtClean="0">
                          <a:solidFill>
                            <a:srgbClr val="FF00FF"/>
                          </a:solidFill>
                        </a:rPr>
                        <a:t>F</a:t>
                      </a:r>
                      <a:endParaRPr lang="zh-CN" altLang="en-US" sz="2400" i="1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i="1" dirty="0" smtClean="0">
                          <a:solidFill>
                            <a:srgbClr val="FF00FF"/>
                          </a:solidFill>
                        </a:rPr>
                        <a:t>F</a:t>
                      </a:r>
                      <a:endParaRPr lang="zh-CN" altLang="en-US" sz="2400" i="1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i="1" dirty="0" smtClean="0">
                          <a:solidFill>
                            <a:srgbClr val="FF00FF"/>
                          </a:solidFill>
                        </a:rPr>
                        <a:t>F</a:t>
                      </a:r>
                      <a:endParaRPr lang="zh-CN" altLang="en-US" sz="2400" i="1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i="1" dirty="0" smtClean="0">
                          <a:solidFill>
                            <a:srgbClr val="FF00FF"/>
                          </a:solidFill>
                        </a:rPr>
                        <a:t>F</a:t>
                      </a:r>
                      <a:endParaRPr lang="zh-CN" altLang="en-US" sz="2400" i="1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467544" y="2852936"/>
            <a:ext cx="4572000" cy="103105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600"/>
              </a:spcAft>
            </a:pPr>
            <a:r>
              <a:rPr lang="zh-CN" altLang="en-US" sz="2800" dirty="0" smtClean="0">
                <a:solidFill>
                  <a:srgbClr val="FF0000"/>
                </a:solidFill>
                <a:ea typeface="华文仿宋" panose="02010600040101010101" pitchFamily="2" charset="-122"/>
              </a:rPr>
              <a:t>符号</a:t>
            </a:r>
            <a:r>
              <a:rPr lang="en-US" altLang="zh-CN" sz="2800" dirty="0" smtClean="0">
                <a:solidFill>
                  <a:srgbClr val="FF0000"/>
                </a:solidFill>
                <a:ea typeface="华文仿宋" panose="02010600040101010101" pitchFamily="2" charset="-122"/>
              </a:rPr>
              <a:t>S</a:t>
            </a:r>
            <a:r>
              <a:rPr lang="zh-CN" altLang="en-US" sz="2800" dirty="0" smtClean="0">
                <a:solidFill>
                  <a:srgbClr val="FF0000"/>
                </a:solidFill>
                <a:ea typeface="华文仿宋" panose="02010600040101010101" pitchFamily="2" charset="-122"/>
              </a:rPr>
              <a:t>   </a:t>
            </a:r>
            <a:r>
              <a:rPr lang="zh-CN" altLang="en-US" sz="2800" dirty="0">
                <a:solidFill>
                  <a:srgbClr val="0070C0"/>
                </a:solidFill>
                <a:ea typeface="华文仿宋" panose="02010600040101010101" pitchFamily="2" charset="-122"/>
              </a:rPr>
              <a:t>指数</a:t>
            </a:r>
            <a:r>
              <a:rPr lang="en-US" altLang="zh-CN" sz="2800" dirty="0">
                <a:solidFill>
                  <a:srgbClr val="0070C0"/>
                </a:solidFill>
                <a:ea typeface="华文仿宋" panose="02010600040101010101" pitchFamily="2" charset="-122"/>
              </a:rPr>
              <a:t>E</a:t>
            </a:r>
            <a:r>
              <a:rPr lang="zh-CN" altLang="en-US" sz="2800" dirty="0">
                <a:solidFill>
                  <a:srgbClr val="FF0000"/>
                </a:solidFill>
                <a:ea typeface="华文仿宋" panose="02010600040101010101" pitchFamily="2" charset="-122"/>
              </a:rPr>
              <a:t>           </a:t>
            </a:r>
            <a:r>
              <a:rPr lang="zh-CN" altLang="en-US" sz="2800" dirty="0">
                <a:solidFill>
                  <a:srgbClr val="FF00FF"/>
                </a:solidFill>
                <a:ea typeface="华文仿宋" panose="02010600040101010101" pitchFamily="2" charset="-122"/>
              </a:rPr>
              <a:t>尾数</a:t>
            </a:r>
            <a:r>
              <a:rPr lang="en-US" altLang="zh-CN" sz="2800" dirty="0" smtClean="0">
                <a:solidFill>
                  <a:srgbClr val="FF00FF"/>
                </a:solidFill>
                <a:ea typeface="华文仿宋" panose="02010600040101010101" pitchFamily="2" charset="-122"/>
              </a:rPr>
              <a:t>F</a:t>
            </a:r>
          </a:p>
          <a:p>
            <a:pPr>
              <a:spcAft>
                <a:spcPts val="600"/>
              </a:spcAft>
            </a:pPr>
            <a:r>
              <a:rPr lang="en-US" altLang="zh-CN" sz="2800" dirty="0" smtClean="0">
                <a:solidFill>
                  <a:srgbClr val="FF0000"/>
                </a:solidFill>
                <a:ea typeface="华文仿宋" panose="02010600040101010101" pitchFamily="2" charset="-122"/>
              </a:rPr>
              <a:t>1</a:t>
            </a:r>
            <a:r>
              <a:rPr lang="zh-CN" altLang="en-US" sz="2800" dirty="0" smtClean="0">
                <a:solidFill>
                  <a:srgbClr val="FF0000"/>
                </a:solidFill>
                <a:ea typeface="华文仿宋" panose="02010600040101010101" pitchFamily="2" charset="-122"/>
              </a:rPr>
              <a:t>位        </a:t>
            </a:r>
            <a:r>
              <a:rPr lang="en-US" altLang="zh-CN" sz="2800" dirty="0" smtClean="0">
                <a:solidFill>
                  <a:srgbClr val="0070C0"/>
                </a:solidFill>
                <a:ea typeface="华文仿宋" panose="02010600040101010101" pitchFamily="2" charset="-122"/>
              </a:rPr>
              <a:t>8</a:t>
            </a:r>
            <a:r>
              <a:rPr lang="zh-CN" altLang="en-US" sz="2800" dirty="0" smtClean="0">
                <a:solidFill>
                  <a:srgbClr val="0070C0"/>
                </a:solidFill>
                <a:ea typeface="华文仿宋" panose="02010600040101010101" pitchFamily="2" charset="-122"/>
              </a:rPr>
              <a:t>位</a:t>
            </a:r>
            <a:r>
              <a:rPr lang="zh-CN" altLang="en-US" sz="2800" dirty="0" smtClean="0">
                <a:solidFill>
                  <a:srgbClr val="FF0000"/>
                </a:solidFill>
                <a:ea typeface="华文仿宋" panose="02010600040101010101" pitchFamily="2" charset="-122"/>
              </a:rPr>
              <a:t>              </a:t>
            </a:r>
            <a:r>
              <a:rPr lang="en-US" altLang="zh-CN" sz="2800" dirty="0" smtClean="0">
                <a:solidFill>
                  <a:srgbClr val="FF00FF"/>
                </a:solidFill>
                <a:ea typeface="华文仿宋" panose="02010600040101010101" pitchFamily="2" charset="-122"/>
              </a:rPr>
              <a:t>23</a:t>
            </a:r>
            <a:r>
              <a:rPr lang="zh-CN" altLang="en-US" sz="2800" dirty="0" smtClean="0">
                <a:solidFill>
                  <a:srgbClr val="FF00FF"/>
                </a:solidFill>
                <a:ea typeface="华文仿宋" panose="02010600040101010101" pitchFamily="2" charset="-122"/>
              </a:rPr>
              <a:t>位</a:t>
            </a:r>
            <a:endParaRPr lang="en-US" altLang="zh-CN" sz="2800" dirty="0">
              <a:solidFill>
                <a:srgbClr val="FF00FF"/>
              </a:solidFill>
              <a:ea typeface="华文仿宋" panose="02010600040101010101" pitchFamily="2" charset="-122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11560" y="3919696"/>
            <a:ext cx="7704856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zh-CN" altLang="en-US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浮点数都按此格式存储：</a:t>
            </a:r>
            <a:endParaRPr lang="en-US" altLang="zh-CN" sz="2800" dirty="0" smtClean="0">
              <a:solidFill>
                <a:srgbClr val="0070C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spcAft>
                <a:spcPts val="1200"/>
              </a:spcAft>
            </a:pPr>
            <a:r>
              <a:rPr lang="zh-CN" altLang="en-US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键盘输入浮点数一个变量时，</a:t>
            </a:r>
            <a:endParaRPr lang="en-US" altLang="zh-CN" sz="2800" dirty="0" smtClean="0">
              <a:solidFill>
                <a:srgbClr val="0070C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spcAft>
                <a:spcPts val="1200"/>
              </a:spcAft>
            </a:pPr>
            <a:r>
              <a:rPr lang="zh-CN" altLang="en-US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系统自动转换成</a:t>
            </a:r>
            <a:r>
              <a:rPr lang="zh-CN" altLang="en-US" sz="2800" dirty="0" smtClean="0">
                <a:solidFill>
                  <a:srgbClr val="FF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格式化浮点数</a:t>
            </a:r>
            <a:r>
              <a:rPr lang="zh-CN" altLang="en-US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存入变量地址中；</a:t>
            </a:r>
            <a:endParaRPr lang="en-US" altLang="zh-CN" sz="2800" dirty="0" smtClean="0">
              <a:solidFill>
                <a:srgbClr val="0070C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spcAft>
                <a:spcPts val="1200"/>
              </a:spcAft>
            </a:pPr>
            <a:r>
              <a:rPr lang="zh-CN" altLang="en-US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浮点数的计算结果也按格式化存入变量地址中。</a:t>
            </a:r>
            <a:endParaRPr lang="zh-CN" altLang="en-US" sz="2800" dirty="0">
              <a:solidFill>
                <a:srgbClr val="0070C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459166" y="3865110"/>
            <a:ext cx="2362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低</a:t>
            </a:r>
            <a:r>
              <a:rPr lang="zh-CN" altLang="en-US" sz="2800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字节低地址</a:t>
            </a:r>
            <a:endParaRPr lang="zh-CN" altLang="en-US" sz="2800" dirty="0">
              <a:solidFill>
                <a:srgbClr val="00B05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45911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4" y="260648"/>
            <a:ext cx="8229600" cy="864096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浮点型数举例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323528" y="1124744"/>
            <a:ext cx="87783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D</a:t>
            </a:r>
            <a:r>
              <a:rPr lang="en-US" altLang="zh-CN" sz="2400" baseline="-25000" dirty="0" smtClean="0"/>
              <a:t>31</a:t>
            </a:r>
            <a:r>
              <a:rPr lang="en-US" altLang="zh-CN" sz="2400" dirty="0" smtClean="0"/>
              <a:t>D</a:t>
            </a:r>
            <a:r>
              <a:rPr lang="en-US" altLang="zh-CN" sz="2400" baseline="-25000" dirty="0" smtClean="0"/>
              <a:t>30 </a:t>
            </a:r>
            <a:r>
              <a:rPr lang="en-US" altLang="zh-CN" sz="2400" dirty="0" smtClean="0"/>
              <a:t>                  D</a:t>
            </a:r>
            <a:r>
              <a:rPr lang="en-US" altLang="zh-CN" sz="2400" baseline="-25000" dirty="0" smtClean="0"/>
              <a:t>23 </a:t>
            </a:r>
            <a:r>
              <a:rPr lang="en-US" altLang="zh-CN" sz="2400" dirty="0" smtClean="0"/>
              <a:t>D</a:t>
            </a:r>
            <a:r>
              <a:rPr lang="en-US" altLang="zh-CN" sz="2400" baseline="-25000" dirty="0" smtClean="0"/>
              <a:t>22</a:t>
            </a:r>
            <a:r>
              <a:rPr lang="en-US" altLang="zh-CN" sz="2400" dirty="0" smtClean="0"/>
              <a:t>                                                                               D</a:t>
            </a:r>
            <a:r>
              <a:rPr lang="en-US" altLang="zh-CN" sz="2400" baseline="-25000" dirty="0" smtClean="0"/>
              <a:t>0</a:t>
            </a:r>
            <a:endParaRPr lang="zh-CN" altLang="en-US" sz="2400" baseline="-25000" dirty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6460898"/>
              </p:ext>
            </p:extLst>
          </p:nvPr>
        </p:nvGraphicFramePr>
        <p:xfrm>
          <a:off x="467544" y="1700808"/>
          <a:ext cx="209014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268"/>
                <a:gridCol w="261268"/>
                <a:gridCol w="261268"/>
                <a:gridCol w="261268"/>
                <a:gridCol w="261268"/>
                <a:gridCol w="261268"/>
                <a:gridCol w="261268"/>
                <a:gridCol w="261268"/>
              </a:tblGrid>
              <a:tr h="376449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zh-CN" altLang="en-US" sz="24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zh-CN" altLang="en-US" sz="24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zh-CN" altLang="en-US" sz="24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i="1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zh-CN" altLang="en-US" sz="2400" i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i="1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zh-CN" altLang="en-US" sz="2400" i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i="1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zh-CN" altLang="en-US" sz="2400" i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i="1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zh-CN" altLang="en-US" sz="2400" i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6316730"/>
              </p:ext>
            </p:extLst>
          </p:nvPr>
        </p:nvGraphicFramePr>
        <p:xfrm>
          <a:off x="2585824" y="1700808"/>
          <a:ext cx="209014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268"/>
                <a:gridCol w="261268"/>
                <a:gridCol w="261268"/>
                <a:gridCol w="261268"/>
                <a:gridCol w="261268"/>
                <a:gridCol w="261268"/>
                <a:gridCol w="261268"/>
                <a:gridCol w="261268"/>
              </a:tblGrid>
              <a:tr h="376449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zh-CN" altLang="en-US" sz="24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FF00FF"/>
                          </a:solidFill>
                        </a:rPr>
                        <a:t>1</a:t>
                      </a:r>
                      <a:endParaRPr lang="zh-CN" altLang="en-US" sz="2400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FF00FF"/>
                          </a:solidFill>
                        </a:rPr>
                        <a:t>1</a:t>
                      </a:r>
                      <a:endParaRPr lang="zh-CN" altLang="en-US" sz="2400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FF00FF"/>
                          </a:solidFill>
                        </a:rPr>
                        <a:t>0</a:t>
                      </a:r>
                      <a:endParaRPr lang="zh-CN" altLang="en-US" sz="2400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i="1" dirty="0" smtClean="0">
                          <a:solidFill>
                            <a:srgbClr val="FF00FF"/>
                          </a:solidFill>
                        </a:rPr>
                        <a:t>0</a:t>
                      </a:r>
                      <a:endParaRPr lang="zh-CN" altLang="en-US" sz="2400" i="1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i="1" dirty="0" smtClean="0">
                          <a:solidFill>
                            <a:srgbClr val="FF00FF"/>
                          </a:solidFill>
                        </a:rPr>
                        <a:t>1</a:t>
                      </a:r>
                      <a:endParaRPr lang="zh-CN" altLang="en-US" sz="2400" i="1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i="1" dirty="0" smtClean="0">
                          <a:solidFill>
                            <a:srgbClr val="FF00FF"/>
                          </a:solidFill>
                        </a:rPr>
                        <a:t>0</a:t>
                      </a:r>
                      <a:endParaRPr lang="zh-CN" altLang="en-US" sz="2400" i="1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i="1" dirty="0" smtClean="0">
                          <a:solidFill>
                            <a:srgbClr val="FF00FF"/>
                          </a:solidFill>
                        </a:rPr>
                        <a:t>0</a:t>
                      </a:r>
                      <a:endParaRPr lang="zh-CN" altLang="en-US" sz="2400" i="1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5592515"/>
              </p:ext>
            </p:extLst>
          </p:nvPr>
        </p:nvGraphicFramePr>
        <p:xfrm>
          <a:off x="4702192" y="1700808"/>
          <a:ext cx="209014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268"/>
                <a:gridCol w="261268"/>
                <a:gridCol w="261268"/>
                <a:gridCol w="261268"/>
                <a:gridCol w="261268"/>
                <a:gridCol w="261268"/>
                <a:gridCol w="261268"/>
                <a:gridCol w="261268"/>
              </a:tblGrid>
              <a:tr h="376449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FF00FF"/>
                          </a:solidFill>
                        </a:rPr>
                        <a:t>0</a:t>
                      </a:r>
                      <a:endParaRPr lang="zh-CN" altLang="en-US" sz="2400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FF00FF"/>
                          </a:solidFill>
                        </a:rPr>
                        <a:t>0</a:t>
                      </a:r>
                      <a:endParaRPr lang="zh-CN" altLang="en-US" sz="2400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FF00FF"/>
                          </a:solidFill>
                        </a:rPr>
                        <a:t>0</a:t>
                      </a:r>
                      <a:endParaRPr lang="zh-CN" altLang="en-US" sz="2400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FF00FF"/>
                          </a:solidFill>
                        </a:rPr>
                        <a:t>0</a:t>
                      </a:r>
                      <a:endParaRPr lang="zh-CN" altLang="en-US" sz="2400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i="1" dirty="0" smtClean="0">
                          <a:solidFill>
                            <a:srgbClr val="FF00FF"/>
                          </a:solidFill>
                        </a:rPr>
                        <a:t>0</a:t>
                      </a:r>
                      <a:endParaRPr lang="zh-CN" altLang="en-US" sz="2400" i="1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i="1" dirty="0" smtClean="0">
                          <a:solidFill>
                            <a:srgbClr val="FF00FF"/>
                          </a:solidFill>
                        </a:rPr>
                        <a:t>0</a:t>
                      </a:r>
                      <a:endParaRPr lang="zh-CN" altLang="en-US" sz="2400" i="1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i="1" dirty="0" smtClean="0">
                          <a:solidFill>
                            <a:srgbClr val="FF00FF"/>
                          </a:solidFill>
                        </a:rPr>
                        <a:t>0</a:t>
                      </a:r>
                      <a:endParaRPr lang="zh-CN" altLang="en-US" sz="2400" i="1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i="1" dirty="0" smtClean="0">
                          <a:solidFill>
                            <a:srgbClr val="FF00FF"/>
                          </a:solidFill>
                        </a:rPr>
                        <a:t>0</a:t>
                      </a:r>
                      <a:endParaRPr lang="zh-CN" altLang="en-US" sz="2400" i="1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9337000"/>
              </p:ext>
            </p:extLst>
          </p:nvPr>
        </p:nvGraphicFramePr>
        <p:xfrm>
          <a:off x="6818560" y="1702028"/>
          <a:ext cx="209014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268"/>
                <a:gridCol w="261268"/>
                <a:gridCol w="261268"/>
                <a:gridCol w="261268"/>
                <a:gridCol w="261268"/>
                <a:gridCol w="261268"/>
                <a:gridCol w="261268"/>
                <a:gridCol w="261268"/>
              </a:tblGrid>
              <a:tr h="376449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FF00FF"/>
                          </a:solidFill>
                        </a:rPr>
                        <a:t>0</a:t>
                      </a:r>
                      <a:endParaRPr lang="zh-CN" altLang="en-US" sz="2400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FF00FF"/>
                          </a:solidFill>
                        </a:rPr>
                        <a:t>0</a:t>
                      </a:r>
                      <a:endParaRPr lang="zh-CN" altLang="en-US" sz="2400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FF00FF"/>
                          </a:solidFill>
                        </a:rPr>
                        <a:t>0</a:t>
                      </a:r>
                      <a:endParaRPr lang="zh-CN" altLang="en-US" sz="2400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FF00FF"/>
                          </a:solidFill>
                        </a:rPr>
                        <a:t>0</a:t>
                      </a:r>
                      <a:endParaRPr lang="zh-CN" altLang="en-US" sz="2400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i="1" dirty="0" smtClean="0">
                          <a:solidFill>
                            <a:srgbClr val="FF00FF"/>
                          </a:solidFill>
                        </a:rPr>
                        <a:t>0</a:t>
                      </a:r>
                      <a:endParaRPr lang="zh-CN" altLang="en-US" sz="2400" i="1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i="1" dirty="0" smtClean="0">
                          <a:solidFill>
                            <a:srgbClr val="FF00FF"/>
                          </a:solidFill>
                        </a:rPr>
                        <a:t>0</a:t>
                      </a:r>
                      <a:endParaRPr lang="zh-CN" altLang="en-US" sz="2400" i="1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i="1" dirty="0" smtClean="0">
                          <a:solidFill>
                            <a:srgbClr val="FF00FF"/>
                          </a:solidFill>
                        </a:rPr>
                        <a:t>0</a:t>
                      </a:r>
                      <a:endParaRPr lang="zh-CN" altLang="en-US" sz="2400" i="1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i="1" dirty="0" smtClean="0">
                          <a:solidFill>
                            <a:srgbClr val="FF00FF"/>
                          </a:solidFill>
                        </a:rPr>
                        <a:t>0</a:t>
                      </a:r>
                      <a:endParaRPr lang="zh-CN" altLang="en-US" sz="2400" i="1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67544" y="2204864"/>
            <a:ext cx="82477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57=</a:t>
            </a:r>
            <a:r>
              <a:rPr lang="en-US" altLang="zh-CN" sz="2800" b="1" i="1" dirty="0" smtClean="0">
                <a:solidFill>
                  <a:srgbClr val="FF0000"/>
                </a:solidFill>
              </a:rPr>
              <a:t>1</a:t>
            </a:r>
            <a:r>
              <a:rPr lang="en-US" altLang="zh-CN" sz="2800" dirty="0" smtClean="0">
                <a:solidFill>
                  <a:srgbClr val="FF00FF"/>
                </a:solidFill>
              </a:rPr>
              <a:t>.11001</a:t>
            </a:r>
            <a:r>
              <a:rPr lang="en-US" altLang="zh-CN" sz="2800" b="1" dirty="0" smtClean="0">
                <a:solidFill>
                  <a:srgbClr val="00B050"/>
                </a:solidFill>
                <a:ea typeface="仿宋" panose="02010609060101010101" pitchFamily="49" charset="-122"/>
              </a:rPr>
              <a:t>×</a:t>
            </a:r>
            <a:r>
              <a:rPr lang="en-US" altLang="zh-CN" sz="2800" b="1" dirty="0" smtClean="0">
                <a:solidFill>
                  <a:srgbClr val="0070C0"/>
                </a:solidFill>
                <a:ea typeface="仿宋" panose="02010609060101010101" pitchFamily="49" charset="-122"/>
              </a:rPr>
              <a:t>2</a:t>
            </a:r>
            <a:r>
              <a:rPr lang="en-US" altLang="zh-CN" sz="2800" b="1" baseline="30000" dirty="0" smtClean="0">
                <a:solidFill>
                  <a:srgbClr val="0070C0"/>
                </a:solidFill>
                <a:ea typeface="仿宋" panose="02010609060101010101" pitchFamily="49" charset="-122"/>
              </a:rPr>
              <a:t>5</a:t>
            </a:r>
            <a:r>
              <a:rPr lang="en-US" altLang="zh-CN" sz="2800" b="1" baseline="30000" dirty="0" smtClean="0">
                <a:solidFill>
                  <a:srgbClr val="00B050"/>
                </a:solidFill>
                <a:ea typeface="仿宋" panose="02010609060101010101" pitchFamily="49" charset="-122"/>
              </a:rPr>
              <a:t>       </a:t>
            </a:r>
            <a:r>
              <a:rPr lang="en-US" altLang="zh-CN" sz="2800" b="1" dirty="0" smtClean="0">
                <a:solidFill>
                  <a:srgbClr val="00B050"/>
                </a:solidFill>
                <a:ea typeface="仿宋" panose="02010609060101010101" pitchFamily="49" charset="-122"/>
              </a:rPr>
              <a:t>1000 0100-0111 1111=0000 0101</a:t>
            </a:r>
            <a:r>
              <a:rPr lang="en-US" altLang="zh-CN" sz="2800" b="1" dirty="0" smtClean="0">
                <a:ea typeface="仿宋" panose="02010609060101010101" pitchFamily="49" charset="-122"/>
              </a:rPr>
              <a:t>=5</a:t>
            </a:r>
            <a:endParaRPr lang="zh-CN" altLang="en-US" sz="2800" baseline="30000" dirty="0"/>
          </a:p>
        </p:txBody>
      </p: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7657743"/>
              </p:ext>
            </p:extLst>
          </p:nvPr>
        </p:nvGraphicFramePr>
        <p:xfrm>
          <a:off x="523328" y="2852936"/>
          <a:ext cx="209014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268"/>
                <a:gridCol w="261268"/>
                <a:gridCol w="261268"/>
                <a:gridCol w="261268"/>
                <a:gridCol w="261268"/>
                <a:gridCol w="261268"/>
                <a:gridCol w="261268"/>
                <a:gridCol w="261268"/>
              </a:tblGrid>
              <a:tr h="376449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zh-CN" altLang="en-US" sz="24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zh-CN" altLang="en-US" sz="24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zh-CN" altLang="en-US" sz="24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i="1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zh-CN" altLang="en-US" sz="2400" i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i="1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zh-CN" altLang="en-US" sz="2400" i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i="1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zh-CN" altLang="en-US" sz="2400" i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i="1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zh-CN" altLang="en-US" sz="2400" i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9868768"/>
              </p:ext>
            </p:extLst>
          </p:nvPr>
        </p:nvGraphicFramePr>
        <p:xfrm>
          <a:off x="2641608" y="2852936"/>
          <a:ext cx="209014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268"/>
                <a:gridCol w="261268"/>
                <a:gridCol w="261268"/>
                <a:gridCol w="261268"/>
                <a:gridCol w="261268"/>
                <a:gridCol w="261268"/>
                <a:gridCol w="261268"/>
                <a:gridCol w="261268"/>
              </a:tblGrid>
              <a:tr h="376449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zh-CN" altLang="en-US" sz="24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FF00FF"/>
                          </a:solidFill>
                        </a:rPr>
                        <a:t>1</a:t>
                      </a:r>
                      <a:endParaRPr lang="zh-CN" altLang="en-US" sz="2400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FF00FF"/>
                          </a:solidFill>
                        </a:rPr>
                        <a:t>1</a:t>
                      </a:r>
                      <a:endParaRPr lang="zh-CN" altLang="en-US" sz="2400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FF00FF"/>
                          </a:solidFill>
                        </a:rPr>
                        <a:t>0</a:t>
                      </a:r>
                      <a:endParaRPr lang="zh-CN" altLang="en-US" sz="2400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i="1" dirty="0" smtClean="0">
                          <a:solidFill>
                            <a:srgbClr val="FF00FF"/>
                          </a:solidFill>
                        </a:rPr>
                        <a:t>0</a:t>
                      </a:r>
                      <a:endParaRPr lang="zh-CN" altLang="en-US" sz="2400" i="1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i="1" dirty="0" smtClean="0">
                          <a:solidFill>
                            <a:srgbClr val="FF00FF"/>
                          </a:solidFill>
                        </a:rPr>
                        <a:t>1</a:t>
                      </a:r>
                      <a:endParaRPr lang="zh-CN" altLang="en-US" sz="2400" i="1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i="1" dirty="0" smtClean="0">
                          <a:solidFill>
                            <a:srgbClr val="FF00FF"/>
                          </a:solidFill>
                        </a:rPr>
                        <a:t>0</a:t>
                      </a:r>
                      <a:endParaRPr lang="zh-CN" altLang="en-US" sz="2400" i="1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i="1" dirty="0" smtClean="0">
                          <a:solidFill>
                            <a:srgbClr val="FF00FF"/>
                          </a:solidFill>
                        </a:rPr>
                        <a:t>0</a:t>
                      </a:r>
                      <a:endParaRPr lang="zh-CN" altLang="en-US" sz="2400" i="1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3639760"/>
              </p:ext>
            </p:extLst>
          </p:nvPr>
        </p:nvGraphicFramePr>
        <p:xfrm>
          <a:off x="4757976" y="2852936"/>
          <a:ext cx="209014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268"/>
                <a:gridCol w="261268"/>
                <a:gridCol w="261268"/>
                <a:gridCol w="261268"/>
                <a:gridCol w="261268"/>
                <a:gridCol w="261268"/>
                <a:gridCol w="261268"/>
                <a:gridCol w="261268"/>
              </a:tblGrid>
              <a:tr h="376449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FF00FF"/>
                          </a:solidFill>
                        </a:rPr>
                        <a:t>0</a:t>
                      </a:r>
                      <a:endParaRPr lang="zh-CN" altLang="en-US" sz="2400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FF00FF"/>
                          </a:solidFill>
                        </a:rPr>
                        <a:t>0</a:t>
                      </a:r>
                      <a:endParaRPr lang="zh-CN" altLang="en-US" sz="2400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FF00FF"/>
                          </a:solidFill>
                        </a:rPr>
                        <a:t>0</a:t>
                      </a:r>
                      <a:endParaRPr lang="zh-CN" altLang="en-US" sz="2400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FF00FF"/>
                          </a:solidFill>
                        </a:rPr>
                        <a:t>0</a:t>
                      </a:r>
                      <a:endParaRPr lang="zh-CN" altLang="en-US" sz="2400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i="1" dirty="0" smtClean="0">
                          <a:solidFill>
                            <a:srgbClr val="FF00FF"/>
                          </a:solidFill>
                        </a:rPr>
                        <a:t>0</a:t>
                      </a:r>
                      <a:endParaRPr lang="zh-CN" altLang="en-US" sz="2400" i="1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i="1" dirty="0" smtClean="0">
                          <a:solidFill>
                            <a:srgbClr val="FF00FF"/>
                          </a:solidFill>
                        </a:rPr>
                        <a:t>0</a:t>
                      </a:r>
                      <a:endParaRPr lang="zh-CN" altLang="en-US" sz="2400" i="1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i="1" dirty="0" smtClean="0">
                          <a:solidFill>
                            <a:srgbClr val="FF00FF"/>
                          </a:solidFill>
                        </a:rPr>
                        <a:t>0</a:t>
                      </a:r>
                      <a:endParaRPr lang="zh-CN" altLang="en-US" sz="2400" i="1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i="1" dirty="0" smtClean="0">
                          <a:solidFill>
                            <a:srgbClr val="FF00FF"/>
                          </a:solidFill>
                        </a:rPr>
                        <a:t>0</a:t>
                      </a:r>
                      <a:endParaRPr lang="zh-CN" altLang="en-US" sz="2400" i="1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1737932"/>
              </p:ext>
            </p:extLst>
          </p:nvPr>
        </p:nvGraphicFramePr>
        <p:xfrm>
          <a:off x="6874344" y="2854156"/>
          <a:ext cx="209014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268"/>
                <a:gridCol w="261268"/>
                <a:gridCol w="261268"/>
                <a:gridCol w="261268"/>
                <a:gridCol w="261268"/>
                <a:gridCol w="261268"/>
                <a:gridCol w="261268"/>
                <a:gridCol w="261268"/>
              </a:tblGrid>
              <a:tr h="376449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FF00FF"/>
                          </a:solidFill>
                        </a:rPr>
                        <a:t>0</a:t>
                      </a:r>
                      <a:endParaRPr lang="zh-CN" altLang="en-US" sz="2400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FF00FF"/>
                          </a:solidFill>
                        </a:rPr>
                        <a:t>0</a:t>
                      </a:r>
                      <a:endParaRPr lang="zh-CN" altLang="en-US" sz="2400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FF00FF"/>
                          </a:solidFill>
                        </a:rPr>
                        <a:t>0</a:t>
                      </a:r>
                      <a:endParaRPr lang="zh-CN" altLang="en-US" sz="2400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FF00FF"/>
                          </a:solidFill>
                        </a:rPr>
                        <a:t>0</a:t>
                      </a:r>
                      <a:endParaRPr lang="zh-CN" altLang="en-US" sz="2400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i="1" dirty="0" smtClean="0">
                          <a:solidFill>
                            <a:srgbClr val="FF00FF"/>
                          </a:solidFill>
                        </a:rPr>
                        <a:t>0</a:t>
                      </a:r>
                      <a:endParaRPr lang="zh-CN" altLang="en-US" sz="2400" i="1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i="1" dirty="0" smtClean="0">
                          <a:solidFill>
                            <a:srgbClr val="FF00FF"/>
                          </a:solidFill>
                        </a:rPr>
                        <a:t>0</a:t>
                      </a:r>
                      <a:endParaRPr lang="zh-CN" altLang="en-US" sz="2400" i="1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i="1" dirty="0" smtClean="0">
                          <a:solidFill>
                            <a:srgbClr val="FF00FF"/>
                          </a:solidFill>
                        </a:rPr>
                        <a:t>0</a:t>
                      </a:r>
                      <a:endParaRPr lang="zh-CN" altLang="en-US" sz="2400" i="1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i="1" dirty="0" smtClean="0">
                          <a:solidFill>
                            <a:srgbClr val="FF00FF"/>
                          </a:solidFill>
                        </a:rPr>
                        <a:t>0</a:t>
                      </a:r>
                      <a:endParaRPr lang="zh-CN" altLang="en-US" sz="2400" i="1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395536" y="3356992"/>
            <a:ext cx="84689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-57=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-</a:t>
            </a:r>
            <a:r>
              <a:rPr lang="en-US" altLang="zh-CN" sz="2800" b="1" i="1" dirty="0" smtClean="0">
                <a:solidFill>
                  <a:srgbClr val="FF0000"/>
                </a:solidFill>
              </a:rPr>
              <a:t>1</a:t>
            </a:r>
            <a:r>
              <a:rPr lang="en-US" altLang="zh-CN" sz="2800" dirty="0" smtClean="0">
                <a:solidFill>
                  <a:srgbClr val="FF00FF"/>
                </a:solidFill>
              </a:rPr>
              <a:t>.11001</a:t>
            </a:r>
            <a:r>
              <a:rPr lang="en-US" altLang="zh-CN" sz="2800" b="1" dirty="0" smtClean="0">
                <a:solidFill>
                  <a:srgbClr val="00B050"/>
                </a:solidFill>
                <a:ea typeface="仿宋" panose="02010609060101010101" pitchFamily="49" charset="-122"/>
              </a:rPr>
              <a:t>×</a:t>
            </a:r>
            <a:r>
              <a:rPr lang="en-US" altLang="zh-CN" sz="2800" b="1" dirty="0" smtClean="0">
                <a:solidFill>
                  <a:srgbClr val="0070C0"/>
                </a:solidFill>
                <a:ea typeface="仿宋" panose="02010609060101010101" pitchFamily="49" charset="-122"/>
              </a:rPr>
              <a:t>2</a:t>
            </a:r>
            <a:r>
              <a:rPr lang="en-US" altLang="zh-CN" sz="2800" b="1" baseline="30000" dirty="0" smtClean="0">
                <a:solidFill>
                  <a:srgbClr val="0070C0"/>
                </a:solidFill>
                <a:ea typeface="仿宋" panose="02010609060101010101" pitchFamily="49" charset="-122"/>
              </a:rPr>
              <a:t>5</a:t>
            </a:r>
            <a:r>
              <a:rPr lang="en-US" altLang="zh-CN" sz="2800" b="1" baseline="30000" dirty="0" smtClean="0">
                <a:solidFill>
                  <a:srgbClr val="00B050"/>
                </a:solidFill>
                <a:ea typeface="仿宋" panose="02010609060101010101" pitchFamily="49" charset="-122"/>
              </a:rPr>
              <a:t>       </a:t>
            </a:r>
            <a:r>
              <a:rPr lang="en-US" altLang="zh-CN" sz="2800" b="1" dirty="0" smtClean="0">
                <a:solidFill>
                  <a:srgbClr val="00B050"/>
                </a:solidFill>
                <a:ea typeface="仿宋" panose="02010609060101010101" pitchFamily="49" charset="-122"/>
              </a:rPr>
              <a:t>1000 0100-0111 1111=0000 0101</a:t>
            </a:r>
            <a:r>
              <a:rPr lang="en-US" altLang="zh-CN" sz="2800" b="1" dirty="0" smtClean="0">
                <a:ea typeface="仿宋" panose="02010609060101010101" pitchFamily="49" charset="-122"/>
              </a:rPr>
              <a:t>=5</a:t>
            </a:r>
            <a:endParaRPr lang="zh-CN" altLang="en-US" sz="2800" baseline="30000" dirty="0"/>
          </a:p>
        </p:txBody>
      </p:sp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4732512"/>
              </p:ext>
            </p:extLst>
          </p:nvPr>
        </p:nvGraphicFramePr>
        <p:xfrm>
          <a:off x="490129" y="4077072"/>
          <a:ext cx="209014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268"/>
                <a:gridCol w="261268"/>
                <a:gridCol w="261268"/>
                <a:gridCol w="261268"/>
                <a:gridCol w="261268"/>
                <a:gridCol w="261268"/>
                <a:gridCol w="261268"/>
                <a:gridCol w="261268"/>
              </a:tblGrid>
              <a:tr h="376449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zh-CN" altLang="en-US" sz="24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zh-CN" altLang="en-US" sz="24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zh-CN" altLang="en-US" sz="24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i="1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zh-CN" altLang="en-US" sz="2400" i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i="1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zh-CN" altLang="en-US" sz="2400" i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i="1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zh-CN" altLang="en-US" sz="2400" i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i="1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zh-CN" altLang="en-US" sz="2400" i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0867735"/>
              </p:ext>
            </p:extLst>
          </p:nvPr>
        </p:nvGraphicFramePr>
        <p:xfrm>
          <a:off x="2608409" y="4077072"/>
          <a:ext cx="209014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268"/>
                <a:gridCol w="261268"/>
                <a:gridCol w="261268"/>
                <a:gridCol w="261268"/>
                <a:gridCol w="261268"/>
                <a:gridCol w="261268"/>
                <a:gridCol w="261268"/>
                <a:gridCol w="261268"/>
              </a:tblGrid>
              <a:tr h="376449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zh-CN" altLang="en-US" sz="24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FF00FF"/>
                          </a:solidFill>
                        </a:rPr>
                        <a:t>1</a:t>
                      </a:r>
                      <a:endParaRPr lang="zh-CN" altLang="en-US" sz="2400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FF00FF"/>
                          </a:solidFill>
                        </a:rPr>
                        <a:t>1</a:t>
                      </a:r>
                      <a:endParaRPr lang="zh-CN" altLang="en-US" sz="2400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FF00FF"/>
                          </a:solidFill>
                        </a:rPr>
                        <a:t>0</a:t>
                      </a:r>
                      <a:endParaRPr lang="zh-CN" altLang="en-US" sz="2400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i="1" dirty="0" smtClean="0">
                          <a:solidFill>
                            <a:srgbClr val="FF00FF"/>
                          </a:solidFill>
                        </a:rPr>
                        <a:t>0</a:t>
                      </a:r>
                      <a:endParaRPr lang="zh-CN" altLang="en-US" sz="2400" i="1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i="1" dirty="0" smtClean="0">
                          <a:solidFill>
                            <a:srgbClr val="FF00FF"/>
                          </a:solidFill>
                        </a:rPr>
                        <a:t>1</a:t>
                      </a:r>
                      <a:endParaRPr lang="zh-CN" altLang="en-US" sz="2400" i="1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i="1" dirty="0" smtClean="0">
                          <a:solidFill>
                            <a:srgbClr val="FF00FF"/>
                          </a:solidFill>
                        </a:rPr>
                        <a:t>1</a:t>
                      </a:r>
                      <a:endParaRPr lang="zh-CN" altLang="en-US" sz="2400" i="1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i="1" dirty="0" smtClean="0">
                          <a:solidFill>
                            <a:srgbClr val="FF00FF"/>
                          </a:solidFill>
                        </a:rPr>
                        <a:t>0</a:t>
                      </a:r>
                      <a:endParaRPr lang="zh-CN" altLang="en-US" sz="2400" i="1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7981672"/>
              </p:ext>
            </p:extLst>
          </p:nvPr>
        </p:nvGraphicFramePr>
        <p:xfrm>
          <a:off x="4724777" y="4077072"/>
          <a:ext cx="209014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268"/>
                <a:gridCol w="261268"/>
                <a:gridCol w="261268"/>
                <a:gridCol w="261268"/>
                <a:gridCol w="261268"/>
                <a:gridCol w="261268"/>
                <a:gridCol w="261268"/>
                <a:gridCol w="261268"/>
              </a:tblGrid>
              <a:tr h="376449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FF00FF"/>
                          </a:solidFill>
                        </a:rPr>
                        <a:t>0</a:t>
                      </a:r>
                      <a:endParaRPr lang="zh-CN" altLang="en-US" sz="2400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FF00FF"/>
                          </a:solidFill>
                        </a:rPr>
                        <a:t>1</a:t>
                      </a:r>
                      <a:endParaRPr lang="zh-CN" altLang="en-US" sz="2400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FF00FF"/>
                          </a:solidFill>
                        </a:rPr>
                        <a:t>0</a:t>
                      </a:r>
                      <a:endParaRPr lang="zh-CN" altLang="en-US" sz="2400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FF00FF"/>
                          </a:solidFill>
                        </a:rPr>
                        <a:t>0</a:t>
                      </a:r>
                      <a:endParaRPr lang="zh-CN" altLang="en-US" sz="2400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i="1" dirty="0" smtClean="0">
                          <a:solidFill>
                            <a:srgbClr val="FF00FF"/>
                          </a:solidFill>
                        </a:rPr>
                        <a:t>0</a:t>
                      </a:r>
                      <a:endParaRPr lang="zh-CN" altLang="en-US" sz="2400" i="1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i="1" dirty="0" smtClean="0">
                          <a:solidFill>
                            <a:srgbClr val="FF00FF"/>
                          </a:solidFill>
                        </a:rPr>
                        <a:t>1</a:t>
                      </a:r>
                      <a:endParaRPr lang="zh-CN" altLang="en-US" sz="2400" i="1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i="1" dirty="0" smtClean="0">
                          <a:solidFill>
                            <a:srgbClr val="FF00FF"/>
                          </a:solidFill>
                        </a:rPr>
                        <a:t>1</a:t>
                      </a:r>
                      <a:endParaRPr lang="zh-CN" altLang="en-US" sz="2400" i="1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i="1" dirty="0" smtClean="0">
                          <a:solidFill>
                            <a:srgbClr val="FF00FF"/>
                          </a:solidFill>
                        </a:rPr>
                        <a:t>1</a:t>
                      </a:r>
                      <a:endParaRPr lang="zh-CN" altLang="en-US" sz="2400" i="1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9" name="表格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6610059"/>
              </p:ext>
            </p:extLst>
          </p:nvPr>
        </p:nvGraphicFramePr>
        <p:xfrm>
          <a:off x="6841145" y="4078292"/>
          <a:ext cx="209014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268"/>
                <a:gridCol w="261268"/>
                <a:gridCol w="261268"/>
                <a:gridCol w="261268"/>
                <a:gridCol w="261268"/>
                <a:gridCol w="261268"/>
                <a:gridCol w="261268"/>
                <a:gridCol w="261268"/>
              </a:tblGrid>
              <a:tr h="376449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FF00FF"/>
                          </a:solidFill>
                        </a:rPr>
                        <a:t>1</a:t>
                      </a:r>
                      <a:endParaRPr lang="zh-CN" altLang="en-US" sz="2400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FF00FF"/>
                          </a:solidFill>
                        </a:rPr>
                        <a:t>0</a:t>
                      </a:r>
                      <a:endParaRPr lang="zh-CN" altLang="en-US" sz="2400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FF00FF"/>
                          </a:solidFill>
                        </a:rPr>
                        <a:t>1</a:t>
                      </a:r>
                      <a:endParaRPr lang="zh-CN" altLang="en-US" sz="2400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FF00FF"/>
                          </a:solidFill>
                        </a:rPr>
                        <a:t>0</a:t>
                      </a:r>
                      <a:endParaRPr lang="zh-CN" altLang="en-US" sz="2400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i="1" dirty="0" smtClean="0">
                          <a:solidFill>
                            <a:srgbClr val="FF00FF"/>
                          </a:solidFill>
                        </a:rPr>
                        <a:t>1</a:t>
                      </a:r>
                      <a:endParaRPr lang="zh-CN" altLang="en-US" sz="2400" i="1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i="1" dirty="0" smtClean="0">
                          <a:solidFill>
                            <a:srgbClr val="FF00FF"/>
                          </a:solidFill>
                        </a:rPr>
                        <a:t>1</a:t>
                      </a:r>
                      <a:endParaRPr lang="zh-CN" altLang="en-US" sz="2400" i="1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i="1" dirty="0" smtClean="0">
                          <a:solidFill>
                            <a:srgbClr val="FF00FF"/>
                          </a:solidFill>
                        </a:rPr>
                        <a:t>1</a:t>
                      </a:r>
                      <a:endParaRPr lang="zh-CN" altLang="en-US" sz="2400" i="1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i="1" dirty="0" smtClean="0">
                          <a:solidFill>
                            <a:srgbClr val="FF00FF"/>
                          </a:solidFill>
                        </a:rPr>
                        <a:t>0</a:t>
                      </a:r>
                      <a:endParaRPr lang="zh-CN" altLang="en-US" sz="2400" i="1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467544" y="4581128"/>
            <a:ext cx="73837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57.57=</a:t>
            </a:r>
            <a:r>
              <a:rPr lang="en-US" altLang="zh-CN" sz="2800" b="1" i="1" dirty="0" smtClean="0">
                <a:solidFill>
                  <a:srgbClr val="FF0000"/>
                </a:solidFill>
              </a:rPr>
              <a:t>1</a:t>
            </a:r>
            <a:r>
              <a:rPr lang="en-US" altLang="zh-CN" sz="2800" dirty="0" smtClean="0">
                <a:solidFill>
                  <a:srgbClr val="FF00FF"/>
                </a:solidFill>
              </a:rPr>
              <a:t>.1100 1</a:t>
            </a:r>
            <a:r>
              <a:rPr lang="en-US" altLang="zh-CN" sz="2800" u="heavy" dirty="0" smtClean="0">
                <a:solidFill>
                  <a:srgbClr val="FF00FF"/>
                </a:solidFill>
              </a:rPr>
              <a:t>100  1000 1111 0101 110</a:t>
            </a:r>
            <a:r>
              <a:rPr lang="en-US" altLang="zh-CN" sz="2800" b="1" dirty="0" smtClean="0">
                <a:solidFill>
                  <a:srgbClr val="00B050"/>
                </a:solidFill>
                <a:ea typeface="仿宋" panose="02010609060101010101" pitchFamily="49" charset="-122"/>
              </a:rPr>
              <a:t>×</a:t>
            </a:r>
            <a:r>
              <a:rPr lang="en-US" altLang="zh-CN" sz="2800" b="1" dirty="0" smtClean="0">
                <a:solidFill>
                  <a:srgbClr val="0070C0"/>
                </a:solidFill>
                <a:ea typeface="仿宋" panose="02010609060101010101" pitchFamily="49" charset="-122"/>
              </a:rPr>
              <a:t>2</a:t>
            </a:r>
            <a:r>
              <a:rPr lang="en-US" altLang="zh-CN" sz="2800" b="1" baseline="30000" dirty="0" smtClean="0">
                <a:solidFill>
                  <a:srgbClr val="0070C0"/>
                </a:solidFill>
                <a:ea typeface="仿宋" panose="02010609060101010101" pitchFamily="49" charset="-122"/>
              </a:rPr>
              <a:t>5</a:t>
            </a:r>
            <a:r>
              <a:rPr lang="en-US" altLang="zh-CN" sz="2800" b="1" baseline="30000" dirty="0" smtClean="0">
                <a:solidFill>
                  <a:srgbClr val="00B050"/>
                </a:solidFill>
                <a:ea typeface="仿宋" panose="02010609060101010101" pitchFamily="49" charset="-122"/>
              </a:rPr>
              <a:t>     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38071" y="3832912"/>
            <a:ext cx="3690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1" dirty="0" smtClean="0">
                <a:solidFill>
                  <a:srgbClr val="FF0000"/>
                </a:solidFill>
              </a:rPr>
              <a:t>.</a:t>
            </a:r>
            <a:endParaRPr lang="zh-CN" altLang="en-US" sz="5400" b="1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23528" y="5714092"/>
            <a:ext cx="87783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0.57=</a:t>
            </a:r>
            <a:r>
              <a:rPr lang="en-US" altLang="zh-CN" sz="2800" b="1" i="1" u="heavy" dirty="0" smtClean="0">
                <a:solidFill>
                  <a:srgbClr val="FF0000"/>
                </a:solidFill>
              </a:rPr>
              <a:t>1</a:t>
            </a:r>
            <a:r>
              <a:rPr lang="en-US" altLang="zh-CN" sz="2800" u="heavy" dirty="0" smtClean="0">
                <a:solidFill>
                  <a:srgbClr val="FF00FF"/>
                </a:solidFill>
              </a:rPr>
              <a:t>.0010 0011  11 01 0111 0</a:t>
            </a:r>
            <a:r>
              <a:rPr lang="en-US" altLang="zh-CN" sz="2800" dirty="0" smtClean="0">
                <a:solidFill>
                  <a:srgbClr val="FF00FF"/>
                </a:solidFill>
              </a:rPr>
              <a:t>000 101</a:t>
            </a:r>
            <a:r>
              <a:rPr lang="en-US" altLang="zh-CN" sz="2800" b="1" dirty="0" smtClean="0">
                <a:solidFill>
                  <a:srgbClr val="00B050"/>
                </a:solidFill>
                <a:ea typeface="仿宋" panose="02010609060101010101" pitchFamily="49" charset="-122"/>
              </a:rPr>
              <a:t>×</a:t>
            </a:r>
            <a:r>
              <a:rPr lang="en-US" altLang="zh-CN" sz="2800" b="1" dirty="0" smtClean="0">
                <a:solidFill>
                  <a:srgbClr val="0070C0"/>
                </a:solidFill>
                <a:ea typeface="仿宋" panose="02010609060101010101" pitchFamily="49" charset="-122"/>
              </a:rPr>
              <a:t>2</a:t>
            </a:r>
            <a:r>
              <a:rPr lang="en-US" altLang="zh-CN" sz="2800" b="1" baseline="30000" dirty="0" smtClean="0">
                <a:solidFill>
                  <a:srgbClr val="0070C0"/>
                </a:solidFill>
                <a:ea typeface="仿宋" panose="02010609060101010101" pitchFamily="49" charset="-122"/>
              </a:rPr>
              <a:t>-1    </a:t>
            </a:r>
            <a:r>
              <a:rPr lang="en-US" altLang="zh-CN" sz="2800" b="1" dirty="0" smtClean="0">
                <a:solidFill>
                  <a:srgbClr val="0070C0"/>
                </a:solidFill>
                <a:ea typeface="仿宋" panose="02010609060101010101" pitchFamily="49" charset="-122"/>
              </a:rPr>
              <a:t>126-127=-1</a:t>
            </a:r>
            <a:r>
              <a:rPr lang="en-US" altLang="zh-CN" sz="2800" b="1" dirty="0" smtClean="0">
                <a:solidFill>
                  <a:srgbClr val="00B050"/>
                </a:solidFill>
                <a:ea typeface="仿宋" panose="02010609060101010101" pitchFamily="49" charset="-122"/>
              </a:rPr>
              <a:t>       </a:t>
            </a:r>
          </a:p>
        </p:txBody>
      </p:sp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0463833"/>
              </p:ext>
            </p:extLst>
          </p:nvPr>
        </p:nvGraphicFramePr>
        <p:xfrm>
          <a:off x="451320" y="5210036"/>
          <a:ext cx="209014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268"/>
                <a:gridCol w="261268"/>
                <a:gridCol w="261268"/>
                <a:gridCol w="261268"/>
                <a:gridCol w="261268"/>
                <a:gridCol w="261268"/>
                <a:gridCol w="261268"/>
                <a:gridCol w="261268"/>
              </a:tblGrid>
              <a:tr h="376449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zh-CN" altLang="en-US" sz="24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zh-CN" altLang="en-US" sz="24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zh-CN" altLang="en-US" sz="24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i="1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zh-CN" altLang="en-US" sz="2400" i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i="1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zh-CN" altLang="en-US" sz="2400" i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i="1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zh-CN" altLang="en-US" sz="2400" i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i="1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zh-CN" altLang="en-US" sz="2400" i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4378209"/>
              </p:ext>
            </p:extLst>
          </p:nvPr>
        </p:nvGraphicFramePr>
        <p:xfrm>
          <a:off x="2569600" y="5210036"/>
          <a:ext cx="209014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268"/>
                <a:gridCol w="261268"/>
                <a:gridCol w="261268"/>
                <a:gridCol w="261268"/>
                <a:gridCol w="261268"/>
                <a:gridCol w="261268"/>
                <a:gridCol w="261268"/>
                <a:gridCol w="261268"/>
              </a:tblGrid>
              <a:tr h="376449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zh-CN" altLang="en-US" sz="24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FF00FF"/>
                          </a:solidFill>
                        </a:rPr>
                        <a:t>0</a:t>
                      </a:r>
                      <a:endParaRPr lang="zh-CN" altLang="en-US" sz="2400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FF00FF"/>
                          </a:solidFill>
                        </a:rPr>
                        <a:t>0</a:t>
                      </a:r>
                      <a:endParaRPr lang="zh-CN" altLang="en-US" sz="2400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FF00FF"/>
                          </a:solidFill>
                        </a:rPr>
                        <a:t>1</a:t>
                      </a:r>
                      <a:endParaRPr lang="zh-CN" altLang="en-US" sz="2400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i="1" dirty="0" smtClean="0">
                          <a:solidFill>
                            <a:srgbClr val="FF00FF"/>
                          </a:solidFill>
                        </a:rPr>
                        <a:t>0</a:t>
                      </a:r>
                      <a:endParaRPr lang="zh-CN" altLang="en-US" sz="2400" i="1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i="1" dirty="0" smtClean="0">
                          <a:solidFill>
                            <a:srgbClr val="FF00FF"/>
                          </a:solidFill>
                        </a:rPr>
                        <a:t>0</a:t>
                      </a:r>
                      <a:endParaRPr lang="zh-CN" altLang="en-US" sz="2400" i="1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i="1" dirty="0" smtClean="0">
                          <a:solidFill>
                            <a:srgbClr val="FF00FF"/>
                          </a:solidFill>
                        </a:rPr>
                        <a:t>0</a:t>
                      </a:r>
                      <a:endParaRPr lang="zh-CN" altLang="en-US" sz="2400" i="1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i="1" dirty="0" smtClean="0">
                          <a:solidFill>
                            <a:srgbClr val="FF00FF"/>
                          </a:solidFill>
                        </a:rPr>
                        <a:t>1</a:t>
                      </a:r>
                      <a:endParaRPr lang="zh-CN" altLang="en-US" sz="2400" i="1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4" name="表格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8026473"/>
              </p:ext>
            </p:extLst>
          </p:nvPr>
        </p:nvGraphicFramePr>
        <p:xfrm>
          <a:off x="4685968" y="5210036"/>
          <a:ext cx="209014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268"/>
                <a:gridCol w="261268"/>
                <a:gridCol w="261268"/>
                <a:gridCol w="261268"/>
                <a:gridCol w="261268"/>
                <a:gridCol w="261268"/>
                <a:gridCol w="261268"/>
                <a:gridCol w="261268"/>
              </a:tblGrid>
              <a:tr h="376449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FF00FF"/>
                          </a:solidFill>
                        </a:rPr>
                        <a:t>1</a:t>
                      </a:r>
                      <a:endParaRPr lang="zh-CN" altLang="en-US" sz="2400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FF00FF"/>
                          </a:solidFill>
                        </a:rPr>
                        <a:t>1</a:t>
                      </a:r>
                      <a:endParaRPr lang="zh-CN" altLang="en-US" sz="2400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FF00FF"/>
                          </a:solidFill>
                        </a:rPr>
                        <a:t>1</a:t>
                      </a:r>
                      <a:endParaRPr lang="zh-CN" altLang="en-US" sz="2400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FF00FF"/>
                          </a:solidFill>
                        </a:rPr>
                        <a:t>0</a:t>
                      </a:r>
                      <a:endParaRPr lang="zh-CN" altLang="en-US" sz="2400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i="1" dirty="0" smtClean="0">
                          <a:solidFill>
                            <a:srgbClr val="FF00FF"/>
                          </a:solidFill>
                        </a:rPr>
                        <a:t>1</a:t>
                      </a:r>
                      <a:endParaRPr lang="zh-CN" altLang="en-US" sz="2400" i="1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i="1" dirty="0" smtClean="0">
                          <a:solidFill>
                            <a:srgbClr val="FF00FF"/>
                          </a:solidFill>
                        </a:rPr>
                        <a:t>0</a:t>
                      </a:r>
                      <a:endParaRPr lang="zh-CN" altLang="en-US" sz="2400" i="1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i="1" dirty="0" smtClean="0">
                          <a:solidFill>
                            <a:srgbClr val="FF00FF"/>
                          </a:solidFill>
                        </a:rPr>
                        <a:t>1</a:t>
                      </a:r>
                      <a:endParaRPr lang="zh-CN" altLang="en-US" sz="2400" i="1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i="1" dirty="0" smtClean="0">
                          <a:solidFill>
                            <a:srgbClr val="FF00FF"/>
                          </a:solidFill>
                        </a:rPr>
                        <a:t>1</a:t>
                      </a:r>
                      <a:endParaRPr lang="zh-CN" altLang="en-US" sz="2400" i="1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5" name="表格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4541098"/>
              </p:ext>
            </p:extLst>
          </p:nvPr>
        </p:nvGraphicFramePr>
        <p:xfrm>
          <a:off x="6802336" y="5211256"/>
          <a:ext cx="209014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268"/>
                <a:gridCol w="261268"/>
                <a:gridCol w="261268"/>
                <a:gridCol w="261268"/>
                <a:gridCol w="261268"/>
                <a:gridCol w="261268"/>
                <a:gridCol w="261268"/>
                <a:gridCol w="261268"/>
              </a:tblGrid>
              <a:tr h="376449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FF00FF"/>
                          </a:solidFill>
                        </a:rPr>
                        <a:t>1</a:t>
                      </a:r>
                      <a:endParaRPr lang="zh-CN" altLang="en-US" sz="2400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FF00FF"/>
                          </a:solidFill>
                        </a:rPr>
                        <a:t>0</a:t>
                      </a:r>
                      <a:endParaRPr lang="zh-CN" altLang="en-US" sz="2400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FF00FF"/>
                          </a:solidFill>
                        </a:rPr>
                        <a:t>0</a:t>
                      </a:r>
                      <a:endParaRPr lang="zh-CN" altLang="en-US" sz="2400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FF00FF"/>
                          </a:solidFill>
                        </a:rPr>
                        <a:t>0</a:t>
                      </a:r>
                      <a:endParaRPr lang="zh-CN" altLang="en-US" sz="2400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i="1" dirty="0" smtClean="0">
                          <a:solidFill>
                            <a:srgbClr val="FF00FF"/>
                          </a:solidFill>
                        </a:rPr>
                        <a:t>0</a:t>
                      </a:r>
                      <a:endParaRPr lang="zh-CN" altLang="en-US" sz="2400" i="1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i="1" dirty="0" smtClean="0">
                          <a:solidFill>
                            <a:srgbClr val="FF00FF"/>
                          </a:solidFill>
                        </a:rPr>
                        <a:t>1</a:t>
                      </a:r>
                      <a:endParaRPr lang="zh-CN" altLang="en-US" sz="2400" i="1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i="1" dirty="0" smtClean="0">
                          <a:solidFill>
                            <a:srgbClr val="FF00FF"/>
                          </a:solidFill>
                        </a:rPr>
                        <a:t>0</a:t>
                      </a:r>
                      <a:endParaRPr lang="zh-CN" altLang="en-US" sz="2400" i="1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i="1" dirty="0" smtClean="0">
                          <a:solidFill>
                            <a:srgbClr val="FF00FF"/>
                          </a:solidFill>
                        </a:rPr>
                        <a:t>1</a:t>
                      </a:r>
                      <a:endParaRPr lang="zh-CN" altLang="en-US" sz="2400" i="1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2699792" y="4969304"/>
            <a:ext cx="3690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1" dirty="0" smtClean="0">
                <a:solidFill>
                  <a:srgbClr val="FF0000"/>
                </a:solidFill>
              </a:rPr>
              <a:t>.</a:t>
            </a:r>
            <a:endParaRPr lang="zh-CN" altLang="en-US" sz="5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2631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4" y="44624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位运算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3528" y="1412776"/>
            <a:ext cx="8496944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zh-CN" altLang="en-US" sz="32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计算机</a:t>
            </a:r>
            <a:r>
              <a:rPr lang="zh-CN" altLang="en-US" sz="3200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中数都是按二进制</a:t>
            </a:r>
            <a:r>
              <a:rPr lang="zh-CN" altLang="en-US" sz="32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存储、计算，</a:t>
            </a:r>
            <a:endParaRPr lang="en-US" altLang="zh-CN" sz="3200" dirty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Aft>
                <a:spcPts val="1200"/>
              </a:spcAft>
            </a:pPr>
            <a:r>
              <a:rPr lang="en-US" altLang="zh-CN" sz="32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CPU</a:t>
            </a:r>
            <a:r>
              <a:rPr lang="zh-CN" altLang="en-US" sz="32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指令系统中都有一组</a:t>
            </a:r>
            <a:r>
              <a:rPr lang="zh-CN" altLang="en-US" sz="3200" dirty="0" smtClean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位操作指令</a:t>
            </a:r>
            <a:endParaRPr lang="en-US" altLang="zh-CN" sz="3200" dirty="0" smtClean="0">
              <a:solidFill>
                <a:srgbClr val="0070C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spcAft>
                <a:spcPts val="1200"/>
              </a:spcAft>
            </a:pPr>
            <a:r>
              <a:rPr lang="en-US" altLang="zh-CN" sz="3200" dirty="0" smtClean="0">
                <a:solidFill>
                  <a:srgbClr val="00B05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     (</a:t>
            </a:r>
            <a:r>
              <a:rPr lang="zh-CN" altLang="en-US" sz="3200" i="1" dirty="0" smtClean="0">
                <a:solidFill>
                  <a:srgbClr val="00B05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逻辑</a:t>
            </a:r>
            <a:r>
              <a:rPr lang="zh-CN" altLang="en-US" sz="3200" dirty="0" smtClean="0">
                <a:solidFill>
                  <a:srgbClr val="00B05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运算指令、移位指令</a:t>
            </a:r>
            <a:r>
              <a:rPr lang="en-US" altLang="zh-CN" sz="3200" dirty="0" smtClean="0">
                <a:solidFill>
                  <a:srgbClr val="00B05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)</a:t>
            </a:r>
            <a:endParaRPr lang="en-US" altLang="zh-CN" sz="3200" dirty="0" smtClean="0">
              <a:solidFill>
                <a:srgbClr val="0070C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spcAft>
                <a:spcPts val="1200"/>
              </a:spcAft>
            </a:pPr>
            <a:r>
              <a:rPr lang="zh-CN" altLang="en-US" sz="32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按</a:t>
            </a:r>
            <a:r>
              <a:rPr lang="zh-CN" altLang="en-US" sz="3200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二进制逐位运算</a:t>
            </a:r>
            <a:r>
              <a:rPr lang="zh-CN" altLang="en-US" sz="32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，硬件实现，效率高。</a:t>
            </a:r>
            <a:endParaRPr lang="en-US" altLang="zh-CN" sz="3200" dirty="0">
              <a:solidFill>
                <a:srgbClr val="0070C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spcAft>
                <a:spcPts val="1200"/>
              </a:spcAft>
            </a:pPr>
            <a:r>
              <a:rPr lang="zh-CN" altLang="en-US" sz="3200" dirty="0" smtClean="0">
                <a:solidFill>
                  <a:srgbClr val="FF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高级语言中的“位运算”可编译成位操作指令。</a:t>
            </a:r>
            <a:endParaRPr lang="en-US" altLang="zh-CN" sz="3200" dirty="0" smtClean="0">
              <a:solidFill>
                <a:srgbClr val="FF00FF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spcAft>
                <a:spcPts val="1200"/>
              </a:spcAft>
            </a:pPr>
            <a:r>
              <a:rPr lang="zh-CN" altLang="en-US" sz="3200" dirty="0" smtClean="0">
                <a:solidFill>
                  <a:srgbClr val="00B05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应用：系统软件、检测、控制、高水平程序。</a:t>
            </a:r>
            <a:endParaRPr lang="en-US" altLang="zh-CN" sz="3200" dirty="0" smtClean="0">
              <a:solidFill>
                <a:srgbClr val="00B05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spcAft>
                <a:spcPts val="1200"/>
              </a:spcAft>
            </a:pPr>
            <a:r>
              <a:rPr lang="en-US" altLang="zh-CN" sz="3200" b="1" i="1" dirty="0" smtClean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C</a:t>
            </a:r>
            <a:r>
              <a:rPr lang="zh-CN" altLang="en-US" sz="3200" b="1" i="1" dirty="0" smtClean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语言中整型</a:t>
            </a:r>
            <a:r>
              <a:rPr lang="zh-CN" altLang="en-US" sz="3200" b="1" i="1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或字符型数据才能进行位</a:t>
            </a:r>
            <a:r>
              <a:rPr lang="zh-CN" altLang="en-US" sz="3200" b="1" i="1" dirty="0" smtClean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运算！</a:t>
            </a:r>
            <a:endParaRPr lang="en-US" altLang="zh-CN" sz="3200" b="1" i="1" dirty="0">
              <a:solidFill>
                <a:srgbClr val="FF000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4048" y="683985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rgbClr val="FF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《</a:t>
            </a:r>
            <a:r>
              <a:rPr lang="zh-CN" altLang="en-US" sz="3200" dirty="0" smtClean="0">
                <a:solidFill>
                  <a:srgbClr val="FF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学习辅导</a:t>
            </a:r>
            <a:r>
              <a:rPr lang="en-US" altLang="zh-CN" sz="3200" dirty="0" smtClean="0">
                <a:solidFill>
                  <a:srgbClr val="FF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》</a:t>
            </a:r>
            <a:r>
              <a:rPr lang="zh-CN" altLang="en-US" sz="3200" dirty="0" smtClean="0">
                <a:solidFill>
                  <a:srgbClr val="FF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第</a:t>
            </a:r>
            <a:r>
              <a:rPr lang="en-US" altLang="zh-CN" sz="3200" dirty="0" smtClean="0">
                <a:solidFill>
                  <a:srgbClr val="FF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12</a:t>
            </a:r>
            <a:r>
              <a:rPr lang="zh-CN" altLang="en-US" sz="3200" dirty="0">
                <a:solidFill>
                  <a:srgbClr val="FF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章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5509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41784"/>
            <a:ext cx="8229600" cy="782960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与运算符</a:t>
            </a:r>
            <a:r>
              <a:rPr lang="en-US" altLang="zh-CN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&amp;</a:t>
            </a:r>
            <a:endParaRPr lang="zh-CN" altLang="en-US" dirty="0"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1951" y="1916832"/>
            <a:ext cx="8284506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3200" dirty="0" smtClean="0">
                <a:solidFill>
                  <a:srgbClr val="0070C0"/>
                </a:solidFill>
                <a:ea typeface="华文仿宋" panose="02010600040101010101" pitchFamily="2" charset="-122"/>
              </a:rPr>
              <a:t>1</a:t>
            </a:r>
            <a:r>
              <a:rPr lang="zh-CN" altLang="en-US" sz="32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位二进制：</a:t>
            </a:r>
            <a:r>
              <a:rPr lang="en-US" altLang="zh-CN" sz="3200" dirty="0" smtClean="0">
                <a:solidFill>
                  <a:srgbClr val="0070C0"/>
                </a:solidFill>
                <a:ea typeface="华文仿宋" panose="02010600040101010101" pitchFamily="2" charset="-122"/>
              </a:rPr>
              <a:t>0&amp;0=0</a:t>
            </a:r>
            <a:r>
              <a:rPr lang="zh-CN" altLang="en-US" sz="3200" dirty="0" smtClean="0">
                <a:solidFill>
                  <a:srgbClr val="0070C0"/>
                </a:solidFill>
                <a:ea typeface="华文仿宋" panose="02010600040101010101" pitchFamily="2" charset="-122"/>
              </a:rPr>
              <a:t>，</a:t>
            </a:r>
            <a:r>
              <a:rPr lang="en-US" altLang="zh-CN" sz="3200" dirty="0" smtClean="0">
                <a:solidFill>
                  <a:srgbClr val="0070C0"/>
                </a:solidFill>
                <a:ea typeface="华文仿宋" panose="02010600040101010101" pitchFamily="2" charset="-122"/>
              </a:rPr>
              <a:t>0&amp;1=0</a:t>
            </a:r>
            <a:r>
              <a:rPr lang="zh-CN" altLang="en-US" sz="3200" dirty="0" smtClean="0">
                <a:solidFill>
                  <a:srgbClr val="0070C0"/>
                </a:solidFill>
                <a:ea typeface="华文仿宋" panose="02010600040101010101" pitchFamily="2" charset="-122"/>
              </a:rPr>
              <a:t>，</a:t>
            </a:r>
            <a:r>
              <a:rPr lang="en-US" altLang="zh-CN" sz="3200" dirty="0" smtClean="0">
                <a:solidFill>
                  <a:srgbClr val="0070C0"/>
                </a:solidFill>
                <a:ea typeface="华文仿宋" panose="02010600040101010101" pitchFamily="2" charset="-122"/>
              </a:rPr>
              <a:t>1&amp;0=0</a:t>
            </a:r>
            <a:r>
              <a:rPr lang="zh-CN" altLang="en-US" sz="3200" dirty="0" smtClean="0">
                <a:solidFill>
                  <a:srgbClr val="0070C0"/>
                </a:solidFill>
                <a:ea typeface="华文仿宋" panose="02010600040101010101" pitchFamily="2" charset="-122"/>
              </a:rPr>
              <a:t>，</a:t>
            </a:r>
            <a:r>
              <a:rPr lang="en-US" altLang="zh-CN" sz="3200" dirty="0" smtClean="0">
                <a:solidFill>
                  <a:srgbClr val="FF0000"/>
                </a:solidFill>
                <a:ea typeface="华文仿宋" panose="02010600040101010101" pitchFamily="2" charset="-122"/>
              </a:rPr>
              <a:t>1&amp;1=1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3200" dirty="0" smtClean="0">
                <a:ea typeface="华文仿宋" panose="02010600040101010101" pitchFamily="2" charset="-122"/>
              </a:rPr>
              <a:t>参与运算的两个二进制位</a:t>
            </a:r>
            <a:r>
              <a:rPr lang="zh-CN" altLang="en-US" sz="3200" dirty="0" smtClean="0">
                <a:solidFill>
                  <a:srgbClr val="FF0000"/>
                </a:solidFill>
                <a:ea typeface="华文仿宋" panose="02010600040101010101" pitchFamily="2" charset="-122"/>
              </a:rPr>
              <a:t>都为</a:t>
            </a:r>
            <a:r>
              <a:rPr lang="en-US" altLang="zh-CN" sz="3200" dirty="0" smtClean="0">
                <a:solidFill>
                  <a:srgbClr val="FF0000"/>
                </a:solidFill>
                <a:ea typeface="华文仿宋" panose="02010600040101010101" pitchFamily="2" charset="-122"/>
              </a:rPr>
              <a:t>1</a:t>
            </a:r>
            <a:r>
              <a:rPr lang="zh-CN" altLang="en-US" sz="3200" dirty="0" smtClean="0">
                <a:solidFill>
                  <a:srgbClr val="FF0000"/>
                </a:solidFill>
                <a:ea typeface="华文仿宋" panose="02010600040101010101" pitchFamily="2" charset="-122"/>
              </a:rPr>
              <a:t>，则结果为</a:t>
            </a:r>
            <a:r>
              <a:rPr lang="en-US" altLang="zh-CN" sz="3200" dirty="0" smtClean="0">
                <a:solidFill>
                  <a:srgbClr val="FF0000"/>
                </a:solidFill>
                <a:ea typeface="华文仿宋" panose="02010600040101010101" pitchFamily="2" charset="-122"/>
              </a:rPr>
              <a:t>1</a:t>
            </a:r>
            <a:r>
              <a:rPr lang="zh-CN" altLang="en-US" sz="3200" dirty="0" smtClean="0">
                <a:ea typeface="华文仿宋" panose="02010600040101010101" pitchFamily="2" charset="-122"/>
              </a:rPr>
              <a:t>；</a:t>
            </a:r>
            <a:endParaRPr lang="en-US" altLang="zh-CN" sz="3200" dirty="0" smtClean="0">
              <a:ea typeface="华文仿宋" panose="02010600040101010101" pitchFamily="2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3200" dirty="0" smtClean="0">
                <a:ea typeface="华文仿宋" panose="02010600040101010101" pitchFamily="2" charset="-122"/>
              </a:rPr>
              <a:t>其他情况结果均为</a:t>
            </a:r>
            <a:r>
              <a:rPr lang="en-US" altLang="zh-CN" sz="3200" dirty="0" smtClean="0">
                <a:ea typeface="华文仿宋" panose="02010600040101010101" pitchFamily="2" charset="-122"/>
              </a:rPr>
              <a:t>0</a:t>
            </a:r>
            <a:r>
              <a:rPr lang="zh-CN" altLang="en-US" sz="3200" dirty="0" smtClean="0">
                <a:ea typeface="华文仿宋" panose="02010600040101010101" pitchFamily="2" charset="-122"/>
              </a:rPr>
              <a:t>。</a:t>
            </a:r>
            <a:endParaRPr lang="en-US" altLang="zh-CN" sz="3200" dirty="0" smtClean="0">
              <a:ea typeface="华文仿宋" panose="02010600040101010101" pitchFamily="2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23528" y="1268760"/>
            <a:ext cx="85427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rgbClr val="00B05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注意与逻辑“与</a:t>
            </a:r>
            <a:r>
              <a:rPr lang="en-US" altLang="zh-CN" sz="3200" dirty="0" smtClean="0">
                <a:solidFill>
                  <a:srgbClr val="00B050"/>
                </a:solidFill>
                <a:ea typeface="华文仿宋" panose="02010600040101010101" pitchFamily="2" charset="-122"/>
              </a:rPr>
              <a:t>&amp;&amp;</a:t>
            </a:r>
            <a:r>
              <a:rPr lang="zh-CN" altLang="en-US" sz="3200" dirty="0" smtClean="0">
                <a:solidFill>
                  <a:srgbClr val="00B05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”运算符区别及</a:t>
            </a:r>
            <a:r>
              <a:rPr lang="zh-CN" altLang="en-US" sz="3200" dirty="0" smtClean="0">
                <a:solidFill>
                  <a:srgbClr val="00B05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相似之处。</a:t>
            </a:r>
            <a:endParaRPr lang="zh-CN" altLang="en-US" sz="3200" dirty="0">
              <a:solidFill>
                <a:srgbClr val="00B05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67918" y="3944377"/>
            <a:ext cx="2828018" cy="229293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sz="3200" dirty="0" smtClean="0"/>
              <a:t>        </a:t>
            </a:r>
            <a:r>
              <a:rPr lang="en-US" altLang="zh-CN" sz="3200" dirty="0" smtClean="0">
                <a:solidFill>
                  <a:srgbClr val="FF00FF"/>
                </a:solidFill>
              </a:rPr>
              <a:t>57</a:t>
            </a:r>
            <a:r>
              <a:rPr lang="en-US" altLang="zh-CN" sz="3200" dirty="0" smtClean="0">
                <a:solidFill>
                  <a:srgbClr val="00B050"/>
                </a:solidFill>
              </a:rPr>
              <a:t>&amp;</a:t>
            </a:r>
            <a:r>
              <a:rPr lang="en-US" altLang="zh-CN" sz="3200" dirty="0" smtClean="0">
                <a:solidFill>
                  <a:srgbClr val="FF00FF"/>
                </a:solidFill>
              </a:rPr>
              <a:t> 65=1   </a:t>
            </a:r>
          </a:p>
          <a:p>
            <a:pPr>
              <a:spcAft>
                <a:spcPts val="600"/>
              </a:spcAft>
            </a:pPr>
            <a:r>
              <a:rPr lang="en-US" altLang="zh-CN" sz="3200" dirty="0" smtClean="0"/>
              <a:t>       </a:t>
            </a:r>
            <a:r>
              <a:rPr lang="en-US" altLang="zh-CN" sz="3200" dirty="0" smtClean="0">
                <a:solidFill>
                  <a:srgbClr val="FF00FF"/>
                </a:solidFill>
              </a:rPr>
              <a:t>0</a:t>
            </a:r>
            <a:r>
              <a:rPr lang="en-US" altLang="zh-CN" sz="3200" dirty="0" smtClean="0">
                <a:solidFill>
                  <a:srgbClr val="0070C0"/>
                </a:solidFill>
              </a:rPr>
              <a:t>0</a:t>
            </a:r>
            <a:r>
              <a:rPr lang="en-US" altLang="zh-CN" sz="3200" dirty="0" smtClean="0">
                <a:solidFill>
                  <a:srgbClr val="FF0000"/>
                </a:solidFill>
              </a:rPr>
              <a:t>1</a:t>
            </a:r>
            <a:r>
              <a:rPr lang="en-US" altLang="zh-CN" sz="3200" dirty="0" smtClean="0"/>
              <a:t>1 </a:t>
            </a:r>
            <a:r>
              <a:rPr lang="en-US" altLang="zh-CN" sz="3200" dirty="0" smtClean="0">
                <a:solidFill>
                  <a:srgbClr val="FF00FF"/>
                </a:solidFill>
              </a:rPr>
              <a:t>1</a:t>
            </a:r>
            <a:r>
              <a:rPr lang="en-US" altLang="zh-CN" sz="3200" dirty="0" smtClean="0">
                <a:solidFill>
                  <a:srgbClr val="0070C0"/>
                </a:solidFill>
              </a:rPr>
              <a:t>0</a:t>
            </a:r>
            <a:r>
              <a:rPr lang="en-US" altLang="zh-CN" sz="3200" dirty="0" smtClean="0">
                <a:solidFill>
                  <a:srgbClr val="FF0000"/>
                </a:solidFill>
              </a:rPr>
              <a:t>0</a:t>
            </a:r>
            <a:r>
              <a:rPr lang="en-US" altLang="zh-CN" sz="3200" dirty="0" smtClean="0"/>
              <a:t>1</a:t>
            </a:r>
          </a:p>
          <a:p>
            <a:pPr>
              <a:spcAft>
                <a:spcPts val="600"/>
              </a:spcAft>
            </a:pPr>
            <a:r>
              <a:rPr lang="en-US" altLang="zh-CN" sz="3200" dirty="0" smtClean="0"/>
              <a:t>&amp;)   </a:t>
            </a:r>
            <a:r>
              <a:rPr lang="en-US" altLang="zh-CN" sz="3200" u="sng" dirty="0" smtClean="0">
                <a:solidFill>
                  <a:srgbClr val="FF00FF"/>
                </a:solidFill>
              </a:rPr>
              <a:t>0</a:t>
            </a:r>
            <a:r>
              <a:rPr lang="en-US" altLang="zh-CN" sz="3200" u="sng" dirty="0" smtClean="0">
                <a:solidFill>
                  <a:srgbClr val="0070C0"/>
                </a:solidFill>
              </a:rPr>
              <a:t>1</a:t>
            </a:r>
            <a:r>
              <a:rPr lang="en-US" altLang="zh-CN" sz="3200" u="sng" dirty="0" smtClean="0">
                <a:solidFill>
                  <a:srgbClr val="FF0000"/>
                </a:solidFill>
              </a:rPr>
              <a:t>0</a:t>
            </a:r>
            <a:r>
              <a:rPr lang="en-US" altLang="zh-CN" sz="3200" u="sng" dirty="0" smtClean="0"/>
              <a:t>0 </a:t>
            </a:r>
            <a:r>
              <a:rPr lang="en-US" altLang="zh-CN" sz="3200" u="sng" dirty="0" smtClean="0">
                <a:solidFill>
                  <a:srgbClr val="FF00FF"/>
                </a:solidFill>
              </a:rPr>
              <a:t>0</a:t>
            </a:r>
            <a:r>
              <a:rPr lang="en-US" altLang="zh-CN" sz="3200" u="sng" dirty="0" smtClean="0">
                <a:solidFill>
                  <a:srgbClr val="0070C0"/>
                </a:solidFill>
              </a:rPr>
              <a:t>0</a:t>
            </a:r>
            <a:r>
              <a:rPr lang="en-US" altLang="zh-CN" sz="3200" u="sng" dirty="0" smtClean="0">
                <a:solidFill>
                  <a:srgbClr val="FF0000"/>
                </a:solidFill>
              </a:rPr>
              <a:t>0</a:t>
            </a:r>
            <a:r>
              <a:rPr lang="en-US" altLang="zh-CN" sz="3200" u="sng" dirty="0" smtClean="0"/>
              <a:t>1</a:t>
            </a:r>
          </a:p>
          <a:p>
            <a:pPr>
              <a:spcAft>
                <a:spcPts val="600"/>
              </a:spcAft>
            </a:pPr>
            <a:r>
              <a:rPr lang="en-US" altLang="zh-CN" sz="3200" dirty="0" smtClean="0"/>
              <a:t>       </a:t>
            </a:r>
            <a:r>
              <a:rPr lang="en-US" altLang="zh-CN" sz="3200" dirty="0" smtClean="0">
                <a:solidFill>
                  <a:srgbClr val="FF00FF"/>
                </a:solidFill>
              </a:rPr>
              <a:t>0</a:t>
            </a:r>
            <a:r>
              <a:rPr lang="en-US" altLang="zh-CN" sz="3200" dirty="0" smtClean="0">
                <a:solidFill>
                  <a:srgbClr val="0070C0"/>
                </a:solidFill>
              </a:rPr>
              <a:t>0</a:t>
            </a:r>
            <a:r>
              <a:rPr lang="en-US" altLang="zh-CN" sz="3200" dirty="0" smtClean="0">
                <a:solidFill>
                  <a:srgbClr val="FF0000"/>
                </a:solidFill>
              </a:rPr>
              <a:t>0</a:t>
            </a:r>
            <a:r>
              <a:rPr lang="en-US" altLang="zh-CN" sz="3200" dirty="0" smtClean="0"/>
              <a:t>0 </a:t>
            </a:r>
            <a:r>
              <a:rPr lang="en-US" altLang="zh-CN" sz="3200" dirty="0" smtClean="0">
                <a:solidFill>
                  <a:srgbClr val="FF00FF"/>
                </a:solidFill>
              </a:rPr>
              <a:t>0</a:t>
            </a:r>
            <a:r>
              <a:rPr lang="en-US" altLang="zh-CN" sz="3200" dirty="0" smtClean="0">
                <a:solidFill>
                  <a:srgbClr val="0070C0"/>
                </a:solidFill>
              </a:rPr>
              <a:t>0</a:t>
            </a:r>
            <a:r>
              <a:rPr lang="en-US" altLang="zh-CN" sz="3200" dirty="0" smtClean="0">
                <a:solidFill>
                  <a:srgbClr val="FF0000"/>
                </a:solidFill>
              </a:rPr>
              <a:t>0</a:t>
            </a:r>
            <a:r>
              <a:rPr lang="en-US" altLang="zh-CN" sz="3200" dirty="0" smtClean="0"/>
              <a:t>1</a:t>
            </a:r>
            <a:endParaRPr lang="zh-CN" altLang="en-US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5004048" y="3944377"/>
            <a:ext cx="3057247" cy="229293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zh-CN" altLang="en-US" sz="3200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r>
              <a:rPr lang="zh-CN" altLang="en-US" sz="32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  </a:t>
            </a:r>
            <a:r>
              <a:rPr lang="zh-CN" altLang="en-US" sz="32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清零、保留</a:t>
            </a:r>
            <a:r>
              <a:rPr lang="en-US" altLang="zh-CN" sz="32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  </a:t>
            </a:r>
          </a:p>
          <a:p>
            <a:pPr>
              <a:spcAft>
                <a:spcPts val="600"/>
              </a:spcAft>
            </a:pPr>
            <a:r>
              <a:rPr lang="en-US" altLang="zh-CN" sz="3200" dirty="0" smtClean="0"/>
              <a:t>       XXXX </a:t>
            </a:r>
            <a:r>
              <a:rPr lang="en-US" altLang="zh-CN" sz="3200" dirty="0" err="1" smtClean="0">
                <a:solidFill>
                  <a:srgbClr val="FF0000"/>
                </a:solidFill>
              </a:rPr>
              <a:t>XXXX</a:t>
            </a:r>
            <a:endParaRPr lang="en-US" altLang="zh-CN" sz="3200" dirty="0" smtClean="0">
              <a:solidFill>
                <a:srgbClr val="FF0000"/>
              </a:solidFill>
            </a:endParaRPr>
          </a:p>
          <a:p>
            <a:pPr>
              <a:spcAft>
                <a:spcPts val="600"/>
              </a:spcAft>
            </a:pPr>
            <a:r>
              <a:rPr lang="en-US" altLang="zh-CN" sz="3200" dirty="0" smtClean="0"/>
              <a:t>&amp;)   </a:t>
            </a:r>
            <a:r>
              <a:rPr lang="en-US" altLang="zh-CN" sz="3200" u="sng" dirty="0" smtClean="0">
                <a:solidFill>
                  <a:srgbClr val="FF00FF"/>
                </a:solidFill>
              </a:rPr>
              <a:t>0000</a:t>
            </a:r>
            <a:r>
              <a:rPr lang="en-US" altLang="zh-CN" sz="3200" u="sng" dirty="0" smtClean="0"/>
              <a:t> </a:t>
            </a:r>
            <a:r>
              <a:rPr lang="en-US" altLang="zh-CN" sz="3200" u="sng" dirty="0" smtClean="0">
                <a:solidFill>
                  <a:srgbClr val="FF0000"/>
                </a:solidFill>
              </a:rPr>
              <a:t>1111</a:t>
            </a:r>
          </a:p>
          <a:p>
            <a:pPr>
              <a:spcAft>
                <a:spcPts val="600"/>
              </a:spcAft>
            </a:pPr>
            <a:r>
              <a:rPr lang="en-US" altLang="zh-CN" sz="3200" dirty="0" smtClean="0"/>
              <a:t>       </a:t>
            </a:r>
            <a:r>
              <a:rPr lang="en-US" altLang="zh-CN" sz="3200" dirty="0" smtClean="0">
                <a:solidFill>
                  <a:srgbClr val="FF00FF"/>
                </a:solidFill>
              </a:rPr>
              <a:t>0000</a:t>
            </a:r>
            <a:r>
              <a:rPr lang="en-US" altLang="zh-CN" sz="3200" dirty="0" smtClean="0"/>
              <a:t> </a:t>
            </a:r>
            <a:r>
              <a:rPr lang="en-US" altLang="zh-CN" sz="3200" dirty="0" smtClean="0">
                <a:solidFill>
                  <a:srgbClr val="FF0000"/>
                </a:solidFill>
              </a:rPr>
              <a:t>XXXX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421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41784"/>
            <a:ext cx="8229600" cy="782960"/>
          </a:xfrm>
        </p:spPr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或运算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符</a:t>
            </a:r>
            <a:r>
              <a:rPr lang="en-US" altLang="zh-CN" dirty="0" smtClean="0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|</a:t>
            </a:r>
            <a:endParaRPr lang="zh-CN" altLang="en-US" dirty="0"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1951" y="1916832"/>
            <a:ext cx="814049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3200" dirty="0" smtClean="0">
                <a:solidFill>
                  <a:srgbClr val="0070C0"/>
                </a:solidFill>
                <a:ea typeface="华文仿宋" panose="02010600040101010101" pitchFamily="2" charset="-122"/>
              </a:rPr>
              <a:t>1</a:t>
            </a:r>
            <a:r>
              <a:rPr lang="zh-CN" altLang="en-US" sz="32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位二进制：</a:t>
            </a:r>
            <a:r>
              <a:rPr lang="en-US" altLang="zh-CN" sz="3200" dirty="0" smtClean="0">
                <a:solidFill>
                  <a:srgbClr val="FF0000"/>
                </a:solidFill>
                <a:ea typeface="华文仿宋" panose="02010600040101010101" pitchFamily="2" charset="-122"/>
              </a:rPr>
              <a:t>0|0=0</a:t>
            </a:r>
            <a:r>
              <a:rPr lang="zh-CN" altLang="en-US" sz="3200" dirty="0" smtClean="0">
                <a:solidFill>
                  <a:srgbClr val="0070C0"/>
                </a:solidFill>
                <a:ea typeface="华文仿宋" panose="02010600040101010101" pitchFamily="2" charset="-122"/>
              </a:rPr>
              <a:t>，</a:t>
            </a:r>
            <a:r>
              <a:rPr lang="en-US" altLang="zh-CN" sz="3200" dirty="0" smtClean="0">
                <a:solidFill>
                  <a:srgbClr val="0070C0"/>
                </a:solidFill>
                <a:ea typeface="华文仿宋" panose="02010600040101010101" pitchFamily="2" charset="-122"/>
              </a:rPr>
              <a:t>0|1=1</a:t>
            </a:r>
            <a:r>
              <a:rPr lang="zh-CN" altLang="en-US" sz="3200" dirty="0" smtClean="0">
                <a:solidFill>
                  <a:srgbClr val="0070C0"/>
                </a:solidFill>
                <a:ea typeface="华文仿宋" panose="02010600040101010101" pitchFamily="2" charset="-122"/>
              </a:rPr>
              <a:t>，</a:t>
            </a:r>
            <a:r>
              <a:rPr lang="en-US" altLang="zh-CN" sz="3200" dirty="0" smtClean="0">
                <a:solidFill>
                  <a:srgbClr val="0070C0"/>
                </a:solidFill>
                <a:ea typeface="华文仿宋" panose="02010600040101010101" pitchFamily="2" charset="-122"/>
              </a:rPr>
              <a:t>1|0=1</a:t>
            </a:r>
            <a:r>
              <a:rPr lang="zh-CN" altLang="en-US" sz="3200" dirty="0" smtClean="0">
                <a:solidFill>
                  <a:srgbClr val="0070C0"/>
                </a:solidFill>
                <a:ea typeface="华文仿宋" panose="02010600040101010101" pitchFamily="2" charset="-122"/>
              </a:rPr>
              <a:t>，</a:t>
            </a:r>
            <a:r>
              <a:rPr lang="en-US" altLang="zh-CN" sz="3200" dirty="0" smtClean="0">
                <a:solidFill>
                  <a:srgbClr val="0070C0"/>
                </a:solidFill>
                <a:ea typeface="华文仿宋" panose="02010600040101010101" pitchFamily="2" charset="-122"/>
              </a:rPr>
              <a:t>1|1=1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3200" dirty="0" smtClean="0">
                <a:ea typeface="华文仿宋" panose="02010600040101010101" pitchFamily="2" charset="-122"/>
              </a:rPr>
              <a:t>参与运算的两个二进制位</a:t>
            </a:r>
            <a:r>
              <a:rPr lang="zh-CN" altLang="en-US" sz="3200" dirty="0" smtClean="0">
                <a:solidFill>
                  <a:srgbClr val="FF0000"/>
                </a:solidFill>
                <a:ea typeface="华文仿宋" panose="02010600040101010101" pitchFamily="2" charset="-122"/>
              </a:rPr>
              <a:t>都为</a:t>
            </a:r>
            <a:r>
              <a:rPr lang="en-US" altLang="zh-CN" sz="3200" dirty="0" smtClean="0">
                <a:solidFill>
                  <a:srgbClr val="FF0000"/>
                </a:solidFill>
                <a:ea typeface="华文仿宋" panose="02010600040101010101" pitchFamily="2" charset="-122"/>
              </a:rPr>
              <a:t>0</a:t>
            </a:r>
            <a:r>
              <a:rPr lang="zh-CN" altLang="en-US" sz="3200" dirty="0" smtClean="0">
                <a:solidFill>
                  <a:srgbClr val="FF0000"/>
                </a:solidFill>
                <a:ea typeface="华文仿宋" panose="02010600040101010101" pitchFamily="2" charset="-122"/>
              </a:rPr>
              <a:t>，则结果为</a:t>
            </a:r>
            <a:r>
              <a:rPr lang="en-US" altLang="zh-CN" sz="3200" dirty="0" smtClean="0">
                <a:solidFill>
                  <a:srgbClr val="FF0000"/>
                </a:solidFill>
                <a:ea typeface="华文仿宋" panose="02010600040101010101" pitchFamily="2" charset="-122"/>
              </a:rPr>
              <a:t>0</a:t>
            </a:r>
            <a:r>
              <a:rPr lang="zh-CN" altLang="en-US" sz="3200" dirty="0" smtClean="0">
                <a:ea typeface="华文仿宋" panose="02010600040101010101" pitchFamily="2" charset="-122"/>
              </a:rPr>
              <a:t>；</a:t>
            </a:r>
            <a:endParaRPr lang="en-US" altLang="zh-CN" sz="3200" dirty="0" smtClean="0">
              <a:ea typeface="华文仿宋" panose="02010600040101010101" pitchFamily="2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3200" dirty="0" smtClean="0">
                <a:ea typeface="华文仿宋" panose="02010600040101010101" pitchFamily="2" charset="-122"/>
              </a:rPr>
              <a:t>其他情况结果均为</a:t>
            </a:r>
            <a:r>
              <a:rPr lang="en-US" altLang="zh-CN" sz="3200" dirty="0" smtClean="0">
                <a:ea typeface="华文仿宋" panose="02010600040101010101" pitchFamily="2" charset="-122"/>
              </a:rPr>
              <a:t>1</a:t>
            </a:r>
            <a:r>
              <a:rPr lang="zh-CN" altLang="en-US" sz="3200" dirty="0" smtClean="0">
                <a:ea typeface="华文仿宋" panose="02010600040101010101" pitchFamily="2" charset="-122"/>
              </a:rPr>
              <a:t>。</a:t>
            </a:r>
            <a:endParaRPr lang="en-US" altLang="zh-CN" sz="3200" dirty="0" smtClean="0">
              <a:ea typeface="华文仿宋" panose="02010600040101010101" pitchFamily="2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23528" y="1268760"/>
            <a:ext cx="83599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rgbClr val="00B05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注意与逻辑“或</a:t>
            </a:r>
            <a:r>
              <a:rPr lang="en-US" altLang="zh-CN" sz="3200" dirty="0" smtClean="0">
                <a:solidFill>
                  <a:srgbClr val="00B050"/>
                </a:solidFill>
                <a:ea typeface="华文仿宋" panose="02010600040101010101" pitchFamily="2" charset="-122"/>
              </a:rPr>
              <a:t>||</a:t>
            </a:r>
            <a:r>
              <a:rPr lang="zh-CN" altLang="en-US" sz="3200" dirty="0" smtClean="0">
                <a:solidFill>
                  <a:srgbClr val="00B05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”运算符区别及</a:t>
            </a:r>
            <a:r>
              <a:rPr lang="zh-CN" altLang="en-US" sz="3200" dirty="0" smtClean="0">
                <a:solidFill>
                  <a:srgbClr val="00B05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相似之处。</a:t>
            </a:r>
            <a:endParaRPr lang="zh-CN" altLang="en-US" sz="3200" dirty="0">
              <a:solidFill>
                <a:srgbClr val="00B05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67918" y="3944377"/>
            <a:ext cx="2781531" cy="229293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sz="3200" dirty="0" smtClean="0"/>
              <a:t>    </a:t>
            </a:r>
            <a:r>
              <a:rPr lang="en-US" altLang="zh-CN" sz="3200" dirty="0" smtClean="0">
                <a:solidFill>
                  <a:srgbClr val="FF00FF"/>
                </a:solidFill>
              </a:rPr>
              <a:t>57</a:t>
            </a:r>
            <a:r>
              <a:rPr lang="en-US" altLang="zh-CN" sz="3200" dirty="0" smtClean="0">
                <a:solidFill>
                  <a:srgbClr val="00B050"/>
                </a:solidFill>
              </a:rPr>
              <a:t>|</a:t>
            </a:r>
            <a:r>
              <a:rPr lang="en-US" altLang="zh-CN" sz="3200" dirty="0" smtClean="0">
                <a:solidFill>
                  <a:srgbClr val="FF00FF"/>
                </a:solidFill>
              </a:rPr>
              <a:t>65=121   </a:t>
            </a:r>
          </a:p>
          <a:p>
            <a:pPr>
              <a:spcAft>
                <a:spcPts val="600"/>
              </a:spcAft>
            </a:pPr>
            <a:r>
              <a:rPr lang="en-US" altLang="zh-CN" sz="3200" dirty="0" smtClean="0"/>
              <a:t>       </a:t>
            </a:r>
            <a:r>
              <a:rPr lang="en-US" altLang="zh-CN" sz="3200" dirty="0" smtClean="0">
                <a:solidFill>
                  <a:srgbClr val="FF00FF"/>
                </a:solidFill>
              </a:rPr>
              <a:t>0</a:t>
            </a:r>
            <a:r>
              <a:rPr lang="en-US" altLang="zh-CN" sz="3200" dirty="0" smtClean="0">
                <a:solidFill>
                  <a:srgbClr val="0070C0"/>
                </a:solidFill>
              </a:rPr>
              <a:t>0</a:t>
            </a:r>
            <a:r>
              <a:rPr lang="en-US" altLang="zh-CN" sz="3200" dirty="0" smtClean="0">
                <a:solidFill>
                  <a:srgbClr val="FF0000"/>
                </a:solidFill>
              </a:rPr>
              <a:t>1</a:t>
            </a:r>
            <a:r>
              <a:rPr lang="en-US" altLang="zh-CN" sz="3200" dirty="0" smtClean="0"/>
              <a:t>1 </a:t>
            </a:r>
            <a:r>
              <a:rPr lang="en-US" altLang="zh-CN" sz="3200" dirty="0" smtClean="0">
                <a:solidFill>
                  <a:srgbClr val="FF00FF"/>
                </a:solidFill>
              </a:rPr>
              <a:t>1</a:t>
            </a:r>
            <a:r>
              <a:rPr lang="en-US" altLang="zh-CN" sz="3200" dirty="0" smtClean="0">
                <a:solidFill>
                  <a:srgbClr val="0070C0"/>
                </a:solidFill>
              </a:rPr>
              <a:t>0</a:t>
            </a:r>
            <a:r>
              <a:rPr lang="en-US" altLang="zh-CN" sz="3200" dirty="0" smtClean="0">
                <a:solidFill>
                  <a:srgbClr val="FF0000"/>
                </a:solidFill>
              </a:rPr>
              <a:t>0</a:t>
            </a:r>
            <a:r>
              <a:rPr lang="en-US" altLang="zh-CN" sz="3200" dirty="0" smtClean="0"/>
              <a:t>1</a:t>
            </a:r>
          </a:p>
          <a:p>
            <a:pPr>
              <a:spcAft>
                <a:spcPts val="600"/>
              </a:spcAft>
            </a:pPr>
            <a:r>
              <a:rPr lang="en-US" altLang="zh-CN" sz="3200" dirty="0" smtClean="0"/>
              <a:t> |)  </a:t>
            </a:r>
            <a:r>
              <a:rPr lang="en-US" altLang="zh-CN" sz="3200" u="sng" dirty="0" smtClean="0">
                <a:solidFill>
                  <a:srgbClr val="FF00FF"/>
                </a:solidFill>
              </a:rPr>
              <a:t>0</a:t>
            </a:r>
            <a:r>
              <a:rPr lang="en-US" altLang="zh-CN" sz="3200" u="sng" dirty="0" smtClean="0">
                <a:solidFill>
                  <a:srgbClr val="0070C0"/>
                </a:solidFill>
              </a:rPr>
              <a:t>1</a:t>
            </a:r>
            <a:r>
              <a:rPr lang="en-US" altLang="zh-CN" sz="3200" u="sng" dirty="0" smtClean="0">
                <a:solidFill>
                  <a:srgbClr val="FF0000"/>
                </a:solidFill>
              </a:rPr>
              <a:t>0</a:t>
            </a:r>
            <a:r>
              <a:rPr lang="en-US" altLang="zh-CN" sz="3200" u="sng" dirty="0" smtClean="0"/>
              <a:t>0 </a:t>
            </a:r>
            <a:r>
              <a:rPr lang="en-US" altLang="zh-CN" sz="3200" u="sng" dirty="0" smtClean="0">
                <a:solidFill>
                  <a:srgbClr val="FF00FF"/>
                </a:solidFill>
              </a:rPr>
              <a:t>0</a:t>
            </a:r>
            <a:r>
              <a:rPr lang="en-US" altLang="zh-CN" sz="3200" u="sng" dirty="0" smtClean="0">
                <a:solidFill>
                  <a:srgbClr val="0070C0"/>
                </a:solidFill>
              </a:rPr>
              <a:t>0</a:t>
            </a:r>
            <a:r>
              <a:rPr lang="en-US" altLang="zh-CN" sz="3200" u="sng" dirty="0" smtClean="0">
                <a:solidFill>
                  <a:srgbClr val="FF0000"/>
                </a:solidFill>
              </a:rPr>
              <a:t>0</a:t>
            </a:r>
            <a:r>
              <a:rPr lang="en-US" altLang="zh-CN" sz="3200" u="sng" dirty="0" smtClean="0"/>
              <a:t>1</a:t>
            </a:r>
          </a:p>
          <a:p>
            <a:pPr>
              <a:spcAft>
                <a:spcPts val="600"/>
              </a:spcAft>
            </a:pPr>
            <a:r>
              <a:rPr lang="en-US" altLang="zh-CN" sz="3200" dirty="0" smtClean="0"/>
              <a:t>       </a:t>
            </a:r>
            <a:r>
              <a:rPr lang="en-US" altLang="zh-CN" sz="3200" dirty="0" smtClean="0">
                <a:solidFill>
                  <a:srgbClr val="FF00FF"/>
                </a:solidFill>
              </a:rPr>
              <a:t>01</a:t>
            </a:r>
            <a:r>
              <a:rPr lang="en-US" altLang="zh-CN" sz="3200" dirty="0" smtClean="0">
                <a:solidFill>
                  <a:srgbClr val="FF0000"/>
                </a:solidFill>
              </a:rPr>
              <a:t>1</a:t>
            </a:r>
            <a:r>
              <a:rPr lang="en-US" altLang="zh-CN" sz="3200" dirty="0" smtClean="0"/>
              <a:t>1 </a:t>
            </a:r>
            <a:r>
              <a:rPr lang="en-US" altLang="zh-CN" sz="3200" dirty="0" smtClean="0">
                <a:solidFill>
                  <a:srgbClr val="FF00FF"/>
                </a:solidFill>
              </a:rPr>
              <a:t>1</a:t>
            </a:r>
            <a:r>
              <a:rPr lang="en-US" altLang="zh-CN" sz="3200" dirty="0" smtClean="0">
                <a:solidFill>
                  <a:srgbClr val="0070C0"/>
                </a:solidFill>
              </a:rPr>
              <a:t>0</a:t>
            </a:r>
            <a:r>
              <a:rPr lang="en-US" altLang="zh-CN" sz="3200" dirty="0" smtClean="0">
                <a:solidFill>
                  <a:srgbClr val="FF0000"/>
                </a:solidFill>
              </a:rPr>
              <a:t>0</a:t>
            </a:r>
            <a:r>
              <a:rPr lang="en-US" altLang="zh-CN" sz="3200" dirty="0" smtClean="0"/>
              <a:t>1</a:t>
            </a:r>
            <a:endParaRPr lang="zh-CN" altLang="en-US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5004048" y="3944377"/>
            <a:ext cx="3057247" cy="229293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zh-CN" altLang="en-US" sz="32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   </a:t>
            </a:r>
            <a:r>
              <a:rPr lang="zh-CN" altLang="en-US" sz="32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置位、保留</a:t>
            </a:r>
            <a:r>
              <a:rPr lang="en-US" altLang="zh-CN" sz="32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  </a:t>
            </a:r>
          </a:p>
          <a:p>
            <a:pPr>
              <a:spcAft>
                <a:spcPts val="600"/>
              </a:spcAft>
            </a:pPr>
            <a:r>
              <a:rPr lang="en-US" altLang="zh-CN" sz="3200" dirty="0" smtClean="0"/>
              <a:t>       XXXX </a:t>
            </a:r>
            <a:r>
              <a:rPr lang="en-US" altLang="zh-CN" sz="3200" dirty="0" err="1" smtClean="0">
                <a:solidFill>
                  <a:srgbClr val="FF0000"/>
                </a:solidFill>
              </a:rPr>
              <a:t>XXXX</a:t>
            </a:r>
            <a:endParaRPr lang="en-US" altLang="zh-CN" sz="3200" dirty="0" smtClean="0">
              <a:solidFill>
                <a:srgbClr val="FF0000"/>
              </a:solidFill>
            </a:endParaRPr>
          </a:p>
          <a:p>
            <a:pPr>
              <a:spcAft>
                <a:spcPts val="600"/>
              </a:spcAft>
            </a:pPr>
            <a:r>
              <a:rPr lang="en-US" altLang="zh-CN" sz="3200" dirty="0" smtClean="0"/>
              <a:t>|)    </a:t>
            </a:r>
            <a:r>
              <a:rPr lang="en-US" altLang="zh-CN" sz="3200" u="sng" dirty="0" smtClean="0">
                <a:solidFill>
                  <a:srgbClr val="FF00FF"/>
                </a:solidFill>
              </a:rPr>
              <a:t>0000</a:t>
            </a:r>
            <a:r>
              <a:rPr lang="en-US" altLang="zh-CN" sz="3200" u="sng" dirty="0" smtClean="0"/>
              <a:t> </a:t>
            </a:r>
            <a:r>
              <a:rPr lang="en-US" altLang="zh-CN" sz="3200" u="sng" dirty="0" smtClean="0">
                <a:solidFill>
                  <a:srgbClr val="FF0000"/>
                </a:solidFill>
              </a:rPr>
              <a:t>1111</a:t>
            </a:r>
          </a:p>
          <a:p>
            <a:pPr>
              <a:spcAft>
                <a:spcPts val="600"/>
              </a:spcAft>
            </a:pPr>
            <a:r>
              <a:rPr lang="en-US" altLang="zh-CN" sz="3200" dirty="0" smtClean="0"/>
              <a:t>       XXXX </a:t>
            </a:r>
            <a:r>
              <a:rPr lang="en-US" altLang="zh-CN" sz="3200" dirty="0" smtClean="0">
                <a:solidFill>
                  <a:srgbClr val="FF0000"/>
                </a:solidFill>
              </a:rPr>
              <a:t>1111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804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41784"/>
            <a:ext cx="8229600" cy="78296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异或运算符</a:t>
            </a:r>
            <a:r>
              <a:rPr lang="en-US" altLang="zh-CN" dirty="0" smtClean="0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^</a:t>
            </a:r>
            <a:endParaRPr lang="zh-CN" altLang="en-US" dirty="0"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1950" y="1916832"/>
            <a:ext cx="8644545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3200" dirty="0" smtClean="0">
                <a:solidFill>
                  <a:srgbClr val="0070C0"/>
                </a:solidFill>
                <a:ea typeface="华文仿宋" panose="02010600040101010101" pitchFamily="2" charset="-122"/>
              </a:rPr>
              <a:t>1</a:t>
            </a:r>
            <a:r>
              <a:rPr lang="zh-CN" altLang="en-US" sz="32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位二进制：</a:t>
            </a:r>
            <a:r>
              <a:rPr lang="en-US" altLang="zh-CN" sz="3200" dirty="0" smtClean="0">
                <a:solidFill>
                  <a:srgbClr val="0070C0"/>
                </a:solidFill>
                <a:ea typeface="华文仿宋" panose="02010600040101010101" pitchFamily="2" charset="-122"/>
              </a:rPr>
              <a:t>0^0=0</a:t>
            </a:r>
            <a:r>
              <a:rPr lang="zh-CN" altLang="en-US" sz="3200" dirty="0" smtClean="0">
                <a:solidFill>
                  <a:srgbClr val="0070C0"/>
                </a:solidFill>
                <a:ea typeface="华文仿宋" panose="02010600040101010101" pitchFamily="2" charset="-122"/>
              </a:rPr>
              <a:t>，</a:t>
            </a:r>
            <a:r>
              <a:rPr lang="en-US" altLang="zh-CN" sz="3200" dirty="0" smtClean="0">
                <a:solidFill>
                  <a:srgbClr val="FF0000"/>
                </a:solidFill>
                <a:ea typeface="华文仿宋" panose="02010600040101010101" pitchFamily="2" charset="-122"/>
              </a:rPr>
              <a:t>0^1=1</a:t>
            </a:r>
            <a:r>
              <a:rPr lang="zh-CN" altLang="en-US" sz="3200" dirty="0" smtClean="0">
                <a:solidFill>
                  <a:srgbClr val="FF0000"/>
                </a:solidFill>
                <a:ea typeface="华文仿宋" panose="02010600040101010101" pitchFamily="2" charset="-122"/>
              </a:rPr>
              <a:t>，</a:t>
            </a:r>
            <a:r>
              <a:rPr lang="en-US" altLang="zh-CN" sz="3200" dirty="0" smtClean="0">
                <a:solidFill>
                  <a:srgbClr val="FF0000"/>
                </a:solidFill>
                <a:ea typeface="华文仿宋" panose="02010600040101010101" pitchFamily="2" charset="-122"/>
              </a:rPr>
              <a:t>1^0=1</a:t>
            </a:r>
            <a:r>
              <a:rPr lang="zh-CN" altLang="en-US" sz="3200" dirty="0" smtClean="0">
                <a:solidFill>
                  <a:srgbClr val="0070C0"/>
                </a:solidFill>
                <a:ea typeface="华文仿宋" panose="02010600040101010101" pitchFamily="2" charset="-122"/>
              </a:rPr>
              <a:t>，</a:t>
            </a:r>
            <a:r>
              <a:rPr lang="en-US" altLang="zh-CN" sz="3200" dirty="0" smtClean="0">
                <a:solidFill>
                  <a:srgbClr val="0070C0"/>
                </a:solidFill>
                <a:ea typeface="华文仿宋" panose="02010600040101010101" pitchFamily="2" charset="-122"/>
              </a:rPr>
              <a:t>1^1=0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3200" dirty="0" smtClean="0">
                <a:ea typeface="华文仿宋" panose="02010600040101010101" pitchFamily="2" charset="-122"/>
              </a:rPr>
              <a:t>参与运算的两个二进制位</a:t>
            </a:r>
            <a:r>
              <a:rPr lang="zh-CN" altLang="en-US" sz="3200" dirty="0" smtClean="0">
                <a:solidFill>
                  <a:srgbClr val="FF0000"/>
                </a:solidFill>
                <a:ea typeface="华文仿宋" panose="02010600040101010101" pitchFamily="2" charset="-122"/>
              </a:rPr>
              <a:t>一个</a:t>
            </a:r>
            <a:r>
              <a:rPr lang="en-US" altLang="zh-CN" sz="3200" dirty="0" smtClean="0">
                <a:solidFill>
                  <a:srgbClr val="FF0000"/>
                </a:solidFill>
                <a:ea typeface="华文仿宋" panose="02010600040101010101" pitchFamily="2" charset="-122"/>
              </a:rPr>
              <a:t>0</a:t>
            </a:r>
            <a:r>
              <a:rPr lang="zh-CN" altLang="en-US" sz="3200" dirty="0" smtClean="0">
                <a:solidFill>
                  <a:srgbClr val="FF0000"/>
                </a:solidFill>
                <a:ea typeface="华文仿宋" panose="02010600040101010101" pitchFamily="2" charset="-122"/>
              </a:rPr>
              <a:t>一个</a:t>
            </a:r>
            <a:r>
              <a:rPr lang="en-US" altLang="zh-CN" sz="3200" dirty="0" smtClean="0">
                <a:solidFill>
                  <a:srgbClr val="FF0000"/>
                </a:solidFill>
                <a:ea typeface="华文仿宋" panose="02010600040101010101" pitchFamily="2" charset="-122"/>
              </a:rPr>
              <a:t>1</a:t>
            </a:r>
            <a:r>
              <a:rPr lang="zh-CN" altLang="en-US" sz="3200" dirty="0" smtClean="0">
                <a:ea typeface="华文仿宋" panose="02010600040101010101" pitchFamily="2" charset="-122"/>
              </a:rPr>
              <a:t>，</a:t>
            </a:r>
            <a:endParaRPr lang="en-US" altLang="zh-CN" sz="3200" dirty="0" smtClean="0">
              <a:ea typeface="华文仿宋" panose="02010600040101010101" pitchFamily="2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3200" dirty="0" smtClean="0">
                <a:solidFill>
                  <a:srgbClr val="FF0000"/>
                </a:solidFill>
                <a:ea typeface="华文仿宋" panose="02010600040101010101" pitchFamily="2" charset="-122"/>
              </a:rPr>
              <a:t>则结果为</a:t>
            </a:r>
            <a:r>
              <a:rPr lang="en-US" altLang="zh-CN" sz="3200" dirty="0" smtClean="0">
                <a:solidFill>
                  <a:srgbClr val="FF0000"/>
                </a:solidFill>
                <a:ea typeface="华文仿宋" panose="02010600040101010101" pitchFamily="2" charset="-122"/>
              </a:rPr>
              <a:t>1</a:t>
            </a:r>
            <a:r>
              <a:rPr lang="zh-CN" altLang="en-US" sz="3200" dirty="0" smtClean="0">
                <a:ea typeface="华文仿宋" panose="02010600040101010101" pitchFamily="2" charset="-122"/>
              </a:rPr>
              <a:t>；两个都</a:t>
            </a:r>
            <a:r>
              <a:rPr lang="en-US" altLang="zh-CN" sz="3200" dirty="0" smtClean="0">
                <a:ea typeface="华文仿宋" panose="02010600040101010101" pitchFamily="2" charset="-122"/>
              </a:rPr>
              <a:t>0</a:t>
            </a:r>
            <a:r>
              <a:rPr lang="zh-CN" altLang="en-US" sz="3200" dirty="0" smtClean="0">
                <a:ea typeface="华文仿宋" panose="02010600040101010101" pitchFamily="2" charset="-122"/>
              </a:rPr>
              <a:t>或都</a:t>
            </a:r>
            <a:r>
              <a:rPr lang="en-US" altLang="zh-CN" sz="3200" dirty="0" smtClean="0">
                <a:ea typeface="华文仿宋" panose="02010600040101010101" pitchFamily="2" charset="-122"/>
              </a:rPr>
              <a:t>1</a:t>
            </a:r>
            <a:r>
              <a:rPr lang="zh-CN" altLang="en-US" sz="3200" dirty="0" smtClean="0">
                <a:ea typeface="华文仿宋" panose="02010600040101010101" pitchFamily="2" charset="-122"/>
              </a:rPr>
              <a:t>结果为</a:t>
            </a:r>
            <a:r>
              <a:rPr lang="en-US" altLang="zh-CN" sz="3200" dirty="0" smtClean="0">
                <a:ea typeface="华文仿宋" panose="02010600040101010101" pitchFamily="2" charset="-122"/>
              </a:rPr>
              <a:t>0</a:t>
            </a:r>
            <a:r>
              <a:rPr lang="zh-CN" altLang="en-US" sz="3200" dirty="0" smtClean="0">
                <a:ea typeface="华文仿宋" panose="02010600040101010101" pitchFamily="2" charset="-122"/>
              </a:rPr>
              <a:t>。</a:t>
            </a:r>
            <a:endParaRPr lang="en-US" altLang="zh-CN" sz="3200" dirty="0" smtClean="0">
              <a:ea typeface="华文仿宋" panose="02010600040101010101" pitchFamily="2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43687" y="1268760"/>
            <a:ext cx="42883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rgbClr val="00B05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无对应的逻辑运算</a:t>
            </a:r>
            <a:r>
              <a:rPr lang="zh-CN" altLang="en-US" sz="3200" dirty="0" smtClean="0">
                <a:solidFill>
                  <a:srgbClr val="00B05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符。</a:t>
            </a:r>
            <a:endParaRPr lang="zh-CN" altLang="en-US" sz="3200" dirty="0">
              <a:solidFill>
                <a:srgbClr val="00B05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67918" y="3944377"/>
            <a:ext cx="2797561" cy="229293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sz="3200" dirty="0" smtClean="0"/>
              <a:t>    </a:t>
            </a:r>
            <a:r>
              <a:rPr lang="en-US" altLang="zh-CN" sz="3200" dirty="0" smtClean="0">
                <a:solidFill>
                  <a:srgbClr val="FF00FF"/>
                </a:solidFill>
              </a:rPr>
              <a:t>57</a:t>
            </a:r>
            <a:r>
              <a:rPr lang="en-US" altLang="zh-CN" sz="3200" dirty="0" smtClean="0">
                <a:solidFill>
                  <a:srgbClr val="00B050"/>
                </a:solidFill>
              </a:rPr>
              <a:t>^</a:t>
            </a:r>
            <a:r>
              <a:rPr lang="en-US" altLang="zh-CN" sz="3200" dirty="0" smtClean="0">
                <a:solidFill>
                  <a:srgbClr val="FF00FF"/>
                </a:solidFill>
              </a:rPr>
              <a:t> 65=120   </a:t>
            </a:r>
          </a:p>
          <a:p>
            <a:pPr>
              <a:spcAft>
                <a:spcPts val="600"/>
              </a:spcAft>
            </a:pPr>
            <a:r>
              <a:rPr lang="en-US" altLang="zh-CN" sz="3200" dirty="0" smtClean="0"/>
              <a:t>       </a:t>
            </a:r>
            <a:r>
              <a:rPr lang="en-US" altLang="zh-CN" sz="3200" dirty="0" smtClean="0">
                <a:solidFill>
                  <a:srgbClr val="FF00FF"/>
                </a:solidFill>
              </a:rPr>
              <a:t>0</a:t>
            </a:r>
            <a:r>
              <a:rPr lang="en-US" altLang="zh-CN" sz="3200" dirty="0" smtClean="0">
                <a:solidFill>
                  <a:srgbClr val="0070C0"/>
                </a:solidFill>
              </a:rPr>
              <a:t>0</a:t>
            </a:r>
            <a:r>
              <a:rPr lang="en-US" altLang="zh-CN" sz="3200" dirty="0" smtClean="0">
                <a:solidFill>
                  <a:srgbClr val="FF0000"/>
                </a:solidFill>
              </a:rPr>
              <a:t>1</a:t>
            </a:r>
            <a:r>
              <a:rPr lang="en-US" altLang="zh-CN" sz="3200" dirty="0" smtClean="0"/>
              <a:t>1 </a:t>
            </a:r>
            <a:r>
              <a:rPr lang="en-US" altLang="zh-CN" sz="3200" dirty="0" smtClean="0">
                <a:solidFill>
                  <a:srgbClr val="FF00FF"/>
                </a:solidFill>
              </a:rPr>
              <a:t>1</a:t>
            </a:r>
            <a:r>
              <a:rPr lang="en-US" altLang="zh-CN" sz="3200" dirty="0" smtClean="0">
                <a:solidFill>
                  <a:srgbClr val="0070C0"/>
                </a:solidFill>
              </a:rPr>
              <a:t>0</a:t>
            </a:r>
            <a:r>
              <a:rPr lang="en-US" altLang="zh-CN" sz="3200" dirty="0" smtClean="0">
                <a:solidFill>
                  <a:srgbClr val="FF0000"/>
                </a:solidFill>
              </a:rPr>
              <a:t>0</a:t>
            </a:r>
            <a:r>
              <a:rPr lang="en-US" altLang="zh-CN" sz="3200" dirty="0" smtClean="0"/>
              <a:t>1</a:t>
            </a:r>
          </a:p>
          <a:p>
            <a:pPr>
              <a:spcAft>
                <a:spcPts val="600"/>
              </a:spcAft>
            </a:pPr>
            <a:r>
              <a:rPr lang="en-US" altLang="zh-CN" sz="3200" dirty="0" smtClean="0"/>
              <a:t>^)   </a:t>
            </a:r>
            <a:r>
              <a:rPr lang="en-US" altLang="zh-CN" sz="3200" u="sng" dirty="0" smtClean="0">
                <a:solidFill>
                  <a:srgbClr val="FF00FF"/>
                </a:solidFill>
              </a:rPr>
              <a:t>0</a:t>
            </a:r>
            <a:r>
              <a:rPr lang="en-US" altLang="zh-CN" sz="3200" u="sng" dirty="0" smtClean="0">
                <a:solidFill>
                  <a:srgbClr val="0070C0"/>
                </a:solidFill>
              </a:rPr>
              <a:t>1</a:t>
            </a:r>
            <a:r>
              <a:rPr lang="en-US" altLang="zh-CN" sz="3200" u="sng" dirty="0" smtClean="0">
                <a:solidFill>
                  <a:srgbClr val="FF0000"/>
                </a:solidFill>
              </a:rPr>
              <a:t>0</a:t>
            </a:r>
            <a:r>
              <a:rPr lang="en-US" altLang="zh-CN" sz="3200" u="sng" dirty="0" smtClean="0"/>
              <a:t>0 </a:t>
            </a:r>
            <a:r>
              <a:rPr lang="en-US" altLang="zh-CN" sz="3200" u="sng" dirty="0" smtClean="0">
                <a:solidFill>
                  <a:srgbClr val="FF00FF"/>
                </a:solidFill>
              </a:rPr>
              <a:t>0</a:t>
            </a:r>
            <a:r>
              <a:rPr lang="en-US" altLang="zh-CN" sz="3200" u="sng" dirty="0" smtClean="0">
                <a:solidFill>
                  <a:srgbClr val="0070C0"/>
                </a:solidFill>
              </a:rPr>
              <a:t>0</a:t>
            </a:r>
            <a:r>
              <a:rPr lang="en-US" altLang="zh-CN" sz="3200" u="sng" dirty="0" smtClean="0">
                <a:solidFill>
                  <a:srgbClr val="FF0000"/>
                </a:solidFill>
              </a:rPr>
              <a:t>0</a:t>
            </a:r>
            <a:r>
              <a:rPr lang="en-US" altLang="zh-CN" sz="3200" u="sng" dirty="0" smtClean="0"/>
              <a:t>1</a:t>
            </a:r>
          </a:p>
          <a:p>
            <a:pPr>
              <a:spcAft>
                <a:spcPts val="600"/>
              </a:spcAft>
            </a:pPr>
            <a:r>
              <a:rPr lang="en-US" altLang="zh-CN" sz="3200" dirty="0" smtClean="0"/>
              <a:t>       </a:t>
            </a:r>
            <a:r>
              <a:rPr lang="en-US" altLang="zh-CN" sz="3200" dirty="0" smtClean="0">
                <a:solidFill>
                  <a:srgbClr val="FF00FF"/>
                </a:solidFill>
              </a:rPr>
              <a:t>0</a:t>
            </a:r>
            <a:r>
              <a:rPr lang="en-US" altLang="zh-CN" sz="3200" dirty="0" smtClean="0">
                <a:solidFill>
                  <a:srgbClr val="0070C0"/>
                </a:solidFill>
              </a:rPr>
              <a:t>1</a:t>
            </a:r>
            <a:r>
              <a:rPr lang="en-US" altLang="zh-CN" sz="3200" dirty="0" smtClean="0">
                <a:solidFill>
                  <a:srgbClr val="FF0000"/>
                </a:solidFill>
              </a:rPr>
              <a:t>1</a:t>
            </a:r>
            <a:r>
              <a:rPr lang="en-US" altLang="zh-CN" sz="3200" dirty="0" smtClean="0"/>
              <a:t>1 </a:t>
            </a:r>
            <a:r>
              <a:rPr lang="en-US" altLang="zh-CN" sz="3200" dirty="0" smtClean="0">
                <a:solidFill>
                  <a:srgbClr val="FF00FF"/>
                </a:solidFill>
              </a:rPr>
              <a:t>1</a:t>
            </a:r>
            <a:r>
              <a:rPr lang="en-US" altLang="zh-CN" sz="3200" dirty="0" smtClean="0">
                <a:solidFill>
                  <a:srgbClr val="0070C0"/>
                </a:solidFill>
              </a:rPr>
              <a:t>0</a:t>
            </a:r>
            <a:r>
              <a:rPr lang="en-US" altLang="zh-CN" sz="3200" dirty="0" smtClean="0">
                <a:solidFill>
                  <a:srgbClr val="FF0000"/>
                </a:solidFill>
              </a:rPr>
              <a:t>0</a:t>
            </a:r>
            <a:r>
              <a:rPr lang="en-US" altLang="zh-CN" sz="3200" dirty="0" smtClean="0"/>
              <a:t>0</a:t>
            </a:r>
            <a:endParaRPr lang="zh-CN" altLang="en-US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5004048" y="3944377"/>
            <a:ext cx="2852063" cy="229293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zh-CN" altLang="en-US" sz="3200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r>
              <a:rPr lang="zh-CN" altLang="en-US" sz="32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 </a:t>
            </a:r>
            <a:r>
              <a:rPr lang="zh-CN" altLang="en-US" sz="32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取反、保留</a:t>
            </a:r>
            <a:r>
              <a:rPr lang="en-US" altLang="zh-CN" sz="32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  </a:t>
            </a:r>
          </a:p>
          <a:p>
            <a:pPr>
              <a:spcAft>
                <a:spcPts val="600"/>
              </a:spcAft>
            </a:pPr>
            <a:r>
              <a:rPr lang="en-US" altLang="zh-CN" sz="3200" dirty="0" smtClean="0"/>
              <a:t>       XXXX </a:t>
            </a:r>
            <a:r>
              <a:rPr lang="en-US" altLang="zh-CN" sz="3200" dirty="0" err="1" smtClean="0">
                <a:solidFill>
                  <a:srgbClr val="FF0000"/>
                </a:solidFill>
              </a:rPr>
              <a:t>XXXX</a:t>
            </a:r>
            <a:endParaRPr lang="en-US" altLang="zh-CN" sz="3200" dirty="0" smtClean="0">
              <a:solidFill>
                <a:srgbClr val="FF0000"/>
              </a:solidFill>
            </a:endParaRPr>
          </a:p>
          <a:p>
            <a:pPr>
              <a:spcAft>
                <a:spcPts val="600"/>
              </a:spcAft>
            </a:pPr>
            <a:r>
              <a:rPr lang="en-US" altLang="zh-CN" sz="3200" dirty="0" smtClean="0"/>
              <a:t>^)   </a:t>
            </a:r>
            <a:r>
              <a:rPr lang="en-US" altLang="zh-CN" sz="3200" u="sng" dirty="0" smtClean="0">
                <a:solidFill>
                  <a:srgbClr val="FF00FF"/>
                </a:solidFill>
              </a:rPr>
              <a:t>0000</a:t>
            </a:r>
            <a:r>
              <a:rPr lang="en-US" altLang="zh-CN" sz="3200" u="sng" dirty="0" smtClean="0"/>
              <a:t> </a:t>
            </a:r>
            <a:r>
              <a:rPr lang="en-US" altLang="zh-CN" sz="3200" u="sng" dirty="0" smtClean="0">
                <a:solidFill>
                  <a:srgbClr val="FF0000"/>
                </a:solidFill>
              </a:rPr>
              <a:t>1111</a:t>
            </a:r>
          </a:p>
          <a:p>
            <a:pPr>
              <a:spcAft>
                <a:spcPts val="600"/>
              </a:spcAft>
            </a:pPr>
            <a:r>
              <a:rPr lang="en-US" altLang="zh-CN" sz="3200" dirty="0" smtClean="0"/>
              <a:t>       </a:t>
            </a:r>
            <a:r>
              <a:rPr lang="en-US" altLang="zh-CN" sz="3200" dirty="0" smtClean="0">
                <a:solidFill>
                  <a:srgbClr val="FF00FF"/>
                </a:solidFill>
              </a:rPr>
              <a:t>XXXX</a:t>
            </a:r>
            <a:r>
              <a:rPr lang="en-US" altLang="zh-CN" sz="3200" dirty="0" smtClean="0"/>
              <a:t> </a:t>
            </a:r>
            <a:r>
              <a:rPr lang="en-US" altLang="zh-CN" sz="3200" dirty="0" smtClean="0">
                <a:solidFill>
                  <a:srgbClr val="FF0000"/>
                </a:solidFill>
              </a:rPr>
              <a:t>XXXX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88224" y="5364505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rgbClr val="FF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----</a:t>
            </a:r>
            <a:endParaRPr lang="zh-CN" altLang="en-US" sz="3200" dirty="0">
              <a:solidFill>
                <a:srgbClr val="FF000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5224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tailEnd type="none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19050">
          <a:solidFill>
            <a:srgbClr val="FF0000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131089</TotalTime>
  <Words>2337</Words>
  <Application>Microsoft Office PowerPoint</Application>
  <PresentationFormat>全屏显示(4:3)</PresentationFormat>
  <Paragraphs>595</Paragraphs>
  <Slides>23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4" baseType="lpstr">
      <vt:lpstr>Office 主题​​</vt:lpstr>
      <vt:lpstr>第3讲  位操作</vt:lpstr>
      <vt:lpstr>计算机中的数(字符型)</vt:lpstr>
      <vt:lpstr>计算机中的数(短整型)</vt:lpstr>
      <vt:lpstr>计算机中的数(浮点型)</vt:lpstr>
      <vt:lpstr>浮点型数举例</vt:lpstr>
      <vt:lpstr>位运算</vt:lpstr>
      <vt:lpstr>与运算符&amp;</vt:lpstr>
      <vt:lpstr>或运算符|</vt:lpstr>
      <vt:lpstr>异或运算符^</vt:lpstr>
      <vt:lpstr>非(取反)运算符~</vt:lpstr>
      <vt:lpstr>与或异或非运算的应用</vt:lpstr>
      <vt:lpstr>左移运算符&lt;&lt; 右移运算符&gt;&gt;</vt:lpstr>
      <vt:lpstr>位运算举例1</vt:lpstr>
      <vt:lpstr>位运算举例2</vt:lpstr>
      <vt:lpstr>位段</vt:lpstr>
      <vt:lpstr>共用体</vt:lpstr>
      <vt:lpstr>共用体例</vt:lpstr>
      <vt:lpstr>共用体例程序1</vt:lpstr>
      <vt:lpstr>共用体例程序2</vt:lpstr>
      <vt:lpstr>浮点数格式验证</vt:lpstr>
      <vt:lpstr>转换显示程序</vt:lpstr>
      <vt:lpstr>主程序</vt:lpstr>
      <vt:lpstr>补充练习</vt:lpstr>
    </vt:vector>
  </TitlesOfParts>
  <Company>lcr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程序设计实践A</dc:title>
  <dc:creator>lincongren</dc:creator>
  <cp:lastModifiedBy>lincongren</cp:lastModifiedBy>
  <cp:revision>1041</cp:revision>
  <dcterms:created xsi:type="dcterms:W3CDTF">2017-06-15T08:08:42Z</dcterms:created>
  <dcterms:modified xsi:type="dcterms:W3CDTF">2021-07-06T14:00:41Z</dcterms:modified>
</cp:coreProperties>
</file>