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51" r:id="rId2"/>
    <p:sldId id="323" r:id="rId3"/>
    <p:sldId id="343" r:id="rId4"/>
    <p:sldId id="368" r:id="rId5"/>
    <p:sldId id="344" r:id="rId6"/>
    <p:sldId id="325" r:id="rId7"/>
    <p:sldId id="345" r:id="rId8"/>
    <p:sldId id="324" r:id="rId9"/>
    <p:sldId id="370" r:id="rId10"/>
    <p:sldId id="369" r:id="rId11"/>
    <p:sldId id="346" r:id="rId12"/>
    <p:sldId id="347" r:id="rId13"/>
    <p:sldId id="348" r:id="rId14"/>
    <p:sldId id="350" r:id="rId15"/>
    <p:sldId id="372" r:id="rId16"/>
    <p:sldId id="352" r:id="rId17"/>
    <p:sldId id="374" r:id="rId18"/>
    <p:sldId id="373" r:id="rId19"/>
    <p:sldId id="353" r:id="rId20"/>
    <p:sldId id="375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351"/>
            <p14:sldId id="323"/>
            <p14:sldId id="343"/>
            <p14:sldId id="368"/>
            <p14:sldId id="344"/>
            <p14:sldId id="325"/>
            <p14:sldId id="345"/>
            <p14:sldId id="324"/>
            <p14:sldId id="370"/>
            <p14:sldId id="369"/>
            <p14:sldId id="346"/>
            <p14:sldId id="347"/>
            <p14:sldId id="348"/>
            <p14:sldId id="350"/>
            <p14:sldId id="372"/>
            <p14:sldId id="352"/>
            <p14:sldId id="374"/>
            <p14:sldId id="373"/>
            <p14:sldId id="353"/>
            <p14:sldId id="375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41" autoAdjust="0"/>
    <p:restoredTop sz="93923" autoAdjust="0"/>
  </p:normalViewPr>
  <p:slideViewPr>
    <p:cSldViewPr>
      <p:cViewPr varScale="1">
        <p:scale>
          <a:sx n="66" d="100"/>
          <a:sy n="66" d="100"/>
        </p:scale>
        <p:origin x="-14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4681A-C9E2-4DC8-A89D-79D9AAC363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3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9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  <a:t>2021/7/8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18002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结构体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5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文件操作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06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结构体数组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0559" y="3865691"/>
            <a:ext cx="845192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for(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=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stu;pt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&lt;stu+5;pt++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           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++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是指向</a:t>
            </a:r>
            <a:endParaRPr lang="en-US" altLang="zh-CN" sz="32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printf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(“%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d %s %c %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f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”,               </a:t>
            </a:r>
            <a:r>
              <a:rPr lang="en-US" altLang="zh-CN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//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zh-CN" altLang="en-US" sz="32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下一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</a:t>
            </a:r>
            <a:r>
              <a:rPr lang="zh-CN" altLang="en-US" sz="32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素</a:t>
            </a:r>
            <a:endParaRPr lang="en-US" altLang="zh-CN" sz="3200" dirty="0" smtClean="0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            (*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err="1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,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name,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&gt;.</a:t>
            </a:r>
            <a:r>
              <a:rPr lang="en-US" altLang="zh-CN" sz="3200" dirty="0" err="1">
                <a:solidFill>
                  <a:srgbClr val="FF00FF"/>
                </a:solidFill>
                <a:ea typeface="仿宋" panose="02010609060101010101" pitchFamily="49" charset="-122"/>
              </a:rPr>
              <a:t>sex,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-&gt;.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score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);</a:t>
            </a:r>
            <a:endParaRPr lang="zh-CN" altLang="en-US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931348"/>
            <a:ext cx="7992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Student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32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{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num;char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name[20];char sex;  float score;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}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[5],*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  <a:endParaRPr lang="zh-CN" altLang="en-US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332057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指向</a:t>
            </a:r>
            <a:r>
              <a:rPr lang="zh-CN" altLang="en-US" sz="3200" dirty="0">
                <a:solidFill>
                  <a:srgbClr val="0070C0"/>
                </a:solidFill>
                <a:ea typeface="仿宋" panose="02010609060101010101" pitchFamily="49" charset="-122"/>
              </a:rPr>
              <a:t>结构体数组</a:t>
            </a:r>
            <a:r>
              <a:rPr lang="zh-CN" altLang="en-US" sz="3200" dirty="0">
                <a:solidFill>
                  <a:srgbClr val="FF0000"/>
                </a:solidFill>
                <a:ea typeface="仿宋" panose="02010609060101010101" pitchFamily="49" charset="-122"/>
              </a:rPr>
              <a:t>元素</a:t>
            </a:r>
            <a:r>
              <a:rPr lang="zh-CN" altLang="en-US" sz="3200" dirty="0">
                <a:solidFill>
                  <a:srgbClr val="0070C0"/>
                </a:solidFill>
                <a:ea typeface="仿宋" panose="02010609060101010101" pitchFamily="49" charset="-122"/>
              </a:rPr>
              <a:t>的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指针。</a:t>
            </a:r>
            <a:endParaRPr lang="en-US" altLang="zh-CN" sz="3200" dirty="0">
              <a:solidFill>
                <a:srgbClr val="0070C0"/>
              </a:solidFill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734" y="5763725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理解：不存在</a:t>
            </a:r>
            <a:r>
              <a:rPr lang="zh-CN" altLang="en-US" sz="3200" b="1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指向结构体成员</a:t>
            </a:r>
            <a:r>
              <a:rPr lang="zh-CN" altLang="en-US" sz="3200" i="1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的指针变量！</a:t>
            </a:r>
            <a:endParaRPr lang="zh-CN" altLang="en-US" sz="3200" i="1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传递结构体变量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528" y="1268760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将一个结构体变量的值传递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给一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个函数，有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个方法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、用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结构体变量的成员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作实参           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值传递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、实参、形参为同类型的结构体变量     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值传递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注意不是传地址，是传所有成员。</a:t>
            </a:r>
            <a:endParaRPr lang="en-US" altLang="zh-CN" sz="28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形参值改变不能传回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函数，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开销大，少用。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结构体变量名和数组名性质不同！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、用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指向结构体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或数组元素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实参，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将结构体变量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或数组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地址传给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形参。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结构体数组名</a:t>
            </a:r>
            <a:r>
              <a:rPr lang="zh-CN" altLang="en-US" sz="2800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和数组名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性质相同！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0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5882"/>
            <a:ext cx="8229600" cy="8588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934835"/>
            <a:ext cx="82089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#define N 3</a:t>
            </a: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name[20];</a:t>
            </a:r>
            <a:r>
              <a:rPr lang="en-US" altLang="zh-CN" sz="2800" dirty="0" smtClean="0">
                <a:solidFill>
                  <a:srgbClr val="FF0000"/>
                </a:solidFill>
              </a:rPr>
              <a:t>float score[3]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      float aver;  };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input(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[]);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  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输入，算平均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max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[]);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查最高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print(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Studdent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   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显示一名学生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endParaRPr lang="en-US" altLang="zh-CN" sz="2800" dirty="0" smtClean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[N]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dirty="0" smtClean="0">
                <a:solidFill>
                  <a:srgbClr val="FF0000"/>
                </a:solidFill>
              </a:rPr>
              <a:t>*p=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input(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实参是指针变量，传地址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print(max(</a:t>
            </a:r>
            <a:r>
              <a:rPr lang="en-US" altLang="zh-CN" sz="2800" dirty="0" smtClean="0">
                <a:solidFill>
                  <a:srgbClr val="FF0000"/>
                </a:solidFill>
              </a:rPr>
              <a:t>p</a:t>
            </a:r>
            <a:r>
              <a:rPr lang="en-US" altLang="zh-CN" sz="2800" dirty="0" smtClean="0">
                <a:solidFill>
                  <a:srgbClr val="FF00FF"/>
                </a:solidFill>
              </a:rPr>
              <a:t>));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//print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的实参结构体数组元素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980728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一结构体数组，内含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名学生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学号、姓名和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门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课成绩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要求输出平均成绩最高的学生的信息。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98548" y="1969676"/>
            <a:ext cx="126188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6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用指针、数组名传递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0559" y="1052736"/>
            <a:ext cx="8371266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输入函数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input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[]</a:t>
            </a:r>
            <a:r>
              <a:rPr lang="en-US" altLang="zh-CN" sz="2800" dirty="0" smtClean="0">
                <a:solidFill>
                  <a:srgbClr val="FF00FF"/>
                </a:solidFill>
              </a:rPr>
              <a:t>)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形参结构体数组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主程序和此函数中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en-US" altLang="zh-CN" sz="2800" b="1" dirty="0" err="1" smtClean="0">
                <a:solidFill>
                  <a:srgbClr val="00B050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2800" b="1" dirty="0" smtClean="0">
                <a:solidFill>
                  <a:srgbClr val="00B050"/>
                </a:solidFill>
                <a:ea typeface="仿宋" panose="02010609060101010101" pitchFamily="49" charset="-122"/>
              </a:rPr>
              <a:t>[]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名同实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                                          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书误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(“%d %s %f %f %f”,&amp;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  <a:r>
              <a:rPr lang="en-US" altLang="zh-CN" sz="2800" strike="dblStrike" dirty="0" smtClean="0">
                <a:solidFill>
                  <a:srgbClr val="00B050"/>
                </a:solidFill>
              </a:rPr>
              <a:t>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].name,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].score[0],</a:t>
            </a:r>
            <a:r>
              <a:rPr lang="en-US" altLang="zh-CN" sz="2800" dirty="0">
                <a:solidFill>
                  <a:srgbClr val="FF00FF"/>
                </a:solidFill>
              </a:rPr>
              <a:t> &amp;</a:t>
            </a:r>
            <a:r>
              <a:rPr lang="en-US" altLang="zh-CN" sz="2800" dirty="0" err="1">
                <a:solidFill>
                  <a:srgbClr val="FF00FF"/>
                </a:solidFill>
              </a:rPr>
              <a:t>stu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smtClean="0">
                <a:solidFill>
                  <a:srgbClr val="FF00FF"/>
                </a:solidFill>
              </a:rPr>
              <a:t>score[1],</a:t>
            </a:r>
            <a:r>
              <a:rPr lang="en-US" altLang="zh-CN" sz="2800" dirty="0">
                <a:solidFill>
                  <a:srgbClr val="FF00FF"/>
                </a:solidFill>
              </a:rPr>
              <a:t> &amp;</a:t>
            </a:r>
            <a:r>
              <a:rPr lang="en-US" altLang="zh-CN" sz="2800" dirty="0" err="1">
                <a:solidFill>
                  <a:srgbClr val="FF00FF"/>
                </a:solidFill>
              </a:rPr>
              <a:t>stu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>
                <a:solidFill>
                  <a:srgbClr val="FF00FF"/>
                </a:solidFill>
              </a:rPr>
              <a:t>].</a:t>
            </a:r>
            <a:r>
              <a:rPr lang="en-US" altLang="zh-CN" sz="2800" dirty="0" smtClean="0">
                <a:solidFill>
                  <a:srgbClr val="FF00FF"/>
                </a:solidFill>
              </a:rPr>
              <a:t>score[2])</a:t>
            </a:r>
            <a:r>
              <a:rPr lang="zh-CN" altLang="en-US" sz="2800" dirty="0" smtClean="0">
                <a:solidFill>
                  <a:srgbClr val="FF00FF"/>
                </a:solidFill>
              </a:rPr>
              <a:t>；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stu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].aver=(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stu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].score[0]+</a:t>
            </a:r>
            <a:r>
              <a:rPr lang="en-US" altLang="zh-CN" sz="2800" dirty="0" err="1">
                <a:solidFill>
                  <a:srgbClr val="0070C0"/>
                </a:solidFill>
              </a:rPr>
              <a:t>stu</a:t>
            </a:r>
            <a:r>
              <a:rPr lang="en-US" altLang="zh-CN" sz="2800" dirty="0">
                <a:solidFill>
                  <a:srgbClr val="0070C0"/>
                </a:solidFill>
              </a:rPr>
              <a:t>[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>
                <a:solidFill>
                  <a:srgbClr val="0070C0"/>
                </a:solidFill>
              </a:rPr>
              <a:t>].</a:t>
            </a:r>
            <a:r>
              <a:rPr lang="en-US" altLang="zh-CN" sz="2800" dirty="0" smtClean="0">
                <a:solidFill>
                  <a:srgbClr val="0070C0"/>
                </a:solidFill>
              </a:rPr>
              <a:t>score[1]+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0070C0"/>
                </a:solidFill>
              </a:rPr>
              <a:t>                          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stu</a:t>
            </a:r>
            <a:r>
              <a:rPr lang="en-US" altLang="zh-CN" sz="2800" dirty="0" smtClean="0">
                <a:solidFill>
                  <a:srgbClr val="0070C0"/>
                </a:solidFill>
              </a:rPr>
              <a:t>[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>
                <a:solidFill>
                  <a:srgbClr val="0070C0"/>
                </a:solidFill>
              </a:rPr>
              <a:t>].</a:t>
            </a:r>
            <a:r>
              <a:rPr lang="en-US" altLang="zh-CN" sz="2800" dirty="0" smtClean="0">
                <a:solidFill>
                  <a:srgbClr val="0070C0"/>
                </a:solidFill>
              </a:rPr>
              <a:t>score[2] )/3.0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} 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}    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5130477"/>
            <a:ext cx="662473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因为要算平均成绩，只能传递地址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结构体数组名与一般数组名用法相同，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形参实参可用指针或数组名任意组合。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5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返回结构体变量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56895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查最高成绩函数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</a:t>
            </a:r>
            <a:r>
              <a:rPr lang="en-US" altLang="zh-CN" sz="2800" dirty="0" smtClean="0">
                <a:solidFill>
                  <a:srgbClr val="FF00FF"/>
                </a:solidFill>
              </a:rPr>
              <a:t>max(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Student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[]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, m=0;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形参结构体数组，实参指针变量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 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strike="dblStrike" dirty="0" smtClean="0">
                <a:solidFill>
                  <a:srgbClr val="FF00FF"/>
                </a:solidFill>
              </a:rPr>
              <a:t>0</a:t>
            </a:r>
            <a:r>
              <a:rPr lang="en-US" altLang="zh-CN" sz="2800" dirty="0" smtClean="0">
                <a:solidFill>
                  <a:srgbClr val="00B050"/>
                </a:solidFill>
              </a:rPr>
              <a:t>1</a:t>
            </a:r>
            <a:r>
              <a:rPr lang="en-US" altLang="zh-CN" sz="2800" dirty="0" smtClean="0">
                <a:solidFill>
                  <a:srgbClr val="FF00FF"/>
                </a:solidFill>
              </a:rPr>
              <a:t>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if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].aver&gt;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[m].aver) m=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return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[m]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返回结构体数组元素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1600" y="4437112"/>
            <a:ext cx="6984776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可以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返回结构体变量给主程序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zh-CN" altLang="en-US" sz="2800" b="1" i="1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比较：函数不能返回数组给主程序。</a:t>
            </a:r>
            <a:endParaRPr lang="en-US" altLang="zh-CN" sz="2800" b="1" i="1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其实返回结构体变量比返回数组麻烦得多！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且开销大，宜用结构体指针返回为妥。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3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用结构体变量传递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340768"/>
            <a:ext cx="856895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显示一名学生成绩函数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print(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Student </a:t>
            </a:r>
            <a:r>
              <a:rPr lang="en-US" altLang="zh-CN" sz="2800" dirty="0" smtClean="0">
                <a:solidFill>
                  <a:srgbClr val="FF0000"/>
                </a:solidFill>
              </a:rPr>
              <a:t>stud</a:t>
            </a:r>
            <a:r>
              <a:rPr lang="en-US" altLang="zh-CN" sz="2800" dirty="0" smtClean="0">
                <a:solidFill>
                  <a:srgbClr val="FF00FF"/>
                </a:solidFill>
              </a:rPr>
              <a:t>)       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形参结构体变量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(“\n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成绩最高的学生是</a:t>
            </a:r>
            <a:r>
              <a:rPr lang="zh-CN" altLang="en-US" sz="2800" dirty="0" smtClean="0">
                <a:solidFill>
                  <a:srgbClr val="FF00FF"/>
                </a:solidFill>
              </a:rPr>
              <a:t>：</a:t>
            </a:r>
            <a:r>
              <a:rPr lang="en-US" altLang="zh-CN" sz="2800" dirty="0" smtClean="0">
                <a:solidFill>
                  <a:srgbClr val="FF00FF"/>
                </a:solidFill>
              </a:rPr>
              <a:t>\n”);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 (“%d %s %f %f %f %f”,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stud.num,stud.name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[0],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[1],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[2],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stud.aver</a:t>
            </a:r>
            <a:r>
              <a:rPr lang="en-US" altLang="zh-CN" sz="2800" dirty="0">
                <a:solidFill>
                  <a:srgbClr val="FF00FF"/>
                </a:solidFill>
              </a:rPr>
              <a:t>); </a:t>
            </a: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4985300"/>
            <a:ext cx="619268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实参、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形参都是结构体变量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同类型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),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是单向将各成员值从主程序传给函数。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开销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大，宜用结构体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指针传递为</a:t>
            </a:r>
            <a:r>
              <a:rPr lang="zh-CN" altLang="en-US" sz="2800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妥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9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56097"/>
            <a:ext cx="763284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两种文件类型：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数据文件又分为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ASCII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二进制文件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（文本文件）（映象文件）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文件操作函数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P387《3.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输入输出函数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</a:p>
          <a:p>
            <a:pPr>
              <a:spcAft>
                <a:spcPts val="600"/>
              </a:spcAft>
            </a:pPr>
            <a:r>
              <a:rPr lang="en-US" altLang="zh-CN" sz="3200" i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i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      </a:t>
            </a:r>
            <a:r>
              <a:rPr lang="zh-CN" altLang="en-US" sz="32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有许多错！</a:t>
            </a:r>
            <a:endParaRPr lang="en-US" altLang="zh-CN" sz="3200" i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795118"/>
            <a:ext cx="515987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</a:t>
            </a:r>
            <a:r>
              <a:rPr lang="zh-CN" altLang="en-US" sz="3200" dirty="0" smtClean="0">
                <a:solidFill>
                  <a:srgbClr val="0070C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语言参考：</a:t>
            </a:r>
            <a:endParaRPr lang="en-US" altLang="zh-CN" sz="3200" dirty="0" smtClean="0">
              <a:solidFill>
                <a:srgbClr val="0070C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00"/>
                </a:solidFill>
              </a:rPr>
              <a:t>https</a:t>
            </a:r>
            <a:r>
              <a:rPr lang="en-US" altLang="zh-CN" sz="3200" dirty="0">
                <a:solidFill>
                  <a:srgbClr val="FF0000"/>
                </a:solidFill>
              </a:rPr>
              <a:t>://en.cppreference.com/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库函数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052736"/>
            <a:ext cx="88158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8000"/>
                </a:solidFill>
              </a:rPr>
              <a:t>头文件位置：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>
                <a:solidFill>
                  <a:srgbClr val="008000"/>
                </a:solidFill>
              </a:rPr>
              <a:t>:\Program Files\</a:t>
            </a:r>
            <a:r>
              <a:rPr lang="en-US" altLang="zh-CN" sz="2400" dirty="0" err="1" smtClean="0">
                <a:solidFill>
                  <a:srgbClr val="008000"/>
                </a:solidFill>
              </a:rPr>
              <a:t>CodeBlocks</a:t>
            </a:r>
            <a:r>
              <a:rPr lang="en-US" altLang="zh-CN" sz="2400" dirty="0" smtClean="0">
                <a:solidFill>
                  <a:srgbClr val="008000"/>
                </a:solidFill>
              </a:rPr>
              <a:t>\</a:t>
            </a:r>
            <a:r>
              <a:rPr lang="en-US" altLang="zh-CN" sz="2400" dirty="0" err="1" smtClean="0">
                <a:solidFill>
                  <a:srgbClr val="008000"/>
                </a:solidFill>
              </a:rPr>
              <a:t>MinGW</a:t>
            </a:r>
            <a:r>
              <a:rPr lang="en-US" altLang="zh-CN" sz="2400" dirty="0" smtClean="0">
                <a:solidFill>
                  <a:srgbClr val="008000"/>
                </a:solidFill>
              </a:rPr>
              <a:t>\x86_64-w64-mingw32\include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" y="2042045"/>
            <a:ext cx="6588223" cy="481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88224" y="2267580"/>
            <a:ext cx="264687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共有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1379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头文件！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文件操作函数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stdio.h</a:t>
            </a:r>
            <a:endParaRPr lang="zh-CN" altLang="en-US" sz="3200" dirty="0">
              <a:solidFill>
                <a:srgbClr val="FF000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68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378798"/>
            <a:ext cx="885698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ANSI C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采用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文件缓冲区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进行文件读写操作。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文件信息区：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是一个结构体变量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类型名为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FILE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存文件名、状态、文件当前位置等。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指针变量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来引用文件信息区，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称为文件类型指针，简称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FILE </a:t>
            </a:r>
            <a:r>
              <a:rPr lang="zh-CN" altLang="en-US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fp</a:t>
            </a:r>
            <a:endParaRPr lang="en-US" altLang="zh-CN" sz="3200" dirty="0" smtClean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</a:t>
            </a:r>
            <a:r>
              <a:rPr lang="en-US" altLang="zh-CN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中有“文件管理”一章。</a:t>
            </a:r>
            <a:endParaRPr lang="zh-CN" altLang="en-US" sz="32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3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052736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建立文件信息区和文件缓冲区。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7764" y="1772816"/>
            <a:ext cx="809869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文件名，使用文件方式</a:t>
            </a:r>
            <a:r>
              <a:rPr lang="en-US" altLang="zh-CN" sz="3200" dirty="0" smtClean="0">
                <a:solidFill>
                  <a:srgbClr val="FF00FF"/>
                </a:solidFill>
              </a:rPr>
              <a:t>)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返回文件指针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例：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FILE *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;                                  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出错返回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NULL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=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fopen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(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“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myfile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,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r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”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使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指向文件信息区。   </a:t>
            </a:r>
            <a:r>
              <a:rPr lang="zh-CN" altLang="en-US" sz="3200" dirty="0" smtClean="0">
                <a:solidFill>
                  <a:srgbClr val="00B050"/>
                </a:solidFill>
                <a:ea typeface="仿宋" panose="02010609060101010101" pitchFamily="49" charset="-122"/>
              </a:rPr>
              <a:t>双引号</a:t>
            </a:r>
            <a:endParaRPr lang="zh-CN" altLang="en-US" sz="3200" dirty="0">
              <a:solidFill>
                <a:srgbClr val="00B050"/>
              </a:solidFill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354" y="4430142"/>
            <a:ext cx="79430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文件名：磁盘、路径及文件名扩展名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D: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\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\exp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\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\tax.dat</a:t>
            </a:r>
          </a:p>
        </p:txBody>
      </p:sp>
    </p:spTree>
    <p:extLst>
      <p:ext uri="{BB962C8B-B14F-4D97-AF65-F5344CB8AC3E}">
        <p14:creationId xmlns:p14="http://schemas.microsoft.com/office/powerpoint/2010/main" val="4830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67544" y="1064463"/>
            <a:ext cx="78488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不同类型的数据组合成一个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有机的整体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不同类型数据的“数组”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2132856"/>
            <a:ext cx="32403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tudent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32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3200" dirty="0" smtClean="0">
                <a:solidFill>
                  <a:srgbClr val="0070C0"/>
                </a:solidFill>
                <a:latin typeface="+mj-lt"/>
                <a:ea typeface="仿宋" panose="02010609060101010101" pitchFamily="49" charset="-122"/>
              </a:rPr>
              <a:t>{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char name[20];</a:t>
            </a:r>
          </a:p>
          <a:p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char sex;</a:t>
            </a:r>
          </a:p>
          <a:p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age;</a:t>
            </a:r>
          </a:p>
          <a:p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float score;</a:t>
            </a:r>
          </a:p>
          <a:p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char 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addr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[30];</a:t>
            </a:r>
          </a:p>
          <a:p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}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;</a:t>
            </a:r>
            <a:endParaRPr lang="zh-CN" altLang="en-US" sz="3200" dirty="0">
              <a:solidFill>
                <a:srgbClr val="FF0000"/>
              </a:solidFill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551" y="2420888"/>
            <a:ext cx="4572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声明结构体类型：        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结构体名    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类型名 结构成员名；   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……</a:t>
            </a:r>
          </a:p>
          <a:p>
            <a:pPr lvl="0"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右大括号后要有分号！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9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文件使用方式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932215"/>
            <a:ext cx="83031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r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rb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只读；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w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wb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只写；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ab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追加；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r+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rb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+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读写；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w+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wb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+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读写；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a+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、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ab+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b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是二进制文件；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+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可输入也可输出数据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文件必须已存在；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删旧文件，建新文件。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不同编译系统写法可能不尽相同</a:t>
            </a:r>
            <a:endParaRPr lang="zh-CN" altLang="en-US" sz="32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1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151166"/>
            <a:ext cx="592982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撤消文件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信息区和文件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缓冲区，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若不关闭文件可能丢失数据。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9" y="2651428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</a:t>
            </a:r>
            <a:r>
              <a:rPr lang="en-US" altLang="zh-CN" sz="3200" dirty="0" smtClean="0">
                <a:solidFill>
                  <a:srgbClr val="FF00FF"/>
                </a:solidFill>
              </a:rPr>
              <a:t>)</a:t>
            </a:r>
            <a:r>
              <a:rPr lang="zh-CN" altLang="en-US" sz="3200" dirty="0" smtClean="0">
                <a:solidFill>
                  <a:srgbClr val="FF00FF"/>
                </a:solidFill>
              </a:rPr>
              <a:t>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成功返回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，否则返回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-1(EOF)</a:t>
            </a:r>
          </a:p>
          <a:p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exit()  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关闭所有文件，终止正在执行的程序</a:t>
            </a:r>
            <a:endParaRPr lang="zh-CN" altLang="en-US" sz="3200" dirty="0">
              <a:solidFill>
                <a:srgbClr val="0070C0"/>
              </a:solidFill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4581128"/>
            <a:ext cx="783419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600" b="1" i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用完文件一定要关闭！</a:t>
            </a: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3600" b="1" i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600" b="1" i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</a:t>
            </a: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操作都必须有出错处理！</a:t>
            </a:r>
            <a:endParaRPr lang="en-US" altLang="zh-CN" sz="3600" b="1" i="1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600" b="1" i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3600" b="1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书上很多程序例子没处理好！</a:t>
            </a:r>
            <a:endParaRPr lang="zh-CN" altLang="en-US" sz="3600" b="1" i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3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顺序读写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0040" y="1556792"/>
            <a:ext cx="810039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fgetc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3200" dirty="0" smtClean="0">
                <a:solidFill>
                  <a:srgbClr val="FF00FF"/>
                </a:solidFill>
              </a:rPr>
              <a:t>)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指向的文件读入一个字符。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若读入出错返回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EOF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fputc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ch,fp</a:t>
            </a:r>
            <a:r>
              <a:rPr lang="en-US" altLang="zh-CN" sz="3200" dirty="0" smtClean="0">
                <a:solidFill>
                  <a:srgbClr val="FF00FF"/>
                </a:solidFill>
              </a:rPr>
              <a:t>)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写到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所指的文件。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成功则返回该字符，</a:t>
            </a:r>
            <a:r>
              <a:rPr lang="zh-CN" altLang="en-US" sz="3200" i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否则返回</a:t>
            </a:r>
            <a:r>
              <a:rPr lang="en-US" altLang="zh-CN" sz="3200" i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i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系统有“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读写位置标记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”，对用户透明，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读写一个字节后自动指向下一字节。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顺序写举例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59" y="1477228"/>
            <a:ext cx="817698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FILE 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ch,filename</a:t>
            </a:r>
            <a:r>
              <a:rPr lang="en-US" altLang="zh-CN" sz="2800" dirty="0" smtClean="0">
                <a:solidFill>
                  <a:srgbClr val="FF00FF"/>
                </a:solidFill>
              </a:rPr>
              <a:t>[10];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(”%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s”,filename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filename,”w</a:t>
            </a:r>
            <a:r>
              <a:rPr lang="en-US" altLang="zh-CN" sz="2800" dirty="0" smtClean="0">
                <a:solidFill>
                  <a:srgbClr val="FF0000"/>
                </a:solidFill>
              </a:rPr>
              <a:t>”))==NULL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出错处理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无法打开此文件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\n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</a:t>
            </a:r>
            <a:r>
              <a:rPr lang="en-US" altLang="zh-CN" sz="2800" dirty="0" smtClean="0">
                <a:solidFill>
                  <a:srgbClr val="FF0000"/>
                </a:solidFill>
              </a:rPr>
              <a:t>exit(0)</a:t>
            </a:r>
            <a:r>
              <a:rPr lang="en-US" altLang="zh-CN" sz="2800" dirty="0" smtClean="0">
                <a:solidFill>
                  <a:srgbClr val="FF00FF"/>
                </a:solidFill>
              </a:rPr>
              <a:t>;}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getchar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();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文件名后的回车符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请输入准备存到文件的字符串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结束：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</a:t>
            </a:r>
          </a:p>
          <a:p>
            <a:r>
              <a:rPr lang="en-US" altLang="zh-CN" sz="2800" dirty="0" err="1">
                <a:solidFill>
                  <a:srgbClr val="FF00FF"/>
                </a:solidFill>
              </a:rPr>
              <a:t>ch</a:t>
            </a:r>
            <a:r>
              <a:rPr lang="en-US" altLang="zh-CN" sz="2800" dirty="0">
                <a:solidFill>
                  <a:srgbClr val="FF00FF"/>
                </a:solidFill>
              </a:rPr>
              <a:t>=</a:t>
            </a:r>
            <a:r>
              <a:rPr lang="en-US" altLang="zh-CN" sz="2800" dirty="0" err="1">
                <a:solidFill>
                  <a:srgbClr val="FF00FF"/>
                </a:solidFill>
              </a:rPr>
              <a:t>getchar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();  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第一个字符</a:t>
            </a:r>
            <a:endParaRPr lang="en-US" altLang="zh-CN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while(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!=‘#’)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{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fputc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ch,fp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);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getchar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();}</a:t>
            </a: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fclose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(10);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关闭，显示换行符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fputs</a:t>
            </a:r>
            <a:r>
              <a:rPr lang="zh-CN" altLang="en-US" sz="2800" dirty="0">
                <a:solidFill>
                  <a:srgbClr val="00B050"/>
                </a:solidFill>
              </a:rPr>
              <a:t>、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fclose</a:t>
            </a:r>
            <a:r>
              <a:rPr lang="zh-CN" altLang="en-US" sz="28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后也要出错处理！</a:t>
            </a:r>
            <a:endParaRPr lang="zh-CN" altLang="en-US" sz="2800" i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46" y="908720"/>
            <a:ext cx="8446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键盘输入一些字符，存入一磁盘文件，“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#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”结束。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7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顺序读写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556792"/>
            <a:ext cx="84969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FILE 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in,*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out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ch,infile</a:t>
            </a:r>
            <a:r>
              <a:rPr lang="en-US" altLang="zh-CN" sz="2800" dirty="0" smtClean="0">
                <a:solidFill>
                  <a:srgbClr val="FF00FF"/>
                </a:solidFill>
              </a:rPr>
              <a:t>[10],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outfile</a:t>
            </a:r>
            <a:r>
              <a:rPr lang="en-US" altLang="zh-CN" sz="2800" dirty="0" smtClean="0">
                <a:solidFill>
                  <a:srgbClr val="FF00FF"/>
                </a:solidFill>
              </a:rPr>
              <a:t>[10];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请输入要读入的文件名：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  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(”%s”,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infile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要输出的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文件名：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  ;</a:t>
            </a:r>
            <a:r>
              <a:rPr lang="en-US" altLang="zh-CN" sz="2800" dirty="0" err="1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(”%s</a:t>
            </a:r>
            <a:r>
              <a:rPr lang="en-US" altLang="zh-CN" sz="2800" dirty="0" smtClean="0">
                <a:solidFill>
                  <a:srgbClr val="FF00FF"/>
                </a:solidFill>
              </a:rPr>
              <a:t>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outfile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</a:t>
            </a:r>
            <a:r>
              <a:rPr lang="en-US" altLang="zh-CN" sz="2800" dirty="0" smtClean="0">
                <a:solidFill>
                  <a:srgbClr val="FF0000"/>
                </a:solidFill>
              </a:rPr>
              <a:t>(in=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infile</a:t>
            </a:r>
            <a:r>
              <a:rPr lang="en-US" altLang="zh-CN" sz="2800" dirty="0" smtClean="0">
                <a:solidFill>
                  <a:srgbClr val="FF0000"/>
                </a:solidFill>
              </a:rPr>
              <a:t>,”r”))==NULL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无法打开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\n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”);exit(0);}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</a:t>
            </a:r>
            <a:r>
              <a:rPr lang="en-US" altLang="zh-CN" sz="2800" dirty="0" smtClean="0">
                <a:solidFill>
                  <a:srgbClr val="FF0000"/>
                </a:solidFill>
              </a:rPr>
              <a:t>out=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outfile</a:t>
            </a:r>
            <a:r>
              <a:rPr lang="en-US" altLang="zh-CN" sz="2800" dirty="0" smtClean="0">
                <a:solidFill>
                  <a:srgbClr val="FF0000"/>
                </a:solidFill>
              </a:rPr>
              <a:t>,”w”))==</a:t>
            </a:r>
            <a:r>
              <a:rPr lang="en-US" altLang="zh-CN" sz="2800" dirty="0">
                <a:solidFill>
                  <a:srgbClr val="FF0000"/>
                </a:solidFill>
              </a:rPr>
              <a:t>NULL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  { </a:t>
            </a:r>
            <a:r>
              <a:rPr lang="en-US" altLang="zh-CN" sz="2800" dirty="0" err="1">
                <a:solidFill>
                  <a:srgbClr val="FF00FF"/>
                </a:solidFill>
              </a:rPr>
              <a:t>printf</a:t>
            </a:r>
            <a:r>
              <a:rPr lang="en-US" altLang="zh-CN" sz="2800" dirty="0">
                <a:solidFill>
                  <a:srgbClr val="FF00FF"/>
                </a:solidFill>
              </a:rPr>
              <a:t>(“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无法打开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r>
              <a:rPr lang="en-US" altLang="zh-CN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\n</a:t>
            </a:r>
            <a:r>
              <a:rPr lang="en-US" altLang="zh-CN" sz="2800" dirty="0">
                <a:solidFill>
                  <a:srgbClr val="FF00FF"/>
                </a:solidFill>
              </a:rPr>
              <a:t>”);exit(0);}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while(!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feof</a:t>
            </a:r>
            <a:r>
              <a:rPr lang="en-US" altLang="zh-CN" sz="2800" dirty="0" smtClean="0">
                <a:solidFill>
                  <a:srgbClr val="FF0000"/>
                </a:solidFill>
              </a:rPr>
              <a:t>(in))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文件未结束循环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{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ch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fgetc</a:t>
            </a:r>
            <a:r>
              <a:rPr lang="en-US" altLang="zh-CN" sz="2800" dirty="0" smtClean="0">
                <a:solidFill>
                  <a:srgbClr val="FF0000"/>
                </a:solidFill>
              </a:rPr>
              <a:t>(in)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fputc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ch,out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ch</a:t>
            </a:r>
            <a:r>
              <a:rPr lang="en-US" altLang="zh-CN" sz="2800" dirty="0" smtClean="0">
                <a:solidFill>
                  <a:srgbClr val="FF00FF"/>
                </a:solidFill>
              </a:rPr>
              <a:t>);}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(in);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(out);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putchar</a:t>
            </a:r>
            <a:r>
              <a:rPr lang="en-US" altLang="zh-CN" sz="2800" dirty="0" smtClean="0">
                <a:solidFill>
                  <a:srgbClr val="FF00FF"/>
                </a:solidFill>
              </a:rPr>
              <a:t>(10);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fgetc</a:t>
            </a:r>
            <a:r>
              <a:rPr lang="zh-CN" altLang="en-US" sz="2800" dirty="0" smtClean="0">
                <a:solidFill>
                  <a:srgbClr val="00B050"/>
                </a:solidFill>
              </a:rPr>
              <a:t>、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fputc</a:t>
            </a:r>
            <a:r>
              <a:rPr lang="zh-CN" altLang="en-US" sz="28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i="1" dirty="0" err="1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fclose</a:t>
            </a:r>
            <a:r>
              <a:rPr lang="zh-CN" altLang="en-US" sz="28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lang="zh-CN" altLang="en-US" sz="2800" i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也要出错处理</a:t>
            </a:r>
            <a:r>
              <a:rPr lang="zh-CN" altLang="en-US" sz="2800" i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836712"/>
            <a:ext cx="85324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一个磁盘文件的信息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复制到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另一个磁盘文件中。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66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读写字符串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71296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fgets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str,n,fp</a:t>
            </a:r>
            <a:r>
              <a:rPr lang="en-US" altLang="zh-CN" sz="3200" dirty="0" smtClean="0">
                <a:solidFill>
                  <a:srgbClr val="FF00FF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从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指向的文件读入长度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n-1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的字符串到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str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最后加一个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’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\0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’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成功返回地址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str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，失败返回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null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读完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n-1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个字符前遇到换行符或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EOF,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结束读。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fputs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str,fp</a:t>
            </a:r>
            <a:r>
              <a:rPr lang="en-US" altLang="zh-CN" sz="3200" dirty="0" smtClean="0">
                <a:solidFill>
                  <a:srgbClr val="FF00FF"/>
                </a:solidFill>
              </a:rPr>
              <a:t>)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把字符串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str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写到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fp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指向的文件，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成功返回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，否则返回非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字符串末尾的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’\0’</a:t>
            </a: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不写入文件。</a:t>
            </a:r>
            <a:endParaRPr lang="en-US" altLang="zh-CN" sz="32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396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85496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写字符串举例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836107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FILE </a:t>
            </a:r>
            <a:r>
              <a:rPr lang="zh-CN" altLang="en-US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 char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[3][10];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 n=3;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>
                <a:solidFill>
                  <a:srgbClr val="FF00FF"/>
                </a:solidFill>
              </a:rPr>
              <a:t>++) </a:t>
            </a:r>
            <a:r>
              <a:rPr lang="en-US" altLang="zh-CN" sz="2800" dirty="0" smtClean="0">
                <a:solidFill>
                  <a:srgbClr val="FF00FF"/>
                </a:solidFill>
              </a:rPr>
              <a:t>   gets(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]);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个字符串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排序略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</a:t>
            </a:r>
            <a:r>
              <a:rPr lang="en-US" altLang="zh-CN" sz="2800" dirty="0" smtClean="0">
                <a:solidFill>
                  <a:srgbClr val="FF0000"/>
                </a:solidFill>
              </a:rPr>
              <a:t>((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(“d:</a:t>
            </a:r>
            <a:r>
              <a:rPr lang="en-US" altLang="zh-CN" sz="2800" dirty="0" smtClean="0">
                <a:solidFill>
                  <a:srgbClr val="0070C0"/>
                </a:solidFill>
              </a:rPr>
              <a:t>\\</a:t>
            </a:r>
            <a:r>
              <a:rPr lang="en-US" altLang="zh-CN" sz="2800" dirty="0" smtClean="0">
                <a:solidFill>
                  <a:srgbClr val="FF0000"/>
                </a:solidFill>
              </a:rPr>
              <a:t>cc</a:t>
            </a:r>
            <a:r>
              <a:rPr lang="en-US" altLang="zh-CN" sz="2800" dirty="0" smtClean="0">
                <a:solidFill>
                  <a:srgbClr val="0070C0"/>
                </a:solidFill>
              </a:rPr>
              <a:t>\\</a:t>
            </a:r>
            <a:r>
              <a:rPr lang="en-US" altLang="zh-CN" sz="2800" dirty="0" smtClean="0">
                <a:solidFill>
                  <a:srgbClr val="FF0000"/>
                </a:solidFill>
              </a:rPr>
              <a:t>string.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dat</a:t>
            </a:r>
            <a:r>
              <a:rPr lang="en-US" altLang="zh-CN" sz="2800" dirty="0" smtClean="0">
                <a:solidFill>
                  <a:srgbClr val="FF0000"/>
                </a:solidFill>
              </a:rPr>
              <a:t>”,”w”))==null)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(“can’t open file!\n”); exit(0);  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nthe</a:t>
            </a:r>
            <a:r>
              <a:rPr lang="en-US" altLang="zh-CN" sz="2800" dirty="0" smtClean="0">
                <a:solidFill>
                  <a:srgbClr val="FF00FF"/>
                </a:solidFill>
              </a:rPr>
              <a:t> new sequence:\n”);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{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fputs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fputs</a:t>
            </a:r>
            <a:r>
              <a:rPr lang="en-US" altLang="zh-CN" sz="2800" dirty="0" smtClean="0">
                <a:solidFill>
                  <a:srgbClr val="FF0000"/>
                </a:solidFill>
              </a:rPr>
              <a:t>(“\n”,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每串后要加换行符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(“%s\n”,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]);     }    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fputs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后出错处理？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00B0F0"/>
                </a:solidFill>
              </a:rPr>
              <a:t>fclose</a:t>
            </a:r>
            <a:r>
              <a:rPr lang="en-US" altLang="zh-CN" sz="2800" dirty="0" smtClean="0">
                <a:solidFill>
                  <a:srgbClr val="00B0F0"/>
                </a:solidFill>
              </a:rPr>
              <a:t>(</a:t>
            </a:r>
            <a:r>
              <a:rPr lang="en-US" altLang="zh-CN" sz="2800" dirty="0" err="1" smtClean="0">
                <a:solidFill>
                  <a:srgbClr val="00B0F0"/>
                </a:solidFill>
              </a:rPr>
              <a:t>fp</a:t>
            </a:r>
            <a:r>
              <a:rPr lang="en-US" altLang="zh-CN" sz="2800" dirty="0" smtClean="0">
                <a:solidFill>
                  <a:srgbClr val="00B0F0"/>
                </a:solidFill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</a:rPr>
              <a:t>;  </a:t>
            </a:r>
            <a:r>
              <a:rPr lang="en-US" altLang="zh-CN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书中没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17758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键盘读入若干字符串，排序后送到磁盘文件中保存。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156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读字符串举例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405220"/>
            <a:ext cx="677967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从文件中读字符串，在屏幕上显示。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FILE </a:t>
            </a:r>
            <a:r>
              <a:rPr lang="zh-CN" altLang="en-US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char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[3][10];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</a:t>
            </a:r>
            <a:r>
              <a:rPr lang="en-US" altLang="zh-CN" sz="2800" dirty="0" smtClean="0">
                <a:solidFill>
                  <a:srgbClr val="FF0000"/>
                </a:solidFill>
              </a:rPr>
              <a:t>((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(“d:</a:t>
            </a:r>
            <a:r>
              <a:rPr lang="en-US" altLang="zh-CN" sz="2800" dirty="0" smtClean="0">
                <a:solidFill>
                  <a:srgbClr val="0070C0"/>
                </a:solidFill>
              </a:rPr>
              <a:t>\\</a:t>
            </a:r>
            <a:r>
              <a:rPr lang="en-US" altLang="zh-CN" sz="2800" dirty="0" smtClean="0">
                <a:solidFill>
                  <a:srgbClr val="FF0000"/>
                </a:solidFill>
              </a:rPr>
              <a:t>cc</a:t>
            </a:r>
            <a:r>
              <a:rPr lang="en-US" altLang="zh-CN" sz="2800" dirty="0" smtClean="0">
                <a:solidFill>
                  <a:srgbClr val="0070C0"/>
                </a:solidFill>
              </a:rPr>
              <a:t>\\</a:t>
            </a:r>
            <a:r>
              <a:rPr lang="en-US" altLang="zh-CN" sz="2800" dirty="0" smtClean="0">
                <a:solidFill>
                  <a:srgbClr val="FF0000"/>
                </a:solidFill>
              </a:rPr>
              <a:t>string.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dat</a:t>
            </a:r>
            <a:r>
              <a:rPr lang="en-US" altLang="zh-CN" sz="2800" dirty="0" smtClean="0">
                <a:solidFill>
                  <a:srgbClr val="FF0000"/>
                </a:solidFill>
              </a:rPr>
              <a:t>”,”r”))==null)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(“can’t open file!\n”); 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exit(0);  }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while(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fgets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],10,fp)!=null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(“%s”,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]);        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++;     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fcolse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22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格式化读写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340768"/>
            <a:ext cx="864096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fprintf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文件指针，格式字符串，输出列表</a:t>
            </a:r>
            <a:r>
              <a:rPr lang="en-US" altLang="zh-CN" sz="3200" dirty="0" smtClean="0">
                <a:solidFill>
                  <a:srgbClr val="FF00FF"/>
                </a:solidFill>
              </a:rPr>
              <a:t>)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fscanf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zh-CN" altLang="en-US" sz="32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文件指针，格式字符串，输出列表</a:t>
            </a:r>
            <a:r>
              <a:rPr lang="en-US" altLang="zh-CN" sz="3200" dirty="0" smtClean="0">
                <a:solidFill>
                  <a:srgbClr val="FF00FF"/>
                </a:solidFill>
              </a:rPr>
              <a:t>)    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用法与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printf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3200" dirty="0" err="1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scanf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相同，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写时要将内存中的二进制转换为字符；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读时要将文件中的</a:t>
            </a:r>
            <a:r>
              <a:rPr lang="en-US" altLang="zh-CN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ASCII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码转换为二进制给变量。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若频繁读写较费时。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5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二进制读写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1" y="908720"/>
            <a:ext cx="6917535" cy="5709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fread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buffer,size,count,fp</a:t>
            </a:r>
            <a:r>
              <a:rPr lang="en-US" altLang="zh-CN" sz="3200" dirty="0" smtClean="0">
                <a:solidFill>
                  <a:srgbClr val="FF00FF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</a:t>
            </a:r>
            <a:r>
              <a:rPr lang="en-US" altLang="zh-CN" sz="3200" dirty="0" err="1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count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项大小为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size</a:t>
            </a:r>
            <a:r>
              <a:rPr lang="zh-CN" altLang="en-US" sz="3200" dirty="0">
                <a:solidFill>
                  <a:srgbClr val="0070C0"/>
                </a:solidFill>
                <a:ea typeface="仿宋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</a:t>
            </a:r>
            <a:endParaRPr lang="en-US" altLang="zh-CN" sz="32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到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buffer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开始的地址</a:t>
            </a:r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</a:rPr>
              <a:t>fwrite</a:t>
            </a:r>
            <a:r>
              <a:rPr lang="en-US" altLang="zh-CN" sz="3200" dirty="0" smtClean="0">
                <a:solidFill>
                  <a:srgbClr val="FF00FF"/>
                </a:solidFill>
              </a:rPr>
              <a:t>(</a:t>
            </a:r>
            <a:r>
              <a:rPr lang="en-US" altLang="zh-CN" sz="3200" dirty="0" err="1" smtClean="0">
                <a:solidFill>
                  <a:srgbClr val="FF00FF"/>
                </a:solidFill>
              </a:rPr>
              <a:t>buffer,size,count,fp</a:t>
            </a:r>
            <a:r>
              <a:rPr lang="en-US" altLang="zh-CN" sz="3200" dirty="0" smtClean="0">
                <a:solidFill>
                  <a:srgbClr val="FF00FF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zh-CN" altLang="en-US" sz="3200" dirty="0">
                <a:solidFill>
                  <a:srgbClr val="0070C0"/>
                </a:solidFill>
                <a:ea typeface="仿宋" panose="02010609060101010101" pitchFamily="49" charset="-122"/>
              </a:rPr>
              <a:t>将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buffer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地址开始的</a:t>
            </a:r>
            <a:r>
              <a:rPr lang="en-US" altLang="zh-CN" sz="3200" dirty="0">
                <a:solidFill>
                  <a:srgbClr val="0070C0"/>
                </a:solidFill>
                <a:ea typeface="仿宋" panose="02010609060101010101" pitchFamily="49" charset="-122"/>
              </a:rPr>
              <a:t>count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项大小为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size</a:t>
            </a: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的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数据写到文件</a:t>
            </a:r>
            <a:r>
              <a:rPr lang="en-US" altLang="zh-CN" sz="3200" dirty="0" err="1">
                <a:solidFill>
                  <a:srgbClr val="0070C0"/>
                </a:solidFill>
                <a:ea typeface="仿宋" panose="02010609060101010101" pitchFamily="49" charset="-122"/>
              </a:rPr>
              <a:t>fp</a:t>
            </a:r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打开文件时要指定用二进制文件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函数类型为</a:t>
            </a:r>
            <a:r>
              <a:rPr lang="en-US" altLang="zh-CN" sz="3200" dirty="0" err="1" smtClean="0">
                <a:solidFill>
                  <a:srgbClr val="0070C0"/>
                </a:solidFill>
                <a:ea typeface="仿宋" panose="02010609060101010101" pitchFamily="49" charset="-122"/>
              </a:rPr>
              <a:t>int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型，若成功返回</a:t>
            </a:r>
            <a:r>
              <a:rPr lang="en-US" altLang="zh-CN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count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值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8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5576" y="1268760"/>
            <a:ext cx="56886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、声明结构体类型同时定义变量：        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endParaRPr lang="en-US" altLang="zh-CN" sz="2800" dirty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 err="1">
                <a:solidFill>
                  <a:srgbClr val="FF0000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28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</a:t>
            </a:r>
            <a:r>
              <a:rPr lang="zh-CN" altLang="en-US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</a:t>
            </a:r>
            <a:endParaRPr lang="en-US" altLang="zh-CN" sz="2800" dirty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｛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 结构成员名；   </a:t>
            </a:r>
            <a:endParaRPr lang="en-US" altLang="zh-CN" sz="2800" dirty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</a:p>
          <a:p>
            <a:pPr lvl="0"/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｝变量名列表；</a:t>
            </a:r>
            <a:endParaRPr lang="en-US" altLang="zh-CN" sz="28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、可省略结构体名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只定义变量 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、先声明结构类型，再定义变量：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/>
            <a:r>
              <a:rPr lang="en-US" altLang="zh-CN" sz="28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smtClean="0">
                <a:solidFill>
                  <a:srgbClr val="FF0000"/>
                </a:solidFill>
              </a:rPr>
              <a:t>stu1,stu2;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6136" y="1689770"/>
            <a:ext cx="3240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</a:t>
            </a:r>
            <a:r>
              <a:rPr lang="en-US" altLang="zh-CN" sz="2800" dirty="0" smtClean="0">
                <a:latin typeface="+mj-lt"/>
                <a:ea typeface="仿宋" panose="02010609060101010101" pitchFamily="49" charset="-122"/>
              </a:rPr>
              <a:t>tudent</a:t>
            </a:r>
            <a:r>
              <a:rPr lang="zh-CN" altLang="en-US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28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char name[20];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char sex;</a:t>
            </a:r>
          </a:p>
          <a:p>
            <a:r>
              <a:rPr lang="en-US" altLang="zh-CN" sz="28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    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age;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  float score;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  char 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[30];</a:t>
            </a:r>
          </a:p>
          <a:p>
            <a:r>
              <a:rPr lang="en-US" altLang="zh-CN" sz="2800" dirty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}</a:t>
            </a:r>
            <a:r>
              <a:rPr lang="en-US" altLang="zh-CN" sz="2800" dirty="0" smtClean="0">
                <a:solidFill>
                  <a:srgbClr val="FF0000"/>
                </a:solidFill>
                <a:ea typeface="仿宋" panose="02010609060101010101" pitchFamily="49" charset="-122"/>
              </a:rPr>
              <a:t>stu1,stu2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  <a:endParaRPr lang="zh-CN" altLang="en-US" sz="28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5589240"/>
            <a:ext cx="6288901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结构体名、结构体变量名要区分清楚！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成员可以是字符数组、数值型数组。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二进制写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556792"/>
            <a:ext cx="89566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#define SIZE 10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{char name[10];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</a:rPr>
              <a:t>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age;char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</a:rPr>
              <a:t>[15];}stud[SIZE];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void save()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{FILE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fp;int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if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2800" dirty="0" smtClean="0">
                <a:solidFill>
                  <a:srgbClr val="FF00FF"/>
                </a:solidFill>
              </a:rPr>
              <a:t>(“stu.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dat</a:t>
            </a:r>
            <a:r>
              <a:rPr lang="en-US" altLang="zh-CN" sz="2800" dirty="0" smtClean="0">
                <a:solidFill>
                  <a:srgbClr val="FF00FF"/>
                </a:solidFill>
              </a:rPr>
              <a:t>”,”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wb</a:t>
            </a:r>
            <a:r>
              <a:rPr lang="en-US" altLang="zh-CN" sz="2800" dirty="0" smtClean="0">
                <a:solidFill>
                  <a:srgbClr val="FF00FF"/>
                </a:solidFill>
              </a:rPr>
              <a:t>”)==NULL)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(“cannot open file\n”);return;}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对不对</a:t>
            </a:r>
            <a:r>
              <a:rPr lang="zh-CN" altLang="en-US" sz="2800" dirty="0" smtClean="0">
                <a:solidFill>
                  <a:srgbClr val="00B050"/>
                </a:solidFill>
              </a:rPr>
              <a:t>？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if(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fwrite</a:t>
            </a:r>
            <a:r>
              <a:rPr lang="en-US" altLang="zh-CN" sz="2800" dirty="0" smtClean="0">
                <a:solidFill>
                  <a:srgbClr val="FF0000"/>
                </a:solidFill>
              </a:rPr>
              <a:t>(&amp;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Student),1,fp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)!=1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(“file write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erro</a:t>
            </a:r>
            <a:r>
              <a:rPr lang="en-US" altLang="zh-CN" sz="2800" dirty="0" smtClean="0">
                <a:solidFill>
                  <a:srgbClr val="FF00FF"/>
                </a:solidFill>
              </a:rPr>
              <a:t>\n”);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这里应该有退出循环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1628800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主程序中输入学生信息，略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980728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键盘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上输入</a:t>
            </a: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个学生信息，存到磁盘文件中。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040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二进制读举例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1549236"/>
            <a:ext cx="895668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FILE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fp;int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2800" dirty="0" smtClean="0">
                <a:solidFill>
                  <a:srgbClr val="FF00FF"/>
                </a:solidFill>
              </a:rPr>
              <a:t>(“stu.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dat</a:t>
            </a:r>
            <a:r>
              <a:rPr lang="en-US" altLang="zh-CN" sz="2800" dirty="0" smtClean="0">
                <a:solidFill>
                  <a:srgbClr val="FF00FF"/>
                </a:solidFill>
              </a:rPr>
              <a:t>”,”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rb</a:t>
            </a:r>
            <a:r>
              <a:rPr lang="en-US" altLang="zh-CN" sz="2800" dirty="0" smtClean="0">
                <a:solidFill>
                  <a:srgbClr val="FF00FF"/>
                </a:solidFill>
              </a:rPr>
              <a:t>”))==NULL)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(“cannot open file\n”);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exit(0);}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fread</a:t>
            </a:r>
            <a:r>
              <a:rPr lang="en-US" altLang="zh-CN" sz="2800" dirty="0" smtClean="0">
                <a:solidFill>
                  <a:srgbClr val="FF0000"/>
                </a:solidFill>
              </a:rPr>
              <a:t>(&amp;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Student),1,fp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(“%-10s%4d%%4d-15s\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n”,stud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name,stud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</a:rPr>
              <a:t>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stud[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age,stud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4116" y="5229200"/>
            <a:ext cx="5750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fread</a:t>
            </a:r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后应该有出错判断和处理！</a:t>
            </a:r>
            <a:endParaRPr lang="en-US" altLang="zh-CN" sz="2800" dirty="0" smtClean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本节后面一个小程序有判断处理。</a:t>
            </a:r>
            <a:endParaRPr lang="zh-CN" altLang="en-US" sz="2800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823" y="98072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读出以上文件，在屏幕上显示。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888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随机读写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169388"/>
            <a:ext cx="700704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不是按顺序，而是读写任意位置上的数据，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控制“</a:t>
            </a: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文件位置标记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”移动到任意位置。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420888"/>
            <a:ext cx="8889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rewind(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</a:t>
            </a:r>
            <a:r>
              <a:rPr lang="en-US" altLang="zh-CN" sz="2800" dirty="0" smtClean="0">
                <a:solidFill>
                  <a:srgbClr val="FF00FF"/>
                </a:solidFill>
              </a:rPr>
              <a:t>)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将“文件位置标记”移到文件头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并清除文件结束标志和错误标志。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无返回值。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fseek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文件指针，位移量，起始点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移动位置标记。</a:t>
            </a:r>
            <a:endParaRPr lang="en-US" altLang="zh-CN" sz="28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                     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字节数 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0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文件开始位置</a:t>
            </a:r>
            <a:endParaRPr lang="en-US" altLang="zh-CN" sz="28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                                           1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文件当前位置</a:t>
            </a:r>
            <a:endParaRPr lang="en-US" altLang="zh-CN" sz="2800" dirty="0" smtClean="0">
              <a:solidFill>
                <a:srgbClr val="0070C0"/>
              </a:solidFill>
              <a:ea typeface="仿宋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                                                   2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文件末尾位置    ，错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-1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ftell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</a:t>
            </a:r>
            <a:r>
              <a:rPr lang="zh-CN" altLang="en-US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文件指针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       </a:t>
            </a:r>
            <a:r>
              <a:rPr lang="zh-CN" altLang="en-US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返回当前“文件读写标记”，错</a:t>
            </a:r>
            <a:r>
              <a:rPr lang="en-US" altLang="zh-CN" sz="2800" dirty="0" smtClean="0">
                <a:solidFill>
                  <a:srgbClr val="0070C0"/>
                </a:solidFill>
                <a:ea typeface="仿宋" panose="02010609060101010101" pitchFamily="49" charset="-122"/>
              </a:rPr>
              <a:t>-1L</a:t>
            </a:r>
            <a:endParaRPr lang="zh-CN" altLang="en-US" sz="2800" dirty="0">
              <a:solidFill>
                <a:srgbClr val="0070C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193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26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文件中有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名学生信息，读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并显示。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477228"/>
            <a:ext cx="858998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Stucent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{char name[10];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</a:t>
            </a:r>
            <a:r>
              <a:rPr lang="en-US" altLang="zh-CN" sz="2800" dirty="0" smtClean="0">
                <a:solidFill>
                  <a:srgbClr val="FF00FF"/>
                </a:solidFill>
              </a:rPr>
              <a:t>;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age; char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</a:rPr>
              <a:t>[15];}</a:t>
            </a:r>
            <a:r>
              <a:rPr lang="en-US" altLang="zh-CN" sz="2800" dirty="0" smtClean="0">
                <a:solidFill>
                  <a:srgbClr val="FFC000"/>
                </a:solidFill>
              </a:rPr>
              <a:t>stud[10]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i;FILE</a:t>
            </a:r>
            <a:r>
              <a:rPr lang="en-US" altLang="zh-CN" sz="2800" dirty="0" smtClean="0">
                <a:solidFill>
                  <a:srgbClr val="FF00FF"/>
                </a:solidFill>
              </a:rPr>
              <a:t> 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fopen</a:t>
            </a:r>
            <a:r>
              <a:rPr lang="en-US" altLang="zh-CN" sz="2800" dirty="0" smtClean="0">
                <a:solidFill>
                  <a:srgbClr val="FF0000"/>
                </a:solidFill>
              </a:rPr>
              <a:t>(“stu.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dat</a:t>
            </a:r>
            <a:r>
              <a:rPr lang="en-US" altLang="zh-CN" sz="2800" dirty="0" smtClean="0">
                <a:solidFill>
                  <a:srgbClr val="FF0000"/>
                </a:solidFill>
              </a:rPr>
              <a:t>”,”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rb</a:t>
            </a:r>
            <a:r>
              <a:rPr lang="en-US" altLang="zh-CN" sz="2800" dirty="0" smtClean="0">
                <a:solidFill>
                  <a:srgbClr val="FF0000"/>
                </a:solidFill>
              </a:rPr>
              <a:t>”))</a:t>
            </a:r>
            <a:r>
              <a:rPr lang="en-US" altLang="zh-CN" sz="2800" dirty="0" smtClean="0">
                <a:solidFill>
                  <a:srgbClr val="FF00FF"/>
                </a:solidFill>
              </a:rPr>
              <a:t>==NULL)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(“can not open file\n”);    </a:t>
            </a:r>
            <a:r>
              <a:rPr lang="en-US" altLang="zh-CN" sz="2800" dirty="0" smtClean="0">
                <a:solidFill>
                  <a:srgbClr val="FF0000"/>
                </a:solidFill>
              </a:rPr>
              <a:t>exit(0)</a:t>
            </a:r>
            <a:r>
              <a:rPr lang="en-US" altLang="zh-CN" sz="2800" dirty="0" smtClean="0">
                <a:solidFill>
                  <a:srgbClr val="FF00FF"/>
                </a:solidFill>
              </a:rPr>
              <a:t>;  }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=0;i&lt;10;</a:t>
            </a:r>
            <a:r>
              <a:rPr lang="en-US" altLang="zh-CN" sz="2800" dirty="0" smtClean="0">
                <a:solidFill>
                  <a:srgbClr val="FFC000"/>
                </a:solidFill>
              </a:rPr>
              <a:t>i+=2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fseek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fp,i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Student),0)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fread</a:t>
            </a:r>
            <a:r>
              <a:rPr lang="en-US" altLang="zh-CN" sz="2800" dirty="0" smtClean="0">
                <a:solidFill>
                  <a:srgbClr val="FF0000"/>
                </a:solidFill>
              </a:rPr>
              <a:t>(&amp;stud[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sz="2800" dirty="0" smtClean="0">
                <a:solidFill>
                  <a:srgbClr val="FF0000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Student),1,fp)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(“%-10s%4d%4d%-15s\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n”,stud.name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stud[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age,stud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addr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}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);return 0;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158224"/>
            <a:ext cx="846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改进：</a:t>
            </a:r>
            <a:r>
              <a:rPr lang="en-US" altLang="zh-CN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stud[10]</a:t>
            </a:r>
            <a:r>
              <a:rPr lang="zh-CN" altLang="en-US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改为</a:t>
            </a:r>
            <a:r>
              <a:rPr lang="en-US" altLang="zh-CN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stud[5]</a:t>
            </a:r>
            <a:r>
              <a:rPr lang="zh-CN" altLang="en-US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再改为</a:t>
            </a:r>
            <a:r>
              <a:rPr lang="en-US" altLang="zh-CN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stud</a:t>
            </a:r>
            <a:r>
              <a:rPr lang="zh-CN" altLang="en-US" sz="2800" dirty="0" smtClean="0">
                <a:solidFill>
                  <a:srgbClr val="00B050"/>
                </a:solidFill>
                <a:ea typeface="仿宋" panose="02010609060101010101" pitchFamily="49" charset="-122"/>
              </a:rPr>
              <a:t>。改相对移动。</a:t>
            </a:r>
            <a:endParaRPr lang="zh-CN" altLang="en-US" sz="2800" dirty="0">
              <a:solidFill>
                <a:srgbClr val="00B05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711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出错检测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1340768"/>
            <a:ext cx="8443337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ferror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检查文件是否出错，未出错返回值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出错返回值非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clearerr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清除错误标志和结束标志，都清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>
              <a:spcAft>
                <a:spcPts val="600"/>
              </a:spcAft>
            </a:pP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feof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  <a:ea typeface="仿宋" panose="02010609060101010101" pitchFamily="49" charset="-122"/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检查文件是否结束，是返回非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否则返回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4725144"/>
            <a:ext cx="73661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补充练习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：教材第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章、第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章习题，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 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独题用文件存储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编辑，增加。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2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结构体变量成员引用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584" y="1151741"/>
            <a:ext cx="7632848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结构体变量的初始化：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stu1=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{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123,”li lin”,’m’,20,90,”172Road 1”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}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；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成员引用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格式：</a:t>
            </a:r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变量名</a:t>
            </a:r>
            <a:r>
              <a:rPr lang="en-US" altLang="zh-CN" sz="5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成员名 </a:t>
            </a:r>
            <a:endParaRPr lang="en-US" altLang="zh-CN" sz="32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这里</a:t>
            </a:r>
            <a:r>
              <a:rPr lang="en-US" altLang="zh-CN" sz="32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成员运算符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一般变量一样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使用，按成员的类型使用。</a:t>
            </a:r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不能引用整个结构体变量。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62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结构体变量使用举例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输入两学生信息，输出成绩较高者信息。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780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num;char</a:t>
            </a:r>
            <a:r>
              <a:rPr lang="en-US" altLang="zh-CN" sz="2800" dirty="0" smtClean="0">
                <a:solidFill>
                  <a:srgbClr val="FF00FF"/>
                </a:solidFill>
              </a:rPr>
              <a:t> name[20];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     float score;         };</a:t>
            </a:r>
            <a:r>
              <a:rPr lang="en-US" altLang="zh-CN" sz="2800" dirty="0" smtClean="0">
                <a:solidFill>
                  <a:srgbClr val="FF0000"/>
                </a:solidFill>
              </a:rPr>
              <a:t>stu1,stu2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(“%d%s%f</a:t>
            </a:r>
            <a:r>
              <a:rPr lang="en-US" altLang="zh-CN" sz="2800" dirty="0" smtClean="0">
                <a:solidFill>
                  <a:srgbClr val="FF0000"/>
                </a:solidFill>
              </a:rPr>
              <a:t>”,&amp;stu1.num,stu1.name,&amp;stu1.score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(“%d%s%f”,</a:t>
            </a:r>
            <a:r>
              <a:rPr lang="en-US" altLang="zh-CN" sz="2800" dirty="0">
                <a:solidFill>
                  <a:srgbClr val="FF0000"/>
                </a:solidFill>
              </a:rPr>
              <a:t>&amp;</a:t>
            </a:r>
            <a:r>
              <a:rPr lang="en-US" altLang="zh-CN" sz="2800" dirty="0" smtClean="0">
                <a:solidFill>
                  <a:srgbClr val="FF0000"/>
                </a:solidFill>
              </a:rPr>
              <a:t>stu2.num,stu2.name</a:t>
            </a:r>
            <a:r>
              <a:rPr lang="en-US" altLang="zh-CN" sz="2800" dirty="0">
                <a:solidFill>
                  <a:srgbClr val="FF0000"/>
                </a:solidFill>
              </a:rPr>
              <a:t>,&amp;</a:t>
            </a:r>
            <a:r>
              <a:rPr lang="en-US" altLang="zh-CN" sz="2800" dirty="0" smtClean="0">
                <a:solidFill>
                  <a:srgbClr val="FF0000"/>
                </a:solidFill>
              </a:rPr>
              <a:t>stu2.score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(“The higher score is:\n”);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</a:t>
            </a:r>
            <a:r>
              <a:rPr lang="en-US" altLang="zh-CN" sz="2800" dirty="0" smtClean="0">
                <a:solidFill>
                  <a:srgbClr val="FF0000"/>
                </a:solidFill>
              </a:rPr>
              <a:t>stu1.score&gt;stu2.score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(“%d%s%6.2f\n”,</a:t>
            </a:r>
            <a:r>
              <a:rPr lang="en-US" altLang="zh-CN" sz="2800" dirty="0" smtClean="0">
                <a:solidFill>
                  <a:srgbClr val="FF0000"/>
                </a:solidFill>
              </a:rPr>
              <a:t>stu1.num,stu1.name,stu1.score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else if (</a:t>
            </a:r>
            <a:r>
              <a:rPr lang="en-US" altLang="zh-CN" sz="2800" dirty="0" smtClean="0">
                <a:solidFill>
                  <a:srgbClr val="FF0000"/>
                </a:solidFill>
              </a:rPr>
              <a:t>stu1.score&lt;stu2.score</a:t>
            </a:r>
            <a:r>
              <a:rPr lang="en-US" altLang="zh-CN" sz="2800" dirty="0">
                <a:solidFill>
                  <a:srgbClr val="FF00FF"/>
                </a:solidFill>
              </a:rPr>
              <a:t>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prinf</a:t>
            </a:r>
            <a:r>
              <a:rPr lang="en-US" altLang="zh-CN" sz="2800" dirty="0">
                <a:solidFill>
                  <a:srgbClr val="FF00FF"/>
                </a:solidFill>
              </a:rPr>
              <a:t>(“%d%s%6.2f\n”,</a:t>
            </a:r>
            <a:r>
              <a:rPr lang="en-US" altLang="zh-CN" sz="2800" dirty="0" smtClean="0">
                <a:solidFill>
                  <a:srgbClr val="FF0000"/>
                </a:solidFill>
              </a:rPr>
              <a:t>stu2.num,stu2.name,stu2.score</a:t>
            </a:r>
            <a:r>
              <a:rPr lang="en-US" altLang="zh-CN" sz="2800" dirty="0">
                <a:solidFill>
                  <a:srgbClr val="FF00FF"/>
                </a:solidFill>
              </a:rPr>
              <a:t>);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else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(“score same”)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5949280"/>
            <a:ext cx="9018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成员运算符优先级最高，与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 ]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同级，自左至右。</a:t>
            </a:r>
            <a:endParaRPr lang="zh-CN" altLang="en-US" sz="28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0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7829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结构体数组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52740" y="1196752"/>
            <a:ext cx="551946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一组相同的结构体类型的变量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可定义为结构体数组。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2530639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Student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32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{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r>
              <a:rPr lang="en-US" altLang="zh-CN" sz="3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char name[20];</a:t>
            </a:r>
          </a:p>
          <a:p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 float score;</a:t>
            </a:r>
          </a:p>
          <a:p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}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[5]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  <a:endParaRPr lang="zh-CN" altLang="en-US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5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结构体数组举例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496" y="1693252"/>
            <a:ext cx="9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Student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[5]={{1,”Zhang”,78},{2,”Wang”,98.5},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{3,”Li”,86},{4,”Ling”,73.5},{5,”Sun”,100}};</a:t>
            </a:r>
          </a:p>
          <a:p>
            <a:r>
              <a:rPr lang="en-US" altLang="zh-CN" sz="28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800" dirty="0" smtClean="0">
                <a:solidFill>
                  <a:srgbClr val="FF0000"/>
                </a:solidFill>
              </a:rPr>
              <a:t> Student temp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const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n=5; </a:t>
            </a:r>
            <a:r>
              <a:rPr lang="en-US" altLang="zh-CN" sz="2800" dirty="0" err="1">
                <a:solidFill>
                  <a:srgbClr val="FF00FF"/>
                </a:solidFill>
              </a:rPr>
              <a:t>int</a:t>
            </a: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err="1">
                <a:solidFill>
                  <a:srgbClr val="FF00FF"/>
                </a:solidFill>
              </a:rPr>
              <a:t>i,j,k</a:t>
            </a:r>
            <a:r>
              <a:rPr lang="en-US" altLang="zh-CN" sz="2800" dirty="0">
                <a:solidFill>
                  <a:srgbClr val="FF00FF"/>
                </a:solidFill>
              </a:rPr>
              <a:t>;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=0;i&lt;n-1;i++)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{k=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                              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for(j=i+1;j&lt;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n;j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if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[j].score&gt;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stu</a:t>
            </a:r>
            <a:r>
              <a:rPr lang="en-US" altLang="zh-CN" sz="2800" dirty="0" smtClean="0">
                <a:solidFill>
                  <a:srgbClr val="FF00FF"/>
                </a:solidFill>
              </a:rPr>
              <a:t>[k).score  k=j;  </a:t>
            </a: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</a:rPr>
              <a:t>temp=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[k];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[k]=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];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]=temp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}      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同类的结构体变量可互相赋值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=0;i&lt;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(“%6d%8s%6.2f\n”,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num,stu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].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name,stu</a:t>
            </a:r>
            <a:r>
              <a:rPr lang="en-US" altLang="zh-CN" sz="2800" dirty="0" smtClean="0">
                <a:solidFill>
                  <a:srgbClr val="FF0000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].score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131914" y="1105580"/>
            <a:ext cx="8994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个学生，要按成绩高低顺序输出学生信息。</a:t>
            </a:r>
          </a:p>
        </p:txBody>
      </p:sp>
    </p:spTree>
    <p:extLst>
      <p:ext uri="{BB962C8B-B14F-4D97-AF65-F5344CB8AC3E}">
        <p14:creationId xmlns:p14="http://schemas.microsoft.com/office/powerpoint/2010/main" val="4291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结构体变量的指针变量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5076" y="2420888"/>
            <a:ext cx="818685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定义：   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与其他指针变量的定义格式一样：</a:t>
            </a:r>
            <a:endParaRPr lang="en-US" altLang="zh-CN" sz="32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结构体类型名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*</a:t>
            </a:r>
            <a:r>
              <a:rPr lang="zh-CN" altLang="en-US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指针变量名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ea typeface="仿宋" panose="02010609060101010101" pitchFamily="49" charset="-122"/>
              </a:rPr>
              <a:t>使用，两种写法：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(</a:t>
            </a:r>
            <a:r>
              <a:rPr lang="zh-CN" altLang="en-US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*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指针变量</a:t>
            </a:r>
            <a:r>
              <a:rPr lang="en-US" altLang="zh-CN" sz="3200" b="1" dirty="0">
                <a:solidFill>
                  <a:srgbClr val="FF0000"/>
                </a:solidFill>
                <a:ea typeface="仿宋" panose="02010609060101010101" pitchFamily="49" charset="-122"/>
              </a:rPr>
              <a:t>)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.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成员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                                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指针变量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zh-CN" altLang="en-US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成员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196752"/>
            <a:ext cx="6624736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32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指向结构体变量的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指针变量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存的是结构体</a:t>
            </a:r>
            <a:r>
              <a:rPr lang="zh-CN" altLang="en-US" sz="32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变量的起始</a:t>
            </a: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地址。</a:t>
            </a:r>
            <a:endParaRPr lang="en-US" altLang="zh-CN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11142"/>
            <a:ext cx="664957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成员运算符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比指针运算符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优先级高</a:t>
            </a:r>
            <a:endParaRPr lang="en-US" altLang="zh-CN" sz="32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指向结构体成员运算符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结构体变量的指针变量例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5076" y="2852936"/>
            <a:ext cx="77556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=&amp;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 </a:t>
            </a:r>
          </a:p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scanf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(“%d %s %c %f”,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&amp;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err="1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,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name,</a:t>
            </a: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                                    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 &amp;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sex,</a:t>
            </a:r>
            <a:r>
              <a:rPr lang="en-US" altLang="zh-CN" sz="3200" b="1" dirty="0" smtClean="0">
                <a:solidFill>
                  <a:srgbClr val="FF0000"/>
                </a:solidFill>
                <a:ea typeface="仿宋" panose="02010609060101010101" pitchFamily="49" charset="-122"/>
              </a:rPr>
              <a:t>&amp;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score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);</a:t>
            </a:r>
            <a:endParaRPr lang="en-US" altLang="zh-CN" sz="3200" dirty="0" smtClean="0">
              <a:solidFill>
                <a:srgbClr val="FF00FF"/>
              </a:solidFill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printf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(“%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d,%s,%c,%f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”,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,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(*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).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name,</a:t>
            </a:r>
          </a:p>
          <a:p>
            <a:pPr>
              <a:spcAft>
                <a:spcPts val="600"/>
              </a:spcAft>
            </a:pP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                                       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sex,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-&gt;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score);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989906"/>
            <a:ext cx="7992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Student</a:t>
            </a:r>
            <a:r>
              <a:rPr lang="zh-CN" altLang="en-US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  </a:t>
            </a:r>
            <a:endParaRPr lang="en-US" altLang="zh-CN" sz="3200" dirty="0">
              <a:solidFill>
                <a:srgbClr val="FF00FF"/>
              </a:solidFill>
              <a:latin typeface="+mj-lt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FF"/>
                </a:solidFill>
                <a:latin typeface="+mj-lt"/>
                <a:ea typeface="仿宋" panose="02010609060101010101" pitchFamily="49" charset="-122"/>
              </a:rPr>
              <a:t>{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num;char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name[20];char sex;  float score;</a:t>
            </a:r>
          </a:p>
          <a:p>
            <a:pPr>
              <a:spcAft>
                <a:spcPts val="600"/>
              </a:spcAft>
            </a:pP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  }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stu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,*</a:t>
            </a:r>
            <a:r>
              <a:rPr lang="en-US" altLang="zh-CN" sz="3200" dirty="0" err="1" smtClean="0">
                <a:solidFill>
                  <a:srgbClr val="FF0000"/>
                </a:solidFill>
                <a:ea typeface="仿宋" panose="02010609060101010101" pitchFamily="49" charset="-122"/>
              </a:rPr>
              <a:t>pt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</a:t>
            </a:r>
            <a:endParaRPr lang="zh-CN" altLang="en-US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01586" y="2132856"/>
            <a:ext cx="4570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 err="1" smtClean="0">
                <a:solidFill>
                  <a:srgbClr val="FF00FF"/>
                </a:solidFill>
                <a:ea typeface="仿宋" panose="02010609060101010101" pitchFamily="49" charset="-122"/>
              </a:rPr>
              <a:t>struct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sz="3200" dirty="0">
                <a:solidFill>
                  <a:srgbClr val="FF00FF"/>
                </a:solidFill>
                <a:ea typeface="仿宋" panose="02010609060101010101" pitchFamily="49" charset="-122"/>
              </a:rPr>
              <a:t>Student </a:t>
            </a:r>
            <a:r>
              <a:rPr lang="en-US" altLang="zh-CN" sz="3200" dirty="0">
                <a:solidFill>
                  <a:srgbClr val="FF0000"/>
                </a:solidFill>
                <a:ea typeface="仿宋" panose="02010609060101010101" pitchFamily="49" charset="-122"/>
              </a:rPr>
              <a:t>*</a:t>
            </a:r>
            <a:r>
              <a:rPr lang="en-US" altLang="zh-CN" sz="3200" dirty="0" smtClean="0">
                <a:solidFill>
                  <a:srgbClr val="FF0000"/>
                </a:solidFill>
                <a:ea typeface="仿宋" panose="02010609060101010101" pitchFamily="49" charset="-122"/>
              </a:rPr>
              <a:t>pt1</a:t>
            </a:r>
            <a:r>
              <a:rPr lang="en-US" altLang="zh-CN" sz="3200" dirty="0" smtClean="0">
                <a:solidFill>
                  <a:srgbClr val="FF00FF"/>
                </a:solidFill>
                <a:ea typeface="仿宋" panose="02010609060101010101" pitchFamily="49" charset="-122"/>
              </a:rPr>
              <a:t>;  </a:t>
            </a:r>
            <a:r>
              <a:rPr lang="zh-CN" altLang="en-US" sz="3200" dirty="0" smtClean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亦可</a:t>
            </a:r>
            <a:endParaRPr lang="en-US" altLang="zh-CN" sz="3200" dirty="0">
              <a:solidFill>
                <a:srgbClr val="FF00FF"/>
              </a:solidFill>
              <a:ea typeface="仿宋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5868561"/>
            <a:ext cx="827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指向成员运算符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-&gt;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比取地址运算符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32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优先级高</a:t>
            </a:r>
            <a:endParaRPr lang="zh-CN" altLang="en-US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67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112184</TotalTime>
  <Words>2909</Words>
  <Application>Microsoft Office PowerPoint</Application>
  <PresentationFormat>全屏显示(4:3)</PresentationFormat>
  <Paragraphs>399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第4讲  结构体        文件操作 </vt:lpstr>
      <vt:lpstr>结构体类型</vt:lpstr>
      <vt:lpstr>结构体变量定义</vt:lpstr>
      <vt:lpstr>结构体变量成员引用</vt:lpstr>
      <vt:lpstr>结构体变量使用举例</vt:lpstr>
      <vt:lpstr>结构体数组</vt:lpstr>
      <vt:lpstr>结构体数组举例</vt:lpstr>
      <vt:lpstr>结构体变量的指针变量</vt:lpstr>
      <vt:lpstr>结构体变量的指针变量例</vt:lpstr>
      <vt:lpstr>结构体数组的指针变量</vt:lpstr>
      <vt:lpstr>传递结构体变量</vt:lpstr>
      <vt:lpstr>传递结构体变量举例</vt:lpstr>
      <vt:lpstr>用指针、数组名传递</vt:lpstr>
      <vt:lpstr>返回结构体变量</vt:lpstr>
      <vt:lpstr>用结构体变量传递</vt:lpstr>
      <vt:lpstr>文件操作</vt:lpstr>
      <vt:lpstr>库函数</vt:lpstr>
      <vt:lpstr>文件指针</vt:lpstr>
      <vt:lpstr>打开文件</vt:lpstr>
      <vt:lpstr>文件使用方式</vt:lpstr>
      <vt:lpstr>关闭文件</vt:lpstr>
      <vt:lpstr>顺序读写</vt:lpstr>
      <vt:lpstr>顺序写举例</vt:lpstr>
      <vt:lpstr>顺序读写举例</vt:lpstr>
      <vt:lpstr>读写字符串</vt:lpstr>
      <vt:lpstr>写字符串举例</vt:lpstr>
      <vt:lpstr>读字符串举例</vt:lpstr>
      <vt:lpstr>格式化读写</vt:lpstr>
      <vt:lpstr>二进制读写</vt:lpstr>
      <vt:lpstr>二进制写举例</vt:lpstr>
      <vt:lpstr>二进制读举例</vt:lpstr>
      <vt:lpstr> 随机读写</vt:lpstr>
      <vt:lpstr> 随机读举例</vt:lpstr>
      <vt:lpstr>出错检测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lincongren</cp:lastModifiedBy>
  <cp:revision>972</cp:revision>
  <dcterms:created xsi:type="dcterms:W3CDTF">2017-06-15T08:08:42Z</dcterms:created>
  <dcterms:modified xsi:type="dcterms:W3CDTF">2021-07-08T15:20:50Z</dcterms:modified>
</cp:coreProperties>
</file>