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85" r:id="rId2"/>
    <p:sldId id="330" r:id="rId3"/>
    <p:sldId id="378" r:id="rId4"/>
    <p:sldId id="377" r:id="rId5"/>
    <p:sldId id="379" r:id="rId6"/>
    <p:sldId id="380" r:id="rId7"/>
    <p:sldId id="381" r:id="rId8"/>
    <p:sldId id="382" r:id="rId9"/>
    <p:sldId id="383" r:id="rId10"/>
    <p:sldId id="38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385"/>
            <p14:sldId id="330"/>
            <p14:sldId id="378"/>
            <p14:sldId id="377"/>
            <p14:sldId id="379"/>
            <p14:sldId id="380"/>
            <p14:sldId id="381"/>
            <p14:sldId id="382"/>
            <p14:sldId id="383"/>
            <p14:sldId id="384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941" autoAdjust="0"/>
    <p:restoredTop sz="94843" autoAdjust="0"/>
  </p:normalViewPr>
  <p:slideViewPr>
    <p:cSldViewPr>
      <p:cViewPr varScale="1">
        <p:scale>
          <a:sx n="67" d="100"/>
          <a:sy n="67" d="100"/>
        </p:scale>
        <p:origin x="-15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9659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案例分析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6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44333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、起征点也写入文件中；         </a:t>
            </a:r>
            <a:r>
              <a:rPr lang="zh-CN" altLang="en-US" sz="2800" b="1" i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不限于这些！</a:t>
            </a:r>
            <a:endParaRPr lang="en-US" altLang="zh-CN" sz="2800" b="1" i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、税率表级数也写入文件中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；输入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修改功能；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、表格中数据统一类型，用数组代替结构体；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、税率表只存上限，不存下限；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、另一个文件中存若干人员的工资信息，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程序计算每人的纳税额，增加一栏，存文件中。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301208"/>
            <a:ext cx="798167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问题：输入数据错误判断处理，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必须！！！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此程序有判断无处理！</a:t>
            </a:r>
            <a:endParaRPr lang="zh-CN" altLang="en-US" sz="32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0152" y="65001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补充练习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6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4659" y="2694399"/>
            <a:ext cx="35958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、个人所得税计算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、学生试卷分数统计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、电话订餐信息处理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76410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学习辅导</a:t>
            </a:r>
            <a:r>
              <a:rPr lang="en-US" altLang="zh-CN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第十三章</a:t>
            </a:r>
            <a:endParaRPr lang="zh-CN" altLang="en-US" sz="32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27606"/>
              </p:ext>
            </p:extLst>
          </p:nvPr>
        </p:nvGraphicFramePr>
        <p:xfrm>
          <a:off x="1043608" y="1632144"/>
          <a:ext cx="7128792" cy="395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628292"/>
                <a:gridCol w="1782198"/>
                <a:gridCol w="1782198"/>
              </a:tblGrid>
              <a:tr h="494637">
                <a:tc>
                  <a:txBody>
                    <a:bodyPr/>
                    <a:lstStyle/>
                    <a:p>
                      <a:r>
                        <a:rPr lang="zh-CN" altLang="en-US" sz="2400" baseline="0" dirty="0" smtClean="0"/>
                        <a:t>级数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 smtClean="0"/>
                        <a:t>含税级距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 smtClean="0"/>
                        <a:t>税率</a:t>
                      </a:r>
                      <a:r>
                        <a:rPr lang="en-US" altLang="zh-CN" sz="2400" baseline="0" dirty="0" smtClean="0"/>
                        <a:t>%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 smtClean="0"/>
                        <a:t>速算扣除数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494637"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1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0-1500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3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0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494637"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2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1500-4500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10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105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494637"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3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4500-9000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20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555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494637"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4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9000-35000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25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1055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494637"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5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35000-55000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30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2755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494637"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6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55000-80000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35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5505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494637"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7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80000</a:t>
                      </a:r>
                      <a:r>
                        <a:rPr lang="zh-CN" altLang="en-US" sz="2400" baseline="0" dirty="0" smtClean="0"/>
                        <a:t>以上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40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13505</a:t>
                      </a:r>
                      <a:endParaRPr lang="zh-CN" altLang="en-US" sz="24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592" y="5643245"/>
            <a:ext cx="60372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起征点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3500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个税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=(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收入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起征点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*税率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速算扣除数</a:t>
            </a:r>
            <a:endParaRPr lang="zh-CN" altLang="en-US" sz="28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033" y="1033572"/>
            <a:ext cx="6109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个人所得税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   最新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级，书上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级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8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0387" y="1311036"/>
            <a:ext cx="583264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#define SIZE 9</a:t>
            </a:r>
          </a:p>
          <a:p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typedef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tax_st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{  long left;                    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低限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long right;                  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高限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   tax;                     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税率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long deduct;              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速算扣除数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} TAX_LIST;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283205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测试一下各种整型数是多少字节？应该没必要用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long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结构体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应该没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必要用，用数组就够。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4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税率表输入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5492016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void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acceptdata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(TAX_LIST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[])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for(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=0,i&lt;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SIZE;i</a:t>
            </a:r>
            <a:r>
              <a:rPr lang="en-US" altLang="zh-CN" sz="2800" dirty="0" smtClean="0">
                <a:solidFill>
                  <a:srgbClr val="FF00FF"/>
                </a:solidFill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(“Please enter data:”);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ld</a:t>
            </a:r>
            <a:r>
              <a:rPr lang="en-US" altLang="zh-CN" sz="2800" dirty="0" smtClean="0">
                <a:solidFill>
                  <a:srgbClr val="FF00FF"/>
                </a:solidFill>
              </a:rPr>
              <a:t>”,&amp;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].left); 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(“%</a:t>
            </a:r>
            <a:r>
              <a:rPr lang="en-US" altLang="zh-CN" sz="2800" dirty="0" err="1">
                <a:solidFill>
                  <a:srgbClr val="FF00FF"/>
                </a:solidFill>
              </a:rPr>
              <a:t>ld</a:t>
            </a:r>
            <a:r>
              <a:rPr lang="en-US" altLang="zh-CN" sz="2800" dirty="0">
                <a:solidFill>
                  <a:srgbClr val="FF00FF"/>
                </a:solidFill>
              </a:rPr>
              <a:t>”,&amp;</a:t>
            </a:r>
            <a:r>
              <a:rPr lang="en-US" altLang="zh-CN" sz="2800" dirty="0" err="1">
                <a:solidFill>
                  <a:srgbClr val="FF00FF"/>
                </a:solidFill>
              </a:rPr>
              <a:t>tax_list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].right); 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(“%d</a:t>
            </a:r>
            <a:r>
              <a:rPr lang="en-US" altLang="zh-CN" sz="2800" dirty="0">
                <a:solidFill>
                  <a:srgbClr val="FF00FF"/>
                </a:solidFill>
              </a:rPr>
              <a:t>”,&amp;</a:t>
            </a:r>
            <a:r>
              <a:rPr lang="en-US" altLang="zh-CN" sz="2800" dirty="0" err="1">
                <a:solidFill>
                  <a:srgbClr val="FF00FF"/>
                </a:solidFill>
              </a:rPr>
              <a:t>tax_list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].tax); 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       </a:t>
            </a:r>
            <a:r>
              <a:rPr lang="en-US" altLang="zh-CN" sz="2800" dirty="0" err="1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(“%</a:t>
            </a:r>
            <a:r>
              <a:rPr lang="en-US" altLang="zh-CN" sz="2800" dirty="0" err="1">
                <a:solidFill>
                  <a:srgbClr val="FF00FF"/>
                </a:solidFill>
              </a:rPr>
              <a:t>ld</a:t>
            </a:r>
            <a:r>
              <a:rPr lang="en-US" altLang="zh-CN" sz="2800" dirty="0">
                <a:solidFill>
                  <a:srgbClr val="FF00FF"/>
                </a:solidFill>
              </a:rPr>
              <a:t>”,&amp;</a:t>
            </a:r>
            <a:r>
              <a:rPr lang="en-US" altLang="zh-CN" sz="2800" dirty="0" err="1">
                <a:solidFill>
                  <a:srgbClr val="FF00FF"/>
                </a:solidFill>
              </a:rPr>
              <a:t>tax_list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].deduct); 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} 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566124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要判断输入是否有错！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7375224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FILE </a:t>
            </a:r>
            <a:r>
              <a:rPr lang="zh-CN" altLang="en-US" sz="2800" dirty="0" smtClean="0">
                <a:solidFill>
                  <a:srgbClr val="FF00FF"/>
                </a:solidFill>
              </a:rPr>
              <a:t>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TAX_LIST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[SIZE];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if </a:t>
            </a:r>
            <a:r>
              <a:rPr lang="en-US" altLang="zh-CN" sz="2800" dirty="0" smtClean="0">
                <a:solidFill>
                  <a:srgbClr val="00B050"/>
                </a:solidFill>
              </a:rPr>
              <a:t>(((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fopen</a:t>
            </a:r>
            <a:r>
              <a:rPr lang="en-US" altLang="zh-CN" sz="2800" dirty="0" smtClean="0">
                <a:solidFill>
                  <a:srgbClr val="FF00FF"/>
                </a:solidFill>
              </a:rPr>
              <a:t>(“d:\\TAX.bin”,”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wb</a:t>
            </a:r>
            <a:r>
              <a:rPr lang="en-US" altLang="zh-CN" sz="2800" dirty="0" smtClean="0">
                <a:solidFill>
                  <a:srgbClr val="FF00FF"/>
                </a:solidFill>
              </a:rPr>
              <a:t>”))==NULL)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</a:rPr>
              <a:t>多</a:t>
            </a:r>
            <a:r>
              <a:rPr lang="en-US" altLang="zh-CN" sz="2800" dirty="0" smtClean="0">
                <a:solidFill>
                  <a:srgbClr val="00B050"/>
                </a:solidFill>
              </a:rPr>
              <a:t>(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(“\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ncannot</a:t>
            </a:r>
            <a:r>
              <a:rPr lang="en-US" altLang="zh-CN" sz="2800" dirty="0" smtClean="0">
                <a:solidFill>
                  <a:srgbClr val="FF00FF"/>
                </a:solidFill>
              </a:rPr>
              <a:t> open file\n”);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eixt</a:t>
            </a:r>
            <a:r>
              <a:rPr lang="en-US" altLang="zh-CN" sz="2800" dirty="0" smtClean="0">
                <a:solidFill>
                  <a:srgbClr val="FF00FF"/>
                </a:solidFill>
              </a:rPr>
              <a:t>(1);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}</a:t>
            </a: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FF"/>
                </a:solidFill>
              </a:rPr>
              <a:t>acceptdata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if ((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fwrite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tax_list,sizeof</a:t>
            </a:r>
            <a:r>
              <a:rPr lang="en-US" altLang="zh-CN" sz="2800" dirty="0" smtClean="0">
                <a:solidFill>
                  <a:srgbClr val="FF00FF"/>
                </a:solidFill>
              </a:rPr>
              <a:t>(TAX_LIST),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SIZE,fp</a:t>
            </a:r>
            <a:r>
              <a:rPr lang="en-US" altLang="zh-CN" sz="2800" dirty="0" smtClean="0">
                <a:solidFill>
                  <a:srgbClr val="FF00FF"/>
                </a:solidFill>
              </a:rPr>
              <a:t>)!=SIZE)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 (“file write error\n”);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fclose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return 0;   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139952" y="587277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改：边输入边写文件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2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268760"/>
            <a:ext cx="806240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FILE </a:t>
            </a:r>
            <a:r>
              <a:rPr lang="zh-CN" altLang="en-US" sz="2800" dirty="0" smtClean="0">
                <a:solidFill>
                  <a:srgbClr val="FF00FF"/>
                </a:solidFill>
              </a:rPr>
              <a:t>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TAX_LIST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[SIZE];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((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fopen</a:t>
            </a:r>
            <a:r>
              <a:rPr lang="en-US" altLang="zh-CN" sz="2800" dirty="0" smtClean="0">
                <a:solidFill>
                  <a:srgbClr val="FF00FF"/>
                </a:solidFill>
              </a:rPr>
              <a:t>(“d:\\TAX.bin”,”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rb</a:t>
            </a:r>
            <a:r>
              <a:rPr lang="en-US" altLang="zh-CN" sz="2800" dirty="0" smtClean="0">
                <a:solidFill>
                  <a:srgbClr val="FF00FF"/>
                </a:solidFill>
              </a:rPr>
              <a:t>”))==NULL)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(“\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ncannot</a:t>
            </a:r>
            <a:r>
              <a:rPr lang="en-US" altLang="zh-CN" sz="2800" dirty="0" smtClean="0">
                <a:solidFill>
                  <a:srgbClr val="FF00FF"/>
                </a:solidFill>
              </a:rPr>
              <a:t> open file\n”);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eixt</a:t>
            </a:r>
            <a:r>
              <a:rPr lang="en-US" altLang="zh-CN" sz="2800" dirty="0" smtClean="0">
                <a:solidFill>
                  <a:srgbClr val="FF00FF"/>
                </a:solidFill>
              </a:rPr>
              <a:t>(1);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}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fread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tax_list,sizeof</a:t>
            </a:r>
            <a:r>
              <a:rPr lang="en-US" altLang="zh-CN" sz="2800" dirty="0" smtClean="0">
                <a:solidFill>
                  <a:srgbClr val="FF00FF"/>
                </a:solidFill>
              </a:rPr>
              <a:t>(TAX_LIST),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SIZE,fp</a:t>
            </a:r>
            <a:r>
              <a:rPr lang="en-US" altLang="zh-CN" sz="2800" dirty="0" smtClean="0">
                <a:solidFill>
                  <a:srgbClr val="FF00FF"/>
                </a:solidFill>
              </a:rPr>
              <a:t>)!=SIZE)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</a:t>
            </a:r>
            <a:r>
              <a:rPr lang="en-US" altLang="zh-CN" sz="2800" dirty="0">
                <a:solidFill>
                  <a:srgbClr val="FF00FF"/>
                </a:solidFill>
              </a:rPr>
              <a:t>{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 (“file </a:t>
            </a:r>
            <a:r>
              <a:rPr lang="en-US" altLang="zh-CN" sz="2800" dirty="0" smtClean="0">
                <a:solidFill>
                  <a:srgbClr val="00B050"/>
                </a:solidFill>
              </a:rPr>
              <a:t>read</a:t>
            </a:r>
            <a:r>
              <a:rPr lang="en-US" altLang="zh-CN" sz="2800" dirty="0" smtClean="0">
                <a:solidFill>
                  <a:srgbClr val="FF00FF"/>
                </a:solidFill>
              </a:rPr>
              <a:t> error\n”);</a:t>
            </a:r>
            <a:r>
              <a:rPr lang="zh-CN" altLang="en-US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此行书上有打字错误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 exit(1);  }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disp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调用计算并显示所得税程序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fclose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return 0;   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236296" y="11247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主程序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8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计算显示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void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disp</a:t>
            </a:r>
            <a:r>
              <a:rPr lang="en-US" altLang="zh-CN" sz="2800" dirty="0" smtClean="0">
                <a:solidFill>
                  <a:srgbClr val="FF00FF"/>
                </a:solidFill>
              </a:rPr>
              <a:t>(TAX_LIST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[])</a:t>
            </a:r>
          </a:p>
          <a:p>
            <a:r>
              <a:rPr lang="en-US" altLang="zh-CN" sz="2800" dirty="0" smtClean="0"/>
              <a:t>{</a:t>
            </a:r>
            <a:r>
              <a:rPr lang="en-US" altLang="zh-CN" sz="2800" dirty="0" smtClean="0">
                <a:solidFill>
                  <a:srgbClr val="FF00FF"/>
                </a:solidFill>
              </a:rPr>
              <a:t>double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salary,s,tax,ff</a:t>
            </a:r>
            <a:r>
              <a:rPr lang="en-US" altLang="zh-CN" sz="2800" dirty="0" smtClean="0">
                <a:solidFill>
                  <a:srgbClr val="FF00FF"/>
                </a:solidFill>
              </a:rPr>
              <a:t>;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;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可考虑不用浮点数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请输入税前扣除额：</a:t>
            </a:r>
            <a:r>
              <a:rPr lang="en-US" altLang="zh-CN" sz="2800" dirty="0" smtClean="0">
                <a:solidFill>
                  <a:srgbClr val="FF00FF"/>
                </a:solidFill>
              </a:rPr>
              <a:t>”);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(“%lf”,&amp;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ff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print(“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输入月收入：</a:t>
            </a:r>
            <a:r>
              <a:rPr lang="en-US" altLang="zh-CN" sz="2800" dirty="0" smtClean="0">
                <a:solidFill>
                  <a:srgbClr val="FF00FF"/>
                </a:solidFill>
              </a:rPr>
              <a:t>”);     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lf”,&amp;salary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if (salary&gt;=0)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//&lt;0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会如何？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</a:t>
            </a:r>
            <a:r>
              <a:rPr lang="en-US" altLang="zh-CN" sz="2800" dirty="0" smtClean="0">
                <a:solidFill>
                  <a:srgbClr val="0070C0"/>
                </a:solidFill>
              </a:rPr>
              <a:t>{</a:t>
            </a:r>
            <a:r>
              <a:rPr lang="en-US" altLang="zh-CN" sz="2800" dirty="0" smtClean="0">
                <a:solidFill>
                  <a:srgbClr val="FF00FF"/>
                </a:solidFill>
              </a:rPr>
              <a:t> s=salary-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ff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if(s&lt;=0) tax=0;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else </a:t>
            </a:r>
            <a:r>
              <a:rPr lang="en-US" altLang="zh-CN" sz="2800" dirty="0" smtClean="0">
                <a:solidFill>
                  <a:srgbClr val="00B050"/>
                </a:solidFill>
              </a:rPr>
              <a:t>{</a:t>
            </a:r>
            <a:r>
              <a:rPr lang="en-US" altLang="zh-CN" sz="2800" dirty="0" smtClean="0">
                <a:solidFill>
                  <a:srgbClr val="FF00FF"/>
                </a:solidFill>
              </a:rPr>
              <a:t> for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=0,i&lt;8;i++)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应该加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break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{</a:t>
            </a:r>
            <a:r>
              <a:rPr lang="en-US" altLang="zh-CN" sz="2800" dirty="0" smtClean="0">
                <a:solidFill>
                  <a:srgbClr val="FF00FF"/>
                </a:solidFill>
              </a:rPr>
              <a:t>if(s</a:t>
            </a:r>
            <a:r>
              <a:rPr lang="en-US" altLang="zh-CN" sz="2800" dirty="0" smtClean="0">
                <a:solidFill>
                  <a:srgbClr val="FF0000"/>
                </a:solidFill>
              </a:rPr>
              <a:t>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].right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&amp;&amp;</a:t>
            </a:r>
            <a:r>
              <a:rPr lang="en-US" altLang="zh-CN" sz="2800" dirty="0" smtClean="0">
                <a:solidFill>
                  <a:srgbClr val="FF00FF"/>
                </a:solidFill>
              </a:rPr>
              <a:t>s</a:t>
            </a:r>
            <a:r>
              <a:rPr lang="en-US" altLang="zh-CN" sz="2800" dirty="0" smtClean="0">
                <a:solidFill>
                  <a:srgbClr val="FF0000"/>
                </a:solidFill>
              </a:rPr>
              <a:t>&gt;=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].left)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                      tax=s*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].tax/100-tax_list[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].deduct;</a:t>
            </a:r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if(s</a:t>
            </a:r>
            <a:r>
              <a:rPr lang="en-US" altLang="zh-CN" sz="2800" dirty="0" smtClean="0">
                <a:solidFill>
                  <a:srgbClr val="FF0000"/>
                </a:solidFill>
              </a:rPr>
              <a:t>&gt;=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[8].left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     tax=s*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[8].tax/100-tax_list[8].deduct;</a:t>
            </a:r>
            <a:r>
              <a:rPr lang="en-US" altLang="zh-CN" sz="2800" dirty="0" smtClean="0">
                <a:solidFill>
                  <a:srgbClr val="00B050"/>
                </a:solidFill>
              </a:rPr>
              <a:t>}</a:t>
            </a:r>
            <a:r>
              <a:rPr lang="en-US" altLang="zh-CN" sz="2800" dirty="0" smtClean="0">
                <a:solidFill>
                  <a:srgbClr val="0070C0"/>
                </a:solidFill>
              </a:rPr>
              <a:t>}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应纳个人所得税额是：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%.2lf\</a:t>
            </a:r>
            <a:r>
              <a:rPr lang="en-US" altLang="zh-CN" sz="2800" dirty="0" err="1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”,tax</a:t>
            </a:r>
            <a:r>
              <a:rPr lang="en-US" altLang="zh-CN" sz="2800" dirty="0" smtClean="0">
                <a:solidFill>
                  <a:srgbClr val="FF00FF"/>
                </a:solidFill>
              </a:rPr>
              <a:t>); </a:t>
            </a: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78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2158985"/>
            <a:ext cx="839204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有没有哪些地方写错？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有！！！</a:t>
            </a:r>
            <a:endParaRPr lang="en-US" altLang="zh-CN" sz="32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看程序不一定看得出来，要通过运行结果看！</a:t>
            </a:r>
            <a:endParaRPr lang="en-US" altLang="zh-CN" sz="32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有哪些地方写得不好？</a:t>
            </a:r>
            <a:endParaRPr lang="zh-CN" altLang="en-US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1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112705</TotalTime>
  <Words>649</Words>
  <Application>Microsoft Office PowerPoint</Application>
  <PresentationFormat>全屏显示(4:3)</PresentationFormat>
  <Paragraphs>133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第5讲  案例分析1</vt:lpstr>
      <vt:lpstr>案例分析</vt:lpstr>
      <vt:lpstr>问题描述</vt:lpstr>
      <vt:lpstr>结构体定义</vt:lpstr>
      <vt:lpstr>税率表输入</vt:lpstr>
      <vt:lpstr>写文件</vt:lpstr>
      <vt:lpstr>读文件</vt:lpstr>
      <vt:lpstr>计算显示</vt:lpstr>
      <vt:lpstr>程序分析</vt:lpstr>
      <vt:lpstr>程序改进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916</cp:revision>
  <dcterms:created xsi:type="dcterms:W3CDTF">2017-06-15T08:08:42Z</dcterms:created>
  <dcterms:modified xsi:type="dcterms:W3CDTF">2021-07-20T15:05:50Z</dcterms:modified>
</cp:coreProperties>
</file>