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5" r:id="rId2"/>
    <p:sldId id="326" r:id="rId3"/>
    <p:sldId id="351" r:id="rId4"/>
    <p:sldId id="352" r:id="rId5"/>
    <p:sldId id="353" r:id="rId6"/>
    <p:sldId id="354" r:id="rId7"/>
    <p:sldId id="356" r:id="rId8"/>
    <p:sldId id="357" r:id="rId9"/>
    <p:sldId id="358" r:id="rId10"/>
    <p:sldId id="3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355"/>
            <p14:sldId id="326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18" autoAdjust="0"/>
    <p:restoredTop sz="95212" autoAdjust="0"/>
  </p:normalViewPr>
  <p:slideViewPr>
    <p:cSldViewPr>
      <p:cViewPr varScale="1">
        <p:scale>
          <a:sx n="67" d="100"/>
          <a:sy n="67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链表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7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链表删除流程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4" y="963914"/>
            <a:ext cx="8748464" cy="55910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3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1017602"/>
            <a:ext cx="856895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链表是一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种重要且常见的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常动态存储分配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头指针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结点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（实际数据、下一结点地址）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克服了数组的缺点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，但必须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从表头开始操作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9865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3919696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链表结构的定义：例：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Student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{ 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float score;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Student *next; </a:t>
            </a:r>
            <a:r>
              <a:rPr lang="en-US" altLang="zh-CN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指针变量，指向结构体变量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};</a:t>
            </a:r>
            <a:endParaRPr lang="zh-CN" altLang="en-US" sz="28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9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052736"/>
            <a:ext cx="864096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所有结点都在程序中定义，完用不能释放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例：建立由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个学生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数据结点的静态链表，显示出来。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132856"/>
            <a:ext cx="720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Student </a:t>
            </a:r>
            <a:r>
              <a:rPr lang="en-US" altLang="zh-CN" sz="2800" dirty="0" err="1">
                <a:solidFill>
                  <a:srgbClr val="FF00FF"/>
                </a:solidFill>
              </a:rPr>
              <a:t>a,b,c</a:t>
            </a:r>
            <a:r>
              <a:rPr lang="en-US" altLang="zh-CN" sz="2800" dirty="0">
                <a:solidFill>
                  <a:srgbClr val="FF00FF"/>
                </a:solidFill>
              </a:rPr>
              <a:t>,*head,*p;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FF"/>
                </a:solidFill>
              </a:rPr>
              <a:t>a</a:t>
            </a:r>
            <a:r>
              <a:rPr lang="en-US" altLang="zh-CN" sz="2800" dirty="0">
                <a:solidFill>
                  <a:srgbClr val="FF00FF"/>
                </a:solidFill>
              </a:rPr>
              <a:t>. 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=99101; </a:t>
            </a:r>
            <a:r>
              <a:rPr lang="en-US" altLang="zh-CN" sz="2800" dirty="0" err="1">
                <a:solidFill>
                  <a:srgbClr val="FF00FF"/>
                </a:solidFill>
              </a:rPr>
              <a:t>a.score</a:t>
            </a:r>
            <a:r>
              <a:rPr lang="en-US" altLang="zh-CN" sz="2800" dirty="0">
                <a:solidFill>
                  <a:srgbClr val="FF00FF"/>
                </a:solidFill>
              </a:rPr>
              <a:t>=89.5;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FF"/>
                </a:solidFill>
              </a:rPr>
              <a:t>b</a:t>
            </a:r>
            <a:r>
              <a:rPr lang="en-US" altLang="zh-CN" sz="2800" dirty="0">
                <a:solidFill>
                  <a:srgbClr val="FF00FF"/>
                </a:solidFill>
              </a:rPr>
              <a:t>. 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=99103; </a:t>
            </a:r>
            <a:r>
              <a:rPr lang="en-US" altLang="zh-CN" sz="2800" dirty="0" err="1">
                <a:solidFill>
                  <a:srgbClr val="FF00FF"/>
                </a:solidFill>
              </a:rPr>
              <a:t>b.score</a:t>
            </a:r>
            <a:r>
              <a:rPr lang="en-US" altLang="zh-CN" sz="2800" dirty="0">
                <a:solidFill>
                  <a:srgbClr val="FF00FF"/>
                </a:solidFill>
              </a:rPr>
              <a:t>=90;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FF"/>
                </a:solidFill>
              </a:rPr>
              <a:t>c</a:t>
            </a:r>
            <a:r>
              <a:rPr lang="en-US" altLang="zh-CN" sz="2800" dirty="0">
                <a:solidFill>
                  <a:srgbClr val="FF00FF"/>
                </a:solidFill>
              </a:rPr>
              <a:t>. 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=99107; </a:t>
            </a:r>
            <a:r>
              <a:rPr lang="en-US" altLang="zh-CN" sz="2800" dirty="0" err="1">
                <a:solidFill>
                  <a:srgbClr val="FF00FF"/>
                </a:solidFill>
              </a:rPr>
              <a:t>c.score</a:t>
            </a:r>
            <a:r>
              <a:rPr lang="en-US" altLang="zh-CN" sz="2800" dirty="0">
                <a:solidFill>
                  <a:srgbClr val="FF00FF"/>
                </a:solidFill>
              </a:rPr>
              <a:t>=85;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00"/>
                </a:solidFill>
              </a:rPr>
              <a:t>head</a:t>
            </a:r>
            <a:r>
              <a:rPr lang="en-US" altLang="zh-CN" sz="2800" dirty="0">
                <a:solidFill>
                  <a:srgbClr val="FF0000"/>
                </a:solidFill>
              </a:rPr>
              <a:t>=&amp;a;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a.next</a:t>
            </a:r>
            <a:r>
              <a:rPr lang="en-US" altLang="zh-CN" sz="2800" dirty="0">
                <a:solidFill>
                  <a:srgbClr val="FF0000"/>
                </a:solidFill>
              </a:rPr>
              <a:t>=&amp;b;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b.next</a:t>
            </a:r>
            <a:r>
              <a:rPr lang="en-US" altLang="zh-CN" sz="2800" dirty="0">
                <a:solidFill>
                  <a:srgbClr val="FF0000"/>
                </a:solidFill>
              </a:rPr>
              <a:t>=&amp;c;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c.next</a:t>
            </a:r>
            <a:r>
              <a:rPr lang="en-US" altLang="zh-CN" sz="2800" dirty="0" smtClean="0">
                <a:solidFill>
                  <a:srgbClr val="FF0000"/>
                </a:solidFill>
              </a:rPr>
              <a:t>=NULL</a:t>
            </a:r>
            <a:r>
              <a:rPr lang="en-US" altLang="zh-CN" sz="2800" dirty="0">
                <a:solidFill>
                  <a:srgbClr val="FF00FF"/>
                </a:solidFill>
              </a:rPr>
              <a:t>;     p=head;               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 smtClean="0">
                <a:solidFill>
                  <a:srgbClr val="FF00FF"/>
                </a:solidFill>
              </a:rPr>
              <a:t>do {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</a:t>
            </a:r>
            <a:r>
              <a:rPr lang="en-US" altLang="zh-CN" sz="2800" dirty="0" err="1">
                <a:solidFill>
                  <a:srgbClr val="FF00FF"/>
                </a:solidFill>
              </a:rPr>
              <a:t>ld</a:t>
            </a:r>
            <a:r>
              <a:rPr lang="en-US" altLang="zh-CN" sz="2800" dirty="0">
                <a:solidFill>
                  <a:srgbClr val="FF00FF"/>
                </a:solidFill>
              </a:rPr>
              <a:t> %</a:t>
            </a:r>
            <a:r>
              <a:rPr lang="en-US" altLang="zh-CN" sz="2800" dirty="0" smtClean="0">
                <a:solidFill>
                  <a:srgbClr val="FF00FF"/>
                </a:solidFill>
              </a:rPr>
              <a:t>5.1f\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n”,</a:t>
            </a:r>
            <a:r>
              <a:rPr lang="en-US" altLang="zh-CN" sz="28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lang="en-US" altLang="zh-CN" sz="2800" dirty="0" err="1">
                <a:solidFill>
                  <a:srgbClr val="FF0000"/>
                </a:solidFill>
              </a:rPr>
              <a:t>num,p</a:t>
            </a:r>
            <a:r>
              <a:rPr lang="en-US" altLang="zh-CN" sz="2800" dirty="0">
                <a:solidFill>
                  <a:srgbClr val="FF0000"/>
                </a:solidFill>
              </a:rPr>
              <a:t>-&gt;score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  <a:br>
              <a:rPr lang="en-US" altLang="zh-CN" sz="2800" dirty="0">
                <a:solidFill>
                  <a:srgbClr val="FF00FF"/>
                </a:solidFill>
              </a:rPr>
            </a:br>
            <a:r>
              <a:rPr lang="en-US" altLang="zh-CN" sz="2800" dirty="0">
                <a:solidFill>
                  <a:srgbClr val="FF00FF"/>
                </a:solidFill>
              </a:rPr>
              <a:t>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</a:t>
            </a:r>
            <a:r>
              <a:rPr lang="en-US" altLang="zh-CN" sz="2800" dirty="0">
                <a:solidFill>
                  <a:srgbClr val="FF0000"/>
                </a:solidFill>
              </a:rPr>
              <a:t>&gt;next</a:t>
            </a:r>
            <a:r>
              <a:rPr lang="en-US" altLang="zh-CN" sz="2800" dirty="0">
                <a:solidFill>
                  <a:srgbClr val="FF00FF"/>
                </a:solidFill>
              </a:rPr>
              <a:t>;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下一个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} </a:t>
            </a:r>
            <a:r>
              <a:rPr lang="en-US" altLang="zh-CN" sz="2800" dirty="0">
                <a:solidFill>
                  <a:srgbClr val="FF00FF"/>
                </a:solidFill>
              </a:rPr>
              <a:t>while(p!=NULL); 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</a:p>
          <a:p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链表全空会如何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？应该用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while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才对。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1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3645024"/>
            <a:ext cx="47525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例：建立有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个学生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数据结点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的动态链表，显示出来。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Picture 5" descr="k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94" y="1031797"/>
            <a:ext cx="4319910" cy="54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310278"/>
            <a:ext cx="3775393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在程序执行过程中，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申请动态内存分配，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再开辟结点，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最后输入各结点数据。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5211197"/>
            <a:ext cx="51305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#define LEN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sizeof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Student)</a:t>
            </a:r>
          </a:p>
          <a:p>
            <a:pPr lvl="0"/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n;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全局变量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5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建立动态链表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764704"/>
            <a:ext cx="777686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>
                <a:solidFill>
                  <a:srgbClr val="FF00FF"/>
                </a:solidFill>
              </a:rPr>
              <a:t>*</a:t>
            </a:r>
            <a:r>
              <a:rPr lang="en-US" altLang="zh-CN" sz="2800" dirty="0" err="1">
                <a:solidFill>
                  <a:srgbClr val="FF00FF"/>
                </a:solidFill>
              </a:rPr>
              <a:t>creat</a:t>
            </a:r>
            <a:r>
              <a:rPr lang="en-US" altLang="zh-CN" sz="2800" dirty="0" smtClean="0">
                <a:solidFill>
                  <a:srgbClr val="FF00FF"/>
                </a:solidFill>
              </a:rPr>
              <a:t>()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指针函数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head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p1,*</a:t>
            </a:r>
            <a:r>
              <a:rPr lang="en-US" altLang="zh-CN" sz="2800" dirty="0" smtClean="0">
                <a:solidFill>
                  <a:srgbClr val="FF0000"/>
                </a:solidFill>
              </a:rPr>
              <a:t>p2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p1=</a:t>
            </a:r>
            <a:r>
              <a:rPr lang="en-US" altLang="zh-CN" sz="2800" dirty="0" smtClean="0">
                <a:solidFill>
                  <a:srgbClr val="00B050"/>
                </a:solidFill>
              </a:rPr>
              <a:t>p2</a:t>
            </a:r>
            <a:r>
              <a:rPr lang="en-US" altLang="zh-CN" sz="2800" dirty="0">
                <a:solidFill>
                  <a:srgbClr val="FF00FF"/>
                </a:solidFill>
              </a:rPr>
              <a:t>=( </a:t>
            </a:r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r>
              <a:rPr lang="en-US" altLang="zh-CN" sz="2800" dirty="0">
                <a:solidFill>
                  <a:srgbClr val="FF00FF"/>
                </a:solidFill>
              </a:rPr>
              <a:t> S</a:t>
            </a:r>
            <a:r>
              <a:rPr lang="en-US" altLang="zh-CN" sz="2800" dirty="0" smtClean="0">
                <a:solidFill>
                  <a:srgbClr val="FF00FF"/>
                </a:solidFill>
              </a:rPr>
              <a:t>tudent</a:t>
            </a:r>
            <a:r>
              <a:rPr lang="en-US" altLang="zh-CN" sz="2800" dirty="0">
                <a:solidFill>
                  <a:srgbClr val="FF00FF"/>
                </a:solidFill>
              </a:rPr>
              <a:t>*) </a:t>
            </a:r>
            <a:r>
              <a:rPr lang="en-US" altLang="zh-CN" sz="2800" dirty="0" err="1">
                <a:solidFill>
                  <a:srgbClr val="FF00FF"/>
                </a:solidFill>
              </a:rPr>
              <a:t>malloc</a:t>
            </a:r>
            <a:r>
              <a:rPr lang="en-US" altLang="zh-CN" sz="2800" dirty="0">
                <a:solidFill>
                  <a:srgbClr val="FF00FF"/>
                </a:solidFill>
              </a:rPr>
              <a:t>(LEN);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("%ld,%f",&amp;p1-&gt;num,&amp;p1-&gt;score);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head=NULL; n=0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while(p1-</a:t>
            </a:r>
            <a:r>
              <a:rPr lang="en-US" altLang="zh-CN" sz="2800" dirty="0">
                <a:solidFill>
                  <a:srgbClr val="FF00FF"/>
                </a:solidFill>
              </a:rPr>
              <a:t>&gt;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!=0</a:t>
            </a:r>
            <a:r>
              <a:rPr lang="en-US" altLang="zh-CN" sz="2800" dirty="0" smtClean="0">
                <a:solidFill>
                  <a:srgbClr val="FF00FF"/>
                </a:solidFill>
              </a:rPr>
              <a:t>)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编号为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，输入结束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{  </a:t>
            </a:r>
            <a:r>
              <a:rPr lang="en-US" altLang="zh-CN" sz="2800" dirty="0">
                <a:solidFill>
                  <a:srgbClr val="FF00FF"/>
                </a:solidFill>
              </a:rPr>
              <a:t>n=n+1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if(n</a:t>
            </a:r>
            <a:r>
              <a:rPr lang="en-US" altLang="zh-CN" sz="2800" dirty="0">
                <a:solidFill>
                  <a:srgbClr val="FF00FF"/>
                </a:solidFill>
              </a:rPr>
              <a:t>==1</a:t>
            </a:r>
            <a:r>
              <a:rPr lang="en-US" altLang="zh-CN" sz="2800" dirty="0" smtClean="0">
                <a:solidFill>
                  <a:srgbClr val="FF00FF"/>
                </a:solidFill>
              </a:rPr>
              <a:t>) head=p1;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个，置头指针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else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p2-</a:t>
            </a:r>
            <a:r>
              <a:rPr lang="en-US" altLang="zh-CN" sz="2800" dirty="0">
                <a:solidFill>
                  <a:srgbClr val="FF0000"/>
                </a:solidFill>
              </a:rPr>
              <a:t>&gt;next=p1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新开结点接上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p2=p1;</a:t>
            </a:r>
            <a:r>
              <a:rPr lang="en-US" altLang="zh-CN" sz="2800" dirty="0" smtClean="0">
                <a:solidFill>
                  <a:srgbClr val="FF00FF"/>
                </a:solidFill>
              </a:rPr>
              <a:t>   p1</a:t>
            </a:r>
            <a:r>
              <a:rPr lang="en-US" altLang="zh-CN" sz="2800" dirty="0">
                <a:solidFill>
                  <a:srgbClr val="FF00FF"/>
                </a:solidFill>
              </a:rPr>
              <a:t>=(</a:t>
            </a:r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r>
              <a:rPr lang="en-US" altLang="zh-CN" sz="2800" dirty="0">
                <a:solidFill>
                  <a:srgbClr val="FF00FF"/>
                </a:solidFill>
              </a:rPr>
              <a:t> student*)</a:t>
            </a:r>
            <a:r>
              <a:rPr lang="en-US" altLang="zh-CN" sz="2800" dirty="0" err="1">
                <a:solidFill>
                  <a:srgbClr val="FF00FF"/>
                </a:solidFill>
              </a:rPr>
              <a:t>malloc</a:t>
            </a:r>
            <a:r>
              <a:rPr lang="en-US" altLang="zh-CN" sz="2800" dirty="0">
                <a:solidFill>
                  <a:srgbClr val="FF00FF"/>
                </a:solidFill>
              </a:rPr>
              <a:t>(LEN);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("%ld,%f",&amp;p1-&gt;num,&amp;p1-&gt;score);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}       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//p2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指向最后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结点，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指向新开结点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p2-</a:t>
            </a:r>
            <a:r>
              <a:rPr lang="en-US" altLang="zh-CN" sz="2800" dirty="0">
                <a:solidFill>
                  <a:srgbClr val="FF00FF"/>
                </a:solidFill>
              </a:rPr>
              <a:t>&gt;next=NULL; </a:t>
            </a:r>
            <a:r>
              <a:rPr lang="en-US" altLang="zh-CN" sz="2800" dirty="0" smtClean="0">
                <a:solidFill>
                  <a:srgbClr val="FF00FF"/>
                </a:solidFill>
              </a:rPr>
              <a:t>return(head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630932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最后一个没用应该释放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1106741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流程不合理</a:t>
            </a:r>
            <a:endParaRPr lang="en-US" altLang="zh-CN" sz="2800" b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改进！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2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输出动态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06381"/>
            <a:ext cx="52565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print(</a:t>
            </a:r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Student </a:t>
            </a:r>
            <a:r>
              <a:rPr lang="en-US" altLang="zh-CN" sz="2800" dirty="0">
                <a:solidFill>
                  <a:srgbClr val="FF00FF"/>
                </a:solidFill>
              </a:rPr>
              <a:t>*head)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student *p;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("\</a:t>
            </a:r>
            <a:r>
              <a:rPr lang="en-US" altLang="zh-CN" sz="2800" dirty="0" err="1">
                <a:solidFill>
                  <a:srgbClr val="FF00FF"/>
                </a:solidFill>
              </a:rPr>
              <a:t>nNow,These</a:t>
            </a:r>
            <a:r>
              <a:rPr lang="en-US" altLang="zh-CN" sz="2800" dirty="0">
                <a:solidFill>
                  <a:srgbClr val="FF00FF"/>
                </a:solidFill>
              </a:rPr>
              <a:t> %d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records </a:t>
            </a:r>
            <a:r>
              <a:rPr lang="en-US" altLang="zh-CN" sz="2800" dirty="0">
                <a:solidFill>
                  <a:srgbClr val="FF00FF"/>
                </a:solidFill>
              </a:rPr>
              <a:t>are:\</a:t>
            </a:r>
            <a:r>
              <a:rPr lang="en-US" altLang="zh-CN" sz="2800" dirty="0" err="1">
                <a:solidFill>
                  <a:srgbClr val="FF00FF"/>
                </a:solidFill>
              </a:rPr>
              <a:t>n",n</a:t>
            </a:r>
            <a:r>
              <a:rPr lang="en-US" altLang="zh-CN" sz="2800" dirty="0">
                <a:solidFill>
                  <a:srgbClr val="FF00FF"/>
                </a:solidFill>
              </a:rPr>
              <a:t>);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p=head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if(head</a:t>
            </a:r>
            <a:r>
              <a:rPr lang="en-US" altLang="zh-CN" sz="2800" dirty="0">
                <a:solidFill>
                  <a:srgbClr val="FF00FF"/>
                </a:solidFill>
              </a:rPr>
              <a:t>!=</a:t>
            </a:r>
            <a:r>
              <a:rPr lang="en-US" altLang="zh-CN" sz="2800" dirty="0" smtClean="0">
                <a:solidFill>
                  <a:srgbClr val="FF00FF"/>
                </a:solidFill>
              </a:rPr>
              <a:t>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do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("%</a:t>
            </a:r>
            <a:r>
              <a:rPr lang="en-US" altLang="zh-CN" sz="2800" dirty="0" err="1">
                <a:solidFill>
                  <a:srgbClr val="FF00FF"/>
                </a:solidFill>
              </a:rPr>
              <a:t>ld</a:t>
            </a:r>
            <a:r>
              <a:rPr lang="en-US" altLang="zh-CN" sz="2800" dirty="0">
                <a:solidFill>
                  <a:srgbClr val="FF00FF"/>
                </a:solidFill>
              </a:rPr>
              <a:t> %5.1f\n</a:t>
            </a:r>
            <a:r>
              <a:rPr lang="en-US" altLang="zh-CN" sz="2800" dirty="0" smtClean="0">
                <a:solidFill>
                  <a:srgbClr val="FF00FF"/>
                </a:solidFill>
              </a:rPr>
              <a:t>",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p-</a:t>
            </a:r>
            <a:r>
              <a:rPr lang="en-US" altLang="zh-CN" sz="2800" dirty="0">
                <a:solidFill>
                  <a:srgbClr val="FF00FF"/>
                </a:solidFill>
              </a:rPr>
              <a:t>&gt;</a:t>
            </a:r>
            <a:r>
              <a:rPr lang="en-US" altLang="zh-CN" sz="2800" dirty="0" err="1">
                <a:solidFill>
                  <a:srgbClr val="FF00FF"/>
                </a:solidFill>
              </a:rPr>
              <a:t>num,p</a:t>
            </a:r>
            <a:r>
              <a:rPr lang="en-US" altLang="zh-CN" sz="2800" dirty="0">
                <a:solidFill>
                  <a:srgbClr val="FF00FF"/>
                </a:solidFill>
              </a:rPr>
              <a:t>-&gt;score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</a:t>
            </a:r>
            <a:r>
              <a:rPr lang="en-US" altLang="zh-CN" sz="2800" dirty="0">
                <a:solidFill>
                  <a:srgbClr val="FF0000"/>
                </a:solidFill>
              </a:rPr>
              <a:t>&gt;next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	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>
                <a:solidFill>
                  <a:srgbClr val="FF00FF"/>
                </a:solidFill>
              </a:rPr>
              <a:t>while(p!=NULL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  <p:pic>
        <p:nvPicPr>
          <p:cNvPr id="6" name="Picture 5" descr="k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33" y="1462942"/>
            <a:ext cx="4088006" cy="44863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20" y="6021288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800" dirty="0" smtClean="0">
                <a:solidFill>
                  <a:srgbClr val="00B050"/>
                </a:solidFill>
              </a:rPr>
              <a:t>while</a:t>
            </a:r>
            <a:r>
              <a:rPr lang="zh-CN" altLang="en-US" sz="2800" dirty="0" smtClean="0">
                <a:solidFill>
                  <a:srgbClr val="00B050"/>
                </a:solidFill>
              </a:rPr>
              <a:t>，</a:t>
            </a:r>
            <a:r>
              <a:rPr lang="en-US" altLang="zh-CN" sz="2800" dirty="0" smtClean="0">
                <a:solidFill>
                  <a:srgbClr val="00B050"/>
                </a:solidFill>
              </a:rPr>
              <a:t>if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结构可以省掉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0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建立动态链表程序改进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4016" y="764704"/>
            <a:ext cx="78843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struct</a:t>
            </a:r>
            <a:r>
              <a:rPr lang="en-US" altLang="zh-CN" sz="2800" dirty="0"/>
              <a:t> Student *create()</a:t>
            </a:r>
          </a:p>
          <a:p>
            <a:r>
              <a:rPr lang="en-US" altLang="zh-CN" sz="2800" dirty="0" smtClean="0"/>
              <a:t>{  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Student *head,*p1,*p2;</a:t>
            </a:r>
          </a:p>
          <a:p>
            <a:r>
              <a:rPr lang="en-US" altLang="zh-CN" sz="2800" dirty="0"/>
              <a:t>    n=0</a:t>
            </a:r>
            <a:r>
              <a:rPr lang="en-US" altLang="zh-CN" sz="2800" dirty="0" smtClean="0"/>
              <a:t>;   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num</a:t>
            </a:r>
            <a:r>
              <a:rPr lang="en-US" altLang="zh-CN" sz="2800" dirty="0" smtClean="0">
                <a:solidFill>
                  <a:srgbClr val="FF0000"/>
                </a:solidFill>
              </a:rPr>
              <a:t>;    </a:t>
            </a:r>
            <a:r>
              <a:rPr lang="en-US" altLang="zh-CN" sz="2800" dirty="0">
                <a:solidFill>
                  <a:srgbClr val="FF0000"/>
                </a:solidFill>
              </a:rPr>
              <a:t>float score</a:t>
            </a:r>
            <a:r>
              <a:rPr lang="en-US" altLang="zh-CN" sz="2800" dirty="0" smtClean="0">
                <a:solidFill>
                  <a:srgbClr val="FF0000"/>
                </a:solidFill>
              </a:rPr>
              <a:t>; </a:t>
            </a:r>
            <a:r>
              <a:rPr lang="en-US" altLang="zh-CN" sz="2800" dirty="0"/>
              <a:t>head=NULL;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do </a:t>
            </a: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scanf</a:t>
            </a:r>
            <a:r>
              <a:rPr lang="en-US" altLang="zh-CN" sz="2800" dirty="0"/>
              <a:t>("%d,%f",&amp;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,&amp;score);</a:t>
            </a:r>
          </a:p>
          <a:p>
            <a:r>
              <a:rPr lang="en-US" altLang="zh-CN" sz="2800" dirty="0"/>
              <a:t>     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if (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!=0)</a:t>
            </a:r>
          </a:p>
          <a:p>
            <a:r>
              <a:rPr lang="en-US" altLang="zh-CN" sz="2800" dirty="0"/>
              <a:t>       </a:t>
            </a:r>
            <a:r>
              <a:rPr lang="en-US" altLang="zh-CN" sz="2800" dirty="0" smtClean="0"/>
              <a:t>      { n=n+1;    </a:t>
            </a:r>
            <a:r>
              <a:rPr lang="en-US" altLang="zh-CN" sz="2800" dirty="0"/>
              <a:t>p1=(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Student *) </a:t>
            </a:r>
            <a:r>
              <a:rPr lang="en-US" altLang="zh-CN" sz="2800" dirty="0" err="1"/>
              <a:t>malloc</a:t>
            </a:r>
            <a:r>
              <a:rPr lang="en-US" altLang="zh-CN" sz="2800" dirty="0"/>
              <a:t>(LEN);</a:t>
            </a:r>
          </a:p>
          <a:p>
            <a:r>
              <a:rPr lang="en-US" altLang="zh-CN" sz="2800" dirty="0"/>
              <a:t>       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p1-&gt;</a:t>
            </a:r>
            <a:r>
              <a:rPr lang="en-US" altLang="zh-CN" sz="2800" dirty="0" err="1"/>
              <a:t>num</a:t>
            </a:r>
            <a:r>
              <a:rPr lang="en-US" altLang="zh-CN" sz="2800" dirty="0"/>
              <a:t>=</a:t>
            </a:r>
            <a:r>
              <a:rPr lang="en-US" altLang="zh-CN" sz="2800" dirty="0" err="1"/>
              <a:t>num</a:t>
            </a:r>
            <a:r>
              <a:rPr lang="en-US" altLang="zh-CN" sz="2800" dirty="0" smtClean="0"/>
              <a:t>; </a:t>
            </a:r>
            <a:r>
              <a:rPr lang="en-US" altLang="zh-CN" sz="2800" dirty="0"/>
              <a:t>p1-&gt;score=score;</a:t>
            </a:r>
          </a:p>
          <a:p>
            <a:r>
              <a:rPr lang="en-US" altLang="zh-CN" sz="2800" dirty="0"/>
              <a:t>           </a:t>
            </a:r>
            <a:r>
              <a:rPr lang="en-US" altLang="zh-CN" sz="2800" dirty="0" smtClean="0"/>
              <a:t>    if(n</a:t>
            </a:r>
            <a:r>
              <a:rPr lang="en-US" altLang="zh-CN" sz="2800" dirty="0"/>
              <a:t>==1) head=p1</a:t>
            </a:r>
            <a:r>
              <a:rPr lang="en-US" altLang="zh-CN" sz="2800" dirty="0" smtClean="0"/>
              <a:t>;     </a:t>
            </a:r>
            <a:r>
              <a:rPr lang="en-US" altLang="zh-CN" sz="2800" dirty="0"/>
              <a:t>else p2-&gt;next=p1;</a:t>
            </a:r>
          </a:p>
          <a:p>
            <a:r>
              <a:rPr lang="en-US" altLang="zh-CN" sz="2800" dirty="0"/>
              <a:t>          </a:t>
            </a:r>
            <a:r>
              <a:rPr lang="en-US" altLang="zh-CN" sz="2800" dirty="0" smtClean="0"/>
              <a:t>    p2=p1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smtClean="0"/>
              <a:t>     }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en-US" altLang="zh-CN" sz="2800" dirty="0" smtClean="0"/>
              <a:t>      }</a:t>
            </a:r>
            <a:r>
              <a:rPr lang="en-US" altLang="zh-CN" sz="2800" dirty="0">
                <a:solidFill>
                  <a:srgbClr val="FF0000"/>
                </a:solidFill>
              </a:rPr>
              <a:t>while(</a:t>
            </a:r>
            <a:r>
              <a:rPr lang="en-US" altLang="zh-CN" sz="2800" dirty="0" err="1">
                <a:solidFill>
                  <a:srgbClr val="FF0000"/>
                </a:solidFill>
              </a:rPr>
              <a:t>num</a:t>
            </a:r>
            <a:r>
              <a:rPr lang="en-US" altLang="zh-CN" sz="2800" dirty="0">
                <a:solidFill>
                  <a:srgbClr val="FF0000"/>
                </a:solidFill>
              </a:rPr>
              <a:t>!=0)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   </a:t>
            </a:r>
            <a:r>
              <a:rPr lang="en-US" altLang="zh-CN" sz="2800" b="1" i="1" dirty="0">
                <a:solidFill>
                  <a:srgbClr val="FF0000"/>
                </a:solidFill>
              </a:rPr>
              <a:t>if (head!=NULL)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p2-</a:t>
            </a:r>
            <a:r>
              <a:rPr lang="en-US" altLang="zh-CN" sz="2800" dirty="0"/>
              <a:t>&gt;next=NULL;</a:t>
            </a:r>
          </a:p>
          <a:p>
            <a:r>
              <a:rPr lang="en-US" altLang="zh-CN" sz="2800" dirty="0"/>
              <a:t>     return(head);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4221088"/>
            <a:ext cx="46730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先输入学号、成绩，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号不为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才申请存储空间。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do while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循环。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3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输出动态链表程序改进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1477228"/>
            <a:ext cx="76328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void print(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Student *head)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Student *p;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</a:t>
            </a:r>
            <a:r>
              <a:rPr lang="en-US" altLang="zh-CN" sz="2800" dirty="0" err="1"/>
              <a:t>nNOW,These</a:t>
            </a:r>
            <a:r>
              <a:rPr lang="en-US" altLang="zh-CN" sz="2800" dirty="0"/>
              <a:t> %d records are:\</a:t>
            </a:r>
            <a:r>
              <a:rPr lang="en-US" altLang="zh-CN" sz="2800" dirty="0" err="1"/>
              <a:t>n",n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   p=head;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  while(p!=NULL)</a:t>
            </a:r>
          </a:p>
          <a:p>
            <a:r>
              <a:rPr lang="en-US" altLang="zh-CN" sz="2800" dirty="0"/>
              <a:t>    {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 %5.1f\</a:t>
            </a:r>
            <a:r>
              <a:rPr lang="en-US" altLang="zh-CN" sz="2800" dirty="0" err="1"/>
              <a:t>n",p</a:t>
            </a:r>
            <a:r>
              <a:rPr lang="en-US" altLang="zh-CN" sz="2800" dirty="0"/>
              <a:t>-&gt;</a:t>
            </a:r>
            <a:r>
              <a:rPr lang="en-US" altLang="zh-CN" sz="2800" dirty="0" err="1"/>
              <a:t>num,p</a:t>
            </a:r>
            <a:r>
              <a:rPr lang="en-US" altLang="zh-CN" sz="2800" dirty="0"/>
              <a:t>-&gt;score);</a:t>
            </a:r>
          </a:p>
          <a:p>
            <a:r>
              <a:rPr lang="en-US" altLang="zh-CN" sz="2800" dirty="0"/>
              <a:t>        p=p-&gt;next;</a:t>
            </a:r>
          </a:p>
          <a:p>
            <a:r>
              <a:rPr lang="en-US" altLang="zh-CN" sz="2800" dirty="0"/>
              <a:t>     }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3625860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while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循环。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54030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若空，应该有提示显示。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0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链表插入删除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29" y="1196752"/>
            <a:ext cx="69865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1722"/>
            <a:ext cx="69865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3418061" y="2276872"/>
            <a:ext cx="432048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50109" y="2564904"/>
            <a:ext cx="1512168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62277" y="1988840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50109" y="2276872"/>
            <a:ext cx="0" cy="288032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62277" y="1988840"/>
            <a:ext cx="0" cy="576064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93433"/>
              </p:ext>
            </p:extLst>
          </p:nvPr>
        </p:nvGraphicFramePr>
        <p:xfrm>
          <a:off x="4383712" y="3633584"/>
          <a:ext cx="9803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76"/>
              </a:tblGrid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1475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4427984" y="4365104"/>
            <a:ext cx="108012" cy="1152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2877" y="246327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1475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148064" y="4365104"/>
            <a:ext cx="0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0533" y="2978368"/>
            <a:ext cx="806631" cy="73866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566124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1000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0969" y="90872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                    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6975" y="2564904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p-&gt;next=q-&gt;next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7073" y="4335487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                    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44769" y="3483005"/>
            <a:ext cx="1703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p-&gt;next=r;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r-&gt;next=q;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3068960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还要考虑头、尾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的特殊情况。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520" y="612851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章练习，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7~9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51920" y="616533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思考：双向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链表、环形链表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844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7272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108236</TotalTime>
  <Words>651</Words>
  <Application>Microsoft Office PowerPoint</Application>
  <PresentationFormat>全屏显示(4:3)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第7讲  链表</vt:lpstr>
      <vt:lpstr>链表</vt:lpstr>
      <vt:lpstr>静态链表</vt:lpstr>
      <vt:lpstr>动态链表</vt:lpstr>
      <vt:lpstr>建立动态链表</vt:lpstr>
      <vt:lpstr>输出动态链表</vt:lpstr>
      <vt:lpstr>建立动态链表程序改进</vt:lpstr>
      <vt:lpstr>输出动态链表程序改进</vt:lpstr>
      <vt:lpstr>链表插入删除</vt:lpstr>
      <vt:lpstr>链表删除流程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911</cp:revision>
  <dcterms:created xsi:type="dcterms:W3CDTF">2017-06-15T08:08:42Z</dcterms:created>
  <dcterms:modified xsi:type="dcterms:W3CDTF">2021-07-11T09:36:42Z</dcterms:modified>
</cp:coreProperties>
</file>