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436" r:id="rId2"/>
    <p:sldId id="437" r:id="rId3"/>
    <p:sldId id="389" r:id="rId4"/>
    <p:sldId id="390" r:id="rId5"/>
    <p:sldId id="423" r:id="rId6"/>
    <p:sldId id="424" r:id="rId7"/>
    <p:sldId id="425" r:id="rId8"/>
    <p:sldId id="426" r:id="rId9"/>
    <p:sldId id="427" r:id="rId10"/>
    <p:sldId id="428" r:id="rId11"/>
    <p:sldId id="392" r:id="rId12"/>
    <p:sldId id="429" r:id="rId13"/>
    <p:sldId id="430" r:id="rId14"/>
    <p:sldId id="435" r:id="rId15"/>
    <p:sldId id="431" r:id="rId16"/>
    <p:sldId id="432" r:id="rId17"/>
    <p:sldId id="433" r:id="rId18"/>
    <p:sldId id="434" r:id="rId19"/>
    <p:sldId id="391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C06843-A7DB-4DD4-AC9C-E554099B1D25}">
          <p14:sldIdLst>
            <p14:sldId id="436"/>
            <p14:sldId id="437"/>
            <p14:sldId id="389"/>
            <p14:sldId id="390"/>
            <p14:sldId id="423"/>
            <p14:sldId id="424"/>
            <p14:sldId id="425"/>
            <p14:sldId id="426"/>
            <p14:sldId id="427"/>
            <p14:sldId id="428"/>
            <p14:sldId id="392"/>
            <p14:sldId id="429"/>
            <p14:sldId id="430"/>
            <p14:sldId id="435"/>
            <p14:sldId id="431"/>
            <p14:sldId id="432"/>
            <p14:sldId id="433"/>
            <p14:sldId id="434"/>
            <p14:sldId id="391"/>
          </p14:sldIdLst>
        </p14:section>
        <p14:section name="无标题节" id="{3BDDAF5B-385B-4AA6-8E81-3A588B3110A1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853" autoAdjust="0"/>
    <p:restoredTop sz="92818" autoAdjust="0"/>
  </p:normalViewPr>
  <p:slideViewPr>
    <p:cSldViewPr>
      <p:cViewPr varScale="1">
        <p:scale>
          <a:sx n="66" d="100"/>
          <a:sy n="66" d="100"/>
        </p:scale>
        <p:origin x="-15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7AF26-B40E-43FC-9F2E-3356F33A614A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4681A-C9E2-4DC8-A89D-79D9AAC36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640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F93E-8E61-457F-B9FD-C1EC6E32711D}" type="datetime1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23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EE11-B41C-460A-B748-416C1B1C9A11}" type="datetime1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49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8007-0530-4615-B4BE-15DA491AD98D}" type="datetime1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50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A62C-52A3-41F4-A711-5786A5D58E46}" type="datetime1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54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26B4-C0B4-4294-B993-C2A309A0AA2A}" type="datetime1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53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18CA-F8D8-4963-9332-A93745E406F3}" type="datetime1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79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964E-5037-4F3D-9B38-8D4603DB2E63}" type="datetime1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72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4DB4-0AE4-4AB8-B60F-31F13E483364}" type="datetime1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97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56D3-BC0F-4B46-8F70-688EDE9F9B9B}" type="datetime1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45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6D5D-9995-44D6-A045-4B65559D0EA2}" type="datetime1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81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AB60-90C4-4E60-9C1E-3DD145720068}" type="datetime1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04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2CF61-7A49-47AF-852A-0C95C51BC7B9}" type="datetime1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03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2276872"/>
            <a:ext cx="7772400" cy="965969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  案例分析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b="1" i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878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显示函数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3528" y="1546914"/>
            <a:ext cx="66382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solidFill>
                  <a:srgbClr val="0070C0"/>
                </a:solidFill>
              </a:rPr>
              <a:t>int</a:t>
            </a:r>
            <a:r>
              <a:rPr lang="en-US" altLang="zh-CN" sz="2800" dirty="0" smtClean="0">
                <a:solidFill>
                  <a:srgbClr val="0070C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;  </a:t>
            </a:r>
          </a:p>
          <a:p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(“\n”);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编号   姓名   人数  时间</a:t>
            </a:r>
            <a:r>
              <a:rPr lang="en-US" altLang="zh-CN" sz="2800" dirty="0" smtClean="0">
                <a:solidFill>
                  <a:srgbClr val="0070C0"/>
                </a:solidFill>
              </a:rPr>
              <a:t>”);</a:t>
            </a: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for(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=0;</a:t>
            </a:r>
            <a:r>
              <a:rPr lang="en-US" altLang="zh-CN" sz="2800" dirty="0" smtClean="0">
                <a:solidFill>
                  <a:srgbClr val="FF00FF"/>
                </a:solidFill>
              </a:rPr>
              <a:t>i&lt;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count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;i</a:t>
            </a:r>
            <a:r>
              <a:rPr lang="en-US" altLang="zh-CN" sz="2800" dirty="0" smtClean="0">
                <a:solidFill>
                  <a:srgbClr val="0070C0"/>
                </a:solidFill>
              </a:rPr>
              <a:t>++)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列表显示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   {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(“%10d”,GuestList[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].number);</a:t>
            </a:r>
          </a:p>
          <a:p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    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(“%12s”,GuestList[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].name);}          </a:t>
            </a:r>
            <a:endParaRPr lang="en-US" altLang="zh-CN" sz="2800" dirty="0" smtClean="0">
              <a:solidFill>
                <a:srgbClr val="00B05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   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(“%10d”,</a:t>
            </a:r>
            <a:r>
              <a:rPr lang="en-US" altLang="zh-CN" sz="2800" dirty="0">
                <a:solidFill>
                  <a:srgbClr val="0070C0"/>
                </a:solidFill>
              </a:rPr>
              <a:t>GuestList[</a:t>
            </a:r>
            <a:r>
              <a:rPr lang="en-US" altLang="zh-CN" sz="2800" dirty="0" err="1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].sum)</a:t>
            </a: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   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(“%12s\n”,</a:t>
            </a:r>
            <a:r>
              <a:rPr lang="en-US" altLang="zh-CN" sz="2800" dirty="0" err="1">
                <a:solidFill>
                  <a:srgbClr val="0070C0"/>
                </a:solidFill>
              </a:rPr>
              <a:t>GuestList</a:t>
            </a:r>
            <a:r>
              <a:rPr lang="en-US" altLang="zh-CN" sz="2800" dirty="0">
                <a:solidFill>
                  <a:srgbClr val="0070C0"/>
                </a:solidFill>
              </a:rPr>
              <a:t>[</a:t>
            </a:r>
            <a:r>
              <a:rPr lang="en-US" altLang="zh-CN" sz="2800" dirty="0" err="1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].time);</a:t>
            </a: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 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55776" y="528204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行数多</a:t>
            </a:r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要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换页？</a:t>
            </a:r>
            <a:endParaRPr lang="zh-CN" altLang="en-US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20072" y="1542479"/>
            <a:ext cx="32865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FF"/>
                </a:solidFill>
              </a:rPr>
              <a:t>void </a:t>
            </a:r>
            <a:r>
              <a:rPr lang="en-US" altLang="zh-CN" sz="2800" dirty="0" smtClean="0">
                <a:solidFill>
                  <a:srgbClr val="FF00FF"/>
                </a:solidFill>
              </a:rPr>
              <a:t>Show(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zh-CN" altLang="en-US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count)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408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用链表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980728"/>
            <a:ext cx="5444054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solidFill>
                  <a:srgbClr val="FF00FF"/>
                </a:solidFill>
              </a:rPr>
              <a:t>typedef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struct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guest_info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{ char name[8];  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姓名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   sum;          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人数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char time[10];  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number;      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编号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struct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guest_info</a:t>
            </a:r>
            <a:r>
              <a:rPr lang="en-US" altLang="zh-CN" sz="2800" dirty="0" smtClean="0">
                <a:solidFill>
                  <a:srgbClr val="FF0000"/>
                </a:solidFill>
              </a:rPr>
              <a:t> *next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}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GuestLink</a:t>
            </a:r>
            <a:r>
              <a:rPr lang="en-US" altLang="zh-CN" sz="2800" dirty="0" smtClean="0">
                <a:solidFill>
                  <a:srgbClr val="FF0000"/>
                </a:solidFill>
              </a:rPr>
              <a:t>,*Pointer</a:t>
            </a:r>
            <a:r>
              <a:rPr lang="en-US" altLang="zh-CN" sz="2800" dirty="0" smtClean="0">
                <a:solidFill>
                  <a:srgbClr val="FF00FF"/>
                </a:solidFill>
              </a:rPr>
              <a:t>;</a:t>
            </a:r>
          </a:p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每个功能对应一个函数：</a:t>
            </a:r>
            <a:endParaRPr lang="en-US" altLang="zh-CN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void Insert(Pointer *Head);  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插入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void Search(Pointer Head);   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查询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void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Updata</a:t>
            </a:r>
            <a:r>
              <a:rPr lang="en-US" altLang="zh-CN" sz="2800" dirty="0" smtClean="0">
                <a:solidFill>
                  <a:srgbClr val="FF00FF"/>
                </a:solidFill>
              </a:rPr>
              <a:t>(Pointer Head);  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修改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void Delete(Pointer *Head);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删除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void Show(Pointer Head);     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显示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6160" y="2996952"/>
            <a:ext cx="34163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个函数有</a:t>
            </a:r>
            <a:r>
              <a:rPr lang="en-US" altLang="zh-CN" sz="28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种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不同的参数传递方式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863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0811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主程序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692696"/>
            <a:ext cx="705678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#define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MaxSize</a:t>
            </a:r>
            <a:r>
              <a:rPr lang="en-US" altLang="zh-CN" sz="2800" dirty="0" smtClean="0">
                <a:solidFill>
                  <a:srgbClr val="0070C0"/>
                </a:solidFill>
              </a:rPr>
              <a:t> 20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没用到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Pointer Head=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NULL;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int</a:t>
            </a:r>
            <a:r>
              <a:rPr lang="en-US" altLang="zh-CN" sz="2800" dirty="0" smtClean="0">
                <a:solidFill>
                  <a:srgbClr val="0070C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;</a:t>
            </a: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do</a:t>
            </a:r>
            <a:r>
              <a:rPr lang="en-US" altLang="zh-CN" sz="2800" dirty="0" smtClean="0">
                <a:solidFill>
                  <a:srgbClr val="FF0000"/>
                </a:solidFill>
              </a:rPr>
              <a:t>{</a:t>
            </a:r>
            <a:r>
              <a:rPr lang="en-US" altLang="zh-CN" sz="2800" dirty="0" smtClean="0">
                <a:solidFill>
                  <a:srgbClr val="0070C0"/>
                </a:solidFill>
              </a:rPr>
              <a:t>     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显示提示信息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1...5,6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退出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略</a:t>
            </a:r>
            <a:endParaRPr lang="en-US" altLang="zh-CN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err="1" smtClean="0">
                <a:solidFill>
                  <a:srgbClr val="0070C0"/>
                </a:solidFill>
              </a:rPr>
              <a:t>scanf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(“%d”,&amp;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);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输入功能选择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switch(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{</a:t>
            </a:r>
            <a:r>
              <a:rPr lang="en-US" altLang="zh-CN" sz="2800" dirty="0" smtClean="0">
                <a:solidFill>
                  <a:srgbClr val="0070C0"/>
                </a:solidFill>
              </a:rPr>
              <a:t>case 1:Insert(</a:t>
            </a:r>
            <a:r>
              <a:rPr lang="en-US" altLang="zh-CN" sz="2800" dirty="0" smtClean="0">
                <a:solidFill>
                  <a:srgbClr val="FF0000"/>
                </a:solidFill>
              </a:rPr>
              <a:t>&amp;Head</a:t>
            </a:r>
            <a:r>
              <a:rPr lang="en-US" altLang="zh-CN" sz="2800" dirty="0" smtClean="0">
                <a:solidFill>
                  <a:srgbClr val="0070C0"/>
                </a:solidFill>
              </a:rPr>
              <a:t>); break;</a:t>
            </a: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case 2:Search(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Head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t</a:t>
            </a:r>
            <a:r>
              <a:rPr lang="en-US" altLang="zh-CN" sz="2800" dirty="0" smtClean="0">
                <a:solidFill>
                  <a:srgbClr val="0070C0"/>
                </a:solidFill>
              </a:rPr>
              <a:t>); break</a:t>
            </a:r>
            <a:r>
              <a:rPr lang="en-US" altLang="zh-CN" sz="2800" dirty="0">
                <a:solidFill>
                  <a:srgbClr val="0070C0"/>
                </a:solidFill>
              </a:rPr>
              <a:t>;</a:t>
            </a: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case 3:Update(</a:t>
            </a:r>
            <a:r>
              <a:rPr lang="en-US" altLang="zh-CN" sz="2800" dirty="0" smtClean="0">
                <a:solidFill>
                  <a:srgbClr val="FF0000"/>
                </a:solidFill>
              </a:rPr>
              <a:t>Head</a:t>
            </a:r>
            <a:r>
              <a:rPr lang="en-US" altLang="zh-CN" sz="2800" dirty="0" smtClean="0">
                <a:solidFill>
                  <a:srgbClr val="0070C0"/>
                </a:solidFill>
              </a:rPr>
              <a:t>); break</a:t>
            </a:r>
            <a:r>
              <a:rPr lang="en-US" altLang="zh-CN" sz="2800" dirty="0">
                <a:solidFill>
                  <a:srgbClr val="0070C0"/>
                </a:solidFill>
              </a:rPr>
              <a:t>;</a:t>
            </a: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case 4:Delete(</a:t>
            </a:r>
            <a:r>
              <a:rPr lang="en-US" altLang="zh-CN" sz="2800" dirty="0" smtClean="0">
                <a:solidFill>
                  <a:srgbClr val="FF0000"/>
                </a:solidFill>
              </a:rPr>
              <a:t>&amp;Head</a:t>
            </a:r>
            <a:r>
              <a:rPr lang="en-US" altLang="zh-CN" sz="2800" dirty="0" smtClean="0">
                <a:solidFill>
                  <a:srgbClr val="0070C0"/>
                </a:solidFill>
              </a:rPr>
              <a:t>);</a:t>
            </a:r>
            <a:r>
              <a:rPr lang="en-US" altLang="zh-CN" sz="2800" dirty="0">
                <a:solidFill>
                  <a:srgbClr val="0070C0"/>
                </a:solidFill>
              </a:rPr>
              <a:t>break;</a:t>
            </a:r>
          </a:p>
          <a:p>
            <a:r>
              <a:rPr lang="en-US" altLang="zh-CN" sz="2800" dirty="0">
                <a:solidFill>
                  <a:srgbClr val="0070C0"/>
                </a:solidFill>
              </a:rPr>
              <a:t> case </a:t>
            </a:r>
            <a:r>
              <a:rPr lang="en-US" altLang="zh-CN" sz="2800" dirty="0" smtClean="0">
                <a:solidFill>
                  <a:srgbClr val="0070C0"/>
                </a:solidFill>
              </a:rPr>
              <a:t>5:Show(</a:t>
            </a:r>
            <a:r>
              <a:rPr lang="en-US" altLang="zh-CN" sz="2800" dirty="0" smtClean="0">
                <a:solidFill>
                  <a:srgbClr val="FF0000"/>
                </a:solidFill>
              </a:rPr>
              <a:t>Head</a:t>
            </a:r>
            <a:r>
              <a:rPr lang="en-US" altLang="zh-CN" sz="2800" dirty="0" smtClean="0">
                <a:solidFill>
                  <a:srgbClr val="0070C0"/>
                </a:solidFill>
              </a:rPr>
              <a:t>);     break;</a:t>
            </a: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case 6:break</a:t>
            </a:r>
            <a:r>
              <a:rPr lang="en-US" altLang="zh-CN" sz="2800" dirty="0">
                <a:solidFill>
                  <a:srgbClr val="0070C0"/>
                </a:solidFill>
              </a:rPr>
              <a:t>;</a:t>
            </a: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default: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错误，重选</a:t>
            </a:r>
            <a:r>
              <a:rPr lang="en-US" altLang="zh-CN" sz="2800" dirty="0" smtClean="0">
                <a:solidFill>
                  <a:srgbClr val="0070C0"/>
                </a:solidFill>
              </a:rPr>
              <a:t>”);break;</a:t>
            </a:r>
            <a:r>
              <a:rPr lang="en-US" altLang="zh-CN" sz="2800" dirty="0" smtClean="0">
                <a:solidFill>
                  <a:srgbClr val="FF00FF"/>
                </a:solidFill>
              </a:rPr>
              <a:t>}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}</a:t>
            </a:r>
            <a:r>
              <a:rPr lang="en-US" altLang="zh-CN" sz="2800" dirty="0" smtClean="0">
                <a:solidFill>
                  <a:srgbClr val="0070C0"/>
                </a:solidFill>
              </a:rPr>
              <a:t>while(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!=6);                 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//6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则退出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return 0</a:t>
            </a:r>
            <a:r>
              <a:rPr lang="en-US" altLang="zh-CN" sz="2800" dirty="0">
                <a:solidFill>
                  <a:srgbClr val="0070C0"/>
                </a:solidFill>
              </a:rPr>
              <a:t>;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74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插入函数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98915" y="1333212"/>
            <a:ext cx="75734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rgbClr val="0070C0"/>
                </a:solidFill>
              </a:rPr>
              <a:t>int</a:t>
            </a:r>
            <a:r>
              <a:rPr lang="en-US" altLang="zh-CN" sz="2800" dirty="0" smtClean="0">
                <a:solidFill>
                  <a:srgbClr val="0070C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i,in_number</a:t>
            </a:r>
            <a:r>
              <a:rPr lang="en-US" altLang="zh-CN" sz="2800" dirty="0" smtClean="0">
                <a:solidFill>
                  <a:srgbClr val="0070C0"/>
                </a:solidFill>
              </a:rPr>
              <a:t>;          </a:t>
            </a:r>
            <a:endParaRPr lang="en-US" altLang="zh-CN" sz="2800" dirty="0" smtClean="0">
              <a:solidFill>
                <a:srgbClr val="00B05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Pointer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p,q,r</a:t>
            </a:r>
            <a:r>
              <a:rPr lang="en-US" altLang="zh-CN" sz="2800" dirty="0" smtClean="0">
                <a:solidFill>
                  <a:srgbClr val="0070C0"/>
                </a:solidFill>
              </a:rPr>
              <a:t>;</a:t>
            </a:r>
          </a:p>
          <a:p>
            <a:r>
              <a:rPr lang="en-US" altLang="zh-CN" sz="2800" dirty="0" err="1" smtClean="0">
                <a:solidFill>
                  <a:srgbClr val="0070C0"/>
                </a:solidFill>
              </a:rPr>
              <a:t>scanf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(“%d”,&amp;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in_number</a:t>
            </a:r>
            <a:r>
              <a:rPr lang="en-US" altLang="zh-CN" sz="2800" dirty="0" smtClean="0">
                <a:solidFill>
                  <a:srgbClr val="0070C0"/>
                </a:solidFill>
              </a:rPr>
              <a:t>);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输入编号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p=q=*Head;</a:t>
            </a: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while(p!=NULL)                       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查找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{if(p-&gt;number</a:t>
            </a:r>
            <a:r>
              <a:rPr lang="en-US" altLang="zh-CN" sz="2800" dirty="0" smtClean="0">
                <a:solidFill>
                  <a:srgbClr val="FF0000"/>
                </a:solidFill>
              </a:rPr>
              <a:t>==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in_number</a:t>
            </a:r>
            <a:r>
              <a:rPr lang="en-US" altLang="zh-CN" sz="2800" dirty="0" smtClean="0">
                <a:solidFill>
                  <a:srgbClr val="0070C0"/>
                </a:solidFill>
              </a:rPr>
              <a:t>)  </a:t>
            </a:r>
          </a:p>
          <a:p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   {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已有</a:t>
            </a:r>
            <a:r>
              <a:rPr lang="en-US" altLang="zh-CN" sz="2800" dirty="0" smtClean="0">
                <a:solidFill>
                  <a:srgbClr val="0070C0"/>
                </a:solidFill>
              </a:rPr>
              <a:t>”);return;}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已有，不输入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else  </a:t>
            </a:r>
          </a:p>
          <a:p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   </a:t>
            </a:r>
            <a:r>
              <a:rPr lang="en-US" altLang="zh-CN" sz="2800" dirty="0">
                <a:solidFill>
                  <a:srgbClr val="0070C0"/>
                </a:solidFill>
              </a:rPr>
              <a:t>{</a:t>
            </a:r>
            <a:r>
              <a:rPr lang="en-US" altLang="zh-CN" sz="2800" dirty="0" smtClean="0">
                <a:solidFill>
                  <a:srgbClr val="FF0000"/>
                </a:solidFill>
              </a:rPr>
              <a:t>q=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p;p</a:t>
            </a:r>
            <a:r>
              <a:rPr lang="en-US" altLang="zh-CN" sz="2800" dirty="0" smtClean="0">
                <a:solidFill>
                  <a:srgbClr val="FF0000"/>
                </a:solidFill>
              </a:rPr>
              <a:t>=p-&gt;next;</a:t>
            </a:r>
            <a:r>
              <a:rPr lang="en-US" altLang="zh-CN" sz="2800" dirty="0" smtClean="0">
                <a:solidFill>
                  <a:srgbClr val="0070C0"/>
                </a:solidFill>
              </a:rPr>
              <a:t>}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en-US" altLang="zh-CN" sz="2800" dirty="0" smtClean="0">
                <a:solidFill>
                  <a:srgbClr val="00B050"/>
                </a:solidFill>
                <a:ea typeface="华文楷体" panose="02010600040101010101" pitchFamily="2" charset="-122"/>
              </a:rPr>
              <a:t>q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指向当前，</a:t>
            </a:r>
            <a:r>
              <a:rPr lang="en-US" altLang="zh-CN" sz="2800" dirty="0" smtClean="0">
                <a:solidFill>
                  <a:srgbClr val="00B050"/>
                </a:solidFill>
                <a:ea typeface="华文楷体" panose="02010600040101010101" pitchFamily="2" charset="-122"/>
              </a:rPr>
              <a:t>p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指向下一个</a:t>
            </a:r>
            <a:endParaRPr lang="en-US" altLang="zh-CN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3" name="矩形 2"/>
          <p:cNvSpPr/>
          <p:nvPr/>
        </p:nvSpPr>
        <p:spPr>
          <a:xfrm>
            <a:off x="1403648" y="5734417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这个</a:t>
            </a:r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程序不限数量，不对！</a:t>
            </a:r>
            <a:endParaRPr lang="en-US" altLang="zh-CN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75379" y="1333212"/>
            <a:ext cx="33250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FF"/>
                </a:solidFill>
              </a:rPr>
              <a:t>Insert(Pointer *Head)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928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插入函数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3528" y="1692091"/>
            <a:ext cx="80648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</a:rPr>
              <a:t>r=(Pointer)</a:t>
            </a:r>
            <a:r>
              <a:rPr lang="en-US" altLang="zh-CN" sz="2800" dirty="0" err="1">
                <a:solidFill>
                  <a:srgbClr val="0070C0"/>
                </a:solidFill>
              </a:rPr>
              <a:t>malloc</a:t>
            </a:r>
            <a:r>
              <a:rPr lang="en-US" altLang="zh-CN" sz="2800" dirty="0">
                <a:solidFill>
                  <a:srgbClr val="0070C0"/>
                </a:solidFill>
              </a:rPr>
              <a:t>(</a:t>
            </a:r>
            <a:r>
              <a:rPr lang="en-US" altLang="zh-CN" sz="2800" dirty="0" err="1">
                <a:solidFill>
                  <a:srgbClr val="0070C0"/>
                </a:solidFill>
              </a:rPr>
              <a:t>sizeof</a:t>
            </a:r>
            <a:r>
              <a:rPr lang="en-US" altLang="zh-CN" sz="2800" dirty="0">
                <a:solidFill>
                  <a:srgbClr val="0070C0"/>
                </a:solidFill>
              </a:rPr>
              <a:t>(</a:t>
            </a:r>
            <a:r>
              <a:rPr lang="en-US" altLang="zh-CN" sz="2800" dirty="0" err="1">
                <a:solidFill>
                  <a:srgbClr val="0070C0"/>
                </a:solidFill>
              </a:rPr>
              <a:t>GuestLink</a:t>
            </a:r>
            <a:r>
              <a:rPr lang="en-US" altLang="zh-CN" sz="2800" dirty="0">
                <a:solidFill>
                  <a:srgbClr val="0070C0"/>
                </a:solidFill>
              </a:rPr>
              <a:t>))  </a:t>
            </a:r>
            <a:r>
              <a:rPr lang="en-US" altLang="zh-CN" sz="2800" dirty="0" smtClean="0">
                <a:solidFill>
                  <a:srgbClr val="0070C0"/>
                </a:solidFill>
              </a:rPr>
              <a:t>;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申请空间</a:t>
            </a:r>
            <a:endParaRPr lang="en-US" altLang="zh-CN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</a:rPr>
              <a:t>r-&gt;next=NULL</a:t>
            </a:r>
            <a:r>
              <a:rPr lang="en-US" altLang="zh-CN" sz="2800" dirty="0" smtClean="0">
                <a:solidFill>
                  <a:srgbClr val="0070C0"/>
                </a:solidFill>
              </a:rPr>
              <a:t>;        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设置队尾指针域</a:t>
            </a:r>
            <a:endParaRPr lang="en-US" altLang="zh-CN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</a:rPr>
              <a:t>if(r</a:t>
            </a:r>
            <a:r>
              <a:rPr lang="en-US" altLang="zh-CN" sz="2800" dirty="0" smtClean="0">
                <a:solidFill>
                  <a:srgbClr val="0070C0"/>
                </a:solidFill>
              </a:rPr>
              <a:t>==NULL</a:t>
            </a:r>
            <a:r>
              <a:rPr lang="en-US" altLang="zh-CN" sz="2800" dirty="0">
                <a:solidFill>
                  <a:srgbClr val="0070C0"/>
                </a:solidFill>
              </a:rPr>
              <a:t>){</a:t>
            </a:r>
            <a:r>
              <a:rPr lang="en-US" altLang="zh-CN" sz="2800" dirty="0" err="1">
                <a:solidFill>
                  <a:srgbClr val="0070C0"/>
                </a:solidFill>
              </a:rPr>
              <a:t>printf</a:t>
            </a:r>
            <a:r>
              <a:rPr lang="en-US" altLang="zh-CN" sz="2800" dirty="0">
                <a:solidFill>
                  <a:srgbClr val="0070C0"/>
                </a:solidFill>
              </a:rPr>
              <a:t>(“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分配空间失败</a:t>
            </a:r>
            <a:r>
              <a:rPr lang="en-US" altLang="zh-CN" sz="2800" dirty="0">
                <a:solidFill>
                  <a:srgbClr val="0070C0"/>
                </a:solidFill>
              </a:rPr>
              <a:t>”);</a:t>
            </a:r>
            <a:r>
              <a:rPr lang="en-US" altLang="zh-CN" sz="2800" dirty="0">
                <a:solidFill>
                  <a:srgbClr val="FF00FF"/>
                </a:solidFill>
              </a:rPr>
              <a:t>return</a:t>
            </a:r>
            <a:r>
              <a:rPr lang="en-US" altLang="zh-CN" sz="2800" dirty="0" smtClean="0">
                <a:solidFill>
                  <a:srgbClr val="0070C0"/>
                </a:solidFill>
              </a:rPr>
              <a:t>;} </a:t>
            </a:r>
            <a:r>
              <a:rPr lang="en-US" altLang="zh-CN" sz="2800" dirty="0" smtClean="0">
                <a:solidFill>
                  <a:srgbClr val="00B050"/>
                </a:solidFill>
                <a:ea typeface="楷体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应前移</a:t>
            </a:r>
            <a:endParaRPr lang="en-US" altLang="zh-CN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if(q==NULL)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空表</a:t>
            </a:r>
            <a:r>
              <a:rPr lang="zh-CN" altLang="en-US" sz="2800" dirty="0" smtClean="0">
                <a:solidFill>
                  <a:srgbClr val="00B050"/>
                </a:solidFill>
              </a:rPr>
              <a:t>？</a:t>
            </a:r>
            <a:endParaRPr lang="en-US" altLang="zh-CN" sz="2800" dirty="0" smtClean="0">
              <a:solidFill>
                <a:srgbClr val="00B050"/>
              </a:solidFill>
            </a:endParaRPr>
          </a:p>
          <a:p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 *Head=r; 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空表则新结点为头结点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else {</a:t>
            </a:r>
            <a:r>
              <a:rPr lang="en-US" altLang="zh-CN" sz="2800" dirty="0" smtClean="0">
                <a:solidFill>
                  <a:srgbClr val="FF0000"/>
                </a:solidFill>
              </a:rPr>
              <a:t>q-&gt;next=r</a:t>
            </a:r>
            <a:r>
              <a:rPr lang="en-US" altLang="zh-CN" sz="2800" dirty="0" smtClean="0">
                <a:solidFill>
                  <a:srgbClr val="0070C0"/>
                </a:solidFill>
              </a:rPr>
              <a:t>;}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否则接入表尾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r-&gt;number=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in_number</a:t>
            </a:r>
            <a:r>
              <a:rPr lang="en-US" altLang="zh-CN" sz="2800" dirty="0" smtClean="0">
                <a:solidFill>
                  <a:srgbClr val="0070C0"/>
                </a:solidFill>
              </a:rPr>
              <a:t>;</a:t>
            </a:r>
          </a:p>
          <a:p>
            <a:r>
              <a:rPr lang="en-US" altLang="zh-CN" sz="2800" dirty="0" err="1" smtClean="0">
                <a:solidFill>
                  <a:srgbClr val="0070C0"/>
                </a:solidFill>
              </a:rPr>
              <a:t>scanf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(“%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s”,r</a:t>
            </a:r>
            <a:r>
              <a:rPr lang="en-US" altLang="zh-CN" sz="2800" dirty="0" smtClean="0">
                <a:solidFill>
                  <a:srgbClr val="0070C0"/>
                </a:solidFill>
              </a:rPr>
              <a:t>-&gt;name);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输入信息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err="1" smtClean="0">
                <a:solidFill>
                  <a:srgbClr val="0070C0"/>
                </a:solidFill>
              </a:rPr>
              <a:t>scanf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(“%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d”,&amp;r</a:t>
            </a:r>
            <a:r>
              <a:rPr lang="en-US" altLang="zh-CN" sz="2800" dirty="0" smtClean="0">
                <a:solidFill>
                  <a:srgbClr val="0070C0"/>
                </a:solidFill>
              </a:rPr>
              <a:t>-&gt;sum);</a:t>
            </a:r>
            <a:endParaRPr lang="en-US" altLang="zh-CN" sz="2800" dirty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</a:t>
            </a:r>
            <a:r>
              <a:rPr lang="en-US" altLang="zh-CN" sz="2800" dirty="0" err="1">
                <a:solidFill>
                  <a:srgbClr val="0070C0"/>
                </a:solidFill>
              </a:rPr>
              <a:t>scanf</a:t>
            </a:r>
            <a:r>
              <a:rPr lang="en-US" altLang="zh-CN" sz="2800" dirty="0">
                <a:solidFill>
                  <a:srgbClr val="0070C0"/>
                </a:solidFill>
              </a:rPr>
              <a:t>(“%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s”,r</a:t>
            </a:r>
            <a:r>
              <a:rPr lang="en-US" altLang="zh-CN" sz="2800" dirty="0" smtClean="0">
                <a:solidFill>
                  <a:srgbClr val="0070C0"/>
                </a:solidFill>
              </a:rPr>
              <a:t>-&gt;time);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应该有输入错误处理</a:t>
            </a:r>
            <a:r>
              <a:rPr lang="zh-CN" altLang="en-US" sz="2800" dirty="0" smtClean="0">
                <a:solidFill>
                  <a:srgbClr val="00B050"/>
                </a:solidFill>
              </a:rPr>
              <a:t>！</a:t>
            </a:r>
            <a:endParaRPr lang="en-US" altLang="zh-CN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17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93075" y="980728"/>
            <a:ext cx="7595349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solidFill>
                  <a:srgbClr val="0070C0"/>
                </a:solidFill>
              </a:rPr>
              <a:t>int</a:t>
            </a:r>
            <a:r>
              <a:rPr lang="en-US" altLang="zh-CN" sz="2800" dirty="0" smtClean="0">
                <a:solidFill>
                  <a:srgbClr val="0070C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number,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flag</a:t>
            </a:r>
            <a:r>
              <a:rPr lang="en-US" altLang="zh-CN" sz="2800" dirty="0" smtClean="0">
                <a:solidFill>
                  <a:srgbClr val="FF0000"/>
                </a:solidFill>
              </a:rPr>
              <a:t>=1</a:t>
            </a:r>
            <a:r>
              <a:rPr lang="en-US" altLang="zh-CN" sz="2800" dirty="0" smtClean="0">
                <a:solidFill>
                  <a:srgbClr val="0070C0"/>
                </a:solidFill>
              </a:rPr>
              <a:t>;   </a:t>
            </a:r>
            <a:r>
              <a:rPr lang="en-US" altLang="zh-CN" sz="2800" dirty="0" smtClean="0">
                <a:solidFill>
                  <a:srgbClr val="FF0000"/>
                </a:solidFill>
              </a:rPr>
              <a:t>Pointer p=Head</a:t>
            </a:r>
            <a:r>
              <a:rPr lang="en-US" altLang="zh-CN" sz="2800" dirty="0" smtClean="0">
                <a:solidFill>
                  <a:srgbClr val="0070C0"/>
                </a:solidFill>
              </a:rPr>
              <a:t>; </a:t>
            </a:r>
          </a:p>
          <a:p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请输入编号</a:t>
            </a:r>
            <a:r>
              <a:rPr lang="en-US" altLang="zh-CN" sz="2800" dirty="0" smtClean="0">
                <a:solidFill>
                  <a:srgbClr val="0070C0"/>
                </a:solidFill>
              </a:rPr>
              <a:t>”);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err="1" smtClean="0">
                <a:solidFill>
                  <a:srgbClr val="0070C0"/>
                </a:solidFill>
              </a:rPr>
              <a:t>scanf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(“%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d”,&amp;number</a:t>
            </a:r>
            <a:r>
              <a:rPr lang="en-US" altLang="zh-CN" sz="2800" dirty="0" smtClean="0">
                <a:solidFill>
                  <a:srgbClr val="0070C0"/>
                </a:solidFill>
              </a:rPr>
              <a:t>);  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输入编号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while(p!=NULL</a:t>
            </a:r>
            <a:r>
              <a:rPr lang="en-US" altLang="zh-CN" sz="2800" dirty="0" smtClean="0">
                <a:solidFill>
                  <a:srgbClr val="FF0000"/>
                </a:solidFill>
              </a:rPr>
              <a:t>&amp;&amp;flag</a:t>
            </a:r>
            <a:r>
              <a:rPr lang="en-US" altLang="zh-CN" sz="2800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{if(</a:t>
            </a:r>
            <a:r>
              <a:rPr lang="en-US" altLang="zh-CN" sz="2800" dirty="0" smtClean="0">
                <a:solidFill>
                  <a:srgbClr val="FF00FF"/>
                </a:solidFill>
              </a:rPr>
              <a:t>p-&gt;number==number</a:t>
            </a:r>
            <a:r>
              <a:rPr lang="en-US" altLang="zh-CN" sz="2800" dirty="0" smtClean="0">
                <a:solidFill>
                  <a:srgbClr val="0070C0"/>
                </a:solidFill>
              </a:rPr>
              <a:t>)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有则显示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    {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姓名</a:t>
            </a:r>
            <a:r>
              <a:rPr lang="zh-CN" altLang="en-US" sz="2800" dirty="0" smtClean="0">
                <a:solidFill>
                  <a:srgbClr val="0070C0"/>
                </a:solidFill>
              </a:rPr>
              <a:t>：</a:t>
            </a:r>
            <a:r>
              <a:rPr lang="en-US" altLang="zh-CN" sz="2800" dirty="0" smtClean="0">
                <a:solidFill>
                  <a:srgbClr val="0070C0"/>
                </a:solidFill>
              </a:rPr>
              <a:t>%</a:t>
            </a:r>
            <a:r>
              <a:rPr lang="zh-CN" altLang="en-US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s”,p</a:t>
            </a:r>
            <a:r>
              <a:rPr lang="en-US" altLang="zh-CN" sz="2800" dirty="0" smtClean="0">
                <a:solidFill>
                  <a:srgbClr val="0070C0"/>
                </a:solidFill>
              </a:rPr>
              <a:t>-&gt;name);}          </a:t>
            </a:r>
            <a:endParaRPr lang="en-US" altLang="zh-CN" sz="2800" dirty="0" smtClean="0">
              <a:solidFill>
                <a:srgbClr val="00B05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   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人数</a:t>
            </a:r>
            <a:r>
              <a:rPr lang="zh-CN" altLang="en-US" sz="2800" dirty="0" smtClean="0">
                <a:solidFill>
                  <a:srgbClr val="0070C0"/>
                </a:solidFill>
              </a:rPr>
              <a:t>：</a:t>
            </a:r>
            <a:r>
              <a:rPr lang="en-US" altLang="zh-CN" sz="2800" dirty="0" smtClean="0">
                <a:solidFill>
                  <a:srgbClr val="0070C0"/>
                </a:solidFill>
              </a:rPr>
              <a:t>%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d”,p</a:t>
            </a:r>
            <a:r>
              <a:rPr lang="en-US" altLang="zh-CN" sz="2800" dirty="0" smtClean="0">
                <a:solidFill>
                  <a:srgbClr val="0070C0"/>
                </a:solidFill>
              </a:rPr>
              <a:t>-&gt;sum)</a:t>
            </a: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   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时间是</a:t>
            </a:r>
            <a:r>
              <a:rPr lang="zh-CN" altLang="en-US" sz="2800" dirty="0" smtClean="0">
                <a:solidFill>
                  <a:srgbClr val="0070C0"/>
                </a:solidFill>
              </a:rPr>
              <a:t>：</a:t>
            </a:r>
            <a:r>
              <a:rPr lang="en-US" altLang="zh-CN" sz="2800" dirty="0" smtClean="0">
                <a:solidFill>
                  <a:srgbClr val="0070C0"/>
                </a:solidFill>
              </a:rPr>
              <a:t>%</a:t>
            </a:r>
            <a:r>
              <a:rPr lang="zh-CN" altLang="en-US" sz="2800" dirty="0" smtClean="0">
                <a:solidFill>
                  <a:srgbClr val="0070C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s”,p</a:t>
            </a:r>
            <a:r>
              <a:rPr lang="en-US" altLang="zh-CN" sz="2800" dirty="0" smtClean="0">
                <a:solidFill>
                  <a:srgbClr val="0070C0"/>
                </a:solidFill>
              </a:rPr>
              <a:t>-&gt;time);</a:t>
            </a: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    </a:t>
            </a:r>
            <a:r>
              <a:rPr lang="en-US" altLang="zh-CN" sz="2800" dirty="0" smtClean="0">
                <a:solidFill>
                  <a:srgbClr val="FF0000"/>
                </a:solidFill>
              </a:rPr>
              <a:t>flag=0</a:t>
            </a:r>
            <a:r>
              <a:rPr lang="en-US" altLang="zh-CN" sz="2800" dirty="0" smtClean="0">
                <a:solidFill>
                  <a:srgbClr val="0070C0"/>
                </a:solidFill>
              </a:rPr>
              <a:t>;} </a:t>
            </a:r>
          </a:p>
          <a:p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   else   </a:t>
            </a:r>
            <a:r>
              <a:rPr lang="en-US" altLang="zh-CN" sz="2800" dirty="0" smtClean="0">
                <a:solidFill>
                  <a:srgbClr val="FF0000"/>
                </a:solidFill>
              </a:rPr>
              <a:t>p=p-&gt;next</a:t>
            </a:r>
            <a:r>
              <a:rPr lang="en-US" altLang="zh-CN" sz="2800" dirty="0" smtClean="0">
                <a:solidFill>
                  <a:srgbClr val="0070C0"/>
                </a:solidFill>
              </a:rPr>
              <a:t>;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不是则指向下一结点</a:t>
            </a:r>
            <a:endParaRPr lang="en-US" altLang="zh-CN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 }</a:t>
            </a: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if(flag)                   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这样用就对了！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>
                <a:solidFill>
                  <a:srgbClr val="0070C0"/>
                </a:solidFill>
              </a:rPr>
              <a:t>(“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没</a:t>
            </a:r>
            <a:r>
              <a:rPr lang="en-US" altLang="zh-CN" sz="2800" dirty="0" smtClean="0">
                <a:solidFill>
                  <a:srgbClr val="0070C0"/>
                </a:solidFill>
              </a:rPr>
              <a:t>...”);</a:t>
            </a:r>
          </a:p>
        </p:txBody>
      </p:sp>
    </p:spTree>
    <p:extLst>
      <p:ext uri="{BB962C8B-B14F-4D97-AF65-F5344CB8AC3E}">
        <p14:creationId xmlns:p14="http://schemas.microsoft.com/office/powerpoint/2010/main" val="348974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修改函数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045180"/>
            <a:ext cx="74168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rgbClr val="0070C0"/>
                </a:solidFill>
              </a:rPr>
              <a:t>int</a:t>
            </a:r>
            <a:r>
              <a:rPr lang="en-US" altLang="zh-CN" sz="2800" dirty="0" smtClean="0">
                <a:solidFill>
                  <a:srgbClr val="0070C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number,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flag</a:t>
            </a:r>
            <a:r>
              <a:rPr lang="en-US" altLang="zh-CN" sz="2800" dirty="0" smtClean="0">
                <a:solidFill>
                  <a:srgbClr val="FF0000"/>
                </a:solidFill>
              </a:rPr>
              <a:t>=1</a:t>
            </a:r>
            <a:r>
              <a:rPr lang="en-US" altLang="zh-CN" sz="2800" dirty="0" smtClean="0">
                <a:solidFill>
                  <a:srgbClr val="0070C0"/>
                </a:solidFill>
              </a:rPr>
              <a:t>; </a:t>
            </a:r>
            <a:r>
              <a:rPr lang="en-US" altLang="zh-CN" sz="2800" dirty="0">
                <a:solidFill>
                  <a:srgbClr val="FF0000"/>
                </a:solidFill>
              </a:rPr>
              <a:t>Pointer p=Head</a:t>
            </a:r>
            <a:r>
              <a:rPr lang="en-US" altLang="zh-CN" sz="2800" dirty="0">
                <a:solidFill>
                  <a:srgbClr val="0070C0"/>
                </a:solidFill>
              </a:rPr>
              <a:t>;   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请输入编号</a:t>
            </a:r>
            <a:r>
              <a:rPr lang="en-US" altLang="zh-CN" sz="2800" dirty="0" smtClean="0">
                <a:solidFill>
                  <a:srgbClr val="0070C0"/>
                </a:solidFill>
              </a:rPr>
              <a:t>”);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err="1" smtClean="0">
                <a:solidFill>
                  <a:srgbClr val="0070C0"/>
                </a:solidFill>
              </a:rPr>
              <a:t>scanf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(“%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d”,&amp;number</a:t>
            </a:r>
            <a:r>
              <a:rPr lang="en-US" altLang="zh-CN" sz="2800" dirty="0" smtClean="0">
                <a:solidFill>
                  <a:srgbClr val="0070C0"/>
                </a:solidFill>
              </a:rPr>
              <a:t>);  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输入编号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while(p!=NULL</a:t>
            </a:r>
            <a:r>
              <a:rPr lang="en-US" altLang="zh-CN" sz="2800" dirty="0" smtClean="0">
                <a:solidFill>
                  <a:srgbClr val="FF0000"/>
                </a:solidFill>
              </a:rPr>
              <a:t>&amp;&amp;flag</a:t>
            </a:r>
            <a:r>
              <a:rPr lang="en-US" altLang="zh-CN" sz="2800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{if(</a:t>
            </a:r>
            <a:r>
              <a:rPr lang="en-US" altLang="zh-CN" sz="2800" dirty="0" smtClean="0">
                <a:solidFill>
                  <a:srgbClr val="FF00FF"/>
                </a:solidFill>
              </a:rPr>
              <a:t>P-&gt;==number</a:t>
            </a:r>
            <a:r>
              <a:rPr lang="en-US" altLang="zh-CN" sz="2800" dirty="0" smtClean="0">
                <a:solidFill>
                  <a:srgbClr val="0070C0"/>
                </a:solidFill>
              </a:rPr>
              <a:t>)        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是则修改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    {</a:t>
            </a:r>
            <a:r>
              <a:rPr lang="en-US" altLang="zh-CN" sz="2800" dirty="0" err="1">
                <a:solidFill>
                  <a:srgbClr val="FF00FF"/>
                </a:solidFill>
              </a:rPr>
              <a:t>scanf</a:t>
            </a:r>
            <a:r>
              <a:rPr lang="en-US" altLang="zh-CN" sz="2800" dirty="0">
                <a:solidFill>
                  <a:srgbClr val="FF00FF"/>
                </a:solidFill>
              </a:rPr>
              <a:t>(“%</a:t>
            </a:r>
            <a:r>
              <a:rPr lang="en-US" altLang="zh-CN" sz="2800" dirty="0" err="1">
                <a:solidFill>
                  <a:srgbClr val="FF00FF"/>
                </a:solidFill>
              </a:rPr>
              <a:t>s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”,p</a:t>
            </a:r>
            <a:r>
              <a:rPr lang="en-US" altLang="zh-CN" sz="2800" dirty="0" smtClean="0">
                <a:solidFill>
                  <a:srgbClr val="FF00FF"/>
                </a:solidFill>
              </a:rPr>
              <a:t>-&gt;name</a:t>
            </a:r>
            <a:r>
              <a:rPr lang="en-US" altLang="zh-CN" sz="2800" dirty="0">
                <a:solidFill>
                  <a:srgbClr val="FF00FF"/>
                </a:solidFill>
              </a:rPr>
              <a:t>)</a:t>
            </a:r>
            <a:r>
              <a:rPr lang="en-US" altLang="zh-CN" sz="2800" dirty="0">
                <a:solidFill>
                  <a:srgbClr val="0070C0"/>
                </a:solidFill>
              </a:rPr>
              <a:t>;</a:t>
            </a: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    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scanf</a:t>
            </a:r>
            <a:r>
              <a:rPr lang="en-US" altLang="zh-CN" sz="2800" dirty="0">
                <a:solidFill>
                  <a:srgbClr val="0070C0"/>
                </a:solidFill>
              </a:rPr>
              <a:t>(“%</a:t>
            </a:r>
            <a:r>
              <a:rPr lang="en-US" altLang="zh-CN" sz="2800" dirty="0" err="1">
                <a:solidFill>
                  <a:srgbClr val="0070C0"/>
                </a:solidFill>
              </a:rPr>
              <a:t>d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”,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&amp;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p</a:t>
            </a:r>
            <a:r>
              <a:rPr lang="en-US" altLang="zh-CN" sz="2800" dirty="0" smtClean="0">
                <a:solidFill>
                  <a:srgbClr val="0070C0"/>
                </a:solidFill>
              </a:rPr>
              <a:t>-&gt;sum);</a:t>
            </a:r>
            <a:r>
              <a:rPr lang="en-US" altLang="zh-CN" sz="2800" dirty="0">
                <a:solidFill>
                  <a:srgbClr val="00B050"/>
                </a:solidFill>
              </a:rPr>
              <a:t> </a:t>
            </a:r>
            <a:r>
              <a:rPr lang="en-US" altLang="zh-CN" sz="2800" dirty="0" smtClean="0">
                <a:solidFill>
                  <a:srgbClr val="00B050"/>
                </a:solidFill>
              </a:rPr>
              <a:t>                   //</a:t>
            </a:r>
            <a:r>
              <a:rPr lang="zh-CN" altLang="en-US" sz="28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书上漏</a:t>
            </a:r>
            <a:r>
              <a:rPr lang="en-US" altLang="zh-CN" sz="2800" dirty="0">
                <a:solidFill>
                  <a:srgbClr val="00B050"/>
                </a:solidFill>
              </a:rPr>
              <a:t>&amp;</a:t>
            </a:r>
            <a:endParaRPr lang="en-US" altLang="zh-CN" sz="2800" dirty="0">
              <a:solidFill>
                <a:srgbClr val="0070C0"/>
              </a:solidFill>
            </a:endParaRPr>
          </a:p>
          <a:p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     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scanf</a:t>
            </a:r>
            <a:r>
              <a:rPr lang="en-US" altLang="zh-CN" sz="2800" dirty="0">
                <a:solidFill>
                  <a:srgbClr val="0070C0"/>
                </a:solidFill>
              </a:rPr>
              <a:t>(“%</a:t>
            </a:r>
            <a:r>
              <a:rPr lang="en-US" altLang="zh-CN" sz="2800" dirty="0" err="1">
                <a:solidFill>
                  <a:srgbClr val="0070C0"/>
                </a:solidFill>
              </a:rPr>
              <a:t>s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”,p</a:t>
            </a:r>
            <a:r>
              <a:rPr lang="en-US" altLang="zh-CN" sz="2800" dirty="0" smtClean="0">
                <a:solidFill>
                  <a:srgbClr val="0070C0"/>
                </a:solidFill>
              </a:rPr>
              <a:t>-&gt;time);            </a:t>
            </a:r>
            <a:endParaRPr lang="en-US" altLang="zh-CN" sz="2800" dirty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    </a:t>
            </a:r>
            <a:r>
              <a:rPr lang="en-US" altLang="zh-CN" sz="2800" dirty="0" smtClean="0">
                <a:solidFill>
                  <a:srgbClr val="FF0000"/>
                </a:solidFill>
              </a:rPr>
              <a:t>flag=0</a:t>
            </a:r>
            <a:r>
              <a:rPr lang="en-US" altLang="zh-CN" sz="2800" dirty="0" smtClean="0">
                <a:solidFill>
                  <a:srgbClr val="0070C0"/>
                </a:solidFill>
              </a:rPr>
              <a:t>;} </a:t>
            </a:r>
            <a:endParaRPr lang="en-US" altLang="zh-CN" sz="2800" dirty="0" smtClean="0">
              <a:solidFill>
                <a:srgbClr val="00B050"/>
              </a:solidFill>
            </a:endParaRPr>
          </a:p>
          <a:p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   else   </a:t>
            </a:r>
            <a:r>
              <a:rPr lang="en-US" altLang="zh-CN" sz="2800" dirty="0" smtClean="0">
                <a:solidFill>
                  <a:srgbClr val="FF0000"/>
                </a:solidFill>
              </a:rPr>
              <a:t>p=p-&gt;next</a:t>
            </a:r>
            <a:r>
              <a:rPr lang="en-US" altLang="zh-CN" sz="2800" dirty="0" smtClean="0">
                <a:solidFill>
                  <a:srgbClr val="0070C0"/>
                </a:solidFill>
              </a:rPr>
              <a:t>;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不是则指向</a:t>
            </a:r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下一结点</a:t>
            </a:r>
            <a:endParaRPr lang="en-US" altLang="zh-CN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}       </a:t>
            </a: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if(flag)   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没</a:t>
            </a:r>
            <a:r>
              <a:rPr lang="en-US" altLang="zh-CN" sz="2800" dirty="0" smtClean="0">
                <a:solidFill>
                  <a:srgbClr val="0070C0"/>
                </a:solidFill>
              </a:rPr>
              <a:t>....”);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21606" y="59346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应该先显示再修改</a:t>
            </a:r>
            <a:endParaRPr lang="zh-CN" altLang="en-US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9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3610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3528" y="836712"/>
            <a:ext cx="8567153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solidFill>
                  <a:srgbClr val="0070C0"/>
                </a:solidFill>
              </a:rPr>
              <a:t>int</a:t>
            </a:r>
            <a:r>
              <a:rPr lang="en-US" altLang="zh-CN" sz="2800" dirty="0" smtClean="0">
                <a:solidFill>
                  <a:srgbClr val="0070C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number,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flag</a:t>
            </a:r>
            <a:r>
              <a:rPr lang="en-US" altLang="zh-CN" sz="2800" dirty="0" smtClean="0">
                <a:solidFill>
                  <a:srgbClr val="FF0000"/>
                </a:solidFill>
              </a:rPr>
              <a:t>=1</a:t>
            </a:r>
            <a:r>
              <a:rPr lang="en-US" altLang="zh-CN" sz="2800" dirty="0" smtClean="0">
                <a:solidFill>
                  <a:srgbClr val="0070C0"/>
                </a:solidFill>
              </a:rPr>
              <a:t>; </a:t>
            </a:r>
            <a:r>
              <a:rPr lang="en-US" altLang="zh-CN" sz="2800" dirty="0" smtClean="0">
                <a:solidFill>
                  <a:srgbClr val="FF0000"/>
                </a:solidFill>
              </a:rPr>
              <a:t>Pointer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p,q</a:t>
            </a:r>
            <a:r>
              <a:rPr lang="en-US" altLang="zh-CN" sz="2800" dirty="0" smtClean="0">
                <a:solidFill>
                  <a:srgbClr val="FF0000"/>
                </a:solidFill>
              </a:rPr>
              <a:t>;</a:t>
            </a:r>
            <a:r>
              <a:rPr lang="en-US" altLang="zh-CN" sz="2800" dirty="0" smtClean="0">
                <a:solidFill>
                  <a:srgbClr val="0070C0"/>
                </a:solidFill>
              </a:rPr>
              <a:t>   </a:t>
            </a:r>
          </a:p>
          <a:p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请输入编号</a:t>
            </a:r>
            <a:r>
              <a:rPr lang="en-US" altLang="zh-CN" sz="2800" dirty="0" smtClean="0">
                <a:solidFill>
                  <a:srgbClr val="0070C0"/>
                </a:solidFill>
              </a:rPr>
              <a:t>”);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err="1" smtClean="0">
                <a:solidFill>
                  <a:srgbClr val="0070C0"/>
                </a:solidFill>
              </a:rPr>
              <a:t>scanf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(“%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d”,&amp;number</a:t>
            </a:r>
            <a:r>
              <a:rPr lang="en-US" altLang="zh-CN" sz="2800" dirty="0" smtClean="0">
                <a:solidFill>
                  <a:srgbClr val="0070C0"/>
                </a:solidFill>
              </a:rPr>
              <a:t>);          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输入编号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p=q=*Head;</a:t>
            </a: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while(p!=NULL</a:t>
            </a:r>
            <a:r>
              <a:rPr lang="en-US" altLang="zh-CN" sz="2800" dirty="0" smtClean="0">
                <a:solidFill>
                  <a:srgbClr val="FF0000"/>
                </a:solidFill>
              </a:rPr>
              <a:t>&amp;&amp;flag</a:t>
            </a:r>
            <a:r>
              <a:rPr lang="en-US" altLang="zh-CN" sz="2800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{ if(</a:t>
            </a:r>
            <a:r>
              <a:rPr lang="en-US" altLang="zh-CN" sz="2800" dirty="0" smtClean="0">
                <a:solidFill>
                  <a:srgbClr val="FF00FF"/>
                </a:solidFill>
              </a:rPr>
              <a:t>p-&gt;number==number</a:t>
            </a:r>
            <a:r>
              <a:rPr lang="en-US" altLang="zh-CN" sz="2800" dirty="0" smtClean="0">
                <a:solidFill>
                  <a:srgbClr val="0070C0"/>
                </a:solidFill>
              </a:rPr>
              <a:t>)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有则</a:t>
            </a:r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删除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       {  if(p==Head) { *Head=p-&gt;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next;free</a:t>
            </a:r>
            <a:r>
              <a:rPr lang="en-US" altLang="zh-CN" sz="2800" dirty="0" smtClean="0">
                <a:solidFill>
                  <a:srgbClr val="0070C0"/>
                </a:solidFill>
              </a:rPr>
              <a:t>(p);  }  </a:t>
            </a:r>
            <a:endParaRPr lang="en-US" altLang="zh-CN" sz="2800" dirty="0" smtClean="0">
              <a:solidFill>
                <a:srgbClr val="00B050"/>
              </a:solidFill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            </a:t>
            </a:r>
            <a:r>
              <a:rPr lang="en-US" altLang="zh-CN" sz="2800" dirty="0" smtClean="0">
                <a:solidFill>
                  <a:srgbClr val="0070C0"/>
                </a:solidFill>
              </a:rPr>
              <a:t>else              {</a:t>
            </a:r>
            <a:r>
              <a:rPr lang="en-US" altLang="zh-CN" sz="2800" dirty="0" smtClean="0">
                <a:solidFill>
                  <a:srgbClr val="FF0000"/>
                </a:solidFill>
              </a:rPr>
              <a:t>q-&gt;next=p-&gt;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next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;free</a:t>
            </a:r>
            <a:r>
              <a:rPr lang="en-US" altLang="zh-CN" sz="2800" dirty="0" smtClean="0">
                <a:solidFill>
                  <a:srgbClr val="0070C0"/>
                </a:solidFill>
              </a:rPr>
              <a:t>(p);  }      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           flag=0</a:t>
            </a:r>
            <a:r>
              <a:rPr lang="en-US" altLang="zh-CN" sz="2800" dirty="0" smtClean="0">
                <a:solidFill>
                  <a:srgbClr val="0070C0"/>
                </a:solidFill>
              </a:rPr>
              <a:t>;</a:t>
            </a:r>
            <a:r>
              <a:rPr lang="en-US" altLang="zh-CN" sz="2800" dirty="0">
                <a:solidFill>
                  <a:srgbClr val="00B050"/>
                </a:solidFill>
              </a:rPr>
              <a:t> 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pPr lvl="0"/>
            <a:r>
              <a:rPr lang="en-US" altLang="zh-CN" sz="2800" dirty="0" smtClean="0">
                <a:solidFill>
                  <a:srgbClr val="0070C0"/>
                </a:solidFill>
              </a:rPr>
              <a:t>          }</a:t>
            </a:r>
            <a:endParaRPr lang="en-US" altLang="zh-CN" sz="2800" dirty="0" smtClean="0">
              <a:solidFill>
                <a:srgbClr val="00B050"/>
              </a:solidFill>
            </a:endParaRPr>
          </a:p>
          <a:p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   else   {</a:t>
            </a:r>
            <a:r>
              <a:rPr lang="en-US" altLang="zh-CN" sz="2800" dirty="0" smtClean="0">
                <a:solidFill>
                  <a:srgbClr val="FF0000"/>
                </a:solidFill>
              </a:rPr>
              <a:t>q=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p;p</a:t>
            </a:r>
            <a:r>
              <a:rPr lang="en-US" altLang="zh-CN" sz="2800" dirty="0" smtClean="0">
                <a:solidFill>
                  <a:srgbClr val="FF0000"/>
                </a:solidFill>
              </a:rPr>
              <a:t>=p-&gt;next</a:t>
            </a:r>
            <a:r>
              <a:rPr lang="en-US" altLang="zh-CN" sz="2800" dirty="0" smtClean="0">
                <a:solidFill>
                  <a:srgbClr val="0070C0"/>
                </a:solidFill>
              </a:rPr>
              <a:t>;}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en-US" altLang="zh-CN" sz="2800" dirty="0" smtClean="0">
                <a:solidFill>
                  <a:srgbClr val="00B050"/>
                </a:solidFill>
                <a:ea typeface="华文楷体" panose="02010600040101010101" pitchFamily="2" charset="-122"/>
              </a:rPr>
              <a:t>q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指向当前，</a:t>
            </a:r>
            <a:r>
              <a:rPr lang="en-US" altLang="zh-CN" sz="2800" dirty="0" smtClean="0">
                <a:solidFill>
                  <a:srgbClr val="00B050"/>
                </a:solidFill>
                <a:ea typeface="华文楷体" panose="02010600040101010101" pitchFamily="2" charset="-122"/>
              </a:rPr>
              <a:t>p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指向</a:t>
            </a:r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下一结点</a:t>
            </a:r>
            <a:endParaRPr lang="en-US" altLang="zh-CN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}    </a:t>
            </a: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if(flag)       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没</a:t>
            </a:r>
            <a:r>
              <a:rPr lang="en-US" altLang="zh-CN" sz="2800" dirty="0" smtClean="0">
                <a:solidFill>
                  <a:srgbClr val="0070C0"/>
                </a:solidFill>
              </a:rPr>
              <a:t>...”);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这样用就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对了</a:t>
            </a:r>
            <a:endParaRPr lang="en-US" altLang="zh-CN" sz="2800" dirty="0" smtClean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242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显示函数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3528" y="1260043"/>
            <a:ext cx="758893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Pointer </a:t>
            </a:r>
            <a:r>
              <a:rPr lang="en-US" altLang="zh-CN" sz="2800" dirty="0" smtClean="0">
                <a:solidFill>
                  <a:srgbClr val="FF0000"/>
                </a:solidFill>
              </a:rPr>
              <a:t>p=Head</a:t>
            </a:r>
            <a:r>
              <a:rPr lang="en-US" altLang="zh-CN" sz="2800" dirty="0" smtClean="0">
                <a:solidFill>
                  <a:srgbClr val="0070C0"/>
                </a:solidFill>
              </a:rPr>
              <a:t>;    </a:t>
            </a:r>
          </a:p>
          <a:p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(“\n”);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编号   姓名       人数    时间</a:t>
            </a:r>
            <a:r>
              <a:rPr lang="en-US" altLang="zh-CN" sz="2800" dirty="0" smtClean="0">
                <a:solidFill>
                  <a:srgbClr val="0070C0"/>
                </a:solidFill>
              </a:rPr>
              <a:t>”);</a:t>
            </a: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while(p!=NULL)                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列表显示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   {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(“%10d”,p-&gt;number);</a:t>
            </a:r>
          </a:p>
          <a:p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    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(“%12s”,p-&gt;name);}          </a:t>
            </a:r>
            <a:endParaRPr lang="en-US" altLang="zh-CN" sz="2800" dirty="0" smtClean="0">
              <a:solidFill>
                <a:srgbClr val="00B05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   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(“%10d”,p-&gt;sum)</a:t>
            </a: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   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(“%12s\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n”,p</a:t>
            </a:r>
            <a:r>
              <a:rPr lang="en-US" altLang="zh-CN" sz="2800" dirty="0" smtClean="0">
                <a:solidFill>
                  <a:srgbClr val="0070C0"/>
                </a:solidFill>
              </a:rPr>
              <a:t>-&gt;time);</a:t>
            </a: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    </a:t>
            </a:r>
            <a:r>
              <a:rPr lang="en-US" altLang="zh-CN" sz="2800" dirty="0" smtClean="0">
                <a:solidFill>
                  <a:srgbClr val="FF0000"/>
                </a:solidFill>
              </a:rPr>
              <a:t>p=p-&gt;next</a:t>
            </a:r>
            <a:r>
              <a:rPr lang="en-US" altLang="zh-CN" sz="2800" dirty="0" smtClean="0">
                <a:solidFill>
                  <a:srgbClr val="0070C0"/>
                </a:solidFill>
              </a:rPr>
              <a:t>;</a:t>
            </a:r>
            <a:r>
              <a:rPr lang="en-US" altLang="zh-CN" sz="2800" dirty="0">
                <a:solidFill>
                  <a:srgbClr val="00B050"/>
                </a:solidFill>
              </a:rPr>
              <a:t> </a:t>
            </a:r>
            <a:r>
              <a:rPr lang="en-US" altLang="zh-CN" sz="2800" dirty="0" smtClean="0">
                <a:solidFill>
                  <a:srgbClr val="00B050"/>
                </a:solidFill>
              </a:rPr>
              <a:t>                          //</a:t>
            </a:r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指向下一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结点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 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47664" y="5571237"/>
            <a:ext cx="62889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查询、修改、显示函数结构完全一样，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插入、删除函数稍复杂些。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874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程序改进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908720"/>
            <a:ext cx="8263801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、应该中午、晚上分别记最多接受订桌数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、应该按人名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手机号输入，不能按编号输入，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编号不要人工输入，应该自动编号；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应记录订桌时间。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、查询功能不要按编号查询，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应该按人名、手机号码、时间等查询。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修改功能也不要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按编号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，要按人名、手机号等，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要先显示此条信息，再提示是否修改。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、删除前也应显示此条信息，提示是否确定删除。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6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、显示应该按日期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中午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晚上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等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分开列。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7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、表格存到文件中，程序启动时先读文件，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程序结束时保存文件。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8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、输入应该有错误重输、连续输入等功能。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40039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不限于：</a:t>
            </a:r>
            <a:endParaRPr lang="zh-CN" altLang="en-US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0152" y="33439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补充练习</a:t>
            </a:r>
            <a:endParaRPr lang="zh-CN" altLang="en-US" sz="3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268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案例分析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4659" y="2694399"/>
            <a:ext cx="359585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、个人所得税计算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、学生试卷分数统计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、电话订餐信息处理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764105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学习辅导</a:t>
            </a:r>
            <a:r>
              <a:rPr lang="en-US" altLang="zh-CN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第十三章</a:t>
            </a:r>
            <a:endParaRPr lang="zh-CN" altLang="en-US" sz="3200" dirty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729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问题描述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1456903"/>
            <a:ext cx="7725192" cy="4924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电话订餐信息处理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李红  </a:t>
            </a:r>
            <a:r>
              <a:rPr lang="en-US" altLang="zh-CN" sz="28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12</a:t>
            </a:r>
            <a:r>
              <a:rPr lang="zh-CN" altLang="en-US" sz="28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点    </a:t>
            </a:r>
            <a:r>
              <a:rPr lang="en-US" altLang="zh-CN" sz="28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sz="28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人</a:t>
            </a:r>
            <a:endParaRPr lang="en-US" altLang="zh-CN" sz="2800" dirty="0" smtClean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刘娜  </a:t>
            </a:r>
            <a:r>
              <a:rPr lang="en-US" altLang="zh-CN" sz="28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11</a:t>
            </a:r>
            <a:r>
              <a:rPr lang="zh-CN" altLang="en-US" sz="28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点    </a:t>
            </a:r>
            <a:r>
              <a:rPr lang="en-US" altLang="zh-CN" sz="28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8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人</a:t>
            </a:r>
            <a:endParaRPr lang="en-US" altLang="zh-CN" sz="2800" dirty="0" smtClean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汪寒  </a:t>
            </a:r>
            <a:r>
              <a:rPr lang="en-US" altLang="zh-CN" sz="28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11</a:t>
            </a:r>
            <a:r>
              <a:rPr lang="zh-CN" altLang="en-US" sz="28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点</a:t>
            </a:r>
            <a:r>
              <a:rPr lang="en-US" altLang="zh-CN" sz="28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50  3</a:t>
            </a:r>
            <a:r>
              <a:rPr lang="zh-CN" altLang="en-US" sz="28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人</a:t>
            </a:r>
            <a:endParaRPr lang="en-US" altLang="zh-CN" sz="2800" dirty="0" smtClean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孙杰  </a:t>
            </a:r>
            <a:r>
              <a:rPr lang="en-US" altLang="zh-CN" sz="28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sz="28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点</a:t>
            </a:r>
            <a:r>
              <a:rPr lang="en-US" altLang="zh-CN" sz="28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10  4</a:t>
            </a:r>
            <a:r>
              <a:rPr lang="zh-CN" altLang="en-US" sz="28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人</a:t>
            </a:r>
            <a:endParaRPr lang="en-US" altLang="zh-CN" sz="2800" dirty="0" smtClean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赵军  </a:t>
            </a:r>
            <a:r>
              <a:rPr lang="en-US" altLang="zh-CN" sz="28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13</a:t>
            </a:r>
            <a:r>
              <a:rPr lang="zh-CN" altLang="en-US" sz="28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点</a:t>
            </a:r>
            <a:r>
              <a:rPr lang="en-US" altLang="zh-CN" sz="28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20  6</a:t>
            </a:r>
            <a:r>
              <a:rPr lang="zh-CN" altLang="en-US" sz="28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人</a:t>
            </a:r>
            <a:endParaRPr lang="en-US" altLang="zh-CN" sz="2800" dirty="0" smtClean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功能：插入、查询、修改、删除、显示、退出。</a:t>
            </a:r>
            <a:endParaRPr lang="en-US" altLang="zh-CN" sz="2800" dirty="0" smtClean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编写实用软件的第一步：客户需求分析！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3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用结构体数组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980728"/>
            <a:ext cx="4134465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solidFill>
                  <a:srgbClr val="FF00FF"/>
                </a:solidFill>
              </a:rPr>
              <a:t>struct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guest_info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{ char name[8];  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姓名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   sum;          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人数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char time[10];  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number;      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编号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}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GuestList</a:t>
            </a:r>
            <a:r>
              <a:rPr lang="en-US" altLang="zh-CN" sz="2800" dirty="0" smtClean="0">
                <a:solidFill>
                  <a:srgbClr val="FF00FF"/>
                </a:solidFill>
              </a:rPr>
              <a:t>[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MaxSize</a:t>
            </a:r>
            <a:r>
              <a:rPr lang="en-US" altLang="zh-CN" sz="2800" dirty="0" smtClean="0">
                <a:solidFill>
                  <a:srgbClr val="FF00FF"/>
                </a:solidFill>
              </a:rPr>
              <a:t>];</a:t>
            </a:r>
          </a:p>
          <a:p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每个功能对应一个函数：</a:t>
            </a:r>
            <a:endParaRPr lang="en-US" altLang="zh-CN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void Insert(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*);  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插入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void Search(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);   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查询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void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Updata</a:t>
            </a:r>
            <a:r>
              <a:rPr lang="en-US" altLang="zh-CN" sz="2800" dirty="0" smtClean="0">
                <a:solidFill>
                  <a:srgbClr val="FF00FF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);  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修改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void Delete(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*);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删除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void Show(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);     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显示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44208" y="1268760"/>
            <a:ext cx="1980029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联系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电话</a:t>
            </a:r>
            <a:endParaRPr lang="en-US" altLang="zh-CN" sz="280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/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日期</a:t>
            </a:r>
            <a:endParaRPr lang="en-US" altLang="zh-CN" sz="280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/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中午</a:t>
            </a:r>
            <a:r>
              <a:rPr lang="en-US" altLang="zh-CN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晚上</a:t>
            </a:r>
            <a:endParaRPr lang="en-US" altLang="zh-CN" sz="280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/>
            <a:r>
              <a:rPr lang="en-US" altLang="zh-CN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桌号</a:t>
            </a:r>
            <a:r>
              <a:rPr lang="en-US" altLang="zh-CN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endParaRPr lang="en-US" altLang="zh-CN" sz="280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/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应自动编号</a:t>
            </a:r>
            <a:endParaRPr lang="zh-CN" altLang="en-US" sz="2800" dirty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6056" y="4333610"/>
            <a:ext cx="34163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个函数有</a:t>
            </a:r>
            <a:r>
              <a:rPr lang="en-US" altLang="zh-CN" sz="28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种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不同的参数传递方式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151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主程序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45239" y="620688"/>
            <a:ext cx="706712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#define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MaxSize</a:t>
            </a:r>
            <a:r>
              <a:rPr lang="en-US" altLang="zh-CN" sz="2800" dirty="0" smtClean="0">
                <a:solidFill>
                  <a:srgbClr val="0070C0"/>
                </a:solidFill>
              </a:rPr>
              <a:t> 20</a:t>
            </a:r>
          </a:p>
          <a:p>
            <a:r>
              <a:rPr lang="en-US" altLang="zh-CN" sz="2800" dirty="0" err="1" smtClean="0">
                <a:solidFill>
                  <a:srgbClr val="0070C0"/>
                </a:solidFill>
              </a:rPr>
              <a:t>int</a:t>
            </a:r>
            <a:r>
              <a:rPr lang="en-US" altLang="zh-CN" sz="2800" dirty="0" smtClean="0">
                <a:solidFill>
                  <a:srgbClr val="0070C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i,int</a:t>
            </a:r>
            <a:r>
              <a:rPr lang="en-US" altLang="zh-CN" sz="2800" dirty="0" smtClean="0">
                <a:solidFill>
                  <a:srgbClr val="0070C0"/>
                </a:solidFill>
              </a:rPr>
              <a:t> count=0;</a:t>
            </a: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do</a:t>
            </a:r>
            <a:r>
              <a:rPr lang="en-US" altLang="zh-CN" sz="2800" dirty="0" smtClean="0">
                <a:solidFill>
                  <a:srgbClr val="FF0000"/>
                </a:solidFill>
              </a:rPr>
              <a:t>{</a:t>
            </a:r>
            <a:r>
              <a:rPr lang="en-US" altLang="zh-CN" sz="2800" dirty="0" smtClean="0">
                <a:solidFill>
                  <a:srgbClr val="0070C0"/>
                </a:solidFill>
              </a:rPr>
              <a:t>              </a:t>
            </a:r>
            <a:r>
              <a:rPr lang="en-US" altLang="zh-CN" sz="2800" dirty="0" smtClean="0">
                <a:solidFill>
                  <a:srgbClr val="00B050"/>
                </a:solidFill>
                <a:ea typeface="楷体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显示</a:t>
            </a:r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提示信息</a:t>
            </a:r>
            <a:r>
              <a:rPr lang="en-US" altLang="zh-CN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en-US" altLang="zh-CN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1...5,6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退出</a:t>
            </a:r>
            <a:r>
              <a:rPr lang="en-US" altLang="zh-CN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略</a:t>
            </a:r>
            <a:endParaRPr lang="en-US" altLang="zh-CN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err="1" smtClean="0">
                <a:solidFill>
                  <a:srgbClr val="0070C0"/>
                </a:solidFill>
              </a:rPr>
              <a:t>scanf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(“%d”,&amp;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);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输入功能选择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switch(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{</a:t>
            </a:r>
            <a:r>
              <a:rPr lang="en-US" altLang="zh-CN" sz="2800" dirty="0" smtClean="0">
                <a:solidFill>
                  <a:srgbClr val="0070C0"/>
                </a:solidFill>
              </a:rPr>
              <a:t>case 1:Insert(&amp;count);break;</a:t>
            </a: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case 2:Search(count);  break</a:t>
            </a:r>
            <a:r>
              <a:rPr lang="en-US" altLang="zh-CN" sz="2800" dirty="0">
                <a:solidFill>
                  <a:srgbClr val="0070C0"/>
                </a:solidFill>
              </a:rPr>
              <a:t>;</a:t>
            </a: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case 3:Update(count); break</a:t>
            </a:r>
            <a:r>
              <a:rPr lang="en-US" altLang="zh-CN" sz="2800" dirty="0">
                <a:solidFill>
                  <a:srgbClr val="0070C0"/>
                </a:solidFill>
              </a:rPr>
              <a:t>;</a:t>
            </a: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case 4:Delete(&amp;</a:t>
            </a:r>
            <a:r>
              <a:rPr lang="en-US" altLang="zh-CN" sz="2800" dirty="0">
                <a:solidFill>
                  <a:srgbClr val="0070C0"/>
                </a:solidFill>
              </a:rPr>
              <a:t>count);break;</a:t>
            </a:r>
          </a:p>
          <a:p>
            <a:r>
              <a:rPr lang="en-US" altLang="zh-CN" sz="2800" dirty="0">
                <a:solidFill>
                  <a:srgbClr val="0070C0"/>
                </a:solidFill>
              </a:rPr>
              <a:t> case </a:t>
            </a:r>
            <a:r>
              <a:rPr lang="en-US" altLang="zh-CN" sz="2800" dirty="0" smtClean="0">
                <a:solidFill>
                  <a:srgbClr val="0070C0"/>
                </a:solidFill>
              </a:rPr>
              <a:t>5:Show(count);     break;</a:t>
            </a: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case 6:break</a:t>
            </a:r>
            <a:r>
              <a:rPr lang="en-US" altLang="zh-CN" sz="2800" dirty="0">
                <a:solidFill>
                  <a:srgbClr val="0070C0"/>
                </a:solidFill>
              </a:rPr>
              <a:t>;</a:t>
            </a: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default: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错误，重选</a:t>
            </a:r>
            <a:r>
              <a:rPr lang="en-US" altLang="zh-CN" sz="2800" dirty="0" smtClean="0">
                <a:solidFill>
                  <a:srgbClr val="0070C0"/>
                </a:solidFill>
              </a:rPr>
              <a:t>”);break;</a:t>
            </a:r>
            <a:r>
              <a:rPr lang="en-US" altLang="zh-CN" sz="2800" dirty="0" smtClean="0">
                <a:solidFill>
                  <a:srgbClr val="FF00FF"/>
                </a:solidFill>
              </a:rPr>
              <a:t>}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}</a:t>
            </a:r>
            <a:r>
              <a:rPr lang="en-US" altLang="zh-CN" sz="2800" dirty="0" smtClean="0">
                <a:solidFill>
                  <a:srgbClr val="0070C0"/>
                </a:solidFill>
              </a:rPr>
              <a:t>while(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!=6);               </a:t>
            </a:r>
            <a:r>
              <a:rPr lang="en-US" altLang="zh-CN" sz="2800" dirty="0" smtClean="0">
                <a:solidFill>
                  <a:srgbClr val="00B050"/>
                </a:solidFill>
                <a:ea typeface="华文楷体" panose="02010600040101010101" pitchFamily="2" charset="-122"/>
              </a:rPr>
              <a:t>//</a:t>
            </a:r>
            <a:r>
              <a:rPr lang="en-US" altLang="zh-CN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则退出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return 0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55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99898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插入函数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3528" y="1261204"/>
            <a:ext cx="825533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solidFill>
                  <a:srgbClr val="0070C0"/>
                </a:solidFill>
              </a:rPr>
              <a:t>int</a:t>
            </a:r>
            <a:r>
              <a:rPr lang="en-US" altLang="zh-CN" sz="2800" dirty="0" smtClean="0">
                <a:solidFill>
                  <a:srgbClr val="0070C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i,in_number</a:t>
            </a:r>
            <a:r>
              <a:rPr lang="en-US" altLang="zh-CN" sz="2800" dirty="0" smtClean="0">
                <a:solidFill>
                  <a:srgbClr val="0070C0"/>
                </a:solidFill>
              </a:rPr>
              <a:t>;</a:t>
            </a: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if(*</a:t>
            </a:r>
            <a:r>
              <a:rPr lang="en-US" altLang="zh-CN" sz="2800" dirty="0">
                <a:solidFill>
                  <a:srgbClr val="0070C0"/>
                </a:solidFill>
              </a:rPr>
              <a:t>count==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MaxSize</a:t>
            </a:r>
            <a:r>
              <a:rPr lang="en-US" altLang="zh-CN" sz="2800" dirty="0" smtClean="0">
                <a:solidFill>
                  <a:srgbClr val="0070C0"/>
                </a:solidFill>
              </a:rPr>
              <a:t>){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</a:t>
            </a:r>
            <a:r>
              <a:rPr lang="zh-CN" altLang="en-US" sz="2800" dirty="0" smtClean="0">
                <a:solidFill>
                  <a:srgbClr val="0070C0"/>
                </a:solidFill>
              </a:rPr>
              <a:t>满</a:t>
            </a:r>
            <a:r>
              <a:rPr lang="en-US" altLang="zh-CN" sz="2800" dirty="0" smtClean="0">
                <a:solidFill>
                  <a:srgbClr val="0070C0"/>
                </a:solidFill>
              </a:rPr>
              <a:t>”);return;}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满则不输入</a:t>
            </a:r>
            <a:endParaRPr lang="en-US" altLang="zh-CN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err="1" smtClean="0">
                <a:solidFill>
                  <a:srgbClr val="0070C0"/>
                </a:solidFill>
              </a:rPr>
              <a:t>scanf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(“%d”,&amp;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in_number</a:t>
            </a:r>
            <a:r>
              <a:rPr lang="en-US" altLang="zh-CN" sz="2800" dirty="0" smtClean="0">
                <a:solidFill>
                  <a:srgbClr val="0070C0"/>
                </a:solidFill>
              </a:rPr>
              <a:t>);  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输入编号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for(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dirty="0" smtClean="0">
                <a:solidFill>
                  <a:srgbClr val="FF0000"/>
                </a:solidFill>
              </a:rPr>
              <a:t>=0;i&lt;*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count;i</a:t>
            </a:r>
            <a:r>
              <a:rPr lang="en-US" altLang="zh-CN" sz="2800" dirty="0" smtClean="0">
                <a:solidFill>
                  <a:srgbClr val="FF0000"/>
                </a:solidFill>
              </a:rPr>
              <a:t>++</a:t>
            </a:r>
            <a:r>
              <a:rPr lang="en-US" altLang="zh-CN" sz="2800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if(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GuestList</a:t>
            </a:r>
            <a:r>
              <a:rPr lang="en-US" altLang="zh-CN" sz="2800" dirty="0" smtClean="0">
                <a:solidFill>
                  <a:srgbClr val="0070C0"/>
                </a:solidFill>
              </a:rPr>
              <a:t>[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].number</a:t>
            </a:r>
            <a:r>
              <a:rPr lang="en-US" altLang="zh-CN" sz="2800" dirty="0" smtClean="0">
                <a:solidFill>
                  <a:srgbClr val="FF0000"/>
                </a:solidFill>
              </a:rPr>
              <a:t>==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in_number</a:t>
            </a:r>
            <a:r>
              <a:rPr lang="en-US" altLang="zh-CN" sz="2800" dirty="0" smtClean="0">
                <a:solidFill>
                  <a:srgbClr val="0070C0"/>
                </a:solidFill>
              </a:rPr>
              <a:t>)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已有此编号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   {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已有相同编号</a:t>
            </a:r>
            <a:r>
              <a:rPr lang="en-US" altLang="zh-CN" sz="2800" dirty="0" smtClean="0">
                <a:solidFill>
                  <a:srgbClr val="0070C0"/>
                </a:solidFill>
              </a:rPr>
              <a:t>”);return;}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则不输入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err="1" smtClean="0">
                <a:solidFill>
                  <a:srgbClr val="0070C0"/>
                </a:solidFill>
              </a:rPr>
              <a:t>GuestList</a:t>
            </a:r>
            <a:r>
              <a:rPr lang="en-US" altLang="zh-CN" sz="2800" dirty="0" smtClean="0">
                <a:solidFill>
                  <a:srgbClr val="0070C0"/>
                </a:solidFill>
              </a:rPr>
              <a:t>[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].number=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in_number</a:t>
            </a:r>
            <a:r>
              <a:rPr lang="en-US" altLang="zh-CN" sz="2800" dirty="0" smtClean="0">
                <a:solidFill>
                  <a:srgbClr val="0070C0"/>
                </a:solidFill>
              </a:rPr>
              <a:t>;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en-US" altLang="zh-CN" sz="2800" dirty="0" err="1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正好指向表尾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err="1" smtClean="0">
                <a:solidFill>
                  <a:srgbClr val="0070C0"/>
                </a:solidFill>
              </a:rPr>
              <a:t>scanf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(“%s”,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GuestList</a:t>
            </a:r>
            <a:r>
              <a:rPr lang="en-US" altLang="zh-CN" sz="2800" dirty="0" smtClean="0">
                <a:solidFill>
                  <a:srgbClr val="0070C0"/>
                </a:solidFill>
              </a:rPr>
              <a:t>[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].name);</a:t>
            </a:r>
          </a:p>
          <a:p>
            <a:r>
              <a:rPr lang="en-US" altLang="zh-CN" sz="2800" dirty="0" err="1" smtClean="0">
                <a:solidFill>
                  <a:srgbClr val="0070C0"/>
                </a:solidFill>
              </a:rPr>
              <a:t>scanf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(“%d”,&amp;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GuestList</a:t>
            </a:r>
            <a:r>
              <a:rPr lang="en-US" altLang="zh-CN" sz="2800" dirty="0" smtClean="0">
                <a:solidFill>
                  <a:srgbClr val="0070C0"/>
                </a:solidFill>
              </a:rPr>
              <a:t>[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].sum);</a:t>
            </a:r>
            <a:endParaRPr lang="en-US" altLang="zh-CN" sz="2800" dirty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</a:t>
            </a:r>
            <a:r>
              <a:rPr lang="en-US" altLang="zh-CN" sz="2800" dirty="0" err="1">
                <a:solidFill>
                  <a:srgbClr val="0070C0"/>
                </a:solidFill>
              </a:rPr>
              <a:t>scanf</a:t>
            </a:r>
            <a:r>
              <a:rPr lang="en-US" altLang="zh-CN" sz="2800" dirty="0">
                <a:solidFill>
                  <a:srgbClr val="0070C0"/>
                </a:solidFill>
              </a:rPr>
              <a:t>(“%s”,</a:t>
            </a:r>
            <a:r>
              <a:rPr lang="en-US" altLang="zh-CN" sz="2800" dirty="0" err="1">
                <a:solidFill>
                  <a:srgbClr val="0070C0"/>
                </a:solidFill>
              </a:rPr>
              <a:t>GuestList</a:t>
            </a:r>
            <a:r>
              <a:rPr lang="en-US" altLang="zh-CN" sz="2800" dirty="0">
                <a:solidFill>
                  <a:srgbClr val="0070C0"/>
                </a:solidFill>
              </a:rPr>
              <a:t>[</a:t>
            </a:r>
            <a:r>
              <a:rPr lang="en-US" altLang="zh-CN" sz="2800" dirty="0" err="1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].time);</a:t>
            </a:r>
            <a:endParaRPr lang="en-US" altLang="zh-CN" sz="2800" dirty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(</a:t>
            </a:r>
            <a:r>
              <a:rPr lang="en-US" altLang="zh-CN" sz="2800" dirty="0" smtClean="0">
                <a:solidFill>
                  <a:srgbClr val="FF0000"/>
                </a:solidFill>
              </a:rPr>
              <a:t>*count</a:t>
            </a:r>
            <a:r>
              <a:rPr lang="en-US" altLang="zh-CN" sz="2800" dirty="0" smtClean="0">
                <a:solidFill>
                  <a:srgbClr val="0070C0"/>
                </a:solidFill>
              </a:rPr>
              <a:t>)++;         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订桌数加</a:t>
            </a:r>
            <a:r>
              <a:rPr lang="en-US" altLang="zh-CN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800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endParaRPr lang="zh-CN" altLang="en-US" sz="2800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27360" y="1215916"/>
            <a:ext cx="3429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FF"/>
                </a:solidFill>
              </a:rPr>
              <a:t>void Insert(</a:t>
            </a:r>
            <a:r>
              <a:rPr lang="en-US" altLang="zh-CN" sz="2800" dirty="0" err="1">
                <a:solidFill>
                  <a:srgbClr val="FF00FF"/>
                </a:solidFill>
              </a:rPr>
              <a:t>int</a:t>
            </a: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*count)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8375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3528" y="1262365"/>
            <a:ext cx="756482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solidFill>
                  <a:srgbClr val="0070C0"/>
                </a:solidFill>
              </a:rPr>
              <a:t>int</a:t>
            </a:r>
            <a:r>
              <a:rPr lang="en-US" altLang="zh-CN" sz="2800" dirty="0" smtClean="0">
                <a:solidFill>
                  <a:srgbClr val="0070C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i,number,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flag</a:t>
            </a:r>
            <a:r>
              <a:rPr lang="en-US" altLang="zh-CN" sz="2800" dirty="0" smtClean="0">
                <a:solidFill>
                  <a:srgbClr val="FF0000"/>
                </a:solidFill>
              </a:rPr>
              <a:t>=1</a:t>
            </a:r>
            <a:r>
              <a:rPr lang="en-US" altLang="zh-CN" sz="2800" dirty="0" smtClean="0">
                <a:solidFill>
                  <a:srgbClr val="0070C0"/>
                </a:solidFill>
              </a:rPr>
              <a:t>;    </a:t>
            </a:r>
          </a:p>
          <a:p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请输入编号</a:t>
            </a:r>
            <a:r>
              <a:rPr lang="en-US" altLang="zh-CN" sz="2800" dirty="0" smtClean="0">
                <a:solidFill>
                  <a:srgbClr val="0070C0"/>
                </a:solidFill>
              </a:rPr>
              <a:t>”);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err="1" smtClean="0">
                <a:solidFill>
                  <a:srgbClr val="0070C0"/>
                </a:solidFill>
              </a:rPr>
              <a:t>scanf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(“%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d”,&amp;number</a:t>
            </a:r>
            <a:r>
              <a:rPr lang="en-US" altLang="zh-CN" sz="2800" dirty="0" smtClean="0">
                <a:solidFill>
                  <a:srgbClr val="0070C0"/>
                </a:solidFill>
              </a:rPr>
              <a:t>);  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输入编号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for(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=0;</a:t>
            </a:r>
            <a:r>
              <a:rPr lang="en-US" altLang="zh-CN" sz="2800" dirty="0" smtClean="0">
                <a:solidFill>
                  <a:srgbClr val="FF00FF"/>
                </a:solidFill>
              </a:rPr>
              <a:t>i&lt;count</a:t>
            </a:r>
            <a:r>
              <a:rPr lang="en-US" altLang="zh-CN" sz="2800" dirty="0" smtClean="0">
                <a:solidFill>
                  <a:srgbClr val="FF0000"/>
                </a:solidFill>
              </a:rPr>
              <a:t>&amp;&amp;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flag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;i</a:t>
            </a:r>
            <a:r>
              <a:rPr lang="en-US" altLang="zh-CN" sz="2800" dirty="0" smtClean="0">
                <a:solidFill>
                  <a:srgbClr val="0070C0"/>
                </a:solidFill>
              </a:rPr>
              <a:t>++)</a:t>
            </a: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{if(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GuestList</a:t>
            </a:r>
            <a:r>
              <a:rPr lang="en-US" altLang="zh-CN" sz="2800" dirty="0" smtClean="0">
                <a:solidFill>
                  <a:srgbClr val="0070C0"/>
                </a:solidFill>
              </a:rPr>
              <a:t>[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].number</a:t>
            </a:r>
            <a:r>
              <a:rPr lang="en-US" altLang="zh-CN" sz="2800" dirty="0" smtClean="0">
                <a:solidFill>
                  <a:srgbClr val="FF0000"/>
                </a:solidFill>
              </a:rPr>
              <a:t>==</a:t>
            </a:r>
            <a:r>
              <a:rPr lang="en-US" altLang="zh-CN" sz="2800" dirty="0" smtClean="0">
                <a:solidFill>
                  <a:srgbClr val="0070C0"/>
                </a:solidFill>
              </a:rPr>
              <a:t>number)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有则显示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    {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姓名</a:t>
            </a:r>
            <a:r>
              <a:rPr lang="zh-CN" altLang="en-US" sz="2800" dirty="0" smtClean="0">
                <a:solidFill>
                  <a:srgbClr val="0070C0"/>
                </a:solidFill>
              </a:rPr>
              <a:t>：</a:t>
            </a:r>
            <a:r>
              <a:rPr lang="en-US" altLang="zh-CN" sz="2800" dirty="0" smtClean="0">
                <a:solidFill>
                  <a:srgbClr val="0070C0"/>
                </a:solidFill>
              </a:rPr>
              <a:t>%</a:t>
            </a:r>
            <a:r>
              <a:rPr lang="zh-CN" altLang="en-US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s”,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GuestList</a:t>
            </a:r>
            <a:r>
              <a:rPr lang="en-US" altLang="zh-CN" sz="2800" dirty="0" smtClean="0">
                <a:solidFill>
                  <a:srgbClr val="0070C0"/>
                </a:solidFill>
              </a:rPr>
              <a:t>[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].name);}          </a:t>
            </a:r>
            <a:endParaRPr lang="en-US" altLang="zh-CN" sz="2800" dirty="0" smtClean="0">
              <a:solidFill>
                <a:srgbClr val="00B05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   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人数</a:t>
            </a:r>
            <a:r>
              <a:rPr lang="zh-CN" altLang="en-US" sz="2800" dirty="0" smtClean="0">
                <a:solidFill>
                  <a:srgbClr val="0070C0"/>
                </a:solidFill>
              </a:rPr>
              <a:t>：</a:t>
            </a:r>
            <a:r>
              <a:rPr lang="en-US" altLang="zh-CN" sz="2800" dirty="0" smtClean="0">
                <a:solidFill>
                  <a:srgbClr val="0070C0"/>
                </a:solidFill>
              </a:rPr>
              <a:t>%</a:t>
            </a:r>
            <a:r>
              <a:rPr lang="zh-CN" altLang="en-US" sz="2800" dirty="0" smtClean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d”,</a:t>
            </a:r>
            <a:r>
              <a:rPr lang="en-US" altLang="zh-CN" sz="2800" dirty="0" err="1">
                <a:solidFill>
                  <a:srgbClr val="0070C0"/>
                </a:solidFill>
              </a:rPr>
              <a:t>GuestList</a:t>
            </a:r>
            <a:r>
              <a:rPr lang="en-US" altLang="zh-CN" sz="2800" dirty="0">
                <a:solidFill>
                  <a:srgbClr val="0070C0"/>
                </a:solidFill>
              </a:rPr>
              <a:t>[</a:t>
            </a:r>
            <a:r>
              <a:rPr lang="en-US" altLang="zh-CN" sz="2800" dirty="0" err="1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].sum)</a:t>
            </a: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   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时间是</a:t>
            </a:r>
            <a:r>
              <a:rPr lang="zh-CN" altLang="en-US" sz="2800" dirty="0" smtClean="0">
                <a:solidFill>
                  <a:srgbClr val="0070C0"/>
                </a:solidFill>
              </a:rPr>
              <a:t>：</a:t>
            </a:r>
            <a:r>
              <a:rPr lang="en-US" altLang="zh-CN" sz="2800" dirty="0" smtClean="0">
                <a:solidFill>
                  <a:srgbClr val="0070C0"/>
                </a:solidFill>
              </a:rPr>
              <a:t>%</a:t>
            </a:r>
            <a:r>
              <a:rPr lang="zh-CN" altLang="en-US" sz="2800" dirty="0" smtClean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s</a:t>
            </a:r>
            <a:r>
              <a:rPr lang="en-US" altLang="zh-CN" sz="2800" dirty="0">
                <a:solidFill>
                  <a:srgbClr val="0070C0"/>
                </a:solidFill>
              </a:rPr>
              <a:t>”,</a:t>
            </a:r>
            <a:r>
              <a:rPr lang="en-US" altLang="zh-CN" sz="2800" dirty="0" err="1">
                <a:solidFill>
                  <a:srgbClr val="0070C0"/>
                </a:solidFill>
              </a:rPr>
              <a:t>GuestList</a:t>
            </a:r>
            <a:r>
              <a:rPr lang="en-US" altLang="zh-CN" sz="2800" dirty="0">
                <a:solidFill>
                  <a:srgbClr val="0070C0"/>
                </a:solidFill>
              </a:rPr>
              <a:t>[</a:t>
            </a:r>
            <a:r>
              <a:rPr lang="en-US" altLang="zh-CN" sz="2800" dirty="0" err="1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].time);</a:t>
            </a: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    </a:t>
            </a:r>
            <a:r>
              <a:rPr lang="en-US" altLang="zh-CN" sz="2800" dirty="0" smtClean="0">
                <a:solidFill>
                  <a:srgbClr val="FF0000"/>
                </a:solidFill>
              </a:rPr>
              <a:t>flag=0</a:t>
            </a:r>
            <a:r>
              <a:rPr lang="en-US" altLang="zh-CN" sz="2800" dirty="0" smtClean="0">
                <a:solidFill>
                  <a:srgbClr val="0070C0"/>
                </a:solidFill>
              </a:rPr>
              <a:t>;} </a:t>
            </a:r>
          </a:p>
          <a:p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   else       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这样写有没问题？</a:t>
            </a:r>
            <a:endParaRPr lang="en-US" altLang="zh-CN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   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没</a:t>
            </a:r>
            <a:r>
              <a:rPr lang="en-US" altLang="zh-CN" sz="2800" dirty="0" smtClean="0">
                <a:solidFill>
                  <a:srgbClr val="0070C0"/>
                </a:solidFill>
              </a:rPr>
              <a:t>”);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会如何显示？</a:t>
            </a:r>
            <a:endParaRPr lang="en-US" altLang="zh-CN" sz="2800" dirty="0" smtClean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 }</a:t>
            </a:r>
            <a:r>
              <a:rPr lang="en-US" altLang="zh-CN" sz="2800" dirty="0" smtClean="0">
                <a:solidFill>
                  <a:srgbClr val="00B050"/>
                </a:solidFill>
              </a:rPr>
              <a:t>                                      //</a:t>
            </a:r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后面链表程序写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</a:t>
            </a:r>
            <a:endParaRPr lang="en-US" altLang="zh-CN" sz="2800" dirty="0" smtClean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16016" y="1268501"/>
            <a:ext cx="33820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FF"/>
                </a:solidFill>
              </a:rPr>
              <a:t>void </a:t>
            </a:r>
            <a:r>
              <a:rPr lang="en-US" altLang="zh-CN" sz="2800" dirty="0" smtClean="0">
                <a:solidFill>
                  <a:srgbClr val="FF00FF"/>
                </a:solidFill>
              </a:rPr>
              <a:t>Search(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count)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0417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修改函数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3528" y="1189196"/>
            <a:ext cx="7564828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solidFill>
                  <a:srgbClr val="0070C0"/>
                </a:solidFill>
              </a:rPr>
              <a:t>int</a:t>
            </a:r>
            <a:r>
              <a:rPr lang="en-US" altLang="zh-CN" sz="2800" dirty="0" smtClean="0">
                <a:solidFill>
                  <a:srgbClr val="0070C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i,number,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flag</a:t>
            </a:r>
            <a:r>
              <a:rPr lang="en-US" altLang="zh-CN" sz="2800" dirty="0" smtClean="0">
                <a:solidFill>
                  <a:srgbClr val="FF0000"/>
                </a:solidFill>
              </a:rPr>
              <a:t>=1</a:t>
            </a:r>
            <a:r>
              <a:rPr lang="en-US" altLang="zh-CN" sz="2800" dirty="0" smtClean="0">
                <a:solidFill>
                  <a:srgbClr val="0070C0"/>
                </a:solidFill>
              </a:rPr>
              <a:t>;    </a:t>
            </a:r>
          </a:p>
          <a:p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请输入编号</a:t>
            </a:r>
            <a:r>
              <a:rPr lang="en-US" altLang="zh-CN" sz="2800" dirty="0" smtClean="0">
                <a:solidFill>
                  <a:srgbClr val="0070C0"/>
                </a:solidFill>
              </a:rPr>
              <a:t>”);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err="1" smtClean="0">
                <a:solidFill>
                  <a:srgbClr val="0070C0"/>
                </a:solidFill>
              </a:rPr>
              <a:t>scanf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(“%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d”,&amp;number</a:t>
            </a:r>
            <a:r>
              <a:rPr lang="en-US" altLang="zh-CN" sz="2800" dirty="0" smtClean="0">
                <a:solidFill>
                  <a:srgbClr val="0070C0"/>
                </a:solidFill>
              </a:rPr>
              <a:t>);  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输入编号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for(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=0;</a:t>
            </a:r>
            <a:r>
              <a:rPr lang="en-US" altLang="zh-CN" sz="2800" dirty="0" smtClean="0">
                <a:solidFill>
                  <a:srgbClr val="FF00FF"/>
                </a:solidFill>
              </a:rPr>
              <a:t>i&lt;count</a:t>
            </a:r>
            <a:r>
              <a:rPr lang="en-US" altLang="zh-CN" sz="2800" dirty="0" smtClean="0">
                <a:solidFill>
                  <a:srgbClr val="FF0000"/>
                </a:solidFill>
              </a:rPr>
              <a:t>&amp;&amp;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flag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;i</a:t>
            </a:r>
            <a:r>
              <a:rPr lang="en-US" altLang="zh-CN" sz="2800" dirty="0" smtClean="0">
                <a:solidFill>
                  <a:srgbClr val="0070C0"/>
                </a:solidFill>
              </a:rPr>
              <a:t>++)</a:t>
            </a: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{if(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GuestList</a:t>
            </a:r>
            <a:r>
              <a:rPr lang="en-US" altLang="zh-CN" sz="2800" dirty="0" smtClean="0">
                <a:solidFill>
                  <a:srgbClr val="0070C0"/>
                </a:solidFill>
              </a:rPr>
              <a:t>[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].number==number)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有则修改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    {</a:t>
            </a:r>
            <a:r>
              <a:rPr lang="en-US" altLang="zh-CN" sz="2800" dirty="0" err="1">
                <a:solidFill>
                  <a:srgbClr val="FF00FF"/>
                </a:solidFill>
              </a:rPr>
              <a:t>scanf</a:t>
            </a:r>
            <a:r>
              <a:rPr lang="en-US" altLang="zh-CN" sz="2800" dirty="0">
                <a:solidFill>
                  <a:srgbClr val="FF00FF"/>
                </a:solidFill>
              </a:rPr>
              <a:t>(“%s”,</a:t>
            </a:r>
            <a:r>
              <a:rPr lang="en-US" altLang="zh-CN" sz="2800" dirty="0" err="1">
                <a:solidFill>
                  <a:srgbClr val="FF00FF"/>
                </a:solidFill>
              </a:rPr>
              <a:t>GuestList</a:t>
            </a:r>
            <a:r>
              <a:rPr lang="en-US" altLang="zh-CN" sz="2800" dirty="0">
                <a:solidFill>
                  <a:srgbClr val="FF00FF"/>
                </a:solidFill>
              </a:rPr>
              <a:t>[</a:t>
            </a:r>
            <a:r>
              <a:rPr lang="en-US" altLang="zh-CN" sz="2800" dirty="0" err="1">
                <a:solidFill>
                  <a:srgbClr val="FF00FF"/>
                </a:solidFill>
              </a:rPr>
              <a:t>i</a:t>
            </a:r>
            <a:r>
              <a:rPr lang="en-US" altLang="zh-CN" sz="2800" dirty="0">
                <a:solidFill>
                  <a:srgbClr val="FF00FF"/>
                </a:solidFill>
              </a:rPr>
              <a:t>].name</a:t>
            </a:r>
            <a:r>
              <a:rPr lang="en-US" altLang="zh-CN" sz="2800" dirty="0" smtClean="0">
                <a:solidFill>
                  <a:srgbClr val="FF00FF"/>
                </a:solidFill>
              </a:rPr>
              <a:t>)</a:t>
            </a:r>
            <a:r>
              <a:rPr lang="en-US" altLang="zh-CN" sz="2800" dirty="0" smtClean="0">
                <a:solidFill>
                  <a:srgbClr val="0070C0"/>
                </a:solidFill>
              </a:rPr>
              <a:t>;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书上漏</a:t>
            </a:r>
            <a:endParaRPr lang="en-US" altLang="zh-CN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    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scanf</a:t>
            </a:r>
            <a:r>
              <a:rPr lang="en-US" altLang="zh-CN" sz="2800" dirty="0">
                <a:solidFill>
                  <a:srgbClr val="0070C0"/>
                </a:solidFill>
              </a:rPr>
              <a:t>(“%d</a:t>
            </a:r>
            <a:r>
              <a:rPr lang="en-US" altLang="zh-CN" sz="2800" dirty="0" smtClean="0">
                <a:solidFill>
                  <a:srgbClr val="0070C0"/>
                </a:solidFill>
              </a:rPr>
              <a:t>”,&amp;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GuestList</a:t>
            </a:r>
            <a:r>
              <a:rPr lang="en-US" altLang="zh-CN" sz="2800" dirty="0" smtClean="0">
                <a:solidFill>
                  <a:srgbClr val="0070C0"/>
                </a:solidFill>
              </a:rPr>
              <a:t>[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>
                <a:solidFill>
                  <a:srgbClr val="0070C0"/>
                </a:solidFill>
              </a:rPr>
              <a:t>].sum);</a:t>
            </a:r>
          </a:p>
          <a:p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     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scanf</a:t>
            </a:r>
            <a:r>
              <a:rPr lang="en-US" altLang="zh-CN" sz="2800" dirty="0">
                <a:solidFill>
                  <a:srgbClr val="0070C0"/>
                </a:solidFill>
              </a:rPr>
              <a:t>(“%s”,</a:t>
            </a:r>
            <a:r>
              <a:rPr lang="en-US" altLang="zh-CN" sz="2800" dirty="0" err="1">
                <a:solidFill>
                  <a:srgbClr val="0070C0"/>
                </a:solidFill>
              </a:rPr>
              <a:t>GuestList</a:t>
            </a:r>
            <a:r>
              <a:rPr lang="en-US" altLang="zh-CN" sz="2800" dirty="0">
                <a:solidFill>
                  <a:srgbClr val="0070C0"/>
                </a:solidFill>
              </a:rPr>
              <a:t>[</a:t>
            </a:r>
            <a:r>
              <a:rPr lang="en-US" altLang="zh-CN" sz="2800" dirty="0" err="1">
                <a:solidFill>
                  <a:srgbClr val="0070C0"/>
                </a:solidFill>
              </a:rPr>
              <a:t>i</a:t>
            </a:r>
            <a:r>
              <a:rPr lang="en-US" altLang="zh-CN" sz="2800" dirty="0">
                <a:solidFill>
                  <a:srgbClr val="0070C0"/>
                </a:solidFill>
              </a:rPr>
              <a:t>].time);</a:t>
            </a: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    </a:t>
            </a:r>
            <a:r>
              <a:rPr lang="en-US" altLang="zh-CN" sz="2800" dirty="0" smtClean="0">
                <a:solidFill>
                  <a:srgbClr val="FF0000"/>
                </a:solidFill>
              </a:rPr>
              <a:t>flag=0</a:t>
            </a:r>
            <a:r>
              <a:rPr lang="en-US" altLang="zh-CN" sz="2800" dirty="0" smtClean="0">
                <a:solidFill>
                  <a:srgbClr val="0070C0"/>
                </a:solidFill>
              </a:rPr>
              <a:t>;} </a:t>
            </a:r>
            <a:endParaRPr lang="en-US" altLang="zh-CN" sz="2800" dirty="0" smtClean="0">
              <a:solidFill>
                <a:srgbClr val="00B050"/>
              </a:solidFill>
            </a:endParaRPr>
          </a:p>
          <a:p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   else                               </a:t>
            </a:r>
            <a:r>
              <a:rPr lang="en-US" altLang="zh-CN" sz="2800" dirty="0">
                <a:solidFill>
                  <a:srgbClr val="00B050"/>
                </a:solidFill>
              </a:rPr>
              <a:t>//</a:t>
            </a:r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这样写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</a:t>
            </a:r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没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endParaRPr lang="en-US" altLang="zh-CN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   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没</a:t>
            </a:r>
            <a:r>
              <a:rPr lang="en-US" altLang="zh-CN" sz="2800" dirty="0" smtClean="0">
                <a:solidFill>
                  <a:srgbClr val="0070C0"/>
                </a:solidFill>
              </a:rPr>
              <a:t>....”);}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47432" y="588453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应该先显示再修改</a:t>
            </a:r>
            <a:endParaRPr lang="zh-CN" altLang="en-US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88024" y="1249596"/>
            <a:ext cx="3471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FF"/>
                </a:solidFill>
              </a:rPr>
              <a:t>void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Updata</a:t>
            </a:r>
            <a:r>
              <a:rPr lang="en-US" altLang="zh-CN" sz="2800" dirty="0" smtClean="0">
                <a:solidFill>
                  <a:srgbClr val="FF00FF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count)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0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3528" y="908720"/>
            <a:ext cx="8207503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solidFill>
                  <a:srgbClr val="0070C0"/>
                </a:solidFill>
              </a:rPr>
              <a:t>int</a:t>
            </a:r>
            <a:r>
              <a:rPr lang="en-US" altLang="zh-CN" sz="2800" dirty="0" smtClean="0">
                <a:solidFill>
                  <a:srgbClr val="0070C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i,j,number,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flag</a:t>
            </a:r>
            <a:r>
              <a:rPr lang="en-US" altLang="zh-CN" sz="2800" dirty="0" smtClean="0">
                <a:solidFill>
                  <a:srgbClr val="FF0000"/>
                </a:solidFill>
              </a:rPr>
              <a:t>=1</a:t>
            </a:r>
            <a:r>
              <a:rPr lang="en-US" altLang="zh-CN" sz="2800" dirty="0" smtClean="0">
                <a:solidFill>
                  <a:srgbClr val="0070C0"/>
                </a:solidFill>
              </a:rPr>
              <a:t>;    </a:t>
            </a:r>
          </a:p>
          <a:p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请输入编号</a:t>
            </a:r>
            <a:r>
              <a:rPr lang="en-US" altLang="zh-CN" sz="2800" dirty="0" smtClean="0">
                <a:solidFill>
                  <a:srgbClr val="0070C0"/>
                </a:solidFill>
              </a:rPr>
              <a:t>”);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err="1" smtClean="0">
                <a:solidFill>
                  <a:srgbClr val="0070C0"/>
                </a:solidFill>
              </a:rPr>
              <a:t>scanf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(“%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d”,&amp;number</a:t>
            </a:r>
            <a:r>
              <a:rPr lang="en-US" altLang="zh-CN" sz="2800" dirty="0" smtClean="0">
                <a:solidFill>
                  <a:srgbClr val="0070C0"/>
                </a:solidFill>
              </a:rPr>
              <a:t>);          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输入编号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for(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=0;i&lt;*count</a:t>
            </a:r>
            <a:r>
              <a:rPr lang="en-US" altLang="zh-CN" sz="2800" dirty="0" smtClean="0">
                <a:solidFill>
                  <a:srgbClr val="FF0000"/>
                </a:solidFill>
              </a:rPr>
              <a:t>&amp;&amp;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flag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;i</a:t>
            </a:r>
            <a:r>
              <a:rPr lang="en-US" altLang="zh-CN" sz="2800" dirty="0" smtClean="0">
                <a:solidFill>
                  <a:srgbClr val="0070C0"/>
                </a:solidFill>
              </a:rPr>
              <a:t>++)</a:t>
            </a: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</a:t>
            </a:r>
            <a:r>
              <a:rPr lang="en-US" altLang="zh-CN" sz="2800" dirty="0" smtClean="0">
                <a:solidFill>
                  <a:srgbClr val="FF00FF"/>
                </a:solidFill>
              </a:rPr>
              <a:t>{</a:t>
            </a:r>
            <a:r>
              <a:rPr lang="en-US" altLang="zh-CN" sz="2800" dirty="0" smtClean="0">
                <a:solidFill>
                  <a:srgbClr val="0070C0"/>
                </a:solidFill>
              </a:rPr>
              <a:t>if(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GuestList</a:t>
            </a:r>
            <a:r>
              <a:rPr lang="en-US" altLang="zh-CN" sz="2800" dirty="0" smtClean="0">
                <a:solidFill>
                  <a:srgbClr val="0070C0"/>
                </a:solidFill>
              </a:rPr>
              <a:t>[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].number</a:t>
            </a:r>
            <a:r>
              <a:rPr lang="en-US" altLang="zh-CN" sz="2800" dirty="0" smtClean="0">
                <a:solidFill>
                  <a:srgbClr val="FF0000"/>
                </a:solidFill>
              </a:rPr>
              <a:t>==</a:t>
            </a:r>
            <a:r>
              <a:rPr lang="en-US" altLang="zh-CN" sz="2800" dirty="0" smtClean="0">
                <a:solidFill>
                  <a:srgbClr val="0070C0"/>
                </a:solidFill>
              </a:rPr>
              <a:t>number)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有则</a:t>
            </a:r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删除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    </a:t>
            </a:r>
            <a:r>
              <a:rPr lang="en-US" altLang="zh-CN" sz="2800" dirty="0" smtClean="0">
                <a:solidFill>
                  <a:srgbClr val="FF0000"/>
                </a:solidFill>
              </a:rPr>
              <a:t>{</a:t>
            </a:r>
            <a:r>
              <a:rPr lang="en-US" altLang="zh-CN" sz="2800" dirty="0" smtClean="0">
                <a:solidFill>
                  <a:srgbClr val="0070C0"/>
                </a:solidFill>
              </a:rPr>
              <a:t>for(j=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i;j</a:t>
            </a:r>
            <a:r>
              <a:rPr lang="en-US" altLang="zh-CN" sz="2800" dirty="0" smtClean="0">
                <a:solidFill>
                  <a:srgbClr val="0070C0"/>
                </a:solidFill>
              </a:rPr>
              <a:t>&lt;*count-1;j++)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后一元素向前移动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          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GuestList</a:t>
            </a:r>
            <a:r>
              <a:rPr lang="en-US" altLang="zh-CN" sz="2800" dirty="0" smtClean="0">
                <a:solidFill>
                  <a:srgbClr val="FF00FF"/>
                </a:solidFill>
              </a:rPr>
              <a:t>[j]=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GuestList</a:t>
            </a:r>
            <a:r>
              <a:rPr lang="en-US" altLang="zh-CN" sz="2800" dirty="0" smtClean="0">
                <a:solidFill>
                  <a:srgbClr val="FF00FF"/>
                </a:solidFill>
              </a:rPr>
              <a:t>[j+1]</a:t>
            </a:r>
            <a:r>
              <a:rPr lang="en-US" altLang="zh-CN" sz="2800" dirty="0" smtClean="0">
                <a:solidFill>
                  <a:srgbClr val="0070C0"/>
                </a:solidFill>
              </a:rPr>
              <a:t>; </a:t>
            </a:r>
            <a:endParaRPr lang="en-US" altLang="zh-CN" sz="2800" dirty="0" smtClean="0">
              <a:solidFill>
                <a:srgbClr val="00B050"/>
              </a:solidFill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        flag=0</a:t>
            </a:r>
            <a:r>
              <a:rPr lang="en-US" altLang="zh-CN" sz="2800" dirty="0" smtClean="0">
                <a:solidFill>
                  <a:srgbClr val="0070C0"/>
                </a:solidFill>
              </a:rPr>
              <a:t>;</a:t>
            </a:r>
            <a:r>
              <a:rPr lang="en-US" altLang="zh-CN" sz="2800" dirty="0">
                <a:solidFill>
                  <a:srgbClr val="00B050"/>
                </a:solidFill>
              </a:rPr>
              <a:t> 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pPr lvl="0"/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       </a:t>
            </a:r>
            <a:r>
              <a:rPr lang="en-US" altLang="zh-CN" sz="2800" dirty="0">
                <a:solidFill>
                  <a:srgbClr val="0070C0"/>
                </a:solidFill>
              </a:rPr>
              <a:t>(</a:t>
            </a:r>
            <a:r>
              <a:rPr lang="en-US" altLang="zh-CN" sz="2800" dirty="0">
                <a:solidFill>
                  <a:srgbClr val="FF0000"/>
                </a:solidFill>
              </a:rPr>
              <a:t>*count</a:t>
            </a:r>
            <a:r>
              <a:rPr lang="en-US" altLang="zh-CN" sz="2800" dirty="0" smtClean="0">
                <a:solidFill>
                  <a:srgbClr val="0070C0"/>
                </a:solidFill>
              </a:rPr>
              <a:t>)--;</a:t>
            </a:r>
            <a:endParaRPr lang="zh-CN" altLang="en-US" sz="2800" dirty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     </a:t>
            </a:r>
            <a:r>
              <a:rPr lang="en-US" altLang="zh-CN" sz="2800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   else        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这样写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有没问题</a:t>
            </a:r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endParaRPr lang="en-US" altLang="zh-CN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    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</a:t>
            </a:r>
            <a:r>
              <a:rPr lang="zh-CN" altLang="en-US" sz="2800" dirty="0" smtClean="0">
                <a:solidFill>
                  <a:srgbClr val="0070C0"/>
                </a:solidFill>
              </a:rPr>
              <a:t>没</a:t>
            </a:r>
            <a:r>
              <a:rPr lang="en-US" altLang="zh-CN" sz="2800" dirty="0" smtClean="0">
                <a:solidFill>
                  <a:srgbClr val="0070C0"/>
                </a:solidFill>
              </a:rPr>
              <a:t>....”);</a:t>
            </a:r>
          </a:p>
          <a:p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43793" y="594928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缺点：删除花时间长。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32040" y="889556"/>
            <a:ext cx="35370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FF"/>
                </a:solidFill>
              </a:rPr>
              <a:t>void Delete(</a:t>
            </a:r>
            <a:r>
              <a:rPr lang="en-US" altLang="zh-CN" sz="2800" dirty="0" err="1">
                <a:solidFill>
                  <a:srgbClr val="FF00FF"/>
                </a:solidFill>
              </a:rPr>
              <a:t>int</a:t>
            </a: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*count)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448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108662</TotalTime>
  <Words>1698</Words>
  <Application>Microsoft Office PowerPoint</Application>
  <PresentationFormat>全屏显示(4:3)</PresentationFormat>
  <Paragraphs>267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主题​​</vt:lpstr>
      <vt:lpstr>第8讲  案例分析3</vt:lpstr>
      <vt:lpstr>案例分析</vt:lpstr>
      <vt:lpstr>问题描述 </vt:lpstr>
      <vt:lpstr>用结构体数组</vt:lpstr>
      <vt:lpstr>主程序</vt:lpstr>
      <vt:lpstr>插入函数</vt:lpstr>
      <vt:lpstr>查询函数</vt:lpstr>
      <vt:lpstr>修改函数</vt:lpstr>
      <vt:lpstr>删除函数</vt:lpstr>
      <vt:lpstr>显示函数</vt:lpstr>
      <vt:lpstr>用链表</vt:lpstr>
      <vt:lpstr>主程序</vt:lpstr>
      <vt:lpstr>插入函数1</vt:lpstr>
      <vt:lpstr>插入函数2</vt:lpstr>
      <vt:lpstr>查询函数</vt:lpstr>
      <vt:lpstr>修改函数</vt:lpstr>
      <vt:lpstr>删除函数</vt:lpstr>
      <vt:lpstr>显示函数</vt:lpstr>
      <vt:lpstr>程序改进</vt:lpstr>
    </vt:vector>
  </TitlesOfParts>
  <Company>lcr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程序设计实践A</dc:title>
  <dc:creator>lincongren</dc:creator>
  <cp:lastModifiedBy>lincongren</cp:lastModifiedBy>
  <cp:revision>924</cp:revision>
  <dcterms:created xsi:type="dcterms:W3CDTF">2017-06-15T08:08:42Z</dcterms:created>
  <dcterms:modified xsi:type="dcterms:W3CDTF">2021-07-15T13:31:21Z</dcterms:modified>
</cp:coreProperties>
</file>