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423" r:id="rId2"/>
    <p:sldId id="396" r:id="rId3"/>
    <p:sldId id="403" r:id="rId4"/>
    <p:sldId id="405" r:id="rId5"/>
    <p:sldId id="404" r:id="rId6"/>
    <p:sldId id="406" r:id="rId7"/>
    <p:sldId id="407" r:id="rId8"/>
    <p:sldId id="408" r:id="rId9"/>
    <p:sldId id="422" r:id="rId10"/>
    <p:sldId id="410" r:id="rId11"/>
    <p:sldId id="409" r:id="rId12"/>
    <p:sldId id="411" r:id="rId13"/>
    <p:sldId id="414" r:id="rId14"/>
    <p:sldId id="415" r:id="rId15"/>
    <p:sldId id="421" r:id="rId16"/>
    <p:sldId id="417" r:id="rId17"/>
    <p:sldId id="418" r:id="rId18"/>
    <p:sldId id="419" r:id="rId19"/>
    <p:sldId id="420" r:id="rId20"/>
    <p:sldId id="424" r:id="rId2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0CC06843-A7DB-4DD4-AC9C-E554099B1D25}">
          <p14:sldIdLst>
            <p14:sldId id="423"/>
            <p14:sldId id="396"/>
            <p14:sldId id="403"/>
            <p14:sldId id="405"/>
            <p14:sldId id="404"/>
            <p14:sldId id="406"/>
            <p14:sldId id="407"/>
            <p14:sldId id="408"/>
            <p14:sldId id="422"/>
            <p14:sldId id="410"/>
            <p14:sldId id="409"/>
            <p14:sldId id="411"/>
            <p14:sldId id="414"/>
            <p14:sldId id="415"/>
            <p14:sldId id="421"/>
            <p14:sldId id="417"/>
            <p14:sldId id="418"/>
            <p14:sldId id="419"/>
            <p14:sldId id="420"/>
            <p14:sldId id="424"/>
          </p14:sldIdLst>
        </p14:section>
        <p14:section name="无标题节" id="{3BDDAF5B-385B-4AA6-8E81-3A588B3110A1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22574" autoAdjust="0"/>
    <p:restoredTop sz="94107" autoAdjust="0"/>
  </p:normalViewPr>
  <p:slideViewPr>
    <p:cSldViewPr>
      <p:cViewPr varScale="1">
        <p:scale>
          <a:sx n="67" d="100"/>
          <a:sy n="67" d="100"/>
        </p:scale>
        <p:origin x="-1188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F7AF26-B40E-43FC-9F2E-3356F33A614A}" type="datetimeFigureOut">
              <a:rPr lang="zh-CN" altLang="en-US" smtClean="0"/>
              <a:t>2021/7/12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24681A-C9E2-4DC8-A89D-79D9AAC363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56406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6F93E-8E61-457F-B9FD-C1EC6E32711D}" type="datetime1">
              <a:rPr lang="zh-CN" altLang="en-US" smtClean="0"/>
              <a:t>2021/7/12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9232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7EE11-B41C-460A-B748-416C1B1C9A11}" type="datetime1">
              <a:rPr lang="zh-CN" altLang="en-US" smtClean="0"/>
              <a:t>2021/7/12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4498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08007-0530-4615-B4BE-15DA491AD98D}" type="datetime1">
              <a:rPr lang="zh-CN" altLang="en-US" smtClean="0"/>
              <a:t>2021/7/12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2502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AA62C-52A3-41F4-A711-5786A5D58E46}" type="datetime1">
              <a:rPr lang="zh-CN" altLang="en-US" smtClean="0"/>
              <a:t>2021/7/12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2546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726B4-C0B4-4294-B993-C2A309A0AA2A}" type="datetime1">
              <a:rPr lang="zh-CN" altLang="en-US" smtClean="0"/>
              <a:t>2021/7/12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0539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B18CA-F8D8-4963-9332-A93745E406F3}" type="datetime1">
              <a:rPr lang="zh-CN" altLang="en-US" smtClean="0"/>
              <a:t>2021/7/12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4796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5964E-5037-4F3D-9B38-8D4603DB2E63}" type="datetime1">
              <a:rPr lang="zh-CN" altLang="en-US" smtClean="0"/>
              <a:t>2021/7/12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8724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94DB4-0AE4-4AB8-B60F-31F13E483364}" type="datetime1">
              <a:rPr lang="zh-CN" altLang="en-US" smtClean="0"/>
              <a:t>2021/7/12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5971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B56D3-BC0F-4B46-8F70-688EDE9F9B9B}" type="datetime1">
              <a:rPr lang="zh-CN" altLang="en-US" smtClean="0"/>
              <a:t>2021/7/12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9451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6D5D-9995-44D6-A045-4B65559D0EA2}" type="datetime1">
              <a:rPr lang="zh-CN" altLang="en-US" smtClean="0"/>
              <a:t>2021/7/12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1819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0AB60-90C4-4E60-9C1E-3DD145720068}" type="datetime1">
              <a:rPr lang="zh-CN" altLang="en-US" smtClean="0"/>
              <a:t>2021/7/12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3044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2CF61-7A49-47AF-852A-0C95C51BC7B9}" type="datetime1">
              <a:rPr lang="zh-CN" altLang="en-US" smtClean="0"/>
              <a:t>2021/7/12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B55524-830F-4415-8BA9-183FC5BD33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2037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39552" y="2276872"/>
            <a:ext cx="7772400" cy="965969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lang="en-US" altLang="zh-CN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9</a:t>
            </a:r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讲  栈</a:t>
            </a:r>
            <a:endParaRPr lang="zh-CN" altLang="en-US" b="1" i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0105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13792"/>
            <a:ext cx="8229600" cy="854968"/>
          </a:xfrm>
        </p:spPr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应用举例 数制转换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1495181"/>
            <a:ext cx="8802410" cy="6376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例：键盘输入一个非负十进制数转换为八进制数显示。</a:t>
            </a:r>
            <a:endParaRPr lang="en-US" altLang="zh-CN" sz="2800" dirty="0" smtClean="0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84310" y="2453519"/>
            <a:ext cx="8004114" cy="37117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indent="276225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800" dirty="0" smtClean="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十进制</a:t>
            </a:r>
            <a:r>
              <a:rPr lang="en-US" altLang="zh-CN" sz="2800" dirty="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=</a:t>
            </a:r>
            <a:r>
              <a:rPr lang="en-US" altLang="zh-CN" sz="2800" dirty="0">
                <a:solidFill>
                  <a:srgbClr val="FF3399"/>
                </a:solidFill>
                <a:latin typeface="黑体" pitchFamily="49" charset="-122"/>
                <a:ea typeface="黑体" pitchFamily="49" charset="-122"/>
              </a:rPr>
              <a:t>D</a:t>
            </a:r>
            <a:r>
              <a:rPr lang="en-US" altLang="zh-CN" sz="2800" baseline="-25000" dirty="0">
                <a:solidFill>
                  <a:srgbClr val="FF3399"/>
                </a:solidFill>
                <a:latin typeface="黑体" pitchFamily="49" charset="-122"/>
                <a:ea typeface="黑体" pitchFamily="49" charset="-122"/>
              </a:rPr>
              <a:t>4</a:t>
            </a:r>
            <a:r>
              <a:rPr lang="en-US" altLang="zh-CN" sz="2800" dirty="0">
                <a:solidFill>
                  <a:srgbClr val="FF3399"/>
                </a:solidFill>
                <a:latin typeface="黑体" pitchFamily="49" charset="-122"/>
                <a:ea typeface="黑体" pitchFamily="49" charset="-122"/>
              </a:rPr>
              <a:t>×10</a:t>
            </a:r>
            <a:r>
              <a:rPr lang="en-US" altLang="zh-CN" sz="2800" baseline="30000" dirty="0">
                <a:solidFill>
                  <a:srgbClr val="FF3399"/>
                </a:solidFill>
                <a:latin typeface="黑体" pitchFamily="49" charset="-122"/>
                <a:ea typeface="黑体" pitchFamily="49" charset="-122"/>
              </a:rPr>
              <a:t>4</a:t>
            </a:r>
            <a:r>
              <a:rPr lang="zh-CN" altLang="en-US" sz="2800" dirty="0">
                <a:solidFill>
                  <a:srgbClr val="FF3399"/>
                </a:solidFill>
                <a:latin typeface="黑体" pitchFamily="49" charset="-122"/>
                <a:ea typeface="黑体" pitchFamily="49" charset="-122"/>
              </a:rPr>
              <a:t>＋</a:t>
            </a:r>
            <a:r>
              <a:rPr lang="en-US" altLang="zh-CN" sz="2800" dirty="0">
                <a:solidFill>
                  <a:srgbClr val="FF3399"/>
                </a:solidFill>
                <a:latin typeface="黑体" pitchFamily="49" charset="-122"/>
                <a:ea typeface="黑体" pitchFamily="49" charset="-122"/>
              </a:rPr>
              <a:t>D</a:t>
            </a:r>
            <a:r>
              <a:rPr lang="en-US" altLang="zh-CN" sz="2800" baseline="-25000" dirty="0">
                <a:solidFill>
                  <a:srgbClr val="FF3399"/>
                </a:solidFill>
                <a:latin typeface="黑体" pitchFamily="49" charset="-122"/>
                <a:ea typeface="黑体" pitchFamily="49" charset="-122"/>
              </a:rPr>
              <a:t>3</a:t>
            </a:r>
            <a:r>
              <a:rPr lang="en-US" altLang="zh-CN" sz="2800" dirty="0">
                <a:solidFill>
                  <a:srgbClr val="FF3399"/>
                </a:solidFill>
                <a:latin typeface="黑体" pitchFamily="49" charset="-122"/>
                <a:ea typeface="黑体" pitchFamily="49" charset="-122"/>
              </a:rPr>
              <a:t>×10</a:t>
            </a:r>
            <a:r>
              <a:rPr lang="en-US" altLang="zh-CN" sz="2800" baseline="30000" dirty="0">
                <a:solidFill>
                  <a:srgbClr val="FF3399"/>
                </a:solidFill>
                <a:latin typeface="黑体" pitchFamily="49" charset="-122"/>
                <a:ea typeface="黑体" pitchFamily="49" charset="-122"/>
              </a:rPr>
              <a:t>3</a:t>
            </a:r>
            <a:r>
              <a:rPr lang="zh-CN" altLang="en-US" sz="2800" dirty="0">
                <a:solidFill>
                  <a:srgbClr val="FF3399"/>
                </a:solidFill>
                <a:latin typeface="黑体" pitchFamily="49" charset="-122"/>
                <a:ea typeface="黑体" pitchFamily="49" charset="-122"/>
              </a:rPr>
              <a:t>＋</a:t>
            </a:r>
            <a:r>
              <a:rPr lang="en-US" altLang="zh-CN" sz="2800" dirty="0">
                <a:solidFill>
                  <a:srgbClr val="FF3399"/>
                </a:solidFill>
                <a:latin typeface="黑体" pitchFamily="49" charset="-122"/>
                <a:ea typeface="黑体" pitchFamily="49" charset="-122"/>
              </a:rPr>
              <a:t>D</a:t>
            </a:r>
            <a:r>
              <a:rPr lang="en-US" altLang="zh-CN" sz="2800" baseline="-25000" dirty="0">
                <a:solidFill>
                  <a:srgbClr val="FF3399"/>
                </a:solidFill>
                <a:latin typeface="黑体" pitchFamily="49" charset="-122"/>
                <a:ea typeface="黑体" pitchFamily="49" charset="-122"/>
              </a:rPr>
              <a:t>2</a:t>
            </a:r>
            <a:r>
              <a:rPr lang="en-US" altLang="zh-CN" sz="2800" dirty="0">
                <a:solidFill>
                  <a:srgbClr val="FF3399"/>
                </a:solidFill>
                <a:latin typeface="黑体" pitchFamily="49" charset="-122"/>
                <a:ea typeface="黑体" pitchFamily="49" charset="-122"/>
              </a:rPr>
              <a:t>×10</a:t>
            </a:r>
            <a:r>
              <a:rPr lang="en-US" altLang="zh-CN" sz="2800" baseline="30000" dirty="0">
                <a:solidFill>
                  <a:srgbClr val="FF3399"/>
                </a:solidFill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sz="2800" dirty="0">
                <a:solidFill>
                  <a:srgbClr val="FF3399"/>
                </a:solidFill>
                <a:latin typeface="黑体" pitchFamily="49" charset="-122"/>
                <a:ea typeface="黑体" pitchFamily="49" charset="-122"/>
              </a:rPr>
              <a:t>＋</a:t>
            </a:r>
            <a:r>
              <a:rPr lang="en-US" altLang="zh-CN" sz="2800" dirty="0">
                <a:solidFill>
                  <a:srgbClr val="FF3399"/>
                </a:solidFill>
                <a:latin typeface="黑体" pitchFamily="49" charset="-122"/>
                <a:ea typeface="黑体" pitchFamily="49" charset="-122"/>
              </a:rPr>
              <a:t>D</a:t>
            </a:r>
            <a:r>
              <a:rPr lang="en-US" altLang="zh-CN" sz="2800" baseline="-25000" dirty="0">
                <a:solidFill>
                  <a:srgbClr val="FF3399"/>
                </a:solidFill>
                <a:latin typeface="黑体" pitchFamily="49" charset="-122"/>
                <a:ea typeface="黑体" pitchFamily="49" charset="-122"/>
              </a:rPr>
              <a:t>1</a:t>
            </a:r>
            <a:r>
              <a:rPr lang="en-US" altLang="zh-CN" sz="2800" dirty="0">
                <a:solidFill>
                  <a:srgbClr val="FF3399"/>
                </a:solidFill>
                <a:latin typeface="黑体" pitchFamily="49" charset="-122"/>
                <a:ea typeface="黑体" pitchFamily="49" charset="-122"/>
              </a:rPr>
              <a:t>×10</a:t>
            </a:r>
            <a:r>
              <a:rPr lang="zh-CN" altLang="en-US" sz="2800" dirty="0">
                <a:solidFill>
                  <a:srgbClr val="FF3399"/>
                </a:solidFill>
                <a:latin typeface="黑体" pitchFamily="49" charset="-122"/>
                <a:ea typeface="黑体" pitchFamily="49" charset="-122"/>
              </a:rPr>
              <a:t>＋</a:t>
            </a:r>
            <a:r>
              <a:rPr lang="en-US" altLang="zh-CN" sz="2800" dirty="0">
                <a:solidFill>
                  <a:srgbClr val="FF3399"/>
                </a:solidFill>
                <a:latin typeface="黑体" pitchFamily="49" charset="-122"/>
                <a:ea typeface="黑体" pitchFamily="49" charset="-122"/>
              </a:rPr>
              <a:t>D</a:t>
            </a:r>
            <a:r>
              <a:rPr lang="en-US" altLang="zh-CN" sz="2800" baseline="-25000" dirty="0">
                <a:solidFill>
                  <a:srgbClr val="FF3399"/>
                </a:solidFill>
                <a:latin typeface="黑体" pitchFamily="49" charset="-122"/>
                <a:ea typeface="黑体" pitchFamily="49" charset="-122"/>
              </a:rPr>
              <a:t>0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800" dirty="0" smtClean="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八进制</a:t>
            </a:r>
            <a:r>
              <a:rPr lang="en-US" altLang="zh-CN" sz="2800" dirty="0" smtClean="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=</a:t>
            </a:r>
            <a:r>
              <a:rPr lang="en-US" altLang="zh-CN" sz="2800" dirty="0" smtClean="0">
                <a:solidFill>
                  <a:srgbClr val="FF00FF"/>
                </a:solidFill>
                <a:latin typeface="黑体" pitchFamily="49" charset="-122"/>
                <a:ea typeface="黑体" pitchFamily="49" charset="-122"/>
              </a:rPr>
              <a:t>O</a:t>
            </a:r>
            <a:r>
              <a:rPr lang="en-US" altLang="zh-CN" sz="2800" baseline="-25000" dirty="0" smtClean="0">
                <a:solidFill>
                  <a:srgbClr val="FF00FF"/>
                </a:solidFill>
                <a:latin typeface="黑体" pitchFamily="49" charset="-122"/>
                <a:ea typeface="黑体" pitchFamily="49" charset="-122"/>
              </a:rPr>
              <a:t>3</a:t>
            </a:r>
            <a:r>
              <a:rPr lang="en-US" altLang="zh-CN" sz="2800" dirty="0" smtClean="0">
                <a:solidFill>
                  <a:srgbClr val="FF3399"/>
                </a:solidFill>
                <a:latin typeface="黑体" pitchFamily="49" charset="-122"/>
                <a:ea typeface="黑体" pitchFamily="49" charset="-122"/>
              </a:rPr>
              <a:t>×8</a:t>
            </a:r>
            <a:r>
              <a:rPr lang="en-US" altLang="zh-CN" sz="2800" baseline="30000" dirty="0" smtClean="0">
                <a:solidFill>
                  <a:srgbClr val="FF3399"/>
                </a:solidFill>
                <a:latin typeface="黑体" pitchFamily="49" charset="-122"/>
                <a:ea typeface="黑体" pitchFamily="49" charset="-122"/>
              </a:rPr>
              <a:t>3</a:t>
            </a:r>
            <a:r>
              <a:rPr lang="zh-CN" altLang="en-US" sz="2800" dirty="0" smtClean="0">
                <a:solidFill>
                  <a:srgbClr val="FF3399"/>
                </a:solidFill>
                <a:latin typeface="黑体" pitchFamily="49" charset="-122"/>
                <a:ea typeface="黑体" pitchFamily="49" charset="-122"/>
              </a:rPr>
              <a:t>＋</a:t>
            </a:r>
            <a:r>
              <a:rPr lang="en-US" altLang="zh-CN" sz="2800" dirty="0" smtClean="0">
                <a:solidFill>
                  <a:srgbClr val="FF3399"/>
                </a:solidFill>
                <a:latin typeface="黑体" pitchFamily="49" charset="-122"/>
                <a:ea typeface="黑体" pitchFamily="49" charset="-122"/>
              </a:rPr>
              <a:t>O</a:t>
            </a:r>
            <a:r>
              <a:rPr lang="en-US" altLang="zh-CN" sz="2800" baseline="-25000" dirty="0" smtClean="0">
                <a:solidFill>
                  <a:srgbClr val="FF3399"/>
                </a:solidFill>
                <a:latin typeface="黑体" pitchFamily="49" charset="-122"/>
                <a:ea typeface="黑体" pitchFamily="49" charset="-122"/>
              </a:rPr>
              <a:t>2</a:t>
            </a:r>
            <a:r>
              <a:rPr lang="en-US" altLang="zh-CN" sz="2800" dirty="0" smtClean="0">
                <a:solidFill>
                  <a:srgbClr val="FF3399"/>
                </a:solidFill>
                <a:latin typeface="黑体" pitchFamily="49" charset="-122"/>
                <a:ea typeface="黑体" pitchFamily="49" charset="-122"/>
              </a:rPr>
              <a:t>×8</a:t>
            </a:r>
            <a:r>
              <a:rPr lang="en-US" altLang="zh-CN" sz="2800" baseline="30000" dirty="0" smtClean="0">
                <a:solidFill>
                  <a:srgbClr val="FF3399"/>
                </a:solidFill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sz="2800" dirty="0" smtClean="0">
                <a:solidFill>
                  <a:srgbClr val="FF3399"/>
                </a:solidFill>
                <a:latin typeface="黑体" pitchFamily="49" charset="-122"/>
                <a:ea typeface="黑体" pitchFamily="49" charset="-122"/>
              </a:rPr>
              <a:t>＋</a:t>
            </a:r>
            <a:r>
              <a:rPr lang="en-US" altLang="zh-CN" sz="2800" dirty="0" smtClean="0">
                <a:solidFill>
                  <a:srgbClr val="FF3399"/>
                </a:solidFill>
                <a:latin typeface="黑体" pitchFamily="49" charset="-122"/>
                <a:ea typeface="黑体" pitchFamily="49" charset="-122"/>
              </a:rPr>
              <a:t>O</a:t>
            </a:r>
            <a:r>
              <a:rPr lang="en-US" altLang="zh-CN" sz="2800" baseline="-25000" dirty="0" smtClean="0">
                <a:solidFill>
                  <a:srgbClr val="FF3399"/>
                </a:solidFill>
                <a:latin typeface="黑体" pitchFamily="49" charset="-122"/>
                <a:ea typeface="黑体" pitchFamily="49" charset="-122"/>
              </a:rPr>
              <a:t>1</a:t>
            </a:r>
            <a:r>
              <a:rPr lang="en-US" altLang="zh-CN" sz="2800" dirty="0" smtClean="0">
                <a:solidFill>
                  <a:srgbClr val="FF3399"/>
                </a:solidFill>
                <a:latin typeface="黑体" pitchFamily="49" charset="-122"/>
                <a:ea typeface="黑体" pitchFamily="49" charset="-122"/>
              </a:rPr>
              <a:t>×8</a:t>
            </a:r>
            <a:r>
              <a:rPr lang="zh-CN" altLang="en-US" sz="2800" dirty="0" smtClean="0">
                <a:solidFill>
                  <a:srgbClr val="FF3399"/>
                </a:solidFill>
                <a:latin typeface="黑体" pitchFamily="49" charset="-122"/>
                <a:ea typeface="黑体" pitchFamily="49" charset="-122"/>
              </a:rPr>
              <a:t>＋</a:t>
            </a:r>
            <a:r>
              <a:rPr lang="en-US" altLang="zh-CN" sz="2800" dirty="0" smtClean="0">
                <a:solidFill>
                  <a:srgbClr val="FF3399"/>
                </a:solidFill>
                <a:latin typeface="黑体" pitchFamily="49" charset="-122"/>
                <a:ea typeface="黑体" pitchFamily="49" charset="-122"/>
              </a:rPr>
              <a:t>O</a:t>
            </a:r>
            <a:r>
              <a:rPr lang="en-US" altLang="zh-CN" sz="2800" baseline="-25000" dirty="0" smtClean="0">
                <a:solidFill>
                  <a:srgbClr val="FF3399"/>
                </a:solidFill>
                <a:latin typeface="黑体" pitchFamily="49" charset="-122"/>
                <a:ea typeface="黑体" pitchFamily="49" charset="-122"/>
              </a:rPr>
              <a:t>0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800" dirty="0" smtClean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除</a:t>
            </a:r>
            <a:r>
              <a:rPr lang="en-US" altLang="zh-CN" sz="2800" dirty="0" smtClean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8</a:t>
            </a:r>
            <a:r>
              <a:rPr lang="zh-CN" altLang="en-US" sz="2800" dirty="0" smtClean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取余法：</a:t>
            </a:r>
            <a:endParaRPr lang="en-US" altLang="zh-CN" sz="2800" dirty="0" smtClean="0">
              <a:solidFill>
                <a:srgbClr val="FF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将十进制数除以</a:t>
            </a:r>
            <a:r>
              <a:rPr lang="en-US" altLang="zh-CN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8</a:t>
            </a:r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，余数为</a:t>
            </a:r>
            <a:r>
              <a:rPr lang="en-US" altLang="zh-CN" sz="2800" dirty="0" smtClean="0">
                <a:solidFill>
                  <a:srgbClr val="0070C0"/>
                </a:solidFill>
                <a:latin typeface="+mn-lt"/>
                <a:ea typeface="仿宋" panose="02010609060101010101" pitchFamily="49" charset="-122"/>
              </a:rPr>
              <a:t>O</a:t>
            </a:r>
            <a:r>
              <a:rPr lang="en-US" altLang="zh-CN" sz="2800" baseline="-25000" dirty="0" smtClean="0">
                <a:solidFill>
                  <a:srgbClr val="0070C0"/>
                </a:solidFill>
                <a:latin typeface="+mn-lt"/>
                <a:ea typeface="仿宋" panose="02010609060101010101" pitchFamily="49" charset="-122"/>
              </a:rPr>
              <a:t>0</a:t>
            </a:r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；</a:t>
            </a:r>
            <a:endParaRPr lang="en-US" altLang="zh-CN" sz="2800" dirty="0" smtClean="0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商再除以</a:t>
            </a:r>
            <a:r>
              <a:rPr lang="en-US" altLang="zh-CN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8</a:t>
            </a:r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，余数为</a:t>
            </a:r>
            <a:r>
              <a:rPr lang="en-US" altLang="zh-CN" sz="2800" dirty="0" smtClean="0">
                <a:solidFill>
                  <a:srgbClr val="0070C0"/>
                </a:solidFill>
                <a:latin typeface="+mn-lt"/>
                <a:ea typeface="仿宋" panose="02010609060101010101" pitchFamily="49" charset="-122"/>
              </a:rPr>
              <a:t>O</a:t>
            </a:r>
            <a:r>
              <a:rPr lang="en-US" altLang="zh-CN" sz="2800" baseline="-25000" dirty="0" smtClean="0">
                <a:solidFill>
                  <a:srgbClr val="0070C0"/>
                </a:solidFill>
                <a:latin typeface="+mn-lt"/>
                <a:ea typeface="仿宋" panose="02010609060101010101" pitchFamily="49" charset="-122"/>
              </a:rPr>
              <a:t>1</a:t>
            </a:r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；</a:t>
            </a:r>
            <a:r>
              <a:rPr lang="en-US" altLang="zh-CN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....</a:t>
            </a:r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；直至商为</a:t>
            </a:r>
            <a:r>
              <a:rPr lang="en-US" altLang="zh-CN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0</a:t>
            </a:r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为止。</a:t>
            </a:r>
            <a:endParaRPr lang="en-US" altLang="zh-CN" sz="2800" dirty="0" smtClean="0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先得低位，后得高位，但显示是高位再前，</a:t>
            </a:r>
            <a:endParaRPr lang="en-US" altLang="zh-CN" sz="2800" dirty="0" smtClean="0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800" dirty="0" smtClean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用栈正合适，“先进后出”</a:t>
            </a:r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。</a:t>
            </a:r>
            <a:endParaRPr lang="en-US" altLang="zh-CN" sz="2800" dirty="0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99771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41784"/>
            <a:ext cx="8229600" cy="854968"/>
          </a:xfrm>
        </p:spPr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主程序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899592" y="1262365"/>
            <a:ext cx="7056784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err="1">
                <a:solidFill>
                  <a:srgbClr val="2B91AF"/>
                </a:solidFill>
                <a:highlight>
                  <a:srgbClr val="FFFFFF"/>
                </a:highlight>
                <a:ea typeface="新宋体"/>
              </a:rPr>
              <a:t>SqStack</a:t>
            </a:r>
            <a:r>
              <a:rPr lang="en-US" altLang="zh-CN" sz="2800" dirty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 S;              </a:t>
            </a:r>
            <a:r>
              <a:rPr lang="en-US" altLang="zh-CN" sz="2800" dirty="0" smtClean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             </a:t>
            </a:r>
            <a:r>
              <a:rPr lang="en-US" altLang="zh-CN" sz="2800" dirty="0" smtClean="0">
                <a:solidFill>
                  <a:srgbClr val="008000"/>
                </a:solidFill>
                <a:highlight>
                  <a:srgbClr val="FFFFFF"/>
                </a:highlight>
                <a:ea typeface="新宋体"/>
              </a:rPr>
              <a:t>//</a:t>
            </a:r>
            <a:r>
              <a:rPr lang="zh-CN" altLang="en-US" sz="2800" dirty="0">
                <a:solidFill>
                  <a:srgbClr val="008000"/>
                </a:solidFill>
                <a:highlight>
                  <a:srgbClr val="FFFFFF"/>
                </a:highlight>
                <a:latin typeface="华文楷体" panose="02010600040101010101" pitchFamily="2" charset="-122"/>
                <a:ea typeface="华文楷体" panose="02010600040101010101" pitchFamily="2" charset="-122"/>
              </a:rPr>
              <a:t>栈指针</a:t>
            </a:r>
            <a:r>
              <a:rPr lang="zh-CN" altLang="en-US" sz="2800" dirty="0" smtClean="0">
                <a:solidFill>
                  <a:srgbClr val="008000"/>
                </a:solidFill>
                <a:highlight>
                  <a:srgbClr val="FFFFFF"/>
                </a:highlight>
                <a:latin typeface="华文楷体" panose="02010600040101010101" pitchFamily="2" charset="-122"/>
                <a:ea typeface="华文楷体" panose="02010600040101010101" pitchFamily="2" charset="-122"/>
              </a:rPr>
              <a:t>结构体变量</a:t>
            </a:r>
            <a:endParaRPr lang="zh-CN" altLang="en-US" sz="2800" dirty="0">
              <a:solidFill>
                <a:srgbClr val="000000"/>
              </a:solidFill>
              <a:highlight>
                <a:srgbClr val="FFFFFF"/>
              </a:highlight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800" dirty="0" err="1">
                <a:solidFill>
                  <a:srgbClr val="0000FF"/>
                </a:solidFill>
                <a:highlight>
                  <a:srgbClr val="FFFFFF"/>
                </a:highlight>
                <a:ea typeface="新宋体"/>
              </a:rPr>
              <a:t>int</a:t>
            </a:r>
            <a:r>
              <a:rPr lang="en-US" altLang="zh-CN" sz="2800" dirty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 DEC;                </a:t>
            </a:r>
            <a:r>
              <a:rPr lang="en-US" altLang="zh-CN" sz="2800" dirty="0" smtClean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               </a:t>
            </a:r>
            <a:r>
              <a:rPr lang="en-US" altLang="zh-CN" sz="2800" dirty="0" smtClean="0">
                <a:solidFill>
                  <a:srgbClr val="008000"/>
                </a:solidFill>
                <a:highlight>
                  <a:srgbClr val="FFFFFF"/>
                </a:highlight>
                <a:ea typeface="新宋体"/>
              </a:rPr>
              <a:t>//</a:t>
            </a:r>
            <a:r>
              <a:rPr lang="zh-CN" altLang="en-US" sz="2800" dirty="0">
                <a:solidFill>
                  <a:srgbClr val="008000"/>
                </a:solidFill>
                <a:highlight>
                  <a:srgbClr val="FFFFFF"/>
                </a:highlight>
                <a:latin typeface="华文楷体" panose="02010600040101010101" pitchFamily="2" charset="-122"/>
                <a:ea typeface="华文楷体" panose="02010600040101010101" pitchFamily="2" charset="-122"/>
              </a:rPr>
              <a:t>要输入的十进制数</a:t>
            </a:r>
            <a:endParaRPr lang="zh-CN" altLang="en-US" sz="2800" dirty="0">
              <a:solidFill>
                <a:srgbClr val="000000"/>
              </a:solidFill>
              <a:highlight>
                <a:srgbClr val="FFFFFF"/>
              </a:highlight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800" dirty="0" err="1">
                <a:solidFill>
                  <a:srgbClr val="2B91AF"/>
                </a:solidFill>
                <a:highlight>
                  <a:srgbClr val="FFFFFF"/>
                </a:highlight>
                <a:ea typeface="新宋体"/>
              </a:rPr>
              <a:t>SElemType</a:t>
            </a:r>
            <a:r>
              <a:rPr lang="en-US" altLang="zh-CN" sz="2800" dirty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 OCT;   </a:t>
            </a:r>
            <a:r>
              <a:rPr lang="en-US" altLang="zh-CN" sz="2800" dirty="0" smtClean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     </a:t>
            </a:r>
            <a:r>
              <a:rPr lang="en-US" altLang="zh-CN" sz="2800" dirty="0">
                <a:solidFill>
                  <a:srgbClr val="008000"/>
                </a:solidFill>
                <a:highlight>
                  <a:srgbClr val="FFFFFF"/>
                </a:highlight>
                <a:ea typeface="新宋体"/>
              </a:rPr>
              <a:t>//</a:t>
            </a:r>
            <a:r>
              <a:rPr lang="zh-CN" altLang="en-US" sz="2800" dirty="0">
                <a:solidFill>
                  <a:srgbClr val="008000"/>
                </a:solidFill>
                <a:highlight>
                  <a:srgbClr val="FFFFFF"/>
                </a:highlight>
                <a:latin typeface="华文楷体" panose="02010600040101010101" pitchFamily="2" charset="-122"/>
                <a:ea typeface="华文楷体" panose="02010600040101010101" pitchFamily="2" charset="-122"/>
              </a:rPr>
              <a:t>转换结果八进制数各位</a:t>
            </a:r>
            <a:endParaRPr lang="zh-CN" altLang="en-US" sz="2800" dirty="0">
              <a:solidFill>
                <a:srgbClr val="000000"/>
              </a:solidFill>
              <a:highlight>
                <a:srgbClr val="FFFFFF"/>
              </a:highlight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800" dirty="0" err="1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InitStack</a:t>
            </a:r>
            <a:r>
              <a:rPr lang="en-US" altLang="zh-CN" sz="2800" dirty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(&amp;S</a:t>
            </a:r>
            <a:r>
              <a:rPr lang="en-US" altLang="zh-CN" sz="2800" dirty="0" smtClean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);     </a:t>
            </a:r>
            <a:r>
              <a:rPr lang="en-US" altLang="zh-CN" sz="2800" dirty="0" smtClean="0">
                <a:solidFill>
                  <a:srgbClr val="008000"/>
                </a:solidFill>
                <a:highlight>
                  <a:srgbClr val="FFFFFF"/>
                </a:highlight>
                <a:ea typeface="新宋体"/>
              </a:rPr>
              <a:t>//</a:t>
            </a:r>
            <a:r>
              <a:rPr lang="zh-CN" altLang="en-US" sz="2800" dirty="0">
                <a:solidFill>
                  <a:srgbClr val="008000"/>
                </a:solidFill>
                <a:highlight>
                  <a:srgbClr val="FFFFFF"/>
                </a:highlight>
                <a:latin typeface="华文楷体" panose="02010600040101010101" pitchFamily="2" charset="-122"/>
                <a:ea typeface="华文楷体" panose="02010600040101010101" pitchFamily="2" charset="-122"/>
              </a:rPr>
              <a:t>初始化栈</a:t>
            </a:r>
            <a:r>
              <a:rPr lang="zh-CN" altLang="en-US" sz="2800" dirty="0" smtClean="0">
                <a:solidFill>
                  <a:srgbClr val="008000"/>
                </a:solidFill>
                <a:highlight>
                  <a:srgbClr val="FFFFFF"/>
                </a:highlight>
                <a:latin typeface="华文楷体" panose="02010600040101010101" pitchFamily="2" charset="-122"/>
                <a:ea typeface="华文楷体" panose="02010600040101010101" pitchFamily="2" charset="-122"/>
              </a:rPr>
              <a:t>，对栈指针</a:t>
            </a:r>
            <a:r>
              <a:rPr lang="en-US" altLang="zh-CN" sz="2800" dirty="0" smtClean="0">
                <a:solidFill>
                  <a:srgbClr val="008000"/>
                </a:solidFill>
                <a:highlight>
                  <a:srgbClr val="FFFFFF"/>
                </a:highlight>
                <a:latin typeface="华文楷体" panose="02010600040101010101" pitchFamily="2" charset="-122"/>
                <a:ea typeface="华文楷体" panose="02010600040101010101" pitchFamily="2" charset="-122"/>
              </a:rPr>
              <a:t>S</a:t>
            </a:r>
            <a:r>
              <a:rPr lang="zh-CN" altLang="en-US" sz="2800" dirty="0" smtClean="0">
                <a:solidFill>
                  <a:srgbClr val="008000"/>
                </a:solidFill>
                <a:highlight>
                  <a:srgbClr val="FFFFFF"/>
                </a:highlight>
                <a:latin typeface="华文楷体" panose="02010600040101010101" pitchFamily="2" charset="-122"/>
                <a:ea typeface="华文楷体" panose="02010600040101010101" pitchFamily="2" charset="-122"/>
              </a:rPr>
              <a:t>赋值 </a:t>
            </a:r>
            <a:endParaRPr lang="zh-CN" altLang="en-US" sz="2800" dirty="0">
              <a:solidFill>
                <a:srgbClr val="000000"/>
              </a:solidFill>
              <a:highlight>
                <a:srgbClr val="FFFFFF"/>
              </a:highlight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800" dirty="0" err="1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scanf</a:t>
            </a:r>
            <a:r>
              <a:rPr lang="en-US" altLang="zh-CN" sz="2800" dirty="0" smtClean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(</a:t>
            </a:r>
            <a:r>
              <a:rPr lang="en-US" altLang="zh-CN" sz="2800" dirty="0" smtClean="0">
                <a:solidFill>
                  <a:srgbClr val="A31515"/>
                </a:solidFill>
                <a:highlight>
                  <a:srgbClr val="FFFFFF"/>
                </a:highlight>
                <a:ea typeface="新宋体"/>
              </a:rPr>
              <a:t>“%d”</a:t>
            </a:r>
            <a:r>
              <a:rPr lang="en-US" altLang="zh-CN" sz="2800" dirty="0" smtClean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, </a:t>
            </a:r>
            <a:r>
              <a:rPr lang="en-US" altLang="zh-CN" sz="2800" dirty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&amp;DEC);       </a:t>
            </a:r>
            <a:r>
              <a:rPr lang="en-US" altLang="zh-CN" sz="2800" dirty="0" smtClean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            </a:t>
            </a:r>
            <a:r>
              <a:rPr lang="en-US" altLang="zh-CN" sz="2800" dirty="0" smtClean="0">
                <a:solidFill>
                  <a:srgbClr val="008000"/>
                </a:solidFill>
                <a:highlight>
                  <a:srgbClr val="FFFFFF"/>
                </a:highlight>
                <a:ea typeface="新宋体"/>
              </a:rPr>
              <a:t>//</a:t>
            </a:r>
            <a:r>
              <a:rPr lang="zh-CN" altLang="en-US" sz="2800" dirty="0" smtClean="0">
                <a:solidFill>
                  <a:srgbClr val="008000"/>
                </a:solidFill>
                <a:highlight>
                  <a:srgbClr val="FFFFFF"/>
                </a:highlight>
                <a:latin typeface="华文仿宋" panose="02010600040101010101" pitchFamily="2" charset="-122"/>
                <a:ea typeface="华文仿宋" panose="02010600040101010101" pitchFamily="2" charset="-122"/>
              </a:rPr>
              <a:t>输入十进制数</a:t>
            </a:r>
            <a:endParaRPr lang="zh-CN" altLang="en-US" sz="2800" dirty="0">
              <a:solidFill>
                <a:srgbClr val="000000"/>
              </a:solidFill>
              <a:highlight>
                <a:srgbClr val="FFFFFF"/>
              </a:highlight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en-US" altLang="zh-CN" sz="2800" dirty="0">
                <a:solidFill>
                  <a:srgbClr val="0000FF"/>
                </a:solidFill>
                <a:highlight>
                  <a:srgbClr val="FFFFFF"/>
                </a:highlight>
                <a:ea typeface="新宋体"/>
              </a:rPr>
              <a:t>while</a:t>
            </a:r>
            <a:r>
              <a:rPr lang="en-US" altLang="zh-CN" sz="2800" dirty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 (DEC) </a:t>
            </a:r>
            <a:r>
              <a:rPr lang="en-US" altLang="zh-CN" sz="2800" dirty="0" smtClean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                    </a:t>
            </a:r>
            <a:r>
              <a:rPr lang="en-US" altLang="zh-CN" sz="2800" dirty="0" smtClean="0">
                <a:solidFill>
                  <a:srgbClr val="008000"/>
                </a:solidFill>
                <a:highlight>
                  <a:srgbClr val="FFFFFF"/>
                </a:highlight>
                <a:ea typeface="新宋体"/>
              </a:rPr>
              <a:t>//</a:t>
            </a:r>
            <a:r>
              <a:rPr lang="zh-CN" altLang="en-US" sz="2800" dirty="0">
                <a:solidFill>
                  <a:srgbClr val="008000"/>
                </a:solidFill>
                <a:highlight>
                  <a:srgbClr val="FFFFFF"/>
                </a:highlight>
                <a:latin typeface="华文仿宋" panose="02010600040101010101" pitchFamily="2" charset="-122"/>
                <a:ea typeface="华文仿宋" panose="02010600040101010101" pitchFamily="2" charset="-122"/>
              </a:rPr>
              <a:t>除</a:t>
            </a:r>
            <a:r>
              <a:rPr lang="en-US" altLang="zh-CN" sz="2800" dirty="0">
                <a:solidFill>
                  <a:srgbClr val="008000"/>
                </a:solidFill>
                <a:highlight>
                  <a:srgbClr val="FFFFFF"/>
                </a:highlight>
                <a:latin typeface="华文仿宋" panose="02010600040101010101" pitchFamily="2" charset="-122"/>
                <a:ea typeface="华文仿宋" panose="02010600040101010101" pitchFamily="2" charset="-122"/>
              </a:rPr>
              <a:t>8</a:t>
            </a:r>
            <a:r>
              <a:rPr lang="zh-CN" altLang="en-US" sz="2800" dirty="0">
                <a:solidFill>
                  <a:srgbClr val="008000"/>
                </a:solidFill>
                <a:highlight>
                  <a:srgbClr val="FFFFFF"/>
                </a:highlight>
                <a:latin typeface="华文仿宋" panose="02010600040101010101" pitchFamily="2" charset="-122"/>
                <a:ea typeface="华文仿宋" panose="02010600040101010101" pitchFamily="2" charset="-122"/>
              </a:rPr>
              <a:t>取余，余数入栈</a:t>
            </a:r>
            <a:endParaRPr lang="zh-CN" altLang="en-US" sz="2800" dirty="0">
              <a:solidFill>
                <a:srgbClr val="000000"/>
              </a:solidFill>
              <a:highlight>
                <a:srgbClr val="FFFFFF"/>
              </a:highlight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en-US" altLang="zh-CN" sz="2800" dirty="0" smtClean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 { Push</a:t>
            </a:r>
            <a:r>
              <a:rPr lang="en-US" altLang="zh-CN" sz="2800" dirty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(&amp;S, DEC % 8);</a:t>
            </a:r>
          </a:p>
          <a:p>
            <a:r>
              <a:rPr lang="en-US" altLang="zh-CN" sz="2800" dirty="0" smtClean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   DEC </a:t>
            </a:r>
            <a:r>
              <a:rPr lang="en-US" altLang="zh-CN" sz="2800" dirty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= DEC / 8</a:t>
            </a:r>
            <a:r>
              <a:rPr lang="en-US" altLang="zh-CN" sz="2800" dirty="0" smtClean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;    }</a:t>
            </a:r>
            <a:endParaRPr lang="en-US" altLang="zh-CN" sz="2800" dirty="0">
              <a:solidFill>
                <a:srgbClr val="000000"/>
              </a:solidFill>
              <a:highlight>
                <a:srgbClr val="FFFFFF"/>
              </a:highlight>
              <a:ea typeface="新宋体"/>
            </a:endParaRPr>
          </a:p>
          <a:p>
            <a:r>
              <a:rPr lang="en-US" altLang="zh-CN" sz="2800" dirty="0">
                <a:solidFill>
                  <a:srgbClr val="0000FF"/>
                </a:solidFill>
                <a:highlight>
                  <a:srgbClr val="FFFFFF"/>
                </a:highlight>
                <a:ea typeface="新宋体"/>
              </a:rPr>
              <a:t>while</a:t>
            </a:r>
            <a:r>
              <a:rPr lang="en-US" altLang="zh-CN" sz="2800" dirty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 (!</a:t>
            </a:r>
            <a:r>
              <a:rPr lang="en-US" altLang="zh-CN" sz="2800" dirty="0" err="1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StackEmpty</a:t>
            </a:r>
            <a:r>
              <a:rPr lang="en-US" altLang="zh-CN" sz="2800" dirty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(&amp;S)) </a:t>
            </a:r>
            <a:r>
              <a:rPr lang="en-US" altLang="zh-CN" sz="2800" dirty="0" smtClean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             </a:t>
            </a:r>
            <a:r>
              <a:rPr lang="en-US" altLang="zh-CN" sz="2800" dirty="0" smtClean="0">
                <a:solidFill>
                  <a:srgbClr val="00B050"/>
                </a:solidFill>
                <a:highlight>
                  <a:srgbClr val="FFFFFF"/>
                </a:highlight>
                <a:ea typeface="新宋体"/>
              </a:rPr>
              <a:t>//</a:t>
            </a:r>
            <a:r>
              <a:rPr lang="zh-CN" altLang="en-US" sz="2800" dirty="0" smtClean="0">
                <a:solidFill>
                  <a:srgbClr val="00B050"/>
                </a:solidFill>
                <a:highlight>
                  <a:srgbClr val="FFFFFF"/>
                </a:highlight>
                <a:latin typeface="华文楷体" panose="02010600040101010101" pitchFamily="2" charset="-122"/>
                <a:ea typeface="华文楷体" panose="02010600040101010101" pitchFamily="2" charset="-122"/>
              </a:rPr>
              <a:t>出栈，显</a:t>
            </a:r>
            <a:r>
              <a:rPr lang="zh-CN" altLang="en-US" sz="2800" dirty="0" smtClean="0">
                <a:solidFill>
                  <a:srgbClr val="008000"/>
                </a:solidFill>
                <a:highlight>
                  <a:srgbClr val="FFFFFF"/>
                </a:highlight>
                <a:latin typeface="华文楷体" panose="02010600040101010101" pitchFamily="2" charset="-122"/>
                <a:ea typeface="华文楷体" panose="02010600040101010101" pitchFamily="2" charset="-122"/>
              </a:rPr>
              <a:t>示</a:t>
            </a:r>
            <a:endParaRPr lang="zh-CN" altLang="en-US" sz="2800" dirty="0">
              <a:solidFill>
                <a:srgbClr val="000000"/>
              </a:solidFill>
              <a:highlight>
                <a:srgbClr val="FFFFFF"/>
              </a:highlight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800" dirty="0" smtClean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{  Pop</a:t>
            </a:r>
            <a:r>
              <a:rPr lang="en-US" altLang="zh-CN" sz="2800" dirty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(&amp;S, &amp;OCT</a:t>
            </a:r>
            <a:r>
              <a:rPr lang="en-US" altLang="zh-CN" sz="2800" dirty="0" smtClean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);</a:t>
            </a:r>
            <a:endParaRPr lang="en-US" altLang="zh-CN" sz="2800" dirty="0">
              <a:solidFill>
                <a:srgbClr val="000000"/>
              </a:solidFill>
              <a:highlight>
                <a:srgbClr val="FFFFFF"/>
              </a:highlight>
              <a:ea typeface="新宋体"/>
            </a:endParaRPr>
          </a:p>
          <a:p>
            <a:r>
              <a:rPr lang="en-US" altLang="zh-CN" sz="2800" dirty="0" smtClean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   </a:t>
            </a:r>
            <a:r>
              <a:rPr lang="en-US" altLang="zh-CN" sz="2800" dirty="0" err="1" smtClean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printf</a:t>
            </a:r>
            <a:r>
              <a:rPr lang="en-US" altLang="zh-CN" sz="2800" dirty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(</a:t>
            </a:r>
            <a:r>
              <a:rPr lang="en-US" altLang="zh-CN" sz="2800" dirty="0">
                <a:solidFill>
                  <a:srgbClr val="A31515"/>
                </a:solidFill>
                <a:highlight>
                  <a:srgbClr val="FFFFFF"/>
                </a:highlight>
                <a:ea typeface="新宋体"/>
              </a:rPr>
              <a:t>"%d"</a:t>
            </a:r>
            <a:r>
              <a:rPr lang="en-US" altLang="zh-CN" sz="2800" dirty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, OCT</a:t>
            </a:r>
            <a:r>
              <a:rPr lang="en-US" altLang="zh-CN" sz="2800" dirty="0" smtClean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);}</a:t>
            </a:r>
          </a:p>
          <a:p>
            <a:r>
              <a:rPr lang="en-US" altLang="zh-CN" sz="2800" dirty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free(</a:t>
            </a:r>
            <a:r>
              <a:rPr lang="en-US" altLang="zh-CN" sz="2800" dirty="0" err="1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S.base</a:t>
            </a:r>
            <a:r>
              <a:rPr lang="en-US" altLang="zh-CN" sz="2800" dirty="0" smtClean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);                                 </a:t>
            </a:r>
            <a:r>
              <a:rPr lang="en-US" altLang="zh-CN" sz="2800" dirty="0" smtClean="0">
                <a:solidFill>
                  <a:srgbClr val="00B050"/>
                </a:solidFill>
                <a:highlight>
                  <a:srgbClr val="FFFFFF"/>
                </a:highlight>
                <a:ea typeface="新宋体"/>
              </a:rPr>
              <a:t>//</a:t>
            </a:r>
            <a:r>
              <a:rPr lang="zh-CN" altLang="en-US" sz="2800" dirty="0" smtClean="0">
                <a:solidFill>
                  <a:srgbClr val="00B050"/>
                </a:solidFill>
                <a:highlight>
                  <a:srgbClr val="FFFFFF"/>
                </a:highlight>
                <a:latin typeface="华文楷体" panose="02010600040101010101" pitchFamily="2" charset="-122"/>
                <a:ea typeface="华文楷体" panose="02010600040101010101" pitchFamily="2" charset="-122"/>
              </a:rPr>
              <a:t>销毁栈</a:t>
            </a:r>
            <a:endParaRPr lang="zh-CN" altLang="en-US" sz="2800" dirty="0">
              <a:solidFill>
                <a:srgbClr val="00B05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34746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13792"/>
            <a:ext cx="8229600" cy="854968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程序思考与改进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67544" y="1268760"/>
            <a:ext cx="8136904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zh-CN" altLang="en-US" sz="2800" dirty="0" smtClean="0">
                <a:solidFill>
                  <a:srgbClr val="FF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主程序应该先判断键盘输入的十进制数是否为负数。</a:t>
            </a:r>
            <a:endParaRPr lang="en-US" altLang="zh-CN" sz="2800" dirty="0" smtClean="0">
              <a:solidFill>
                <a:srgbClr val="FF00FF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spcAft>
                <a:spcPts val="1200"/>
              </a:spcAft>
            </a:pPr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故意输入一个负数，试试结果会如何？为什么？</a:t>
            </a:r>
            <a:endParaRPr lang="en-US" altLang="zh-CN" sz="2800" dirty="0" smtClean="0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spcAft>
                <a:spcPts val="1200"/>
              </a:spcAft>
            </a:pPr>
            <a:r>
              <a:rPr lang="zh-CN" altLang="en-US" sz="2800" dirty="0" smtClean="0">
                <a:solidFill>
                  <a:srgbClr val="00B05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（实际上结果也对，但每位都有负号）</a:t>
            </a:r>
            <a:endParaRPr lang="en-US" altLang="zh-CN" sz="2800" dirty="0" smtClean="0">
              <a:solidFill>
                <a:srgbClr val="00B05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spcAft>
                <a:spcPts val="1200"/>
              </a:spcAft>
            </a:pPr>
            <a:r>
              <a:rPr lang="en-US" altLang="zh-CN" sz="2800" dirty="0" err="1">
                <a:solidFill>
                  <a:srgbClr val="0000FF"/>
                </a:solidFill>
                <a:highlight>
                  <a:srgbClr val="FFFFFF"/>
                </a:highlight>
                <a:ea typeface="新宋体"/>
              </a:rPr>
              <a:t>int</a:t>
            </a:r>
            <a:r>
              <a:rPr lang="en-US" altLang="zh-CN" sz="2800" dirty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DEC </a:t>
            </a:r>
            <a:r>
              <a:rPr lang="zh-CN" altLang="en-US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/>
                <a:ea typeface="新宋体"/>
              </a:rPr>
              <a:t>改为</a:t>
            </a:r>
            <a:r>
              <a:rPr lang="en-US" altLang="zh-CN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/>
                <a:ea typeface="新宋体"/>
              </a:rPr>
              <a:t> </a:t>
            </a:r>
            <a:r>
              <a:rPr lang="en-US" altLang="zh-CN" sz="2800" dirty="0" smtClean="0">
                <a:solidFill>
                  <a:srgbClr val="0070C0"/>
                </a:solidFill>
                <a:highlight>
                  <a:srgbClr val="FFFFFF"/>
                </a:highlight>
                <a:ea typeface="新宋体"/>
              </a:rPr>
              <a:t>unsigned </a:t>
            </a:r>
            <a:r>
              <a:rPr lang="en-US" altLang="zh-CN" sz="2800" dirty="0" err="1" smtClean="0">
                <a:solidFill>
                  <a:srgbClr val="0070C0"/>
                </a:solidFill>
                <a:highlight>
                  <a:srgbClr val="FFFFFF"/>
                </a:highlight>
                <a:ea typeface="新宋体"/>
              </a:rPr>
              <a:t>in</a:t>
            </a:r>
            <a:r>
              <a:rPr lang="en-US" altLang="zh-CN" sz="2800" dirty="0" err="1" smtClean="0">
                <a:solidFill>
                  <a:srgbClr val="0000FF"/>
                </a:solidFill>
                <a:highlight>
                  <a:srgbClr val="FFFFFF"/>
                </a:highlight>
                <a:ea typeface="新宋体"/>
              </a:rPr>
              <a:t>t</a:t>
            </a:r>
            <a:r>
              <a:rPr lang="en-US" altLang="zh-CN" sz="2800" dirty="0" smtClean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 DEC</a:t>
            </a:r>
            <a:r>
              <a:rPr lang="zh-CN" altLang="en-US" sz="2800" dirty="0" smtClean="0">
                <a:solidFill>
                  <a:srgbClr val="0070C0"/>
                </a:solidFill>
                <a:highlight>
                  <a:srgbClr val="FFFFFF"/>
                </a:highlight>
                <a:latin typeface="新宋体"/>
                <a:ea typeface="新宋体"/>
              </a:rPr>
              <a:t>可否？</a:t>
            </a:r>
            <a:endParaRPr lang="en-US" altLang="zh-CN" sz="2800" dirty="0" smtClean="0">
              <a:solidFill>
                <a:srgbClr val="0070C0"/>
              </a:solidFill>
              <a:highlight>
                <a:srgbClr val="FFFFFF"/>
              </a:highlight>
              <a:latin typeface="新宋体"/>
              <a:ea typeface="新宋体"/>
            </a:endParaRPr>
          </a:p>
          <a:p>
            <a:pPr>
              <a:spcAft>
                <a:spcPts val="1200"/>
              </a:spcAft>
            </a:pPr>
            <a:r>
              <a:rPr lang="zh-CN" altLang="en-US" sz="2800" dirty="0" smtClean="0">
                <a:solidFill>
                  <a:srgbClr val="00B050"/>
                </a:solidFill>
                <a:highlight>
                  <a:srgbClr val="FFFFFF"/>
                </a:highlight>
                <a:latin typeface="仿宋" panose="02010609060101010101" pitchFamily="49" charset="-122"/>
                <a:ea typeface="仿宋" panose="02010609060101010101" pitchFamily="49" charset="-122"/>
              </a:rPr>
              <a:t>（当输入负数时，不出错，但结果不对</a:t>
            </a:r>
            <a:r>
              <a:rPr lang="zh-CN" altLang="en-US" sz="2800" dirty="0" smtClean="0">
                <a:solidFill>
                  <a:srgbClr val="00B050"/>
                </a:solidFill>
                <a:highlight>
                  <a:srgbClr val="FFFFFF"/>
                </a:highlight>
                <a:latin typeface="仿宋" panose="02010609060101010101" pitchFamily="49" charset="-122"/>
                <a:ea typeface="仿宋" panose="02010609060101010101" pitchFamily="49" charset="-122"/>
              </a:rPr>
              <a:t>），为什么？</a:t>
            </a:r>
            <a:endParaRPr lang="en-US" altLang="zh-CN" sz="2800" dirty="0" smtClean="0">
              <a:solidFill>
                <a:srgbClr val="00B050"/>
              </a:solidFill>
              <a:highlight>
                <a:srgbClr val="FFFFFF"/>
              </a:highlight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spcAft>
                <a:spcPts val="1200"/>
              </a:spcAft>
            </a:pPr>
            <a:r>
              <a:rPr lang="zh-CN" altLang="en-US" sz="2800" dirty="0" smtClean="0">
                <a:solidFill>
                  <a:srgbClr val="FF00FF"/>
                </a:solidFill>
                <a:highlight>
                  <a:srgbClr val="FFFFFF"/>
                </a:highlight>
                <a:latin typeface="仿宋" panose="02010609060101010101" pitchFamily="49" charset="-122"/>
                <a:ea typeface="仿宋" panose="02010609060101010101" pitchFamily="49" charset="-122"/>
              </a:rPr>
              <a:t>主程序调用</a:t>
            </a:r>
            <a:r>
              <a:rPr lang="en-US" altLang="zh-CN" sz="2800" dirty="0" smtClean="0">
                <a:solidFill>
                  <a:srgbClr val="FF00FF"/>
                </a:solidFill>
                <a:highlight>
                  <a:srgbClr val="FFFFFF"/>
                </a:highlight>
                <a:ea typeface="仿宋" panose="02010609060101010101" pitchFamily="49" charset="-122"/>
              </a:rPr>
              <a:t>Pop</a:t>
            </a:r>
            <a:r>
              <a:rPr lang="zh-CN" altLang="en-US" sz="2800" dirty="0" smtClean="0">
                <a:solidFill>
                  <a:srgbClr val="FF00FF"/>
                </a:solidFill>
                <a:highlight>
                  <a:srgbClr val="FFFFFF"/>
                </a:highlight>
                <a:latin typeface="仿宋" panose="02010609060101010101" pitchFamily="49" charset="-122"/>
                <a:ea typeface="仿宋" panose="02010609060101010101" pitchFamily="49" charset="-122"/>
              </a:rPr>
              <a:t>后应判断是否出错。</a:t>
            </a:r>
            <a:endParaRPr lang="en-US" altLang="zh-CN" sz="2800" dirty="0" smtClean="0">
              <a:solidFill>
                <a:srgbClr val="FF00FF"/>
              </a:solidFill>
              <a:highlight>
                <a:srgbClr val="FFFFFF"/>
              </a:highlight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spcAft>
                <a:spcPts val="1200"/>
              </a:spcAft>
            </a:pPr>
            <a:r>
              <a:rPr lang="zh-CN" altLang="en-US" sz="2800" dirty="0" smtClean="0">
                <a:solidFill>
                  <a:srgbClr val="FF0000"/>
                </a:solidFill>
                <a:highlight>
                  <a:srgbClr val="FFFFFF"/>
                </a:highlight>
                <a:latin typeface="仿宋" panose="02010609060101010101" pitchFamily="49" charset="-122"/>
                <a:ea typeface="仿宋" panose="02010609060101010101" pitchFamily="49" charset="-122"/>
              </a:rPr>
              <a:t>实际上此题也可用数组的方法实现；</a:t>
            </a:r>
            <a:endParaRPr lang="en-US" altLang="zh-CN" sz="2800" dirty="0" smtClean="0">
              <a:solidFill>
                <a:srgbClr val="FF0000"/>
              </a:solidFill>
              <a:highlight>
                <a:srgbClr val="FFFFFF"/>
              </a:highlight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spcAft>
                <a:spcPts val="1200"/>
              </a:spcAft>
            </a:pPr>
            <a:r>
              <a:rPr lang="zh-CN" altLang="en-US" sz="2800" dirty="0" smtClean="0">
                <a:solidFill>
                  <a:srgbClr val="FF0000"/>
                </a:solidFill>
                <a:highlight>
                  <a:srgbClr val="FFFFFF"/>
                </a:highlight>
                <a:latin typeface="仿宋" panose="02010609060101010101" pitchFamily="49" charset="-122"/>
                <a:ea typeface="仿宋" panose="02010609060101010101" pitchFamily="49" charset="-122"/>
              </a:rPr>
              <a:t>          也可用位运算处理很直接，最简单；</a:t>
            </a:r>
            <a:endParaRPr lang="en-US" altLang="zh-CN" sz="2800" dirty="0" smtClean="0">
              <a:solidFill>
                <a:srgbClr val="FF0000"/>
              </a:solidFill>
              <a:highlight>
                <a:srgbClr val="FFFFFF"/>
              </a:highlight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spcAft>
                <a:spcPts val="1200"/>
              </a:spcAft>
            </a:pPr>
            <a:r>
              <a:rPr lang="en-US" altLang="zh-CN" sz="2800" dirty="0">
                <a:solidFill>
                  <a:srgbClr val="FF0000"/>
                </a:solidFill>
                <a:highlight>
                  <a:srgbClr val="FFFFFF"/>
                </a:highlight>
                <a:latin typeface="仿宋" panose="02010609060101010101" pitchFamily="49" charset="-122"/>
                <a:ea typeface="仿宋" panose="02010609060101010101" pitchFamily="49" charset="-122"/>
              </a:rPr>
              <a:t> </a:t>
            </a:r>
            <a:r>
              <a:rPr lang="en-US" altLang="zh-CN" sz="2800" dirty="0" smtClean="0">
                <a:solidFill>
                  <a:srgbClr val="FF0000"/>
                </a:solidFill>
                <a:highlight>
                  <a:srgbClr val="FFFFFF"/>
                </a:highlight>
                <a:latin typeface="仿宋" panose="02010609060101010101" pitchFamily="49" charset="-122"/>
                <a:ea typeface="仿宋" panose="02010609060101010101" pitchFamily="49" charset="-122"/>
              </a:rPr>
              <a:t>         </a:t>
            </a:r>
            <a:r>
              <a:rPr lang="zh-CN" altLang="en-US" sz="2800" dirty="0" smtClean="0">
                <a:solidFill>
                  <a:srgbClr val="FF0000"/>
                </a:solidFill>
                <a:highlight>
                  <a:srgbClr val="FFFFFF"/>
                </a:highlight>
                <a:latin typeface="仿宋" panose="02010609060101010101" pitchFamily="49" charset="-122"/>
                <a:ea typeface="仿宋" panose="02010609060101010101" pitchFamily="49" charset="-122"/>
              </a:rPr>
              <a:t>也可用递归调用。</a:t>
            </a:r>
            <a:r>
              <a:rPr lang="en-US" altLang="zh-CN" sz="2800" dirty="0" smtClean="0">
                <a:solidFill>
                  <a:srgbClr val="FF0000"/>
                </a:solidFill>
                <a:highlight>
                  <a:srgbClr val="FFFFFF"/>
                </a:highlight>
                <a:latin typeface="仿宋" panose="02010609060101010101" pitchFamily="49" charset="-122"/>
                <a:ea typeface="仿宋" panose="02010609060101010101" pitchFamily="49" charset="-122"/>
              </a:rPr>
              <a:t> </a:t>
            </a:r>
            <a:endParaRPr lang="en-US" altLang="zh-CN" sz="2800" dirty="0" smtClean="0">
              <a:solidFill>
                <a:srgbClr val="FF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42067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854968"/>
          </a:xfrm>
        </p:spPr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链栈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1279157"/>
            <a:ext cx="1441420" cy="6376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 smtClean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单链表</a:t>
            </a:r>
            <a:r>
              <a:rPr lang="en-US" altLang="zh-CN" sz="2800" dirty="0" smtClean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: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5302762"/>
              </p:ext>
            </p:extLst>
          </p:nvPr>
        </p:nvGraphicFramePr>
        <p:xfrm>
          <a:off x="3635896" y="2617748"/>
          <a:ext cx="1152128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72"/>
                <a:gridCol w="50405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800" baseline="0" dirty="0" smtClean="0">
                          <a:solidFill>
                            <a:srgbClr val="FF0000"/>
                          </a:solidFill>
                        </a:rPr>
                        <a:t>s</a:t>
                      </a:r>
                      <a:r>
                        <a:rPr lang="en-US" altLang="zh-CN" sz="2800" baseline="-25000" dirty="0" smtClean="0">
                          <a:solidFill>
                            <a:srgbClr val="FF0000"/>
                          </a:solidFill>
                        </a:rPr>
                        <a:t>n-1</a:t>
                      </a:r>
                      <a:endParaRPr lang="zh-CN" altLang="en-US" sz="2800" baseline="-25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1823841"/>
              </p:ext>
            </p:extLst>
          </p:nvPr>
        </p:nvGraphicFramePr>
        <p:xfrm>
          <a:off x="6084168" y="2617748"/>
          <a:ext cx="1152128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72"/>
                <a:gridCol w="50405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800" dirty="0" smtClean="0">
                          <a:solidFill>
                            <a:srgbClr val="FF0000"/>
                          </a:solidFill>
                        </a:rPr>
                        <a:t>s</a:t>
                      </a:r>
                      <a:r>
                        <a:rPr lang="en-US" altLang="zh-CN" sz="2800" baseline="-250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CN" altLang="en-US" sz="2800" baseline="-25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7631820"/>
              </p:ext>
            </p:extLst>
          </p:nvPr>
        </p:nvGraphicFramePr>
        <p:xfrm>
          <a:off x="7452320" y="2617748"/>
          <a:ext cx="1152128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72"/>
                <a:gridCol w="50405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800" dirty="0" smtClean="0">
                          <a:solidFill>
                            <a:srgbClr val="FF0000"/>
                          </a:solidFill>
                        </a:rPr>
                        <a:t>s</a:t>
                      </a:r>
                      <a:r>
                        <a:rPr lang="en-US" altLang="zh-CN" sz="2800" baseline="-250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2800" baseline="-25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 smtClean="0">
                          <a:solidFill>
                            <a:srgbClr val="FF0000"/>
                          </a:solidFill>
                        </a:rPr>
                        <a:t>^</a:t>
                      </a:r>
                      <a:endParaRPr lang="zh-CN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528708"/>
              </p:ext>
            </p:extLst>
          </p:nvPr>
        </p:nvGraphicFramePr>
        <p:xfrm>
          <a:off x="899592" y="2617748"/>
          <a:ext cx="1152128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72"/>
                <a:gridCol w="50405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800" dirty="0" smtClean="0">
                          <a:solidFill>
                            <a:srgbClr val="FF0000"/>
                          </a:solidFill>
                        </a:rPr>
                        <a:t>^</a:t>
                      </a:r>
                      <a:endParaRPr lang="zh-CN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1946075"/>
              </p:ext>
            </p:extLst>
          </p:nvPr>
        </p:nvGraphicFramePr>
        <p:xfrm>
          <a:off x="2267744" y="2603644"/>
          <a:ext cx="1152128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72"/>
                <a:gridCol w="50405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800" dirty="0" err="1" smtClean="0">
                          <a:solidFill>
                            <a:srgbClr val="FF0000"/>
                          </a:solidFill>
                        </a:rPr>
                        <a:t>s</a:t>
                      </a:r>
                      <a:r>
                        <a:rPr lang="en-US" altLang="zh-CN" sz="2800" baseline="-25000" dirty="0" err="1" smtClean="0">
                          <a:solidFill>
                            <a:srgbClr val="FF0000"/>
                          </a:solidFill>
                        </a:rPr>
                        <a:t>n</a:t>
                      </a:r>
                      <a:endParaRPr lang="zh-CN" altLang="en-US" sz="2800" baseline="-25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7524328" y="2094528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栈底</a:t>
            </a:r>
            <a:endParaRPr lang="zh-CN" altLang="en-US" sz="2800" dirty="0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483768" y="2094528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栈顶</a:t>
            </a:r>
            <a:endParaRPr lang="zh-CN" altLang="en-US" sz="2800" dirty="0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27584" y="2113692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头节点</a:t>
            </a:r>
            <a:endParaRPr lang="zh-CN" altLang="en-US" sz="2800" dirty="0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cxnSp>
        <p:nvCxnSpPr>
          <p:cNvPr id="16" name="直接箭头连接符 15"/>
          <p:cNvCxnSpPr/>
          <p:nvPr/>
        </p:nvCxnSpPr>
        <p:spPr>
          <a:xfrm>
            <a:off x="1835696" y="2905780"/>
            <a:ext cx="432048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7020272" y="2905780"/>
            <a:ext cx="432048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>
            <a:off x="5652120" y="2905780"/>
            <a:ext cx="432048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3203848" y="2905780"/>
            <a:ext cx="432048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991235" y="2545740"/>
            <a:ext cx="7328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rgbClr val="FF0000"/>
                </a:solidFill>
              </a:rPr>
              <a:t>......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cxnSp>
        <p:nvCxnSpPr>
          <p:cNvPr id="21" name="直接箭头连接符 20"/>
          <p:cNvCxnSpPr/>
          <p:nvPr/>
        </p:nvCxnSpPr>
        <p:spPr>
          <a:xfrm>
            <a:off x="4572000" y="2905780"/>
            <a:ext cx="432048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467544" y="2905780"/>
            <a:ext cx="432048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5496" y="2617748"/>
            <a:ext cx="5148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err="1" smtClean="0"/>
              <a:t>sp</a:t>
            </a:r>
            <a:endParaRPr lang="zh-CN" altLang="en-US" sz="2800" dirty="0"/>
          </a:p>
        </p:txBody>
      </p:sp>
      <p:sp>
        <p:nvSpPr>
          <p:cNvPr id="24" name="矩形 23"/>
          <p:cNvSpPr/>
          <p:nvPr/>
        </p:nvSpPr>
        <p:spPr>
          <a:xfrm>
            <a:off x="323528" y="3559656"/>
            <a:ext cx="820891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节点类型定义：</a:t>
            </a:r>
            <a:endParaRPr lang="en-US" altLang="zh-CN" sz="2800" dirty="0" smtClean="0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sz="2800" dirty="0" err="1" smtClean="0"/>
              <a:t>typedef</a:t>
            </a:r>
            <a:r>
              <a:rPr lang="en-US" altLang="zh-CN" sz="2800" dirty="0" smtClean="0"/>
              <a:t> </a:t>
            </a:r>
            <a:r>
              <a:rPr lang="en-US" altLang="zh-CN" sz="2800" dirty="0" err="1"/>
              <a:t>struct</a:t>
            </a:r>
            <a:r>
              <a:rPr lang="en-US" altLang="zh-CN" sz="2800" dirty="0"/>
              <a:t>    </a:t>
            </a:r>
            <a:r>
              <a:rPr lang="en-US" altLang="zh-CN" sz="2800" dirty="0" err="1" smtClean="0"/>
              <a:t>linknode</a:t>
            </a:r>
            <a:r>
              <a:rPr lang="en-US" altLang="zh-CN" sz="2800" dirty="0" smtClean="0"/>
              <a:t>          </a:t>
            </a:r>
            <a:r>
              <a:rPr lang="en-US" altLang="zh-CN" sz="2800" dirty="0" smtClean="0">
                <a:solidFill>
                  <a:srgbClr val="00B050"/>
                </a:solidFill>
              </a:rPr>
              <a:t>//</a:t>
            </a:r>
            <a:r>
              <a:rPr lang="zh-CN" altLang="en-US" sz="2800" dirty="0" smtClean="0">
                <a:solidFill>
                  <a:srgbClr val="00B05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节点结构定义</a:t>
            </a:r>
            <a:endParaRPr lang="zh-CN" altLang="en-US" sz="2800" dirty="0">
              <a:solidFill>
                <a:srgbClr val="00B05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800" dirty="0"/>
              <a:t>{</a:t>
            </a:r>
          </a:p>
          <a:p>
            <a:r>
              <a:rPr lang="en-US" altLang="zh-CN" sz="2800" dirty="0" smtClean="0"/>
              <a:t>  </a:t>
            </a:r>
            <a:r>
              <a:rPr lang="en-US" altLang="zh-CN" sz="2800" dirty="0" err="1" smtClean="0"/>
              <a:t>SElemType</a:t>
            </a:r>
            <a:r>
              <a:rPr lang="en-US" altLang="zh-CN" sz="2800" dirty="0" smtClean="0"/>
              <a:t>  data;                      </a:t>
            </a:r>
            <a:r>
              <a:rPr lang="en-US" altLang="zh-CN" sz="2800" dirty="0" smtClean="0">
                <a:solidFill>
                  <a:srgbClr val="00B050"/>
                </a:solidFill>
              </a:rPr>
              <a:t>//</a:t>
            </a:r>
            <a:r>
              <a:rPr lang="zh-CN" altLang="en-US" sz="2800" dirty="0" smtClean="0">
                <a:solidFill>
                  <a:srgbClr val="00B05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数据域</a:t>
            </a:r>
            <a:endParaRPr lang="zh-CN" altLang="en-US" sz="2800" dirty="0">
              <a:solidFill>
                <a:srgbClr val="00B05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800" dirty="0" smtClean="0"/>
              <a:t>  </a:t>
            </a:r>
            <a:r>
              <a:rPr lang="en-US" altLang="zh-CN" sz="2800" dirty="0" err="1" smtClean="0"/>
              <a:t>struct</a:t>
            </a:r>
            <a:r>
              <a:rPr lang="en-US" altLang="zh-CN" sz="2800" dirty="0" smtClean="0"/>
              <a:t> </a:t>
            </a:r>
            <a:r>
              <a:rPr lang="en-US" altLang="zh-CN" sz="2800" dirty="0" err="1" smtClean="0"/>
              <a:t>linknode</a:t>
            </a:r>
            <a:r>
              <a:rPr lang="en-US" altLang="zh-CN" sz="2800" dirty="0" smtClean="0"/>
              <a:t>  </a:t>
            </a:r>
            <a:r>
              <a:rPr lang="en-US" altLang="zh-CN" sz="2800" dirty="0" smtClean="0"/>
              <a:t>*next</a:t>
            </a:r>
            <a:r>
              <a:rPr lang="en-US" altLang="zh-CN" sz="2800" dirty="0" smtClean="0"/>
              <a:t>;          </a:t>
            </a:r>
            <a:r>
              <a:rPr lang="en-US" altLang="zh-CN" sz="2800" dirty="0" smtClean="0"/>
              <a:t>  </a:t>
            </a:r>
            <a:r>
              <a:rPr lang="en-US" altLang="zh-CN" sz="2800" dirty="0" smtClean="0">
                <a:solidFill>
                  <a:srgbClr val="00B050"/>
                </a:solidFill>
              </a:rPr>
              <a:t>//</a:t>
            </a:r>
            <a:r>
              <a:rPr lang="zh-CN" altLang="en-US" sz="2800" dirty="0" smtClean="0">
                <a:solidFill>
                  <a:srgbClr val="00B05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指针域</a:t>
            </a:r>
            <a:endParaRPr lang="zh-CN" altLang="en-US" sz="2800" dirty="0">
              <a:solidFill>
                <a:srgbClr val="00B05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800" dirty="0" smtClean="0"/>
              <a:t>}</a:t>
            </a:r>
            <a:r>
              <a:rPr lang="en-US" altLang="zh-CN" sz="2800" dirty="0" err="1" smtClean="0">
                <a:solidFill>
                  <a:srgbClr val="FF0000"/>
                </a:solidFill>
              </a:rPr>
              <a:t>LiStack</a:t>
            </a:r>
            <a:r>
              <a:rPr lang="en-US" altLang="zh-CN" sz="2800" dirty="0"/>
              <a:t>;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365821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13792"/>
            <a:ext cx="8229600" cy="854968"/>
          </a:xfrm>
        </p:spPr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链栈 初始化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949330" y="1251917"/>
            <a:ext cx="700704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即建立一个空栈，</a:t>
            </a:r>
            <a:endParaRPr lang="en-US" altLang="zh-CN" sz="2800" dirty="0" smtClean="0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创建栈的头节点，并将其</a:t>
            </a:r>
            <a:r>
              <a:rPr lang="en-US" altLang="zh-CN" sz="2800" dirty="0" smtClean="0">
                <a:solidFill>
                  <a:srgbClr val="0070C0"/>
                </a:solidFill>
                <a:ea typeface="仿宋" panose="02010609060101010101" pitchFamily="49" charset="-122"/>
              </a:rPr>
              <a:t>next</a:t>
            </a:r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域置为</a:t>
            </a:r>
            <a:r>
              <a:rPr lang="en-US" altLang="zh-CN" sz="2800" dirty="0" smtClean="0">
                <a:solidFill>
                  <a:srgbClr val="0070C0"/>
                </a:solidFill>
                <a:ea typeface="仿宋" panose="02010609060101010101" pitchFamily="49" charset="-122"/>
              </a:rPr>
              <a:t>NULL</a:t>
            </a:r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。</a:t>
            </a:r>
            <a:endParaRPr lang="en-US" altLang="zh-CN" sz="2800" dirty="0" smtClean="0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5900892"/>
              </p:ext>
            </p:extLst>
          </p:nvPr>
        </p:nvGraphicFramePr>
        <p:xfrm>
          <a:off x="5398348" y="5498068"/>
          <a:ext cx="1152128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72"/>
                <a:gridCol w="50405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800" dirty="0" smtClean="0">
                          <a:solidFill>
                            <a:srgbClr val="FF0000"/>
                          </a:solidFill>
                        </a:rPr>
                        <a:t>^</a:t>
                      </a:r>
                      <a:endParaRPr lang="zh-CN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 smtClean="0">
                          <a:solidFill>
                            <a:srgbClr val="FF0000"/>
                          </a:solidFill>
                        </a:rPr>
                        <a:t>^</a:t>
                      </a:r>
                      <a:endParaRPr lang="zh-CN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5326340" y="4994012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头节点</a:t>
            </a:r>
            <a:endParaRPr lang="zh-CN" altLang="en-US" sz="2800" dirty="0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cxnSp>
        <p:nvCxnSpPr>
          <p:cNvPr id="30" name="直接箭头连接符 29"/>
          <p:cNvCxnSpPr/>
          <p:nvPr/>
        </p:nvCxnSpPr>
        <p:spPr>
          <a:xfrm>
            <a:off x="4966300" y="5786100"/>
            <a:ext cx="432048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499992" y="5498068"/>
            <a:ext cx="5148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err="1" smtClean="0"/>
              <a:t>sp</a:t>
            </a:r>
            <a:endParaRPr lang="zh-CN" altLang="en-US" sz="2800" dirty="0"/>
          </a:p>
        </p:txBody>
      </p:sp>
      <p:sp>
        <p:nvSpPr>
          <p:cNvPr id="14" name="矩形 13"/>
          <p:cNvSpPr/>
          <p:nvPr/>
        </p:nvSpPr>
        <p:spPr>
          <a:xfrm>
            <a:off x="718727" y="2839576"/>
            <a:ext cx="7813713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2B91AF"/>
                </a:solidFill>
                <a:highlight>
                  <a:srgbClr val="FFFFFF"/>
                </a:highlight>
                <a:ea typeface="新宋体"/>
              </a:rPr>
              <a:t>Status</a:t>
            </a:r>
            <a:r>
              <a:rPr lang="en-US" altLang="zh-CN" sz="2800" dirty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 </a:t>
            </a:r>
            <a:r>
              <a:rPr lang="en-US" altLang="zh-CN" sz="2800" dirty="0" err="1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InitStack</a:t>
            </a:r>
            <a:r>
              <a:rPr lang="en-US" altLang="zh-CN" sz="2800" dirty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(</a:t>
            </a:r>
            <a:r>
              <a:rPr lang="en-US" altLang="zh-CN" sz="2800" dirty="0" err="1">
                <a:solidFill>
                  <a:srgbClr val="2B91AF"/>
                </a:solidFill>
                <a:highlight>
                  <a:srgbClr val="FFFFFF"/>
                </a:highlight>
                <a:ea typeface="新宋体"/>
              </a:rPr>
              <a:t>LiStack</a:t>
            </a:r>
            <a:r>
              <a:rPr lang="en-US" altLang="zh-CN" sz="2800" dirty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 *</a:t>
            </a:r>
            <a:r>
              <a:rPr lang="en-US" altLang="zh-CN" sz="2800" dirty="0" err="1">
                <a:solidFill>
                  <a:srgbClr val="808080"/>
                </a:solidFill>
                <a:highlight>
                  <a:srgbClr val="FFFFFF"/>
                </a:highlight>
                <a:ea typeface="新宋体"/>
              </a:rPr>
              <a:t>sp</a:t>
            </a:r>
            <a:r>
              <a:rPr lang="en-US" altLang="zh-CN" sz="2800" dirty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)  </a:t>
            </a:r>
            <a:endParaRPr lang="en-US" altLang="zh-CN" sz="2800" dirty="0" smtClean="0">
              <a:solidFill>
                <a:srgbClr val="000000"/>
              </a:solidFill>
              <a:highlight>
                <a:srgbClr val="FFFFFF"/>
              </a:highlight>
              <a:ea typeface="新宋体"/>
            </a:endParaRPr>
          </a:p>
          <a:p>
            <a:r>
              <a:rPr lang="en-US" altLang="zh-CN" sz="2800" dirty="0">
                <a:solidFill>
                  <a:srgbClr val="000000"/>
                </a:solidFill>
                <a:highlight>
                  <a:srgbClr val="FFFFFF"/>
                </a:highlight>
                <a:latin typeface="新宋体"/>
                <a:ea typeface="新宋体"/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/>
                <a:ea typeface="新宋体"/>
              </a:rPr>
              <a:t>              </a:t>
            </a:r>
            <a:r>
              <a:rPr lang="en-US" altLang="zh-CN" sz="2800" dirty="0" smtClean="0">
                <a:solidFill>
                  <a:srgbClr val="008000"/>
                </a:solidFill>
                <a:highlight>
                  <a:srgbClr val="FFFFFF"/>
                </a:highlight>
                <a:ea typeface="新宋体"/>
              </a:rPr>
              <a:t>//</a:t>
            </a:r>
            <a:r>
              <a:rPr lang="zh-CN" altLang="en-US" sz="2800" dirty="0">
                <a:solidFill>
                  <a:srgbClr val="008000"/>
                </a:solidFill>
                <a:highlight>
                  <a:srgbClr val="FFFFFF"/>
                </a:highlight>
                <a:latin typeface="华文楷体" panose="02010600040101010101" pitchFamily="2" charset="-122"/>
                <a:ea typeface="华文楷体" panose="02010600040101010101" pitchFamily="2" charset="-122"/>
              </a:rPr>
              <a:t>初始化栈，参数为头节点指针</a:t>
            </a:r>
            <a:endParaRPr lang="zh-CN" altLang="en-US" sz="2800" dirty="0">
              <a:solidFill>
                <a:srgbClr val="000000"/>
              </a:solidFill>
              <a:highlight>
                <a:srgbClr val="FFFFFF"/>
              </a:highlight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800" dirty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{</a:t>
            </a:r>
          </a:p>
          <a:p>
            <a:r>
              <a:rPr lang="en-US" altLang="zh-CN" sz="2800" dirty="0" err="1">
                <a:solidFill>
                  <a:srgbClr val="808080"/>
                </a:solidFill>
                <a:highlight>
                  <a:srgbClr val="FFFFFF"/>
                </a:highlight>
                <a:ea typeface="新宋体"/>
              </a:rPr>
              <a:t>sp</a:t>
            </a:r>
            <a:r>
              <a:rPr lang="en-US" altLang="zh-CN" sz="2800" dirty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-&gt;next = </a:t>
            </a:r>
            <a:r>
              <a:rPr lang="en-US" altLang="zh-CN" sz="2800" dirty="0">
                <a:solidFill>
                  <a:srgbClr val="6F008A"/>
                </a:solidFill>
                <a:highlight>
                  <a:srgbClr val="FFFFFF"/>
                </a:highlight>
                <a:ea typeface="新宋体"/>
              </a:rPr>
              <a:t>NULL</a:t>
            </a:r>
            <a:r>
              <a:rPr lang="en-US" altLang="zh-CN" sz="2800" dirty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;  </a:t>
            </a:r>
            <a:r>
              <a:rPr lang="en-US" altLang="zh-CN" sz="2800" dirty="0" smtClean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  </a:t>
            </a:r>
            <a:r>
              <a:rPr lang="en-US" altLang="zh-CN" sz="2800" dirty="0">
                <a:solidFill>
                  <a:srgbClr val="008000"/>
                </a:solidFill>
                <a:highlight>
                  <a:srgbClr val="FFFFFF"/>
                </a:highlight>
                <a:ea typeface="新宋体"/>
              </a:rPr>
              <a:t>//</a:t>
            </a:r>
            <a:r>
              <a:rPr lang="zh-CN" altLang="en-US" sz="2800" dirty="0">
                <a:solidFill>
                  <a:srgbClr val="008000"/>
                </a:solidFill>
                <a:highlight>
                  <a:srgbClr val="FFFFFF"/>
                </a:highlight>
                <a:latin typeface="华文楷体" panose="02010600040101010101" pitchFamily="2" charset="-122"/>
                <a:ea typeface="华文楷体" panose="02010600040101010101" pitchFamily="2" charset="-122"/>
              </a:rPr>
              <a:t>头节点的</a:t>
            </a:r>
            <a:r>
              <a:rPr lang="en-US" altLang="zh-CN" sz="2800" dirty="0">
                <a:solidFill>
                  <a:srgbClr val="008000"/>
                </a:solidFill>
                <a:highlight>
                  <a:srgbClr val="FFFFFF"/>
                </a:highlight>
                <a:ea typeface="新宋体"/>
              </a:rPr>
              <a:t>next</a:t>
            </a:r>
            <a:r>
              <a:rPr lang="zh-CN" altLang="en-US" sz="2800" dirty="0">
                <a:solidFill>
                  <a:srgbClr val="008000"/>
                </a:solidFill>
                <a:highlight>
                  <a:srgbClr val="FFFFFF"/>
                </a:highlight>
                <a:latin typeface="华文楷体" panose="02010600040101010101" pitchFamily="2" charset="-122"/>
                <a:ea typeface="华文楷体" panose="02010600040101010101" pitchFamily="2" charset="-122"/>
              </a:rPr>
              <a:t>域为空</a:t>
            </a:r>
            <a:endParaRPr lang="zh-CN" altLang="en-US" sz="2800" dirty="0">
              <a:solidFill>
                <a:srgbClr val="000000"/>
              </a:solidFill>
              <a:highlight>
                <a:srgbClr val="FFFFFF"/>
              </a:highlight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800" dirty="0">
                <a:solidFill>
                  <a:srgbClr val="0000FF"/>
                </a:solidFill>
                <a:highlight>
                  <a:srgbClr val="FFFFFF"/>
                </a:highlight>
                <a:ea typeface="新宋体"/>
              </a:rPr>
              <a:t>return</a:t>
            </a:r>
            <a:r>
              <a:rPr lang="en-US" altLang="zh-CN" sz="2800" dirty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 </a:t>
            </a:r>
            <a:r>
              <a:rPr lang="en-US" altLang="zh-CN" sz="2800" dirty="0">
                <a:solidFill>
                  <a:srgbClr val="6F008A"/>
                </a:solidFill>
                <a:highlight>
                  <a:srgbClr val="FFFFFF"/>
                </a:highlight>
                <a:ea typeface="新宋体"/>
              </a:rPr>
              <a:t>OK</a:t>
            </a:r>
            <a:r>
              <a:rPr lang="en-US" altLang="zh-CN" sz="2800" dirty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;</a:t>
            </a:r>
          </a:p>
          <a:p>
            <a:r>
              <a:rPr lang="en-US" altLang="zh-CN" sz="2800" dirty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}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251333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3752"/>
            <a:ext cx="8229600" cy="854968"/>
          </a:xfrm>
        </p:spPr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链栈 入栈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376243"/>
            <a:ext cx="2133600" cy="365125"/>
          </a:xfrm>
        </p:spPr>
        <p:txBody>
          <a:bodyPr/>
          <a:lstStyle/>
          <a:p>
            <a:fld id="{30B55524-830F-4415-8BA9-183FC5BD331A}" type="slidenum">
              <a:rPr lang="zh-CN" altLang="en-US" smtClean="0"/>
              <a:t>15</a:t>
            </a:fld>
            <a:endParaRPr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6015159"/>
              </p:ext>
            </p:extLst>
          </p:nvPr>
        </p:nvGraphicFramePr>
        <p:xfrm>
          <a:off x="3635896" y="5229200"/>
          <a:ext cx="1152128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72"/>
                <a:gridCol w="50405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800" baseline="0" dirty="0" smtClean="0">
                          <a:solidFill>
                            <a:srgbClr val="FF0000"/>
                          </a:solidFill>
                        </a:rPr>
                        <a:t>s</a:t>
                      </a:r>
                      <a:r>
                        <a:rPr lang="en-US" altLang="zh-CN" sz="2800" baseline="-25000" dirty="0" smtClean="0">
                          <a:solidFill>
                            <a:srgbClr val="FF0000"/>
                          </a:solidFill>
                        </a:rPr>
                        <a:t>n-1</a:t>
                      </a:r>
                      <a:endParaRPr lang="zh-CN" altLang="en-US" sz="2800" baseline="-25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0802264"/>
              </p:ext>
            </p:extLst>
          </p:nvPr>
        </p:nvGraphicFramePr>
        <p:xfrm>
          <a:off x="6084168" y="5229200"/>
          <a:ext cx="1152128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72"/>
                <a:gridCol w="50405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800" dirty="0" smtClean="0">
                          <a:solidFill>
                            <a:srgbClr val="FF0000"/>
                          </a:solidFill>
                        </a:rPr>
                        <a:t>s</a:t>
                      </a:r>
                      <a:r>
                        <a:rPr lang="en-US" altLang="zh-CN" sz="2800" baseline="-250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CN" altLang="en-US" sz="2800" baseline="-25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4482521"/>
              </p:ext>
            </p:extLst>
          </p:nvPr>
        </p:nvGraphicFramePr>
        <p:xfrm>
          <a:off x="7452320" y="5229200"/>
          <a:ext cx="1152128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72"/>
                <a:gridCol w="50405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800" dirty="0" smtClean="0">
                          <a:solidFill>
                            <a:srgbClr val="FF0000"/>
                          </a:solidFill>
                        </a:rPr>
                        <a:t>s</a:t>
                      </a:r>
                      <a:r>
                        <a:rPr lang="en-US" altLang="zh-CN" sz="2800" baseline="-250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2800" baseline="-25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 smtClean="0">
                          <a:solidFill>
                            <a:srgbClr val="FF0000"/>
                          </a:solidFill>
                        </a:rPr>
                        <a:t>^</a:t>
                      </a:r>
                      <a:endParaRPr lang="zh-CN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7592255"/>
              </p:ext>
            </p:extLst>
          </p:nvPr>
        </p:nvGraphicFramePr>
        <p:xfrm>
          <a:off x="899592" y="5229200"/>
          <a:ext cx="1152128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72"/>
                <a:gridCol w="50405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800" dirty="0" smtClean="0">
                          <a:solidFill>
                            <a:srgbClr val="FF0000"/>
                          </a:solidFill>
                        </a:rPr>
                        <a:t>^</a:t>
                      </a:r>
                      <a:endParaRPr lang="zh-CN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1093624"/>
              </p:ext>
            </p:extLst>
          </p:nvPr>
        </p:nvGraphicFramePr>
        <p:xfrm>
          <a:off x="2267744" y="5215096"/>
          <a:ext cx="1152128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72"/>
                <a:gridCol w="50405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800" dirty="0" err="1" smtClean="0">
                          <a:solidFill>
                            <a:srgbClr val="FF0000"/>
                          </a:solidFill>
                        </a:rPr>
                        <a:t>s</a:t>
                      </a:r>
                      <a:r>
                        <a:rPr lang="en-US" altLang="zh-CN" sz="2800" baseline="-25000" dirty="0" err="1" smtClean="0">
                          <a:solidFill>
                            <a:srgbClr val="FF0000"/>
                          </a:solidFill>
                        </a:rPr>
                        <a:t>n</a:t>
                      </a:r>
                      <a:endParaRPr lang="zh-CN" altLang="en-US" sz="2800" baseline="-25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7524328" y="4633972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栈底</a:t>
            </a:r>
            <a:endParaRPr lang="zh-CN" altLang="en-US" sz="2800" dirty="0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411760" y="4720268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栈顶</a:t>
            </a:r>
            <a:endParaRPr lang="zh-CN" altLang="en-US" sz="2800" dirty="0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61844" y="4734556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头节点</a:t>
            </a:r>
            <a:endParaRPr lang="zh-CN" altLang="en-US" sz="2800" dirty="0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cxnSp>
        <p:nvCxnSpPr>
          <p:cNvPr id="14" name="直接箭头连接符 13"/>
          <p:cNvCxnSpPr/>
          <p:nvPr/>
        </p:nvCxnSpPr>
        <p:spPr>
          <a:xfrm>
            <a:off x="1835696" y="5517232"/>
            <a:ext cx="432048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7020272" y="5517232"/>
            <a:ext cx="432048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5652120" y="5517232"/>
            <a:ext cx="432048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3203848" y="5517232"/>
            <a:ext cx="432048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991235" y="5157192"/>
            <a:ext cx="7328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rgbClr val="FF0000"/>
                </a:solidFill>
              </a:rPr>
              <a:t>......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cxnSp>
        <p:nvCxnSpPr>
          <p:cNvPr id="19" name="直接箭头连接符 18"/>
          <p:cNvCxnSpPr/>
          <p:nvPr/>
        </p:nvCxnSpPr>
        <p:spPr>
          <a:xfrm>
            <a:off x="4572000" y="5517232"/>
            <a:ext cx="432048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467544" y="5517232"/>
            <a:ext cx="432048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5496" y="5229200"/>
            <a:ext cx="5148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err="1" smtClean="0"/>
              <a:t>sp</a:t>
            </a:r>
            <a:endParaRPr lang="zh-CN" altLang="en-US" sz="2800" dirty="0"/>
          </a:p>
        </p:txBody>
      </p:sp>
      <p:graphicFrame>
        <p:nvGraphicFramePr>
          <p:cNvPr id="22" name="表格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5872184"/>
              </p:ext>
            </p:extLst>
          </p:nvPr>
        </p:nvGraphicFramePr>
        <p:xfrm>
          <a:off x="1619672" y="6079192"/>
          <a:ext cx="1152128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72"/>
                <a:gridCol w="50405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800" dirty="0" smtClean="0">
                          <a:solidFill>
                            <a:srgbClr val="FF0000"/>
                          </a:solidFill>
                        </a:rPr>
                        <a:t>e</a:t>
                      </a:r>
                      <a:endParaRPr lang="zh-CN" altLang="en-US" sz="2800" baseline="-25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23" name="直接箭头连接符 22"/>
          <p:cNvCxnSpPr/>
          <p:nvPr/>
        </p:nvCxnSpPr>
        <p:spPr>
          <a:xfrm>
            <a:off x="1187624" y="6381328"/>
            <a:ext cx="432048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69788" y="6146140"/>
            <a:ext cx="3738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p</a:t>
            </a:r>
            <a:endParaRPr lang="zh-CN" altLang="en-US" sz="2800" dirty="0"/>
          </a:p>
        </p:txBody>
      </p:sp>
      <p:cxnSp>
        <p:nvCxnSpPr>
          <p:cNvPr id="25" name="直接箭头连接符 24"/>
          <p:cNvCxnSpPr/>
          <p:nvPr/>
        </p:nvCxnSpPr>
        <p:spPr>
          <a:xfrm flipV="1">
            <a:off x="2483768" y="5733256"/>
            <a:ext cx="0" cy="504056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1835696" y="5615264"/>
            <a:ext cx="0" cy="44888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232671" y="755987"/>
            <a:ext cx="819446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2B91AF"/>
                </a:solidFill>
                <a:highlight>
                  <a:srgbClr val="FFFFFF"/>
                </a:highlight>
                <a:ea typeface="新宋体"/>
              </a:rPr>
              <a:t>Status</a:t>
            </a:r>
            <a:r>
              <a:rPr lang="en-US" altLang="zh-CN" sz="2800" dirty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 Push(</a:t>
            </a:r>
            <a:r>
              <a:rPr lang="en-US" altLang="zh-CN" sz="2800" dirty="0" err="1">
                <a:solidFill>
                  <a:srgbClr val="2B91AF"/>
                </a:solidFill>
                <a:highlight>
                  <a:srgbClr val="FFFFFF"/>
                </a:highlight>
                <a:ea typeface="新宋体"/>
              </a:rPr>
              <a:t>LiStack</a:t>
            </a:r>
            <a:r>
              <a:rPr lang="en-US" altLang="zh-CN" sz="2800" dirty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 *</a:t>
            </a:r>
            <a:r>
              <a:rPr lang="en-US" altLang="zh-CN" sz="2800" dirty="0" err="1">
                <a:solidFill>
                  <a:srgbClr val="808080"/>
                </a:solidFill>
                <a:highlight>
                  <a:srgbClr val="FFFFFF"/>
                </a:highlight>
                <a:ea typeface="新宋体"/>
              </a:rPr>
              <a:t>sp</a:t>
            </a:r>
            <a:r>
              <a:rPr lang="en-US" altLang="zh-CN" sz="2800" dirty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, </a:t>
            </a:r>
            <a:r>
              <a:rPr lang="en-US" altLang="zh-CN" sz="2800" dirty="0" err="1">
                <a:solidFill>
                  <a:srgbClr val="2B91AF"/>
                </a:solidFill>
                <a:highlight>
                  <a:srgbClr val="FFFFFF"/>
                </a:highlight>
                <a:ea typeface="新宋体"/>
              </a:rPr>
              <a:t>SElemType</a:t>
            </a:r>
            <a:r>
              <a:rPr lang="en-US" altLang="zh-CN" sz="2800" dirty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 </a:t>
            </a:r>
            <a:r>
              <a:rPr lang="en-US" altLang="zh-CN" sz="2800" dirty="0">
                <a:solidFill>
                  <a:srgbClr val="808080"/>
                </a:solidFill>
                <a:highlight>
                  <a:srgbClr val="FFFFFF"/>
                </a:highlight>
                <a:ea typeface="新宋体"/>
              </a:rPr>
              <a:t>e</a:t>
            </a:r>
            <a:r>
              <a:rPr lang="en-US" altLang="zh-CN" sz="2800" dirty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)  </a:t>
            </a:r>
            <a:endParaRPr lang="en-US" altLang="zh-CN" sz="2800" dirty="0" smtClean="0">
              <a:solidFill>
                <a:srgbClr val="000000"/>
              </a:solidFill>
              <a:highlight>
                <a:srgbClr val="FFFFFF"/>
              </a:highlight>
              <a:ea typeface="新宋体"/>
            </a:endParaRPr>
          </a:p>
          <a:p>
            <a:r>
              <a:rPr lang="en-US" altLang="zh-CN" sz="2800" dirty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                     </a:t>
            </a:r>
            <a:r>
              <a:rPr lang="en-US" altLang="zh-CN" sz="2800" dirty="0" smtClean="0">
                <a:solidFill>
                  <a:srgbClr val="008000"/>
                </a:solidFill>
                <a:highlight>
                  <a:srgbClr val="FFFFFF"/>
                </a:highlight>
                <a:ea typeface="新宋体"/>
              </a:rPr>
              <a:t>//2</a:t>
            </a:r>
            <a:r>
              <a:rPr lang="zh-CN" altLang="en-US" sz="2800" dirty="0">
                <a:solidFill>
                  <a:srgbClr val="008000"/>
                </a:solidFill>
                <a:highlight>
                  <a:srgbClr val="FFFFFF"/>
                </a:highlight>
                <a:latin typeface="华文楷体" panose="02010600040101010101" pitchFamily="2" charset="-122"/>
                <a:ea typeface="华文楷体" panose="02010600040101010101" pitchFamily="2" charset="-122"/>
              </a:rPr>
              <a:t>个参数，</a:t>
            </a:r>
            <a:r>
              <a:rPr lang="en-US" altLang="zh-CN" sz="2800" dirty="0">
                <a:solidFill>
                  <a:srgbClr val="008000"/>
                </a:solidFill>
                <a:highlight>
                  <a:srgbClr val="FFFFFF"/>
                </a:highlight>
                <a:ea typeface="新宋体"/>
              </a:rPr>
              <a:t>1</a:t>
            </a:r>
            <a:r>
              <a:rPr lang="zh-CN" altLang="en-US" sz="2800" dirty="0">
                <a:solidFill>
                  <a:srgbClr val="008000"/>
                </a:solidFill>
                <a:highlight>
                  <a:srgbClr val="FFFFFF"/>
                </a:highlight>
                <a:latin typeface="华文楷体" panose="02010600040101010101" pitchFamily="2" charset="-122"/>
                <a:ea typeface="华文楷体" panose="02010600040101010101" pitchFamily="2" charset="-122"/>
              </a:rPr>
              <a:t>是头指针，</a:t>
            </a:r>
            <a:r>
              <a:rPr lang="en-US" altLang="zh-CN" sz="2800" dirty="0">
                <a:solidFill>
                  <a:srgbClr val="008000"/>
                </a:solidFill>
                <a:highlight>
                  <a:srgbClr val="FFFFFF"/>
                </a:highlight>
                <a:ea typeface="新宋体"/>
              </a:rPr>
              <a:t>2</a:t>
            </a:r>
            <a:r>
              <a:rPr lang="zh-CN" altLang="en-US" sz="2800" dirty="0">
                <a:solidFill>
                  <a:srgbClr val="008000"/>
                </a:solidFill>
                <a:highlight>
                  <a:srgbClr val="FFFFFF"/>
                </a:highlight>
                <a:latin typeface="华文楷体" panose="02010600040101010101" pitchFamily="2" charset="-122"/>
                <a:ea typeface="华文楷体" panose="02010600040101010101" pitchFamily="2" charset="-122"/>
              </a:rPr>
              <a:t>是要压入的数</a:t>
            </a:r>
            <a:endParaRPr lang="zh-CN" altLang="en-US" sz="2800" dirty="0">
              <a:solidFill>
                <a:srgbClr val="000000"/>
              </a:solidFill>
              <a:highlight>
                <a:srgbClr val="FFFFFF"/>
              </a:highlight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800" dirty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{</a:t>
            </a:r>
            <a:r>
              <a:rPr lang="en-US" altLang="zh-CN" sz="2800" dirty="0" err="1">
                <a:solidFill>
                  <a:srgbClr val="2B91AF"/>
                </a:solidFill>
                <a:highlight>
                  <a:srgbClr val="FFFFFF"/>
                </a:highlight>
                <a:ea typeface="新宋体"/>
              </a:rPr>
              <a:t>LiStack</a:t>
            </a:r>
            <a:r>
              <a:rPr lang="en-US" altLang="zh-CN" sz="2800" dirty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 *p; </a:t>
            </a:r>
          </a:p>
          <a:p>
            <a:r>
              <a:rPr lang="en-US" altLang="zh-CN" sz="2800" dirty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 p = (</a:t>
            </a:r>
            <a:r>
              <a:rPr lang="en-US" altLang="zh-CN" sz="2800" dirty="0" err="1">
                <a:solidFill>
                  <a:srgbClr val="2B91AF"/>
                </a:solidFill>
                <a:highlight>
                  <a:srgbClr val="FFFFFF"/>
                </a:highlight>
                <a:ea typeface="新宋体"/>
              </a:rPr>
              <a:t>LiStack</a:t>
            </a:r>
            <a:r>
              <a:rPr lang="en-US" altLang="zh-CN" sz="2800" dirty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 *)</a:t>
            </a:r>
            <a:r>
              <a:rPr lang="en-US" altLang="zh-CN" sz="2800" dirty="0" err="1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malloc</a:t>
            </a:r>
            <a:r>
              <a:rPr lang="en-US" altLang="zh-CN" sz="2800" dirty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(</a:t>
            </a:r>
            <a:r>
              <a:rPr lang="en-US" altLang="zh-CN" sz="2800" dirty="0" err="1">
                <a:solidFill>
                  <a:srgbClr val="0000FF"/>
                </a:solidFill>
                <a:highlight>
                  <a:srgbClr val="FFFFFF"/>
                </a:highlight>
                <a:ea typeface="新宋体"/>
              </a:rPr>
              <a:t>sizeof</a:t>
            </a:r>
            <a:r>
              <a:rPr lang="en-US" altLang="zh-CN" sz="2800" dirty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(</a:t>
            </a:r>
            <a:r>
              <a:rPr lang="en-US" altLang="zh-CN" sz="2800" dirty="0" err="1">
                <a:solidFill>
                  <a:srgbClr val="2B91AF"/>
                </a:solidFill>
                <a:highlight>
                  <a:srgbClr val="FFFFFF"/>
                </a:highlight>
                <a:ea typeface="新宋体"/>
              </a:rPr>
              <a:t>LiStack</a:t>
            </a:r>
            <a:r>
              <a:rPr lang="en-US" altLang="zh-CN" sz="2800" dirty="0" smtClean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));                    </a:t>
            </a:r>
            <a:r>
              <a:rPr lang="en-US" altLang="zh-CN" sz="2800" dirty="0" smtClean="0">
                <a:solidFill>
                  <a:srgbClr val="008000"/>
                </a:solidFill>
                <a:highlight>
                  <a:srgbClr val="FFFFFF"/>
                </a:highlight>
                <a:ea typeface="新宋体"/>
              </a:rPr>
              <a:t>//</a:t>
            </a:r>
            <a:r>
              <a:rPr lang="zh-CN" altLang="en-US" sz="2800" dirty="0" smtClean="0">
                <a:solidFill>
                  <a:srgbClr val="008000"/>
                </a:solidFill>
                <a:highlight>
                  <a:srgbClr val="FFFFFF"/>
                </a:highlight>
                <a:latin typeface="华文楷体" panose="02010600040101010101" pitchFamily="2" charset="-122"/>
                <a:ea typeface="华文楷体" panose="02010600040101010101" pitchFamily="2" charset="-122"/>
              </a:rPr>
              <a:t>分配</a:t>
            </a:r>
            <a:endParaRPr lang="zh-CN" altLang="en-US" sz="2800" dirty="0">
              <a:solidFill>
                <a:srgbClr val="000000"/>
              </a:solidFill>
              <a:highlight>
                <a:srgbClr val="FFFFFF"/>
              </a:highlight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800" dirty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 </a:t>
            </a:r>
            <a:r>
              <a:rPr lang="en-US" altLang="zh-CN" sz="2800" dirty="0">
                <a:solidFill>
                  <a:srgbClr val="0000FF"/>
                </a:solidFill>
                <a:highlight>
                  <a:srgbClr val="FFFFFF"/>
                </a:highlight>
                <a:ea typeface="新宋体"/>
              </a:rPr>
              <a:t>if</a:t>
            </a:r>
            <a:r>
              <a:rPr lang="en-US" altLang="zh-CN" sz="2800" dirty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(!</a:t>
            </a:r>
            <a:r>
              <a:rPr lang="en-US" altLang="zh-CN" sz="2800" dirty="0" smtClean="0">
                <a:solidFill>
                  <a:srgbClr val="808080"/>
                </a:solidFill>
                <a:highlight>
                  <a:srgbClr val="FFFFFF"/>
                </a:highlight>
                <a:ea typeface="新宋体"/>
              </a:rPr>
              <a:t>p</a:t>
            </a:r>
            <a:r>
              <a:rPr lang="en-US" altLang="zh-CN" sz="2800" dirty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) exit(</a:t>
            </a:r>
            <a:r>
              <a:rPr lang="en-US" altLang="zh-CN" sz="2800" dirty="0">
                <a:solidFill>
                  <a:srgbClr val="6F008A"/>
                </a:solidFill>
                <a:highlight>
                  <a:srgbClr val="FFFFFF"/>
                </a:highlight>
                <a:ea typeface="新宋体"/>
              </a:rPr>
              <a:t>OVERFLOW</a:t>
            </a:r>
            <a:r>
              <a:rPr lang="en-US" altLang="zh-CN" sz="2800" dirty="0" smtClean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);                                   </a:t>
            </a:r>
            <a:r>
              <a:rPr lang="en-US" altLang="zh-CN" sz="2800" dirty="0" smtClean="0">
                <a:solidFill>
                  <a:srgbClr val="008000"/>
                </a:solidFill>
                <a:highlight>
                  <a:srgbClr val="FFFFFF"/>
                </a:highlight>
                <a:ea typeface="新宋体"/>
              </a:rPr>
              <a:t>//</a:t>
            </a:r>
            <a:r>
              <a:rPr lang="zh-CN" altLang="en-US" sz="2800" dirty="0">
                <a:solidFill>
                  <a:srgbClr val="008000"/>
                </a:solidFill>
                <a:highlight>
                  <a:srgbClr val="FFFFFF"/>
                </a:highlight>
                <a:latin typeface="华文楷体" panose="02010600040101010101" pitchFamily="2" charset="-122"/>
                <a:ea typeface="华文楷体" panose="02010600040101010101" pitchFamily="2" charset="-122"/>
              </a:rPr>
              <a:t>分配</a:t>
            </a:r>
            <a:r>
              <a:rPr lang="zh-CN" altLang="en-US" sz="2800" dirty="0" smtClean="0">
                <a:solidFill>
                  <a:srgbClr val="008000"/>
                </a:solidFill>
                <a:highlight>
                  <a:srgbClr val="FFFFFF"/>
                </a:highlight>
                <a:latin typeface="华文楷体" panose="02010600040101010101" pitchFamily="2" charset="-122"/>
                <a:ea typeface="华文楷体" panose="02010600040101010101" pitchFamily="2" charset="-122"/>
              </a:rPr>
              <a:t>失败</a:t>
            </a:r>
            <a:endParaRPr lang="zh-CN" altLang="en-US" sz="2800" dirty="0">
              <a:solidFill>
                <a:srgbClr val="000000"/>
              </a:solidFill>
              <a:highlight>
                <a:srgbClr val="FFFFFF"/>
              </a:highlight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800" dirty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 p-&gt;data = </a:t>
            </a:r>
            <a:r>
              <a:rPr lang="en-US" altLang="zh-CN" sz="2800" dirty="0">
                <a:solidFill>
                  <a:srgbClr val="808080"/>
                </a:solidFill>
                <a:highlight>
                  <a:srgbClr val="FFFFFF"/>
                </a:highlight>
                <a:ea typeface="新宋体"/>
              </a:rPr>
              <a:t>e</a:t>
            </a:r>
            <a:r>
              <a:rPr lang="en-US" altLang="zh-CN" sz="2800" dirty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;              </a:t>
            </a:r>
            <a:r>
              <a:rPr lang="en-US" altLang="zh-CN" sz="2800" dirty="0" smtClean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                                       </a:t>
            </a:r>
            <a:r>
              <a:rPr lang="en-US" altLang="zh-CN" sz="2800" dirty="0" smtClean="0">
                <a:solidFill>
                  <a:srgbClr val="008000"/>
                </a:solidFill>
                <a:highlight>
                  <a:srgbClr val="FFFFFF"/>
                </a:highlight>
                <a:ea typeface="新宋体"/>
              </a:rPr>
              <a:t>//</a:t>
            </a:r>
            <a:r>
              <a:rPr lang="zh-CN" altLang="en-US" sz="2800" dirty="0">
                <a:solidFill>
                  <a:srgbClr val="008000"/>
                </a:solidFill>
                <a:highlight>
                  <a:srgbClr val="FFFFFF"/>
                </a:highlight>
                <a:latin typeface="华文楷体" panose="02010600040101010101" pitchFamily="2" charset="-122"/>
                <a:ea typeface="华文楷体" panose="02010600040101010101" pitchFamily="2" charset="-122"/>
              </a:rPr>
              <a:t>置数据域</a:t>
            </a:r>
            <a:endParaRPr lang="zh-CN" altLang="en-US" sz="2800" dirty="0">
              <a:solidFill>
                <a:srgbClr val="000000"/>
              </a:solidFill>
              <a:highlight>
                <a:srgbClr val="FFFFFF"/>
              </a:highlight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800" dirty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 p-&gt;next = </a:t>
            </a:r>
            <a:r>
              <a:rPr lang="en-US" altLang="zh-CN" sz="2800" dirty="0" err="1">
                <a:solidFill>
                  <a:srgbClr val="808080"/>
                </a:solidFill>
                <a:highlight>
                  <a:srgbClr val="FFFFFF"/>
                </a:highlight>
                <a:ea typeface="新宋体"/>
              </a:rPr>
              <a:t>sp</a:t>
            </a:r>
            <a:r>
              <a:rPr lang="en-US" altLang="zh-CN" sz="2800" dirty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-&gt;next;      </a:t>
            </a:r>
            <a:r>
              <a:rPr lang="en-US" altLang="zh-CN" sz="2800" dirty="0" smtClean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                </a:t>
            </a:r>
            <a:r>
              <a:rPr lang="en-US" altLang="zh-CN" sz="2800" dirty="0">
                <a:solidFill>
                  <a:srgbClr val="008000"/>
                </a:solidFill>
                <a:highlight>
                  <a:srgbClr val="FFFFFF"/>
                </a:highlight>
                <a:ea typeface="新宋体"/>
              </a:rPr>
              <a:t>//</a:t>
            </a:r>
            <a:r>
              <a:rPr lang="zh-CN" altLang="en-US" sz="2800" dirty="0">
                <a:solidFill>
                  <a:srgbClr val="008000"/>
                </a:solidFill>
                <a:highlight>
                  <a:srgbClr val="FFFFFF"/>
                </a:highlight>
                <a:latin typeface="华文楷体" panose="02010600040101010101" pitchFamily="2" charset="-122"/>
                <a:ea typeface="华文楷体" panose="02010600040101010101" pitchFamily="2" charset="-122"/>
              </a:rPr>
              <a:t>指针域指向原栈顶</a:t>
            </a:r>
            <a:endParaRPr lang="zh-CN" altLang="en-US" sz="2800" dirty="0">
              <a:solidFill>
                <a:srgbClr val="000000"/>
              </a:solidFill>
              <a:highlight>
                <a:srgbClr val="FFFFFF"/>
              </a:highlight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800" dirty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 </a:t>
            </a:r>
            <a:r>
              <a:rPr lang="en-US" altLang="zh-CN" sz="2800" dirty="0" err="1">
                <a:solidFill>
                  <a:srgbClr val="808080"/>
                </a:solidFill>
                <a:highlight>
                  <a:srgbClr val="FFFFFF"/>
                </a:highlight>
                <a:ea typeface="新宋体"/>
              </a:rPr>
              <a:t>sp</a:t>
            </a:r>
            <a:r>
              <a:rPr lang="en-US" altLang="zh-CN" sz="2800" dirty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-&gt;next = p;            </a:t>
            </a:r>
            <a:r>
              <a:rPr lang="en-US" altLang="zh-CN" sz="2800" dirty="0" smtClean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                      </a:t>
            </a:r>
            <a:r>
              <a:rPr lang="en-US" altLang="zh-CN" sz="2800" dirty="0">
                <a:solidFill>
                  <a:srgbClr val="008000"/>
                </a:solidFill>
                <a:highlight>
                  <a:srgbClr val="FFFFFF"/>
                </a:highlight>
                <a:ea typeface="新宋体"/>
              </a:rPr>
              <a:t>//</a:t>
            </a:r>
            <a:r>
              <a:rPr lang="zh-CN" altLang="en-US" sz="2800" dirty="0">
                <a:solidFill>
                  <a:srgbClr val="008000"/>
                </a:solidFill>
                <a:highlight>
                  <a:srgbClr val="FFFFFF"/>
                </a:highlight>
                <a:latin typeface="华文楷体" panose="02010600040101010101" pitchFamily="2" charset="-122"/>
                <a:ea typeface="华文楷体" panose="02010600040101010101" pitchFamily="2" charset="-122"/>
              </a:rPr>
              <a:t>头指针指向此节点</a:t>
            </a:r>
            <a:endParaRPr lang="zh-CN" altLang="en-US" sz="2800" dirty="0">
              <a:solidFill>
                <a:srgbClr val="000000"/>
              </a:solidFill>
              <a:highlight>
                <a:srgbClr val="FFFFFF"/>
              </a:highlight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800" dirty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 </a:t>
            </a:r>
            <a:r>
              <a:rPr lang="en-US" altLang="zh-CN" sz="2800" dirty="0">
                <a:solidFill>
                  <a:srgbClr val="0000FF"/>
                </a:solidFill>
                <a:highlight>
                  <a:srgbClr val="FFFFFF"/>
                </a:highlight>
                <a:ea typeface="新宋体"/>
              </a:rPr>
              <a:t>return</a:t>
            </a:r>
            <a:r>
              <a:rPr lang="en-US" altLang="zh-CN" sz="2800" dirty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 </a:t>
            </a:r>
            <a:r>
              <a:rPr lang="en-US" altLang="zh-CN" sz="2800" dirty="0">
                <a:solidFill>
                  <a:srgbClr val="6F008A"/>
                </a:solidFill>
                <a:highlight>
                  <a:srgbClr val="FFFFFF"/>
                </a:highlight>
                <a:ea typeface="新宋体"/>
              </a:rPr>
              <a:t>OK</a:t>
            </a:r>
            <a:r>
              <a:rPr lang="en-US" altLang="zh-CN" sz="2800" dirty="0" smtClean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;}</a:t>
            </a:r>
            <a:endParaRPr lang="zh-CN" alt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3923928" y="6021288"/>
            <a:ext cx="3775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00B05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实际上就是链表的插入</a:t>
            </a:r>
            <a:endParaRPr lang="zh-CN" altLang="en-US" sz="2800" dirty="0">
              <a:solidFill>
                <a:srgbClr val="00B05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92357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3752"/>
            <a:ext cx="8229600" cy="854968"/>
          </a:xfrm>
        </p:spPr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链栈 出栈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376243"/>
            <a:ext cx="2133600" cy="365125"/>
          </a:xfrm>
        </p:spPr>
        <p:txBody>
          <a:bodyPr/>
          <a:lstStyle/>
          <a:p>
            <a:fld id="{30B55524-830F-4415-8BA9-183FC5BD331A}" type="slidenum">
              <a:rPr lang="zh-CN" altLang="en-US" smtClean="0"/>
              <a:t>16</a:t>
            </a:fld>
            <a:endParaRPr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99511"/>
              </p:ext>
            </p:extLst>
          </p:nvPr>
        </p:nvGraphicFramePr>
        <p:xfrm>
          <a:off x="3635896" y="5229200"/>
          <a:ext cx="1152128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72"/>
                <a:gridCol w="50405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800" baseline="0" dirty="0" smtClean="0">
                          <a:solidFill>
                            <a:srgbClr val="FF0000"/>
                          </a:solidFill>
                        </a:rPr>
                        <a:t>s</a:t>
                      </a:r>
                      <a:r>
                        <a:rPr lang="en-US" altLang="zh-CN" sz="2800" baseline="-25000" dirty="0" smtClean="0">
                          <a:solidFill>
                            <a:srgbClr val="FF0000"/>
                          </a:solidFill>
                        </a:rPr>
                        <a:t>n-1</a:t>
                      </a:r>
                      <a:endParaRPr lang="zh-CN" altLang="en-US" sz="2800" baseline="-25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545514"/>
              </p:ext>
            </p:extLst>
          </p:nvPr>
        </p:nvGraphicFramePr>
        <p:xfrm>
          <a:off x="6084168" y="5229200"/>
          <a:ext cx="1152128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72"/>
                <a:gridCol w="50405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800" dirty="0" smtClean="0">
                          <a:solidFill>
                            <a:srgbClr val="FF0000"/>
                          </a:solidFill>
                        </a:rPr>
                        <a:t>s</a:t>
                      </a:r>
                      <a:r>
                        <a:rPr lang="en-US" altLang="zh-CN" sz="2800" baseline="-250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CN" altLang="en-US" sz="2800" baseline="-25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6868873"/>
              </p:ext>
            </p:extLst>
          </p:nvPr>
        </p:nvGraphicFramePr>
        <p:xfrm>
          <a:off x="7452320" y="5229200"/>
          <a:ext cx="1152128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72"/>
                <a:gridCol w="50405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800" dirty="0" smtClean="0">
                          <a:solidFill>
                            <a:srgbClr val="FF0000"/>
                          </a:solidFill>
                        </a:rPr>
                        <a:t>s</a:t>
                      </a:r>
                      <a:r>
                        <a:rPr lang="en-US" altLang="zh-CN" sz="2800" baseline="-250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2800" baseline="-25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 smtClean="0">
                          <a:solidFill>
                            <a:srgbClr val="FF0000"/>
                          </a:solidFill>
                        </a:rPr>
                        <a:t>^</a:t>
                      </a:r>
                      <a:endParaRPr lang="zh-CN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4768984"/>
              </p:ext>
            </p:extLst>
          </p:nvPr>
        </p:nvGraphicFramePr>
        <p:xfrm>
          <a:off x="899592" y="5229200"/>
          <a:ext cx="1152128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72"/>
                <a:gridCol w="50405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800" dirty="0" smtClean="0">
                          <a:solidFill>
                            <a:srgbClr val="FF0000"/>
                          </a:solidFill>
                        </a:rPr>
                        <a:t>^</a:t>
                      </a:r>
                      <a:endParaRPr lang="zh-CN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1853855"/>
              </p:ext>
            </p:extLst>
          </p:nvPr>
        </p:nvGraphicFramePr>
        <p:xfrm>
          <a:off x="2267744" y="5215096"/>
          <a:ext cx="1152128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72"/>
                <a:gridCol w="50405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800" dirty="0" err="1" smtClean="0">
                          <a:solidFill>
                            <a:srgbClr val="FF0000"/>
                          </a:solidFill>
                        </a:rPr>
                        <a:t>s</a:t>
                      </a:r>
                      <a:r>
                        <a:rPr lang="en-US" altLang="zh-CN" sz="2800" baseline="-25000" dirty="0" err="1" smtClean="0">
                          <a:solidFill>
                            <a:srgbClr val="FF0000"/>
                          </a:solidFill>
                        </a:rPr>
                        <a:t>n</a:t>
                      </a:r>
                      <a:endParaRPr lang="zh-CN" altLang="en-US" sz="2800" baseline="-25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7524328" y="4633972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栈底</a:t>
            </a:r>
            <a:endParaRPr lang="zh-CN" altLang="en-US" sz="2800" dirty="0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411760" y="4705980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栈顶</a:t>
            </a:r>
            <a:endParaRPr lang="zh-CN" altLang="en-US" sz="2800" dirty="0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61844" y="4748844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头节点</a:t>
            </a:r>
            <a:endParaRPr lang="zh-CN" altLang="en-US" sz="2800" dirty="0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cxnSp>
        <p:nvCxnSpPr>
          <p:cNvPr id="14" name="直接箭头连接符 13"/>
          <p:cNvCxnSpPr/>
          <p:nvPr/>
        </p:nvCxnSpPr>
        <p:spPr>
          <a:xfrm>
            <a:off x="1835696" y="5517232"/>
            <a:ext cx="432048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7020272" y="5517232"/>
            <a:ext cx="432048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5652120" y="5517232"/>
            <a:ext cx="432048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3203848" y="5517232"/>
            <a:ext cx="432048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991235" y="5157192"/>
            <a:ext cx="7328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rgbClr val="FF0000"/>
                </a:solidFill>
              </a:rPr>
              <a:t>......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cxnSp>
        <p:nvCxnSpPr>
          <p:cNvPr id="19" name="直接箭头连接符 18"/>
          <p:cNvCxnSpPr/>
          <p:nvPr/>
        </p:nvCxnSpPr>
        <p:spPr>
          <a:xfrm>
            <a:off x="4572000" y="5517232"/>
            <a:ext cx="432048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467544" y="5517232"/>
            <a:ext cx="432048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40691" y="5445224"/>
            <a:ext cx="5148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err="1" smtClean="0"/>
              <a:t>sp</a:t>
            </a:r>
            <a:endParaRPr lang="zh-CN" altLang="en-US" sz="2800" dirty="0"/>
          </a:p>
        </p:txBody>
      </p:sp>
      <p:graphicFrame>
        <p:nvGraphicFramePr>
          <p:cNvPr id="22" name="表格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8086640"/>
              </p:ext>
            </p:extLst>
          </p:nvPr>
        </p:nvGraphicFramePr>
        <p:xfrm>
          <a:off x="2195736" y="6165304"/>
          <a:ext cx="64807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7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800" dirty="0" smtClean="0">
                          <a:solidFill>
                            <a:srgbClr val="FF0000"/>
                          </a:solidFill>
                        </a:rPr>
                        <a:t>e</a:t>
                      </a:r>
                      <a:endParaRPr lang="zh-CN" altLang="en-US" sz="2800" baseline="-25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1533884" y="5877272"/>
            <a:ext cx="3738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p</a:t>
            </a:r>
            <a:endParaRPr lang="zh-CN" altLang="en-US" sz="2800" dirty="0"/>
          </a:p>
        </p:txBody>
      </p:sp>
      <p:cxnSp>
        <p:nvCxnSpPr>
          <p:cNvPr id="27" name="直接箭头连接符 26"/>
          <p:cNvCxnSpPr/>
          <p:nvPr/>
        </p:nvCxnSpPr>
        <p:spPr>
          <a:xfrm>
            <a:off x="2555776" y="5731272"/>
            <a:ext cx="0" cy="44888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1835696" y="5788424"/>
            <a:ext cx="0" cy="224444"/>
          </a:xfrm>
          <a:prstGeom prst="line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1835696" y="6012868"/>
            <a:ext cx="2016224" cy="0"/>
          </a:xfrm>
          <a:prstGeom prst="line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 flipV="1">
            <a:off x="3851920" y="5788424"/>
            <a:ext cx="0" cy="22444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220930" y="754826"/>
            <a:ext cx="859954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2B91AF"/>
                </a:solidFill>
                <a:highlight>
                  <a:srgbClr val="FFFFFF"/>
                </a:highlight>
                <a:ea typeface="新宋体"/>
              </a:rPr>
              <a:t>Status</a:t>
            </a:r>
            <a:r>
              <a:rPr lang="en-US" altLang="zh-CN" sz="2800" dirty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 Pop(</a:t>
            </a:r>
            <a:r>
              <a:rPr lang="en-US" altLang="zh-CN" sz="2800" dirty="0" err="1">
                <a:solidFill>
                  <a:srgbClr val="2B91AF"/>
                </a:solidFill>
                <a:highlight>
                  <a:srgbClr val="FFFFFF"/>
                </a:highlight>
                <a:ea typeface="新宋体"/>
              </a:rPr>
              <a:t>LiStack</a:t>
            </a:r>
            <a:r>
              <a:rPr lang="en-US" altLang="zh-CN" sz="2800" dirty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 *</a:t>
            </a:r>
            <a:r>
              <a:rPr lang="en-US" altLang="zh-CN" sz="2800" dirty="0" err="1">
                <a:solidFill>
                  <a:srgbClr val="808080"/>
                </a:solidFill>
                <a:highlight>
                  <a:srgbClr val="FFFFFF"/>
                </a:highlight>
                <a:ea typeface="新宋体"/>
              </a:rPr>
              <a:t>sp</a:t>
            </a:r>
            <a:r>
              <a:rPr lang="en-US" altLang="zh-CN" sz="2800" dirty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, </a:t>
            </a:r>
            <a:r>
              <a:rPr lang="en-US" altLang="zh-CN" sz="2800" dirty="0" err="1">
                <a:solidFill>
                  <a:srgbClr val="2B91AF"/>
                </a:solidFill>
                <a:highlight>
                  <a:srgbClr val="FFFFFF"/>
                </a:highlight>
                <a:ea typeface="新宋体"/>
              </a:rPr>
              <a:t>SElemType</a:t>
            </a:r>
            <a:r>
              <a:rPr lang="en-US" altLang="zh-CN" sz="2800" dirty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 *</a:t>
            </a:r>
            <a:r>
              <a:rPr lang="en-US" altLang="zh-CN" sz="2800" dirty="0">
                <a:solidFill>
                  <a:srgbClr val="808080"/>
                </a:solidFill>
                <a:highlight>
                  <a:srgbClr val="FFFFFF"/>
                </a:highlight>
                <a:ea typeface="新宋体"/>
              </a:rPr>
              <a:t>e</a:t>
            </a:r>
            <a:r>
              <a:rPr lang="en-US" altLang="zh-CN" sz="2800" dirty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)   </a:t>
            </a:r>
            <a:endParaRPr lang="en-US" altLang="zh-CN" sz="2800" dirty="0" smtClean="0">
              <a:solidFill>
                <a:srgbClr val="000000"/>
              </a:solidFill>
              <a:highlight>
                <a:srgbClr val="FFFFFF"/>
              </a:highlight>
              <a:ea typeface="新宋体"/>
            </a:endParaRPr>
          </a:p>
          <a:p>
            <a:r>
              <a:rPr lang="en-US" altLang="zh-CN" sz="2800" dirty="0" smtClean="0">
                <a:solidFill>
                  <a:srgbClr val="008000"/>
                </a:solidFill>
                <a:highlight>
                  <a:srgbClr val="FFFFFF"/>
                </a:highlight>
                <a:ea typeface="新宋体"/>
              </a:rPr>
              <a:t>              //</a:t>
            </a:r>
            <a:r>
              <a:rPr lang="en-US" altLang="zh-CN" sz="2800" dirty="0" smtClean="0">
                <a:solidFill>
                  <a:srgbClr val="008000"/>
                </a:solidFill>
                <a:highlight>
                  <a:srgbClr val="FFFFFF"/>
                </a:highlight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zh-CN" altLang="en-US" sz="2800" dirty="0">
                <a:solidFill>
                  <a:srgbClr val="008000"/>
                </a:solidFill>
                <a:highlight>
                  <a:srgbClr val="FFFFFF"/>
                </a:highlight>
                <a:latin typeface="华文楷体" panose="02010600040101010101" pitchFamily="2" charset="-122"/>
                <a:ea typeface="华文楷体" panose="02010600040101010101" pitchFamily="2" charset="-122"/>
              </a:rPr>
              <a:t>个参数，</a:t>
            </a:r>
            <a:r>
              <a:rPr lang="en-US" altLang="zh-CN" sz="2800" dirty="0">
                <a:solidFill>
                  <a:srgbClr val="008000"/>
                </a:solidFill>
                <a:highlight>
                  <a:srgbClr val="FFFFFF"/>
                </a:highlight>
                <a:ea typeface="新宋体"/>
              </a:rPr>
              <a:t>1</a:t>
            </a:r>
            <a:r>
              <a:rPr lang="zh-CN" altLang="en-US" sz="2800" dirty="0" smtClean="0">
                <a:solidFill>
                  <a:srgbClr val="008000"/>
                </a:solidFill>
                <a:highlight>
                  <a:srgbClr val="FFFFFF"/>
                </a:highlight>
                <a:latin typeface="华文楷体" panose="02010600040101010101" pitchFamily="2" charset="-122"/>
                <a:ea typeface="华文楷体" panose="02010600040101010101" pitchFamily="2" charset="-122"/>
              </a:rPr>
              <a:t>是头指针</a:t>
            </a:r>
            <a:r>
              <a:rPr lang="zh-CN" altLang="en-US" sz="2800" dirty="0">
                <a:solidFill>
                  <a:srgbClr val="008000"/>
                </a:solidFill>
                <a:highlight>
                  <a:srgbClr val="FFFFFF"/>
                </a:highlight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sz="2800" dirty="0">
                <a:solidFill>
                  <a:srgbClr val="008000"/>
                </a:solidFill>
                <a:highlight>
                  <a:srgbClr val="FFFFFF"/>
                </a:highlight>
                <a:ea typeface="新宋体"/>
              </a:rPr>
              <a:t>2</a:t>
            </a:r>
            <a:r>
              <a:rPr lang="zh-CN" altLang="en-US" sz="2800" dirty="0">
                <a:solidFill>
                  <a:srgbClr val="008000"/>
                </a:solidFill>
                <a:highlight>
                  <a:srgbClr val="FFFFFF"/>
                </a:highlight>
                <a:latin typeface="华文楷体" panose="02010600040101010101" pitchFamily="2" charset="-122"/>
                <a:ea typeface="华文楷体" panose="02010600040101010101" pitchFamily="2" charset="-122"/>
              </a:rPr>
              <a:t>是出栈数存放的地址</a:t>
            </a:r>
            <a:endParaRPr lang="zh-CN" altLang="en-US" sz="2800" dirty="0">
              <a:solidFill>
                <a:srgbClr val="000000"/>
              </a:solidFill>
              <a:highlight>
                <a:srgbClr val="FFFFFF"/>
              </a:highlight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800" dirty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{   </a:t>
            </a:r>
            <a:r>
              <a:rPr lang="en-US" altLang="zh-CN" sz="2800" dirty="0" err="1">
                <a:solidFill>
                  <a:srgbClr val="2B91AF"/>
                </a:solidFill>
                <a:highlight>
                  <a:srgbClr val="FFFFFF"/>
                </a:highlight>
                <a:ea typeface="新宋体"/>
              </a:rPr>
              <a:t>LiStack</a:t>
            </a:r>
            <a:r>
              <a:rPr lang="en-US" altLang="zh-CN" sz="2800" dirty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 *p;</a:t>
            </a:r>
          </a:p>
          <a:p>
            <a:r>
              <a:rPr lang="en-US" altLang="zh-CN" sz="2800" dirty="0">
                <a:solidFill>
                  <a:srgbClr val="0000FF"/>
                </a:solidFill>
                <a:highlight>
                  <a:srgbClr val="FFFFFF"/>
                </a:highlight>
                <a:ea typeface="新宋体"/>
              </a:rPr>
              <a:t>if</a:t>
            </a:r>
            <a:r>
              <a:rPr lang="en-US" altLang="zh-CN" sz="2800" dirty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 (</a:t>
            </a:r>
            <a:r>
              <a:rPr lang="en-US" altLang="zh-CN" sz="2800" dirty="0" err="1">
                <a:solidFill>
                  <a:srgbClr val="808080"/>
                </a:solidFill>
                <a:highlight>
                  <a:srgbClr val="FFFFFF"/>
                </a:highlight>
                <a:ea typeface="新宋体"/>
              </a:rPr>
              <a:t>sp</a:t>
            </a:r>
            <a:r>
              <a:rPr lang="en-US" altLang="zh-CN" sz="2800" dirty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-&gt;next == </a:t>
            </a:r>
            <a:r>
              <a:rPr lang="en-US" altLang="zh-CN" sz="2800" dirty="0">
                <a:solidFill>
                  <a:srgbClr val="6F008A"/>
                </a:solidFill>
                <a:highlight>
                  <a:srgbClr val="FFFFFF"/>
                </a:highlight>
                <a:ea typeface="新宋体"/>
              </a:rPr>
              <a:t>NULL</a:t>
            </a:r>
            <a:r>
              <a:rPr lang="en-US" altLang="zh-CN" sz="2800" dirty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) </a:t>
            </a:r>
            <a:r>
              <a:rPr lang="en-US" altLang="zh-CN" sz="2800" dirty="0">
                <a:solidFill>
                  <a:srgbClr val="0000FF"/>
                </a:solidFill>
                <a:highlight>
                  <a:srgbClr val="FFFFFF"/>
                </a:highlight>
                <a:ea typeface="新宋体"/>
              </a:rPr>
              <a:t>return</a:t>
            </a:r>
            <a:r>
              <a:rPr lang="en-US" altLang="zh-CN" sz="2800" dirty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 </a:t>
            </a:r>
            <a:r>
              <a:rPr lang="en-US" altLang="zh-CN" sz="2800" dirty="0">
                <a:solidFill>
                  <a:srgbClr val="6F008A"/>
                </a:solidFill>
                <a:highlight>
                  <a:srgbClr val="FFFFFF"/>
                </a:highlight>
                <a:ea typeface="新宋体"/>
              </a:rPr>
              <a:t>ERROR</a:t>
            </a:r>
            <a:r>
              <a:rPr lang="en-US" altLang="zh-CN" sz="2800" dirty="0" smtClean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;                  </a:t>
            </a:r>
            <a:r>
              <a:rPr lang="en-US" altLang="zh-CN" sz="2800" dirty="0" smtClean="0">
                <a:solidFill>
                  <a:srgbClr val="008000"/>
                </a:solidFill>
                <a:highlight>
                  <a:srgbClr val="FFFFFF"/>
                </a:highlight>
                <a:ea typeface="新宋体"/>
              </a:rPr>
              <a:t>//</a:t>
            </a:r>
            <a:r>
              <a:rPr lang="zh-CN" altLang="en-US" sz="2800" dirty="0" smtClean="0">
                <a:solidFill>
                  <a:srgbClr val="008000"/>
                </a:solidFill>
                <a:highlight>
                  <a:srgbClr val="FFFFFF"/>
                </a:highlight>
                <a:latin typeface="华文楷体" panose="02010600040101010101" pitchFamily="2" charset="-122"/>
                <a:ea typeface="华文楷体" panose="02010600040101010101" pitchFamily="2" charset="-122"/>
              </a:rPr>
              <a:t>栈空则错</a:t>
            </a:r>
            <a:endParaRPr lang="zh-CN" altLang="en-US" sz="2800" dirty="0">
              <a:solidFill>
                <a:srgbClr val="000000"/>
              </a:solidFill>
              <a:highlight>
                <a:srgbClr val="FFFFFF"/>
              </a:highlight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800" dirty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p = </a:t>
            </a:r>
            <a:r>
              <a:rPr lang="en-US" altLang="zh-CN" sz="2800" dirty="0" err="1">
                <a:solidFill>
                  <a:srgbClr val="808080"/>
                </a:solidFill>
                <a:highlight>
                  <a:srgbClr val="FFFFFF"/>
                </a:highlight>
                <a:ea typeface="新宋体"/>
              </a:rPr>
              <a:t>sp</a:t>
            </a:r>
            <a:r>
              <a:rPr lang="en-US" altLang="zh-CN" sz="2800" dirty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-&gt;next;             </a:t>
            </a:r>
            <a:r>
              <a:rPr lang="en-US" altLang="zh-CN" sz="2800" dirty="0" smtClean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                                     </a:t>
            </a:r>
            <a:r>
              <a:rPr lang="en-US" altLang="zh-CN" sz="2800" dirty="0" smtClean="0">
                <a:solidFill>
                  <a:srgbClr val="008000"/>
                </a:solidFill>
                <a:highlight>
                  <a:srgbClr val="FFFFFF"/>
                </a:highlight>
                <a:ea typeface="新宋体"/>
              </a:rPr>
              <a:t>//</a:t>
            </a:r>
            <a:r>
              <a:rPr lang="zh-CN" altLang="en-US" sz="2800" dirty="0">
                <a:solidFill>
                  <a:srgbClr val="008000"/>
                </a:solidFill>
                <a:highlight>
                  <a:srgbClr val="FFFFFF"/>
                </a:highlight>
                <a:latin typeface="华文楷体" panose="02010600040101010101" pitchFamily="2" charset="-122"/>
                <a:ea typeface="华文楷体" panose="02010600040101010101" pitchFamily="2" charset="-122"/>
              </a:rPr>
              <a:t>栈顶指针暂存</a:t>
            </a:r>
            <a:endParaRPr lang="zh-CN" altLang="en-US" sz="2800" dirty="0">
              <a:solidFill>
                <a:srgbClr val="000000"/>
              </a:solidFill>
              <a:highlight>
                <a:srgbClr val="FFFFFF"/>
              </a:highlight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800" dirty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*</a:t>
            </a:r>
            <a:r>
              <a:rPr lang="en-US" altLang="zh-CN" sz="2800" dirty="0">
                <a:solidFill>
                  <a:srgbClr val="808080"/>
                </a:solidFill>
                <a:highlight>
                  <a:srgbClr val="FFFFFF"/>
                </a:highlight>
                <a:ea typeface="新宋体"/>
              </a:rPr>
              <a:t>e</a:t>
            </a:r>
            <a:r>
              <a:rPr lang="en-US" altLang="zh-CN" sz="2800" dirty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 = p-&gt;data;             </a:t>
            </a:r>
            <a:r>
              <a:rPr lang="en-US" altLang="zh-CN" sz="2800" dirty="0" smtClean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                                    </a:t>
            </a:r>
            <a:r>
              <a:rPr lang="en-US" altLang="zh-CN" sz="2800" dirty="0" smtClean="0">
                <a:solidFill>
                  <a:srgbClr val="008000"/>
                </a:solidFill>
                <a:highlight>
                  <a:srgbClr val="FFFFFF"/>
                </a:highlight>
                <a:ea typeface="新宋体"/>
              </a:rPr>
              <a:t>//</a:t>
            </a:r>
            <a:r>
              <a:rPr lang="zh-CN" altLang="en-US" sz="2800" dirty="0">
                <a:solidFill>
                  <a:srgbClr val="008000"/>
                </a:solidFill>
                <a:highlight>
                  <a:srgbClr val="FFFFFF"/>
                </a:highlight>
                <a:latin typeface="华文楷体" panose="02010600040101010101" pitchFamily="2" charset="-122"/>
                <a:ea typeface="华文楷体" panose="02010600040101010101" pitchFamily="2" charset="-122"/>
              </a:rPr>
              <a:t>栈顶数据出栈</a:t>
            </a:r>
            <a:endParaRPr lang="zh-CN" altLang="en-US" sz="2800" dirty="0">
              <a:solidFill>
                <a:srgbClr val="000000"/>
              </a:solidFill>
              <a:highlight>
                <a:srgbClr val="FFFFFF"/>
              </a:highlight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800" dirty="0" err="1">
                <a:solidFill>
                  <a:srgbClr val="808080"/>
                </a:solidFill>
                <a:highlight>
                  <a:srgbClr val="FFFFFF"/>
                </a:highlight>
                <a:ea typeface="新宋体"/>
              </a:rPr>
              <a:t>sp</a:t>
            </a:r>
            <a:r>
              <a:rPr lang="en-US" altLang="zh-CN" sz="2800" dirty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-&gt;next = p-&gt;next</a:t>
            </a:r>
            <a:r>
              <a:rPr lang="en-US" altLang="zh-CN" sz="2800" dirty="0" smtClean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;            </a:t>
            </a:r>
            <a:r>
              <a:rPr lang="en-US" altLang="zh-CN" sz="2800" dirty="0" smtClean="0">
                <a:solidFill>
                  <a:srgbClr val="008000"/>
                </a:solidFill>
                <a:highlight>
                  <a:srgbClr val="FFFFFF"/>
                </a:highlight>
                <a:ea typeface="新宋体"/>
              </a:rPr>
              <a:t>//</a:t>
            </a:r>
            <a:r>
              <a:rPr lang="zh-CN" altLang="en-US" sz="2800" dirty="0">
                <a:solidFill>
                  <a:srgbClr val="008000"/>
                </a:solidFill>
                <a:highlight>
                  <a:srgbClr val="FFFFFF"/>
                </a:highlight>
                <a:latin typeface="华文楷体" panose="02010600040101010101" pitchFamily="2" charset="-122"/>
                <a:ea typeface="华文楷体" panose="02010600040101010101" pitchFamily="2" charset="-122"/>
              </a:rPr>
              <a:t>头节点指针域指向下一节点</a:t>
            </a:r>
            <a:endParaRPr lang="zh-CN" altLang="en-US" sz="2800" dirty="0">
              <a:solidFill>
                <a:srgbClr val="000000"/>
              </a:solidFill>
              <a:highlight>
                <a:srgbClr val="FFFFFF"/>
              </a:highlight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800" dirty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free(p</a:t>
            </a:r>
            <a:r>
              <a:rPr lang="en-US" altLang="zh-CN" sz="2800" dirty="0" smtClean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);                                 </a:t>
            </a:r>
            <a:r>
              <a:rPr lang="en-US" altLang="zh-CN" sz="2800" dirty="0" smtClean="0">
                <a:solidFill>
                  <a:srgbClr val="00B050"/>
                </a:solidFill>
                <a:highlight>
                  <a:srgbClr val="FFFFFF"/>
                </a:highlight>
                <a:ea typeface="新宋体"/>
              </a:rPr>
              <a:t>//</a:t>
            </a:r>
            <a:r>
              <a:rPr lang="zh-CN" altLang="en-US" sz="2800" dirty="0" smtClean="0">
                <a:solidFill>
                  <a:srgbClr val="00B050"/>
                </a:solidFill>
                <a:highlight>
                  <a:srgbClr val="FFFFFF"/>
                </a:highlight>
                <a:latin typeface="华文楷体" panose="02010600040101010101" pitchFamily="2" charset="-122"/>
                <a:ea typeface="华文楷体" panose="02010600040101010101" pitchFamily="2" charset="-122"/>
              </a:rPr>
              <a:t>释放</a:t>
            </a:r>
            <a:endParaRPr lang="en-US" altLang="zh-CN" sz="2800" dirty="0">
              <a:solidFill>
                <a:srgbClr val="00B050"/>
              </a:solidFill>
              <a:highlight>
                <a:srgbClr val="FFFFFF"/>
              </a:highlight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800" dirty="0">
                <a:solidFill>
                  <a:srgbClr val="0000FF"/>
                </a:solidFill>
                <a:highlight>
                  <a:srgbClr val="FFFFFF"/>
                </a:highlight>
                <a:ea typeface="新宋体"/>
              </a:rPr>
              <a:t>return</a:t>
            </a:r>
            <a:r>
              <a:rPr lang="en-US" altLang="zh-CN" sz="2800" dirty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 </a:t>
            </a:r>
            <a:r>
              <a:rPr lang="en-US" altLang="zh-CN" sz="2800" dirty="0">
                <a:solidFill>
                  <a:srgbClr val="6F008A"/>
                </a:solidFill>
                <a:highlight>
                  <a:srgbClr val="FFFFFF"/>
                </a:highlight>
                <a:ea typeface="新宋体"/>
              </a:rPr>
              <a:t>OK</a:t>
            </a:r>
            <a:r>
              <a:rPr lang="en-US" altLang="zh-CN" sz="2800" dirty="0" smtClean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;  }</a:t>
            </a:r>
            <a:endParaRPr lang="zh-CN" altLang="en-US" sz="2800" dirty="0"/>
          </a:p>
        </p:txBody>
      </p:sp>
      <p:sp>
        <p:nvSpPr>
          <p:cNvPr id="28" name="TextBox 27"/>
          <p:cNvSpPr txBox="1"/>
          <p:nvPr/>
        </p:nvSpPr>
        <p:spPr>
          <a:xfrm>
            <a:off x="3923928" y="6021288"/>
            <a:ext cx="3775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00B05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实际上就是链表的删除</a:t>
            </a:r>
            <a:endParaRPr lang="zh-CN" altLang="en-US" sz="2800" dirty="0">
              <a:solidFill>
                <a:srgbClr val="00B05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03483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13792"/>
            <a:ext cx="8229600" cy="854968"/>
          </a:xfrm>
        </p:spPr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链栈 判空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  <a:t>17</a:t>
            </a:fld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539552" y="1686287"/>
            <a:ext cx="727280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2B91AF"/>
                </a:solidFill>
                <a:highlight>
                  <a:srgbClr val="FFFFFF"/>
                </a:highlight>
                <a:ea typeface="新宋体"/>
              </a:rPr>
              <a:t>Status</a:t>
            </a:r>
            <a:r>
              <a:rPr lang="en-US" altLang="zh-CN" sz="2800" dirty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 </a:t>
            </a:r>
            <a:r>
              <a:rPr lang="en-US" altLang="zh-CN" sz="2800" dirty="0" err="1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StackEmpty</a:t>
            </a:r>
            <a:r>
              <a:rPr lang="en-US" altLang="zh-CN" sz="2800" dirty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(</a:t>
            </a:r>
            <a:r>
              <a:rPr lang="en-US" altLang="zh-CN" sz="2800" dirty="0" err="1">
                <a:solidFill>
                  <a:srgbClr val="2B91AF"/>
                </a:solidFill>
                <a:highlight>
                  <a:srgbClr val="FFFFFF"/>
                </a:highlight>
                <a:ea typeface="新宋体"/>
              </a:rPr>
              <a:t>LiStack</a:t>
            </a:r>
            <a:r>
              <a:rPr lang="en-US" altLang="zh-CN" sz="2800" dirty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 *</a:t>
            </a:r>
            <a:r>
              <a:rPr lang="en-US" altLang="zh-CN" sz="2800" dirty="0" err="1">
                <a:solidFill>
                  <a:srgbClr val="808080"/>
                </a:solidFill>
                <a:highlight>
                  <a:srgbClr val="FFFFFF"/>
                </a:highlight>
                <a:ea typeface="新宋体"/>
              </a:rPr>
              <a:t>sp</a:t>
            </a:r>
            <a:r>
              <a:rPr lang="en-US" altLang="zh-CN" sz="2800" dirty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)</a:t>
            </a:r>
          </a:p>
          <a:p>
            <a:r>
              <a:rPr lang="en-US" altLang="zh-CN" sz="2800" dirty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{</a:t>
            </a:r>
          </a:p>
          <a:p>
            <a:r>
              <a:rPr lang="en-US" altLang="zh-CN" sz="2800" dirty="0">
                <a:solidFill>
                  <a:srgbClr val="0000FF"/>
                </a:solidFill>
                <a:highlight>
                  <a:srgbClr val="FFFFFF"/>
                </a:highlight>
                <a:ea typeface="新宋体"/>
              </a:rPr>
              <a:t>return</a:t>
            </a:r>
            <a:r>
              <a:rPr lang="en-US" altLang="zh-CN" sz="2800" dirty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 </a:t>
            </a:r>
            <a:r>
              <a:rPr lang="en-US" altLang="zh-CN" sz="2800" dirty="0" err="1">
                <a:solidFill>
                  <a:srgbClr val="808080"/>
                </a:solidFill>
                <a:highlight>
                  <a:srgbClr val="FFFFFF"/>
                </a:highlight>
                <a:ea typeface="新宋体"/>
              </a:rPr>
              <a:t>sp</a:t>
            </a:r>
            <a:r>
              <a:rPr lang="en-US" altLang="zh-CN" sz="2800" dirty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-&gt;next == </a:t>
            </a:r>
            <a:r>
              <a:rPr lang="en-US" altLang="zh-CN" sz="2800" dirty="0">
                <a:solidFill>
                  <a:srgbClr val="6F008A"/>
                </a:solidFill>
                <a:highlight>
                  <a:srgbClr val="FFFFFF"/>
                </a:highlight>
                <a:ea typeface="新宋体"/>
              </a:rPr>
              <a:t>NULL</a:t>
            </a:r>
            <a:r>
              <a:rPr lang="en-US" altLang="zh-CN" sz="2800" dirty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;</a:t>
            </a:r>
          </a:p>
          <a:p>
            <a:r>
              <a:rPr lang="en-US" altLang="zh-CN" sz="2800" dirty="0" smtClean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}</a:t>
            </a:r>
            <a:r>
              <a:rPr lang="en-US" altLang="zh-CN" sz="2800" dirty="0">
                <a:solidFill>
                  <a:srgbClr val="00B050"/>
                </a:solidFill>
                <a:highlight>
                  <a:srgbClr val="FFFFFF"/>
                </a:highlight>
                <a:ea typeface="新宋体"/>
              </a:rPr>
              <a:t> </a:t>
            </a:r>
            <a:r>
              <a:rPr lang="en-US" altLang="zh-CN" sz="2800" dirty="0" smtClean="0">
                <a:solidFill>
                  <a:srgbClr val="00B050"/>
                </a:solidFill>
                <a:highlight>
                  <a:srgbClr val="FFFFFF"/>
                </a:highlight>
                <a:ea typeface="新宋体"/>
              </a:rPr>
              <a:t>                                //</a:t>
            </a:r>
            <a:r>
              <a:rPr lang="zh-CN" altLang="en-US" sz="2800" dirty="0">
                <a:solidFill>
                  <a:srgbClr val="00B050"/>
                </a:solidFill>
                <a:highlight>
                  <a:srgbClr val="FFFFFF"/>
                </a:highlight>
                <a:latin typeface="华文楷体" panose="02010600040101010101" pitchFamily="2" charset="-122"/>
                <a:ea typeface="华文楷体" panose="02010600040101010101" pitchFamily="2" charset="-122"/>
              </a:rPr>
              <a:t>空则返回</a:t>
            </a:r>
            <a:r>
              <a:rPr lang="en-US" altLang="zh-CN" sz="2800" dirty="0">
                <a:solidFill>
                  <a:srgbClr val="00B050"/>
                </a:solidFill>
                <a:highlight>
                  <a:srgbClr val="FFFFFF"/>
                </a:highlight>
                <a:ea typeface="华文楷体" panose="02010600040101010101" pitchFamily="2" charset="-122"/>
              </a:rPr>
              <a:t>1</a:t>
            </a:r>
            <a:r>
              <a:rPr lang="zh-CN" altLang="en-US" sz="2800" dirty="0">
                <a:solidFill>
                  <a:srgbClr val="00B050"/>
                </a:solidFill>
                <a:highlight>
                  <a:srgbClr val="FFFFFF"/>
                </a:highlight>
                <a:ea typeface="华文楷体" panose="02010600040101010101" pitchFamily="2" charset="-122"/>
              </a:rPr>
              <a:t>，</a:t>
            </a:r>
            <a:r>
              <a:rPr lang="zh-CN" altLang="en-US" sz="2800" dirty="0">
                <a:solidFill>
                  <a:srgbClr val="00B050"/>
                </a:solidFill>
                <a:highlight>
                  <a:srgbClr val="FFFFFF"/>
                </a:highlight>
                <a:latin typeface="华文楷体" panose="02010600040101010101" pitchFamily="2" charset="-122"/>
                <a:ea typeface="华文楷体" panose="02010600040101010101" pitchFamily="2" charset="-122"/>
              </a:rPr>
              <a:t>不空则返回</a:t>
            </a:r>
            <a:r>
              <a:rPr lang="en-US" altLang="zh-CN" sz="2800" dirty="0">
                <a:solidFill>
                  <a:srgbClr val="00B050"/>
                </a:solidFill>
                <a:highlight>
                  <a:srgbClr val="FFFFFF"/>
                </a:highlight>
                <a:ea typeface="华文楷体" panose="02010600040101010101" pitchFamily="2" charset="-122"/>
              </a:rPr>
              <a:t>0</a:t>
            </a:r>
            <a:endParaRPr lang="zh-CN" altLang="en-US" sz="2800" dirty="0">
              <a:solidFill>
                <a:srgbClr val="00B050"/>
              </a:solidFill>
              <a:ea typeface="华文楷体" panose="02010600040101010101" pitchFamily="2" charset="-122"/>
            </a:endParaRPr>
          </a:p>
          <a:p>
            <a:endParaRPr lang="en-US" altLang="zh-CN" sz="2800" dirty="0">
              <a:solidFill>
                <a:srgbClr val="000000"/>
              </a:solidFill>
              <a:highlight>
                <a:srgbClr val="FFFFFF"/>
              </a:highlight>
              <a:ea typeface="新宋体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4726" y="3989382"/>
            <a:ext cx="8084264" cy="22775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zh-CN" altLang="en-US" sz="2800" dirty="0" smtClean="0">
                <a:solidFill>
                  <a:srgbClr val="FF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不管要实现什么功能，</a:t>
            </a:r>
            <a:endParaRPr lang="en-US" altLang="zh-CN" sz="2800" dirty="0" smtClean="0">
              <a:solidFill>
                <a:srgbClr val="FF00FF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spcAft>
                <a:spcPts val="1200"/>
              </a:spcAft>
            </a:pPr>
            <a:r>
              <a:rPr lang="zh-CN" altLang="en-US" sz="2800" dirty="0" smtClean="0">
                <a:solidFill>
                  <a:srgbClr val="FF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主程序都与前面的顺序栈的主程序完全一样。</a:t>
            </a:r>
            <a:endParaRPr lang="en-US" altLang="zh-CN" sz="2800" dirty="0" smtClean="0">
              <a:solidFill>
                <a:srgbClr val="FF00FF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spcAft>
                <a:spcPts val="1200"/>
              </a:spcAft>
            </a:pPr>
            <a:r>
              <a:rPr lang="zh-CN" altLang="en-US" sz="2800" dirty="0" smtClean="0">
                <a:solidFill>
                  <a:srgbClr val="00B05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通用的栈操作函数可以把栈的内部结构封装起来，</a:t>
            </a:r>
            <a:endParaRPr lang="en-US" altLang="zh-CN" sz="2800" dirty="0" smtClean="0">
              <a:solidFill>
                <a:srgbClr val="00B05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spcAft>
                <a:spcPts val="1200"/>
              </a:spcAft>
            </a:pPr>
            <a:r>
              <a:rPr lang="zh-CN" altLang="en-US" sz="2800" dirty="0" smtClean="0">
                <a:solidFill>
                  <a:srgbClr val="00B05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用户可以不必了解栈的细节。</a:t>
            </a:r>
            <a:endParaRPr lang="zh-CN" altLang="en-US" sz="2800" dirty="0">
              <a:solidFill>
                <a:srgbClr val="00B05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85942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13792"/>
            <a:ext cx="8229600" cy="854968"/>
          </a:xfrm>
        </p:spPr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链栈 取栈顶元素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304235"/>
            <a:ext cx="2133600" cy="365125"/>
          </a:xfrm>
        </p:spPr>
        <p:txBody>
          <a:bodyPr/>
          <a:lstStyle/>
          <a:p>
            <a:fld id="{30B55524-830F-4415-8BA9-183FC5BD331A}" type="slidenum">
              <a:rPr lang="zh-CN" altLang="en-US" smtClean="0"/>
              <a:t>18</a:t>
            </a:fld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395536" y="1400577"/>
            <a:ext cx="8352928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2B91AF"/>
                </a:solidFill>
                <a:highlight>
                  <a:srgbClr val="FFFFFF"/>
                </a:highlight>
                <a:ea typeface="新宋体"/>
              </a:rPr>
              <a:t>Status</a:t>
            </a:r>
            <a:r>
              <a:rPr lang="en-US" altLang="zh-CN" sz="2800" dirty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 </a:t>
            </a:r>
            <a:r>
              <a:rPr lang="en-US" altLang="zh-CN" sz="2800" dirty="0" err="1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GetTop</a:t>
            </a:r>
            <a:r>
              <a:rPr lang="en-US" altLang="zh-CN" sz="2800" dirty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(</a:t>
            </a:r>
            <a:r>
              <a:rPr lang="en-US" altLang="zh-CN" sz="2800" dirty="0" err="1">
                <a:solidFill>
                  <a:srgbClr val="2B91AF"/>
                </a:solidFill>
                <a:highlight>
                  <a:srgbClr val="FFFFFF"/>
                </a:highlight>
                <a:ea typeface="新宋体"/>
              </a:rPr>
              <a:t>LiStack</a:t>
            </a:r>
            <a:r>
              <a:rPr lang="en-US" altLang="zh-CN" sz="2800" dirty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 *</a:t>
            </a:r>
            <a:r>
              <a:rPr lang="en-US" altLang="zh-CN" sz="2800" dirty="0" err="1">
                <a:solidFill>
                  <a:srgbClr val="808080"/>
                </a:solidFill>
                <a:highlight>
                  <a:srgbClr val="FFFFFF"/>
                </a:highlight>
                <a:ea typeface="新宋体"/>
              </a:rPr>
              <a:t>sp</a:t>
            </a:r>
            <a:r>
              <a:rPr lang="en-US" altLang="zh-CN" sz="2800" dirty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, </a:t>
            </a:r>
            <a:r>
              <a:rPr lang="en-US" altLang="zh-CN" sz="2800" dirty="0" err="1">
                <a:solidFill>
                  <a:srgbClr val="2B91AF"/>
                </a:solidFill>
                <a:highlight>
                  <a:srgbClr val="FFFFFF"/>
                </a:highlight>
                <a:ea typeface="新宋体"/>
              </a:rPr>
              <a:t>SElemType</a:t>
            </a:r>
            <a:r>
              <a:rPr lang="en-US" altLang="zh-CN" sz="2800" dirty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 *</a:t>
            </a:r>
            <a:r>
              <a:rPr lang="en-US" altLang="zh-CN" sz="2800" dirty="0">
                <a:solidFill>
                  <a:srgbClr val="808080"/>
                </a:solidFill>
                <a:highlight>
                  <a:srgbClr val="FFFFFF"/>
                </a:highlight>
                <a:ea typeface="新宋体"/>
              </a:rPr>
              <a:t>e</a:t>
            </a:r>
            <a:r>
              <a:rPr lang="en-US" altLang="zh-CN" sz="2800" dirty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)   </a:t>
            </a:r>
            <a:endParaRPr lang="en-US" altLang="zh-CN" sz="2800" dirty="0" smtClean="0">
              <a:solidFill>
                <a:srgbClr val="000000"/>
              </a:solidFill>
              <a:highlight>
                <a:srgbClr val="FFFFFF"/>
              </a:highlight>
              <a:ea typeface="新宋体"/>
            </a:endParaRPr>
          </a:p>
          <a:p>
            <a:r>
              <a:rPr lang="en-US" altLang="zh-CN" sz="2800" dirty="0" smtClean="0">
                <a:solidFill>
                  <a:srgbClr val="008000"/>
                </a:solidFill>
                <a:highlight>
                  <a:srgbClr val="FFFFFF"/>
                </a:highlight>
                <a:ea typeface="新宋体"/>
              </a:rPr>
              <a:t>         </a:t>
            </a:r>
            <a:r>
              <a:rPr lang="en-US" altLang="zh-CN" sz="2800" dirty="0" smtClean="0">
                <a:solidFill>
                  <a:srgbClr val="008000"/>
                </a:solidFill>
                <a:highlight>
                  <a:srgbClr val="FFFFFF"/>
                </a:highlight>
                <a:ea typeface="新宋体"/>
              </a:rPr>
              <a:t> </a:t>
            </a:r>
            <a:r>
              <a:rPr lang="en-US" altLang="zh-CN" sz="2800" dirty="0" smtClean="0">
                <a:solidFill>
                  <a:srgbClr val="008000"/>
                </a:solidFill>
                <a:highlight>
                  <a:srgbClr val="FFFFFF"/>
                </a:highlight>
                <a:ea typeface="新宋体"/>
              </a:rPr>
              <a:t>//2</a:t>
            </a:r>
            <a:r>
              <a:rPr lang="zh-CN" altLang="en-US" sz="2800" dirty="0">
                <a:solidFill>
                  <a:srgbClr val="008000"/>
                </a:solidFill>
                <a:highlight>
                  <a:srgbClr val="FFFFFF"/>
                </a:highlight>
                <a:latin typeface="华文楷体" panose="02010600040101010101" pitchFamily="2" charset="-122"/>
                <a:ea typeface="华文楷体" panose="02010600040101010101" pitchFamily="2" charset="-122"/>
              </a:rPr>
              <a:t>个参数，</a:t>
            </a:r>
            <a:r>
              <a:rPr lang="en-US" altLang="zh-CN" sz="2800" dirty="0">
                <a:solidFill>
                  <a:srgbClr val="008000"/>
                </a:solidFill>
                <a:highlight>
                  <a:srgbClr val="FFFFFF"/>
                </a:highlight>
                <a:ea typeface="新宋体"/>
              </a:rPr>
              <a:t>1</a:t>
            </a:r>
            <a:r>
              <a:rPr lang="zh-CN" altLang="en-US" sz="2800" dirty="0">
                <a:solidFill>
                  <a:srgbClr val="008000"/>
                </a:solidFill>
                <a:highlight>
                  <a:srgbClr val="FFFFFF"/>
                </a:highlight>
                <a:latin typeface="华文楷体" panose="02010600040101010101" pitchFamily="2" charset="-122"/>
                <a:ea typeface="华文楷体" panose="02010600040101010101" pitchFamily="2" charset="-122"/>
              </a:rPr>
              <a:t>是头指针，</a:t>
            </a:r>
            <a:r>
              <a:rPr lang="en-US" altLang="zh-CN" sz="2800" dirty="0">
                <a:solidFill>
                  <a:srgbClr val="008000"/>
                </a:solidFill>
                <a:highlight>
                  <a:srgbClr val="FFFFFF"/>
                </a:highlight>
                <a:ea typeface="新宋体"/>
              </a:rPr>
              <a:t>2</a:t>
            </a:r>
            <a:r>
              <a:rPr lang="zh-CN" altLang="en-US" sz="2800" dirty="0">
                <a:solidFill>
                  <a:srgbClr val="008000"/>
                </a:solidFill>
                <a:highlight>
                  <a:srgbClr val="FFFFFF"/>
                </a:highlight>
                <a:latin typeface="华文楷体" panose="02010600040101010101" pitchFamily="2" charset="-122"/>
                <a:ea typeface="华文楷体" panose="02010600040101010101" pitchFamily="2" charset="-122"/>
              </a:rPr>
              <a:t>是出栈数存放的地址</a:t>
            </a:r>
            <a:endParaRPr lang="zh-CN" altLang="en-US" sz="2800" dirty="0">
              <a:solidFill>
                <a:srgbClr val="000000"/>
              </a:solidFill>
              <a:highlight>
                <a:srgbClr val="FFFFFF"/>
              </a:highlight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800" dirty="0" smtClean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{</a:t>
            </a:r>
            <a:r>
              <a:rPr lang="en-US" altLang="zh-CN" sz="2800" dirty="0" smtClean="0">
                <a:solidFill>
                  <a:srgbClr val="0000FF"/>
                </a:solidFill>
                <a:highlight>
                  <a:srgbClr val="FFFFFF"/>
                </a:highlight>
                <a:ea typeface="新宋体"/>
              </a:rPr>
              <a:t>if</a:t>
            </a:r>
            <a:r>
              <a:rPr lang="en-US" altLang="zh-CN" sz="2800" dirty="0" smtClean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(</a:t>
            </a:r>
            <a:r>
              <a:rPr lang="en-US" altLang="zh-CN" sz="2800" dirty="0" err="1">
                <a:solidFill>
                  <a:srgbClr val="808080"/>
                </a:solidFill>
                <a:highlight>
                  <a:srgbClr val="FFFFFF"/>
                </a:highlight>
                <a:ea typeface="新宋体"/>
              </a:rPr>
              <a:t>sp</a:t>
            </a:r>
            <a:r>
              <a:rPr lang="en-US" altLang="zh-CN" sz="2800" dirty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-&gt;next == </a:t>
            </a:r>
            <a:r>
              <a:rPr lang="en-US" altLang="zh-CN" sz="2800" dirty="0">
                <a:solidFill>
                  <a:srgbClr val="6F008A"/>
                </a:solidFill>
                <a:highlight>
                  <a:srgbClr val="FFFFFF"/>
                </a:highlight>
                <a:ea typeface="新宋体"/>
              </a:rPr>
              <a:t>NULL</a:t>
            </a:r>
            <a:r>
              <a:rPr lang="en-US" altLang="zh-CN" sz="2800" dirty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) </a:t>
            </a:r>
            <a:r>
              <a:rPr lang="en-US" altLang="zh-CN" sz="2800" dirty="0">
                <a:solidFill>
                  <a:srgbClr val="0000FF"/>
                </a:solidFill>
                <a:highlight>
                  <a:srgbClr val="FFFFFF"/>
                </a:highlight>
                <a:ea typeface="新宋体"/>
              </a:rPr>
              <a:t>return</a:t>
            </a:r>
            <a:r>
              <a:rPr lang="en-US" altLang="zh-CN" sz="2800" dirty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 </a:t>
            </a:r>
            <a:r>
              <a:rPr lang="en-US" altLang="zh-CN" sz="2800" dirty="0">
                <a:solidFill>
                  <a:srgbClr val="6F008A"/>
                </a:solidFill>
                <a:highlight>
                  <a:srgbClr val="FFFFFF"/>
                </a:highlight>
                <a:ea typeface="新宋体"/>
              </a:rPr>
              <a:t>ERROR</a:t>
            </a:r>
            <a:r>
              <a:rPr lang="en-US" altLang="zh-CN" sz="2800" dirty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;   </a:t>
            </a:r>
            <a:endParaRPr lang="en-US" altLang="zh-CN" sz="2800" dirty="0" smtClean="0">
              <a:solidFill>
                <a:srgbClr val="000000"/>
              </a:solidFill>
              <a:highlight>
                <a:srgbClr val="FFFFFF"/>
              </a:highlight>
              <a:ea typeface="新宋体"/>
            </a:endParaRPr>
          </a:p>
          <a:p>
            <a:r>
              <a:rPr lang="en-US" altLang="zh-CN" sz="2800" dirty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                                                                     </a:t>
            </a:r>
            <a:r>
              <a:rPr lang="en-US" altLang="zh-CN" sz="2800" dirty="0" smtClean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 </a:t>
            </a:r>
            <a:r>
              <a:rPr lang="en-US" altLang="zh-CN" sz="2800" dirty="0" smtClean="0">
                <a:solidFill>
                  <a:srgbClr val="008000"/>
                </a:solidFill>
                <a:highlight>
                  <a:srgbClr val="FFFFFF"/>
                </a:highlight>
                <a:ea typeface="新宋体"/>
              </a:rPr>
              <a:t>//</a:t>
            </a:r>
            <a:r>
              <a:rPr lang="zh-CN" altLang="en-US" sz="2800" dirty="0">
                <a:solidFill>
                  <a:srgbClr val="008000"/>
                </a:solidFill>
                <a:highlight>
                  <a:srgbClr val="FFFFFF"/>
                </a:highlight>
                <a:latin typeface="华文楷体" panose="02010600040101010101" pitchFamily="2" charset="-122"/>
                <a:ea typeface="华文楷体" panose="02010600040101010101" pitchFamily="2" charset="-122"/>
              </a:rPr>
              <a:t>若栈空，出错</a:t>
            </a:r>
            <a:endParaRPr lang="zh-CN" altLang="en-US" sz="2800" dirty="0">
              <a:solidFill>
                <a:srgbClr val="000000"/>
              </a:solidFill>
              <a:highlight>
                <a:srgbClr val="FFFFFF"/>
              </a:highlight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800" dirty="0" smtClean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 *</a:t>
            </a:r>
            <a:r>
              <a:rPr lang="en-US" altLang="zh-CN" sz="2800" dirty="0">
                <a:solidFill>
                  <a:srgbClr val="808080"/>
                </a:solidFill>
                <a:highlight>
                  <a:srgbClr val="FFFFFF"/>
                </a:highlight>
                <a:ea typeface="新宋体"/>
              </a:rPr>
              <a:t>e</a:t>
            </a:r>
            <a:r>
              <a:rPr lang="en-US" altLang="zh-CN" sz="2800" dirty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 = </a:t>
            </a:r>
            <a:r>
              <a:rPr lang="en-US" altLang="zh-CN" sz="2800" dirty="0" err="1">
                <a:solidFill>
                  <a:srgbClr val="808080"/>
                </a:solidFill>
                <a:highlight>
                  <a:srgbClr val="FFFFFF"/>
                </a:highlight>
                <a:ea typeface="新宋体"/>
              </a:rPr>
              <a:t>sp</a:t>
            </a:r>
            <a:r>
              <a:rPr lang="en-US" altLang="zh-CN" sz="2800" dirty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-&gt;next-&gt;data;      </a:t>
            </a:r>
            <a:r>
              <a:rPr lang="en-US" altLang="zh-CN" sz="2800" dirty="0" smtClean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                        </a:t>
            </a:r>
            <a:r>
              <a:rPr lang="en-US" altLang="zh-CN" sz="2800" dirty="0" smtClean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       </a:t>
            </a:r>
            <a:r>
              <a:rPr lang="en-US" altLang="zh-CN" sz="2800" dirty="0" smtClean="0">
                <a:solidFill>
                  <a:srgbClr val="008000"/>
                </a:solidFill>
                <a:highlight>
                  <a:srgbClr val="FFFFFF"/>
                </a:highlight>
                <a:ea typeface="新宋体"/>
              </a:rPr>
              <a:t>//</a:t>
            </a:r>
            <a:r>
              <a:rPr lang="zh-CN" altLang="en-US" sz="2800" dirty="0">
                <a:solidFill>
                  <a:srgbClr val="008000"/>
                </a:solidFill>
                <a:highlight>
                  <a:srgbClr val="FFFFFF"/>
                </a:highlight>
                <a:latin typeface="华文楷体" panose="02010600040101010101" pitchFamily="2" charset="-122"/>
                <a:ea typeface="华文楷体" panose="02010600040101010101" pitchFamily="2" charset="-122"/>
              </a:rPr>
              <a:t>取栈顶数据</a:t>
            </a:r>
            <a:endParaRPr lang="zh-CN" altLang="en-US" sz="2800" dirty="0">
              <a:solidFill>
                <a:srgbClr val="000000"/>
              </a:solidFill>
              <a:highlight>
                <a:srgbClr val="FFFFFF"/>
              </a:highlight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800" dirty="0" smtClean="0">
                <a:solidFill>
                  <a:srgbClr val="0000FF"/>
                </a:solidFill>
                <a:highlight>
                  <a:srgbClr val="FFFFFF"/>
                </a:highlight>
                <a:ea typeface="新宋体"/>
              </a:rPr>
              <a:t> return</a:t>
            </a:r>
            <a:r>
              <a:rPr lang="en-US" altLang="zh-CN" sz="2800" dirty="0" smtClean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 </a:t>
            </a:r>
            <a:r>
              <a:rPr lang="en-US" altLang="zh-CN" sz="2800" dirty="0">
                <a:solidFill>
                  <a:srgbClr val="6F008A"/>
                </a:solidFill>
                <a:highlight>
                  <a:srgbClr val="FFFFFF"/>
                </a:highlight>
                <a:ea typeface="新宋体"/>
              </a:rPr>
              <a:t>OK</a:t>
            </a:r>
            <a:r>
              <a:rPr lang="en-US" altLang="zh-CN" sz="2800" dirty="0" smtClean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;</a:t>
            </a:r>
            <a:r>
              <a:rPr lang="en-US" altLang="zh-CN" sz="2800" dirty="0">
                <a:solidFill>
                  <a:srgbClr val="00B050"/>
                </a:solidFill>
                <a:highlight>
                  <a:srgbClr val="FFFFFF"/>
                </a:highlight>
                <a:ea typeface="仿宋" panose="02010609060101010101" pitchFamily="49" charset="-122"/>
              </a:rPr>
              <a:t> </a:t>
            </a:r>
            <a:r>
              <a:rPr lang="en-US" altLang="zh-CN" sz="2800" dirty="0" smtClean="0">
                <a:solidFill>
                  <a:srgbClr val="00B050"/>
                </a:solidFill>
                <a:highlight>
                  <a:srgbClr val="FFFFFF"/>
                </a:highlight>
                <a:ea typeface="仿宋" panose="02010609060101010101" pitchFamily="49" charset="-122"/>
              </a:rPr>
              <a:t>                                           </a:t>
            </a:r>
            <a:r>
              <a:rPr lang="en-US" altLang="zh-CN" sz="2800" dirty="0" smtClean="0">
                <a:solidFill>
                  <a:srgbClr val="00B050"/>
                </a:solidFill>
                <a:highlight>
                  <a:srgbClr val="FFFFFF"/>
                </a:highlight>
                <a:ea typeface="仿宋" panose="02010609060101010101" pitchFamily="49" charset="-122"/>
              </a:rPr>
              <a:t>   </a:t>
            </a:r>
            <a:r>
              <a:rPr lang="en-US" altLang="zh-CN" sz="2800" dirty="0" smtClean="0">
                <a:solidFill>
                  <a:srgbClr val="00B050"/>
                </a:solidFill>
                <a:highlight>
                  <a:srgbClr val="FFFFFF"/>
                </a:highlight>
                <a:ea typeface="仿宋" panose="02010609060101010101" pitchFamily="49" charset="-122"/>
              </a:rPr>
              <a:t>//</a:t>
            </a:r>
            <a:r>
              <a:rPr lang="zh-CN" altLang="en-US" sz="2800" dirty="0">
                <a:solidFill>
                  <a:srgbClr val="00B050"/>
                </a:solidFill>
                <a:highlight>
                  <a:srgbClr val="FFFFFF"/>
                </a:highlight>
                <a:latin typeface="华文楷体" panose="02010600040101010101" pitchFamily="2" charset="-122"/>
                <a:ea typeface="华文楷体" panose="02010600040101010101" pitchFamily="2" charset="-122"/>
              </a:rPr>
              <a:t>栈顶指针不移动</a:t>
            </a:r>
            <a:endParaRPr lang="zh-CN" altLang="en-US" sz="2800" dirty="0">
              <a:solidFill>
                <a:srgbClr val="00B05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800" dirty="0" smtClean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}</a:t>
            </a:r>
            <a:endParaRPr lang="zh-CN" altLang="en-US" sz="2800" dirty="0">
              <a:solidFill>
                <a:srgbClr val="00B050"/>
              </a:solidFill>
              <a:ea typeface="仿宋" panose="02010609060101010101" pitchFamily="49" charset="-122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1304054"/>
              </p:ext>
            </p:extLst>
          </p:nvPr>
        </p:nvGraphicFramePr>
        <p:xfrm>
          <a:off x="3635896" y="4960332"/>
          <a:ext cx="1152128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72"/>
                <a:gridCol w="50405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800" baseline="0" dirty="0" smtClean="0">
                          <a:solidFill>
                            <a:srgbClr val="FF0000"/>
                          </a:solidFill>
                        </a:rPr>
                        <a:t>s</a:t>
                      </a:r>
                      <a:r>
                        <a:rPr lang="en-US" altLang="zh-CN" sz="2800" baseline="-25000" dirty="0" smtClean="0">
                          <a:solidFill>
                            <a:srgbClr val="FF0000"/>
                          </a:solidFill>
                        </a:rPr>
                        <a:t>n-1</a:t>
                      </a:r>
                      <a:endParaRPr lang="zh-CN" altLang="en-US" sz="2800" baseline="-25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4523455"/>
              </p:ext>
            </p:extLst>
          </p:nvPr>
        </p:nvGraphicFramePr>
        <p:xfrm>
          <a:off x="6084168" y="4960332"/>
          <a:ext cx="1152128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72"/>
                <a:gridCol w="50405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800" dirty="0" smtClean="0">
                          <a:solidFill>
                            <a:srgbClr val="FF0000"/>
                          </a:solidFill>
                        </a:rPr>
                        <a:t>s</a:t>
                      </a:r>
                      <a:r>
                        <a:rPr lang="en-US" altLang="zh-CN" sz="2800" baseline="-250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CN" altLang="en-US" sz="2800" baseline="-25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1911619"/>
              </p:ext>
            </p:extLst>
          </p:nvPr>
        </p:nvGraphicFramePr>
        <p:xfrm>
          <a:off x="7452320" y="4960332"/>
          <a:ext cx="1152128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72"/>
                <a:gridCol w="50405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800" dirty="0" smtClean="0">
                          <a:solidFill>
                            <a:srgbClr val="FF0000"/>
                          </a:solidFill>
                        </a:rPr>
                        <a:t>s</a:t>
                      </a:r>
                      <a:r>
                        <a:rPr lang="en-US" altLang="zh-CN" sz="2800" baseline="-250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2800" baseline="-25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 smtClean="0">
                          <a:solidFill>
                            <a:srgbClr val="FF0000"/>
                          </a:solidFill>
                        </a:rPr>
                        <a:t>^</a:t>
                      </a:r>
                      <a:endParaRPr lang="zh-CN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8828536"/>
              </p:ext>
            </p:extLst>
          </p:nvPr>
        </p:nvGraphicFramePr>
        <p:xfrm>
          <a:off x="899592" y="4960332"/>
          <a:ext cx="1152128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72"/>
                <a:gridCol w="50405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800" dirty="0" smtClean="0">
                          <a:solidFill>
                            <a:srgbClr val="FF0000"/>
                          </a:solidFill>
                        </a:rPr>
                        <a:t>^</a:t>
                      </a:r>
                      <a:endParaRPr lang="zh-CN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1667228"/>
              </p:ext>
            </p:extLst>
          </p:nvPr>
        </p:nvGraphicFramePr>
        <p:xfrm>
          <a:off x="2267744" y="4946228"/>
          <a:ext cx="1152128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72"/>
                <a:gridCol w="50405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800" dirty="0" err="1" smtClean="0">
                          <a:solidFill>
                            <a:srgbClr val="FF0000"/>
                          </a:solidFill>
                        </a:rPr>
                        <a:t>s</a:t>
                      </a:r>
                      <a:r>
                        <a:rPr lang="en-US" altLang="zh-CN" sz="2800" baseline="-25000" dirty="0" err="1" smtClean="0">
                          <a:solidFill>
                            <a:srgbClr val="FF0000"/>
                          </a:solidFill>
                        </a:rPr>
                        <a:t>n</a:t>
                      </a:r>
                      <a:endParaRPr lang="zh-CN" altLang="en-US" sz="2800" baseline="-25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7524328" y="4365104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栈底</a:t>
            </a:r>
            <a:endParaRPr lang="zh-CN" altLang="en-US" sz="2800" dirty="0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411760" y="4437112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栈顶</a:t>
            </a:r>
            <a:endParaRPr lang="zh-CN" altLang="en-US" sz="2800" dirty="0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61844" y="4489956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头节点</a:t>
            </a:r>
            <a:endParaRPr lang="zh-CN" altLang="en-US" sz="2800" dirty="0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cxnSp>
        <p:nvCxnSpPr>
          <p:cNvPr id="14" name="直接箭头连接符 13"/>
          <p:cNvCxnSpPr/>
          <p:nvPr/>
        </p:nvCxnSpPr>
        <p:spPr>
          <a:xfrm>
            <a:off x="1835696" y="5248364"/>
            <a:ext cx="432048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7020272" y="5248364"/>
            <a:ext cx="432048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5652120" y="5248364"/>
            <a:ext cx="432048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3203848" y="5248364"/>
            <a:ext cx="432048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991235" y="4888324"/>
            <a:ext cx="7328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rgbClr val="FF0000"/>
                </a:solidFill>
              </a:rPr>
              <a:t>......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cxnSp>
        <p:nvCxnSpPr>
          <p:cNvPr id="19" name="直接箭头连接符 18"/>
          <p:cNvCxnSpPr/>
          <p:nvPr/>
        </p:nvCxnSpPr>
        <p:spPr>
          <a:xfrm>
            <a:off x="4572000" y="5248364"/>
            <a:ext cx="432048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467544" y="5248364"/>
            <a:ext cx="432048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51520" y="5157192"/>
            <a:ext cx="5148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err="1" smtClean="0"/>
              <a:t>sp</a:t>
            </a:r>
            <a:endParaRPr lang="zh-CN" altLang="en-US" sz="2800" dirty="0"/>
          </a:p>
        </p:txBody>
      </p:sp>
      <p:graphicFrame>
        <p:nvGraphicFramePr>
          <p:cNvPr id="22" name="表格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1598521"/>
              </p:ext>
            </p:extLst>
          </p:nvPr>
        </p:nvGraphicFramePr>
        <p:xfrm>
          <a:off x="2195736" y="5954340"/>
          <a:ext cx="64807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7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800" dirty="0" smtClean="0">
                          <a:solidFill>
                            <a:srgbClr val="FF0000"/>
                          </a:solidFill>
                        </a:rPr>
                        <a:t>e</a:t>
                      </a:r>
                      <a:endParaRPr lang="zh-CN" altLang="en-US" sz="2800" baseline="-25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24" name="直接箭头连接符 23"/>
          <p:cNvCxnSpPr/>
          <p:nvPr/>
        </p:nvCxnSpPr>
        <p:spPr>
          <a:xfrm>
            <a:off x="2555776" y="5519556"/>
            <a:ext cx="0" cy="44888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8360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41784"/>
            <a:ext cx="8229600" cy="854968"/>
          </a:xfrm>
        </p:spPr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链栈 销毁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447522"/>
            <a:ext cx="2133600" cy="365125"/>
          </a:xfrm>
        </p:spPr>
        <p:txBody>
          <a:bodyPr/>
          <a:lstStyle/>
          <a:p>
            <a:fld id="{30B55524-830F-4415-8BA9-183FC5BD331A}" type="slidenum">
              <a:rPr lang="zh-CN" altLang="en-US" smtClean="0"/>
              <a:t>19</a:t>
            </a:fld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79512" y="1114866"/>
            <a:ext cx="856895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2B91AF"/>
                </a:solidFill>
                <a:highlight>
                  <a:srgbClr val="FFFFFF"/>
                </a:highlight>
                <a:ea typeface="新宋体"/>
              </a:rPr>
              <a:t>Status</a:t>
            </a:r>
            <a:r>
              <a:rPr lang="en-US" altLang="zh-CN" sz="2800" dirty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 </a:t>
            </a:r>
            <a:r>
              <a:rPr lang="en-US" altLang="zh-CN" sz="2800" dirty="0" err="1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DestroyStack</a:t>
            </a:r>
            <a:r>
              <a:rPr lang="en-US" altLang="zh-CN" sz="2800" dirty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(</a:t>
            </a:r>
            <a:r>
              <a:rPr lang="en-US" altLang="zh-CN" sz="2800" dirty="0" err="1">
                <a:solidFill>
                  <a:srgbClr val="2B91AF"/>
                </a:solidFill>
                <a:highlight>
                  <a:srgbClr val="FFFFFF"/>
                </a:highlight>
                <a:ea typeface="新宋体"/>
              </a:rPr>
              <a:t>LiStack</a:t>
            </a:r>
            <a:r>
              <a:rPr lang="en-US" altLang="zh-CN" sz="2800" dirty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 *</a:t>
            </a:r>
            <a:r>
              <a:rPr lang="en-US" altLang="zh-CN" sz="2800" dirty="0" err="1">
                <a:solidFill>
                  <a:srgbClr val="808080"/>
                </a:solidFill>
                <a:highlight>
                  <a:srgbClr val="FFFFFF"/>
                </a:highlight>
                <a:ea typeface="新宋体"/>
              </a:rPr>
              <a:t>sp</a:t>
            </a:r>
            <a:r>
              <a:rPr lang="en-US" altLang="zh-CN" sz="2800" dirty="0" smtClean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)           </a:t>
            </a:r>
            <a:r>
              <a:rPr lang="en-US" altLang="zh-CN" sz="2800" dirty="0" smtClean="0">
                <a:solidFill>
                  <a:srgbClr val="008000"/>
                </a:solidFill>
                <a:highlight>
                  <a:srgbClr val="FFFFFF"/>
                </a:highlight>
                <a:ea typeface="新宋体"/>
              </a:rPr>
              <a:t>//</a:t>
            </a:r>
            <a:r>
              <a:rPr lang="zh-CN" altLang="en-US" sz="2800" dirty="0" smtClean="0">
                <a:solidFill>
                  <a:srgbClr val="008000"/>
                </a:solidFill>
                <a:highlight>
                  <a:srgbClr val="FFFFFF"/>
                </a:highlight>
                <a:latin typeface="华文楷体" panose="02010600040101010101" pitchFamily="2" charset="-122"/>
                <a:ea typeface="华文楷体" panose="02010600040101010101" pitchFamily="2" charset="-122"/>
              </a:rPr>
              <a:t>参数</a:t>
            </a:r>
            <a:r>
              <a:rPr lang="zh-CN" altLang="en-US" sz="2800" dirty="0">
                <a:solidFill>
                  <a:srgbClr val="008000"/>
                </a:solidFill>
                <a:highlight>
                  <a:srgbClr val="FFFFFF"/>
                </a:highlight>
                <a:latin typeface="华文楷体" panose="02010600040101010101" pitchFamily="2" charset="-122"/>
                <a:ea typeface="华文楷体" panose="02010600040101010101" pitchFamily="2" charset="-122"/>
              </a:rPr>
              <a:t>是头指针</a:t>
            </a:r>
            <a:endParaRPr lang="zh-CN" altLang="en-US" sz="2800" dirty="0">
              <a:solidFill>
                <a:srgbClr val="000000"/>
              </a:solidFill>
              <a:highlight>
                <a:srgbClr val="FFFFFF"/>
              </a:highlight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800" dirty="0" smtClean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{</a:t>
            </a:r>
            <a:r>
              <a:rPr lang="en-US" altLang="zh-CN" sz="2800" dirty="0" err="1" smtClean="0">
                <a:solidFill>
                  <a:srgbClr val="2B91AF"/>
                </a:solidFill>
                <a:highlight>
                  <a:srgbClr val="FFFFFF"/>
                </a:highlight>
                <a:ea typeface="新宋体"/>
              </a:rPr>
              <a:t>LiStack</a:t>
            </a:r>
            <a:r>
              <a:rPr lang="en-US" altLang="zh-CN" sz="2800" dirty="0" smtClean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*p=</a:t>
            </a:r>
            <a:r>
              <a:rPr lang="en-US" altLang="zh-CN" sz="2800" dirty="0" err="1">
                <a:solidFill>
                  <a:srgbClr val="808080"/>
                </a:solidFill>
                <a:highlight>
                  <a:srgbClr val="FFFFFF"/>
                </a:highlight>
                <a:ea typeface="新宋体"/>
              </a:rPr>
              <a:t>sp</a:t>
            </a:r>
            <a:r>
              <a:rPr lang="en-US" altLang="zh-CN" sz="2800" dirty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-&gt;next,*q;       </a:t>
            </a:r>
            <a:r>
              <a:rPr lang="en-US" altLang="zh-CN" sz="2800" dirty="0" smtClean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                  </a:t>
            </a:r>
            <a:r>
              <a:rPr lang="en-US" altLang="zh-CN" sz="2800" dirty="0" smtClean="0">
                <a:solidFill>
                  <a:srgbClr val="008000"/>
                </a:solidFill>
                <a:highlight>
                  <a:srgbClr val="FFFFFF"/>
                </a:highlight>
                <a:ea typeface="新宋体"/>
              </a:rPr>
              <a:t>//</a:t>
            </a:r>
            <a:r>
              <a:rPr lang="en-US" altLang="zh-CN" sz="2800" dirty="0">
                <a:solidFill>
                  <a:srgbClr val="008000"/>
                </a:solidFill>
                <a:highlight>
                  <a:srgbClr val="FFFFFF"/>
                </a:highlight>
                <a:ea typeface="新宋体"/>
              </a:rPr>
              <a:t>p</a:t>
            </a:r>
            <a:r>
              <a:rPr lang="zh-CN" altLang="en-US" sz="2800" dirty="0">
                <a:solidFill>
                  <a:srgbClr val="008000"/>
                </a:solidFill>
                <a:highlight>
                  <a:srgbClr val="FFFFFF"/>
                </a:highlight>
                <a:latin typeface="华文楷体" panose="02010600040101010101" pitchFamily="2" charset="-122"/>
                <a:ea typeface="华文楷体" panose="02010600040101010101" pitchFamily="2" charset="-122"/>
              </a:rPr>
              <a:t>指向栈顶</a:t>
            </a:r>
            <a:endParaRPr lang="zh-CN" altLang="en-US" sz="2800" dirty="0">
              <a:solidFill>
                <a:srgbClr val="000000"/>
              </a:solidFill>
              <a:highlight>
                <a:srgbClr val="FFFFFF"/>
              </a:highlight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800" dirty="0" smtClean="0">
                <a:solidFill>
                  <a:srgbClr val="0000FF"/>
                </a:solidFill>
                <a:highlight>
                  <a:srgbClr val="FFFFFF"/>
                </a:highlight>
                <a:ea typeface="新宋体"/>
              </a:rPr>
              <a:t> while</a:t>
            </a:r>
            <a:r>
              <a:rPr lang="en-US" altLang="zh-CN" sz="2800" dirty="0" smtClean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(p-&gt;next != </a:t>
            </a:r>
            <a:r>
              <a:rPr lang="en-US" altLang="zh-CN" sz="2800" dirty="0">
                <a:solidFill>
                  <a:srgbClr val="6F008A"/>
                </a:solidFill>
                <a:highlight>
                  <a:srgbClr val="FFFFFF"/>
                </a:highlight>
                <a:ea typeface="新宋体"/>
              </a:rPr>
              <a:t>NULL</a:t>
            </a:r>
            <a:r>
              <a:rPr lang="en-US" altLang="zh-CN" sz="2800" dirty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)       </a:t>
            </a:r>
            <a:r>
              <a:rPr lang="en-US" altLang="zh-CN" sz="2800" dirty="0" smtClean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                   </a:t>
            </a:r>
            <a:r>
              <a:rPr lang="en-US" altLang="zh-CN" sz="2800" dirty="0" smtClean="0">
                <a:solidFill>
                  <a:srgbClr val="008000"/>
                </a:solidFill>
                <a:highlight>
                  <a:srgbClr val="FFFFFF"/>
                </a:highlight>
                <a:ea typeface="新宋体"/>
              </a:rPr>
              <a:t>//</a:t>
            </a:r>
            <a:r>
              <a:rPr lang="zh-CN" altLang="en-US" sz="2800" dirty="0">
                <a:solidFill>
                  <a:srgbClr val="008000"/>
                </a:solidFill>
                <a:highlight>
                  <a:srgbClr val="FFFFFF"/>
                </a:highlight>
                <a:latin typeface="华文楷体" panose="02010600040101010101" pitchFamily="2" charset="-122"/>
                <a:ea typeface="华文楷体" panose="02010600040101010101" pitchFamily="2" charset="-122"/>
              </a:rPr>
              <a:t>若栈不空</a:t>
            </a:r>
            <a:endParaRPr lang="zh-CN" altLang="en-US" sz="2800" dirty="0">
              <a:solidFill>
                <a:srgbClr val="000000"/>
              </a:solidFill>
              <a:highlight>
                <a:srgbClr val="FFFFFF"/>
              </a:highlight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800" dirty="0" smtClean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  </a:t>
            </a:r>
            <a:r>
              <a:rPr lang="en-US" altLang="zh-CN" sz="2800" b="1" dirty="0" smtClean="0">
                <a:solidFill>
                  <a:srgbClr val="FF0000"/>
                </a:solidFill>
                <a:highlight>
                  <a:srgbClr val="FFFFFF"/>
                </a:highlight>
                <a:ea typeface="新宋体"/>
              </a:rPr>
              <a:t>{</a:t>
            </a:r>
            <a:r>
              <a:rPr lang="en-US" altLang="zh-CN" sz="2800" dirty="0" smtClean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q </a:t>
            </a:r>
            <a:r>
              <a:rPr lang="en-US" altLang="zh-CN" sz="2800" dirty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= p-&gt;next;             </a:t>
            </a:r>
            <a:r>
              <a:rPr lang="en-US" altLang="zh-CN" sz="2800" dirty="0" smtClean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                               </a:t>
            </a:r>
            <a:r>
              <a:rPr lang="en-US" altLang="zh-CN" sz="2800" dirty="0" smtClean="0">
                <a:solidFill>
                  <a:srgbClr val="008000"/>
                </a:solidFill>
                <a:highlight>
                  <a:srgbClr val="FFFFFF"/>
                </a:highlight>
                <a:ea typeface="新宋体"/>
              </a:rPr>
              <a:t>//</a:t>
            </a:r>
            <a:r>
              <a:rPr lang="en-US" altLang="zh-CN" sz="2800" dirty="0">
                <a:solidFill>
                  <a:srgbClr val="008000"/>
                </a:solidFill>
                <a:highlight>
                  <a:srgbClr val="FFFFFF"/>
                </a:highlight>
                <a:ea typeface="新宋体"/>
              </a:rPr>
              <a:t>q</a:t>
            </a:r>
            <a:r>
              <a:rPr lang="zh-CN" altLang="en-US" sz="2800" dirty="0">
                <a:solidFill>
                  <a:srgbClr val="008000"/>
                </a:solidFill>
                <a:highlight>
                  <a:srgbClr val="FFFFFF"/>
                </a:highlight>
                <a:latin typeface="华文楷体" panose="02010600040101010101" pitchFamily="2" charset="-122"/>
                <a:ea typeface="华文楷体" panose="02010600040101010101" pitchFamily="2" charset="-122"/>
              </a:rPr>
              <a:t>指向下</a:t>
            </a:r>
            <a:r>
              <a:rPr lang="zh-CN" altLang="en-US" sz="2800" dirty="0" smtClean="0">
                <a:solidFill>
                  <a:srgbClr val="008000"/>
                </a:solidFill>
                <a:highlight>
                  <a:srgbClr val="FFFFFF"/>
                </a:highlight>
                <a:latin typeface="华文楷体" panose="02010600040101010101" pitchFamily="2" charset="-122"/>
                <a:ea typeface="华文楷体" panose="02010600040101010101" pitchFamily="2" charset="-122"/>
              </a:rPr>
              <a:t>一节点</a:t>
            </a:r>
            <a:endParaRPr lang="zh-CN" altLang="en-US" sz="2800" dirty="0">
              <a:solidFill>
                <a:srgbClr val="000000"/>
              </a:solidFill>
              <a:highlight>
                <a:srgbClr val="FFFFFF"/>
              </a:highlight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800" dirty="0" smtClean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   free(p</a:t>
            </a:r>
            <a:r>
              <a:rPr lang="en-US" altLang="zh-CN" sz="2800" dirty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);                 </a:t>
            </a:r>
            <a:r>
              <a:rPr lang="en-US" altLang="zh-CN" sz="2800" dirty="0" smtClean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                                   </a:t>
            </a:r>
            <a:r>
              <a:rPr lang="en-US" altLang="zh-CN" sz="2800" dirty="0" smtClean="0">
                <a:solidFill>
                  <a:srgbClr val="008000"/>
                </a:solidFill>
                <a:highlight>
                  <a:srgbClr val="FFFFFF"/>
                </a:highlight>
                <a:ea typeface="新宋体"/>
              </a:rPr>
              <a:t>//</a:t>
            </a:r>
            <a:r>
              <a:rPr lang="zh-CN" altLang="en-US" sz="2800" dirty="0">
                <a:solidFill>
                  <a:srgbClr val="008000"/>
                </a:solidFill>
                <a:highlight>
                  <a:srgbClr val="FFFFFF"/>
                </a:highlight>
                <a:latin typeface="华文楷体" panose="02010600040101010101" pitchFamily="2" charset="-122"/>
                <a:ea typeface="华文楷体" panose="02010600040101010101" pitchFamily="2" charset="-122"/>
              </a:rPr>
              <a:t>释放</a:t>
            </a:r>
            <a:r>
              <a:rPr lang="zh-CN" altLang="en-US" sz="2800" dirty="0" smtClean="0">
                <a:solidFill>
                  <a:srgbClr val="008000"/>
                </a:solidFill>
                <a:highlight>
                  <a:srgbClr val="FFFFFF"/>
                </a:highlight>
                <a:latin typeface="华文楷体" panose="02010600040101010101" pitchFamily="2" charset="-122"/>
                <a:ea typeface="华文楷体" panose="02010600040101010101" pitchFamily="2" charset="-122"/>
              </a:rPr>
              <a:t>当前节点</a:t>
            </a:r>
            <a:endParaRPr lang="zh-CN" altLang="en-US" sz="2800" dirty="0">
              <a:solidFill>
                <a:srgbClr val="000000"/>
              </a:solidFill>
              <a:highlight>
                <a:srgbClr val="FFFFFF"/>
              </a:highlight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800" dirty="0" smtClean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   p </a:t>
            </a:r>
            <a:r>
              <a:rPr lang="en-US" altLang="zh-CN" sz="2800" dirty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= q; </a:t>
            </a:r>
            <a:r>
              <a:rPr lang="en-US" altLang="zh-CN" sz="2800" b="1" dirty="0" smtClean="0">
                <a:solidFill>
                  <a:srgbClr val="FF0000"/>
                </a:solidFill>
                <a:highlight>
                  <a:srgbClr val="FFFFFF"/>
                </a:highlight>
                <a:ea typeface="新宋体"/>
              </a:rPr>
              <a:t>}</a:t>
            </a:r>
            <a:r>
              <a:rPr lang="en-US" altLang="zh-CN" sz="2800" dirty="0" smtClean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                                                     </a:t>
            </a:r>
            <a:r>
              <a:rPr lang="en-US" altLang="zh-CN" sz="2800" dirty="0" smtClean="0">
                <a:solidFill>
                  <a:srgbClr val="008000"/>
                </a:solidFill>
                <a:highlight>
                  <a:srgbClr val="FFFFFF"/>
                </a:highlight>
                <a:ea typeface="新宋体"/>
              </a:rPr>
              <a:t>//</a:t>
            </a:r>
            <a:r>
              <a:rPr lang="en-US" altLang="zh-CN" sz="2800" dirty="0">
                <a:solidFill>
                  <a:srgbClr val="008000"/>
                </a:solidFill>
                <a:highlight>
                  <a:srgbClr val="FFFFFF"/>
                </a:highlight>
                <a:ea typeface="新宋体"/>
              </a:rPr>
              <a:t>p</a:t>
            </a:r>
            <a:r>
              <a:rPr lang="zh-CN" altLang="en-US" sz="2800" dirty="0">
                <a:solidFill>
                  <a:srgbClr val="008000"/>
                </a:solidFill>
                <a:highlight>
                  <a:srgbClr val="FFFFFF"/>
                </a:highlight>
                <a:latin typeface="华文楷体" panose="02010600040101010101" pitchFamily="2" charset="-122"/>
                <a:ea typeface="华文楷体" panose="02010600040101010101" pitchFamily="2" charset="-122"/>
              </a:rPr>
              <a:t>指向下</a:t>
            </a:r>
            <a:r>
              <a:rPr lang="zh-CN" altLang="en-US" sz="2800" dirty="0" smtClean="0">
                <a:solidFill>
                  <a:srgbClr val="008000"/>
                </a:solidFill>
                <a:highlight>
                  <a:srgbClr val="FFFFFF"/>
                </a:highlight>
                <a:latin typeface="华文楷体" panose="02010600040101010101" pitchFamily="2" charset="-122"/>
                <a:ea typeface="华文楷体" panose="02010600040101010101" pitchFamily="2" charset="-122"/>
              </a:rPr>
              <a:t>一节点</a:t>
            </a:r>
            <a:endParaRPr lang="zh-CN" altLang="en-US" sz="2800" dirty="0">
              <a:solidFill>
                <a:srgbClr val="000000"/>
              </a:solidFill>
              <a:highlight>
                <a:srgbClr val="FFFFFF"/>
              </a:highlight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800" dirty="0" smtClean="0">
                <a:solidFill>
                  <a:srgbClr val="0000FF"/>
                </a:solidFill>
                <a:highlight>
                  <a:srgbClr val="FFFFFF"/>
                </a:highlight>
                <a:ea typeface="新宋体"/>
              </a:rPr>
              <a:t> </a:t>
            </a:r>
            <a:r>
              <a:rPr lang="en-US" altLang="zh-CN" sz="2800" dirty="0" smtClean="0">
                <a:highlight>
                  <a:srgbClr val="FFFFFF"/>
                </a:highlight>
                <a:ea typeface="新宋体"/>
              </a:rPr>
              <a:t>free(p); </a:t>
            </a:r>
            <a:r>
              <a:rPr lang="en-US" altLang="zh-CN" sz="2800" dirty="0" smtClean="0">
                <a:highlight>
                  <a:srgbClr val="FFFFFF"/>
                </a:highlight>
                <a:ea typeface="新宋体"/>
              </a:rPr>
              <a:t>                                                     </a:t>
            </a:r>
            <a:r>
              <a:rPr lang="en-US" altLang="zh-CN" sz="2800" dirty="0" smtClean="0">
                <a:solidFill>
                  <a:srgbClr val="00B050"/>
                </a:solidFill>
                <a:highlight>
                  <a:srgbClr val="FFFFFF"/>
                </a:highlight>
                <a:ea typeface="新宋体"/>
              </a:rPr>
              <a:t>//</a:t>
            </a:r>
            <a:r>
              <a:rPr lang="zh-CN" altLang="en-US" sz="2800" dirty="0" smtClean="0">
                <a:solidFill>
                  <a:srgbClr val="00B050"/>
                </a:solidFill>
                <a:highlight>
                  <a:srgbClr val="FFFFFF"/>
                </a:highlight>
                <a:latin typeface="华文楷体" panose="02010600040101010101" pitchFamily="2" charset="-122"/>
                <a:ea typeface="华文楷体" panose="02010600040101010101" pitchFamily="2" charset="-122"/>
              </a:rPr>
              <a:t>释放最后节点</a:t>
            </a:r>
            <a:endParaRPr lang="en-US" altLang="zh-CN" sz="2800" dirty="0" smtClean="0">
              <a:solidFill>
                <a:srgbClr val="00B050"/>
              </a:solidFill>
              <a:highlight>
                <a:srgbClr val="FFFFFF"/>
              </a:highlight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800" dirty="0" smtClean="0">
                <a:solidFill>
                  <a:srgbClr val="0000FF"/>
                </a:solidFill>
                <a:highlight>
                  <a:srgbClr val="FFFFFF"/>
                </a:highlight>
                <a:ea typeface="新宋体"/>
              </a:rPr>
              <a:t> </a:t>
            </a:r>
            <a:r>
              <a:rPr lang="en-US" altLang="zh-CN" sz="2800" dirty="0" smtClean="0">
                <a:highlight>
                  <a:srgbClr val="FFFFFF"/>
                </a:highlight>
                <a:ea typeface="新宋体"/>
              </a:rPr>
              <a:t>free(</a:t>
            </a:r>
            <a:r>
              <a:rPr lang="en-US" altLang="zh-CN" sz="2800" dirty="0" err="1" smtClean="0">
                <a:highlight>
                  <a:srgbClr val="FFFFFF"/>
                </a:highlight>
                <a:ea typeface="新宋体"/>
              </a:rPr>
              <a:t>sp</a:t>
            </a:r>
            <a:r>
              <a:rPr lang="en-US" altLang="zh-CN" sz="2800" dirty="0">
                <a:highlight>
                  <a:srgbClr val="FFFFFF"/>
                </a:highlight>
                <a:ea typeface="新宋体"/>
              </a:rPr>
              <a:t>); </a:t>
            </a:r>
            <a:r>
              <a:rPr lang="en-US" altLang="zh-CN" sz="2800" dirty="0" smtClean="0">
                <a:highlight>
                  <a:srgbClr val="FFFFFF"/>
                </a:highlight>
                <a:ea typeface="新宋体"/>
              </a:rPr>
              <a:t>                                                   </a:t>
            </a:r>
            <a:r>
              <a:rPr lang="en-US" altLang="zh-CN" sz="2800" dirty="0" smtClean="0">
                <a:solidFill>
                  <a:srgbClr val="00B050"/>
                </a:solidFill>
                <a:highlight>
                  <a:srgbClr val="FFFFFF"/>
                </a:highlight>
                <a:ea typeface="新宋体"/>
              </a:rPr>
              <a:t>//</a:t>
            </a:r>
            <a:r>
              <a:rPr lang="zh-CN" altLang="en-US" sz="2800" dirty="0" smtClean="0">
                <a:solidFill>
                  <a:srgbClr val="00B050"/>
                </a:solidFill>
                <a:highlight>
                  <a:srgbClr val="FFFFFF"/>
                </a:highlight>
                <a:latin typeface="华文楷体" panose="02010600040101010101" pitchFamily="2" charset="-122"/>
                <a:ea typeface="华文楷体" panose="02010600040101010101" pitchFamily="2" charset="-122"/>
              </a:rPr>
              <a:t>释放头节点</a:t>
            </a:r>
            <a:endParaRPr lang="en-US" altLang="zh-CN" sz="2800" dirty="0" smtClean="0">
              <a:solidFill>
                <a:srgbClr val="00B050"/>
              </a:solidFill>
              <a:highlight>
                <a:srgbClr val="FFFFFF"/>
              </a:highlight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800" dirty="0" smtClean="0">
                <a:solidFill>
                  <a:srgbClr val="0000FF"/>
                </a:solidFill>
                <a:highlight>
                  <a:srgbClr val="FFFFFF"/>
                </a:highlight>
                <a:ea typeface="新宋体"/>
              </a:rPr>
              <a:t>return</a:t>
            </a:r>
            <a:r>
              <a:rPr lang="en-US" altLang="zh-CN" sz="2800" dirty="0" smtClean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 </a:t>
            </a:r>
            <a:r>
              <a:rPr lang="en-US" altLang="zh-CN" sz="2800" dirty="0" smtClean="0">
                <a:solidFill>
                  <a:srgbClr val="6F008A"/>
                </a:solidFill>
                <a:highlight>
                  <a:srgbClr val="FFFFFF"/>
                </a:highlight>
                <a:ea typeface="新宋体"/>
              </a:rPr>
              <a:t>OK</a:t>
            </a:r>
            <a:r>
              <a:rPr lang="en-US" altLang="zh-CN" sz="2800" dirty="0" smtClean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;}</a:t>
            </a:r>
            <a:endParaRPr lang="en-US" altLang="zh-CN" sz="2800" dirty="0" smtClean="0">
              <a:solidFill>
                <a:srgbClr val="000000"/>
              </a:solidFill>
              <a:highlight>
                <a:srgbClr val="FFFFFF"/>
              </a:highlight>
              <a:ea typeface="新宋体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5775000"/>
              </p:ext>
            </p:extLst>
          </p:nvPr>
        </p:nvGraphicFramePr>
        <p:xfrm>
          <a:off x="3635896" y="5536396"/>
          <a:ext cx="1152128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72"/>
                <a:gridCol w="50405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800" baseline="0" dirty="0" smtClean="0">
                          <a:solidFill>
                            <a:srgbClr val="FF0000"/>
                          </a:solidFill>
                        </a:rPr>
                        <a:t>s</a:t>
                      </a:r>
                      <a:r>
                        <a:rPr lang="en-US" altLang="zh-CN" sz="2800" baseline="-25000" dirty="0" smtClean="0">
                          <a:solidFill>
                            <a:srgbClr val="FF0000"/>
                          </a:solidFill>
                        </a:rPr>
                        <a:t>n-1</a:t>
                      </a:r>
                      <a:endParaRPr lang="zh-CN" altLang="en-US" sz="2800" baseline="-25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1023390"/>
              </p:ext>
            </p:extLst>
          </p:nvPr>
        </p:nvGraphicFramePr>
        <p:xfrm>
          <a:off x="6084168" y="5536396"/>
          <a:ext cx="1152128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72"/>
                <a:gridCol w="50405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800" dirty="0" smtClean="0">
                          <a:solidFill>
                            <a:srgbClr val="FF0000"/>
                          </a:solidFill>
                        </a:rPr>
                        <a:t>s</a:t>
                      </a:r>
                      <a:r>
                        <a:rPr lang="en-US" altLang="zh-CN" sz="2800" baseline="-250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CN" altLang="en-US" sz="2800" baseline="-25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0299890"/>
              </p:ext>
            </p:extLst>
          </p:nvPr>
        </p:nvGraphicFramePr>
        <p:xfrm>
          <a:off x="7452320" y="5536396"/>
          <a:ext cx="1152128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72"/>
                <a:gridCol w="50405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800" dirty="0" smtClean="0">
                          <a:solidFill>
                            <a:srgbClr val="FF0000"/>
                          </a:solidFill>
                        </a:rPr>
                        <a:t>s</a:t>
                      </a:r>
                      <a:r>
                        <a:rPr lang="en-US" altLang="zh-CN" sz="2800" baseline="-250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2800" baseline="-25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 smtClean="0">
                          <a:solidFill>
                            <a:srgbClr val="FF0000"/>
                          </a:solidFill>
                        </a:rPr>
                        <a:t>^</a:t>
                      </a:r>
                      <a:endParaRPr lang="zh-CN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4447547"/>
              </p:ext>
            </p:extLst>
          </p:nvPr>
        </p:nvGraphicFramePr>
        <p:xfrm>
          <a:off x="899592" y="5536396"/>
          <a:ext cx="1152128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72"/>
                <a:gridCol w="50405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800" dirty="0" smtClean="0">
                          <a:solidFill>
                            <a:srgbClr val="FF0000"/>
                          </a:solidFill>
                        </a:rPr>
                        <a:t>^</a:t>
                      </a:r>
                      <a:endParaRPr lang="zh-CN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5951717"/>
              </p:ext>
            </p:extLst>
          </p:nvPr>
        </p:nvGraphicFramePr>
        <p:xfrm>
          <a:off x="2267744" y="5522292"/>
          <a:ext cx="1152128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72"/>
                <a:gridCol w="50405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800" dirty="0" err="1" smtClean="0">
                          <a:solidFill>
                            <a:srgbClr val="FF0000"/>
                          </a:solidFill>
                        </a:rPr>
                        <a:t>s</a:t>
                      </a:r>
                      <a:r>
                        <a:rPr lang="en-US" altLang="zh-CN" sz="2800" baseline="-25000" dirty="0" err="1" smtClean="0">
                          <a:solidFill>
                            <a:srgbClr val="FF0000"/>
                          </a:solidFill>
                        </a:rPr>
                        <a:t>n</a:t>
                      </a:r>
                      <a:endParaRPr lang="zh-CN" altLang="en-US" sz="2800" baseline="-25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7524328" y="4941168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栈底</a:t>
            </a:r>
            <a:endParaRPr lang="zh-CN" altLang="en-US" sz="2800" dirty="0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411760" y="5013176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栈顶</a:t>
            </a:r>
            <a:endParaRPr lang="zh-CN" altLang="en-US" sz="2800" dirty="0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61844" y="4941168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头节点</a:t>
            </a:r>
            <a:endParaRPr lang="zh-CN" altLang="en-US" sz="2800" dirty="0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cxnSp>
        <p:nvCxnSpPr>
          <p:cNvPr id="13" name="直接箭头连接符 12"/>
          <p:cNvCxnSpPr/>
          <p:nvPr/>
        </p:nvCxnSpPr>
        <p:spPr>
          <a:xfrm>
            <a:off x="1835696" y="5824428"/>
            <a:ext cx="432048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7020272" y="5824428"/>
            <a:ext cx="432048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5652120" y="5824428"/>
            <a:ext cx="432048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3203848" y="5824428"/>
            <a:ext cx="432048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991235" y="5464388"/>
            <a:ext cx="7328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rgbClr val="FF0000"/>
                </a:solidFill>
              </a:rPr>
              <a:t>......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cxnSp>
        <p:nvCxnSpPr>
          <p:cNvPr id="18" name="直接箭头连接符 17"/>
          <p:cNvCxnSpPr/>
          <p:nvPr/>
        </p:nvCxnSpPr>
        <p:spPr>
          <a:xfrm>
            <a:off x="4572000" y="5824428"/>
            <a:ext cx="432048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467544" y="5824428"/>
            <a:ext cx="432048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-36512" y="5536396"/>
            <a:ext cx="5148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err="1" smtClean="0"/>
              <a:t>sp</a:t>
            </a:r>
            <a:endParaRPr lang="zh-CN" altLang="en-US" sz="2800" dirty="0"/>
          </a:p>
        </p:txBody>
      </p:sp>
      <p:sp>
        <p:nvSpPr>
          <p:cNvPr id="21" name="TextBox 20"/>
          <p:cNvSpPr txBox="1"/>
          <p:nvPr/>
        </p:nvSpPr>
        <p:spPr>
          <a:xfrm>
            <a:off x="2123728" y="6165304"/>
            <a:ext cx="3738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p</a:t>
            </a:r>
            <a:endParaRPr lang="zh-CN" altLang="en-US" sz="2800" dirty="0"/>
          </a:p>
        </p:txBody>
      </p:sp>
      <p:sp>
        <p:nvSpPr>
          <p:cNvPr id="22" name="TextBox 21"/>
          <p:cNvSpPr txBox="1"/>
          <p:nvPr/>
        </p:nvSpPr>
        <p:spPr>
          <a:xfrm>
            <a:off x="3563888" y="6165304"/>
            <a:ext cx="3738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q</a:t>
            </a:r>
            <a:endParaRPr lang="zh-CN" altLang="en-US" sz="2800" dirty="0"/>
          </a:p>
        </p:txBody>
      </p:sp>
      <p:cxnSp>
        <p:nvCxnSpPr>
          <p:cNvPr id="23" name="直接箭头连接符 22"/>
          <p:cNvCxnSpPr/>
          <p:nvPr/>
        </p:nvCxnSpPr>
        <p:spPr>
          <a:xfrm flipV="1">
            <a:off x="2483768" y="6040452"/>
            <a:ext cx="0" cy="504056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 flipV="1">
            <a:off x="3923928" y="6040452"/>
            <a:ext cx="0" cy="504056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3406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3752"/>
            <a:ext cx="8229600" cy="854968"/>
          </a:xfrm>
        </p:spPr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基本概念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764704"/>
            <a:ext cx="7904728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只能在一端（</a:t>
            </a:r>
            <a:r>
              <a:rPr lang="zh-CN" altLang="en-US" sz="2800" dirty="0" smtClean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栈顶</a:t>
            </a:r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）进行插入和删除的线性表。</a:t>
            </a:r>
            <a:endParaRPr lang="en-US" altLang="zh-CN" sz="2800" dirty="0" smtClean="0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“</a:t>
            </a:r>
            <a:r>
              <a:rPr lang="zh-CN" altLang="en-US" sz="2800" dirty="0" smtClean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后进先出</a:t>
            </a:r>
            <a:r>
              <a:rPr lang="en-US" altLang="zh-CN" sz="2800" dirty="0" smtClean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LIFO</a:t>
            </a:r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”，</a:t>
            </a:r>
            <a:r>
              <a:rPr lang="zh-CN" altLang="en-US" sz="2800" dirty="0" smtClean="0">
                <a:solidFill>
                  <a:srgbClr val="00B05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先进后出。</a:t>
            </a:r>
            <a:endParaRPr lang="en-US" altLang="zh-CN" sz="2800" dirty="0" smtClean="0">
              <a:solidFill>
                <a:srgbClr val="00B05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 smtClean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空栈</a:t>
            </a:r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的栈底和栈顶指针值</a:t>
            </a:r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相等；</a:t>
            </a:r>
            <a:endParaRPr lang="en-US" altLang="zh-CN" sz="2800" dirty="0" smtClean="0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 smtClean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非空栈</a:t>
            </a:r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的</a:t>
            </a:r>
            <a:r>
              <a:rPr lang="en-US" altLang="zh-CN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top</a:t>
            </a:r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指向栈顶元素的</a:t>
            </a:r>
            <a:r>
              <a:rPr lang="zh-CN" altLang="en-US" sz="2800" b="1" i="1" dirty="0" smtClean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下一个</a:t>
            </a:r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位置。</a:t>
            </a:r>
            <a:endParaRPr lang="en-US" altLang="zh-CN" sz="2800" dirty="0" smtClean="0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 smtClean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基本操作</a:t>
            </a:r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：</a:t>
            </a:r>
            <a:endParaRPr lang="en-US" altLang="zh-CN" sz="2800" dirty="0" smtClean="0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 smtClean="0">
                <a:solidFill>
                  <a:srgbClr val="FF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初始化、入栈、出栈、判</a:t>
            </a:r>
            <a:r>
              <a:rPr lang="zh-CN" altLang="en-US" sz="2800" dirty="0" smtClean="0">
                <a:solidFill>
                  <a:srgbClr val="FF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空、</a:t>
            </a:r>
            <a:endParaRPr lang="en-US" altLang="zh-CN" sz="2800" dirty="0" smtClean="0">
              <a:solidFill>
                <a:srgbClr val="FF00FF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销毁、清空</a:t>
            </a:r>
            <a:r>
              <a:rPr lang="zh-CN" altLang="en-US" sz="2800" dirty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、测栈</a:t>
            </a:r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大小、取栈顶元素、</a:t>
            </a:r>
            <a:r>
              <a:rPr lang="en-US" altLang="zh-CN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...</a:t>
            </a:r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。</a:t>
            </a:r>
            <a:endParaRPr lang="en-US" altLang="zh-CN" sz="2800" dirty="0" smtClean="0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 smtClean="0">
                <a:solidFill>
                  <a:srgbClr val="00B05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CPU</a:t>
            </a:r>
            <a:r>
              <a:rPr lang="zh-CN" altLang="en-US" sz="2800" dirty="0" smtClean="0">
                <a:solidFill>
                  <a:srgbClr val="00B05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内部都</a:t>
            </a:r>
            <a:r>
              <a:rPr lang="zh-CN" altLang="en-US" sz="2800" dirty="0" smtClean="0">
                <a:solidFill>
                  <a:srgbClr val="00B05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有“硬件堆栈”，函数调用返回时用。</a:t>
            </a:r>
            <a:endParaRPr lang="en-US" altLang="zh-CN" sz="2800" dirty="0" smtClean="0">
              <a:solidFill>
                <a:srgbClr val="00B05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 smtClean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顺序栈、链栈。</a:t>
            </a:r>
            <a:endParaRPr lang="en-US" altLang="zh-CN" sz="2800" dirty="0" smtClean="0">
              <a:solidFill>
                <a:srgbClr val="FF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7617268"/>
              </p:ext>
            </p:extLst>
          </p:nvPr>
        </p:nvGraphicFramePr>
        <p:xfrm>
          <a:off x="5760631" y="2060848"/>
          <a:ext cx="3275865" cy="20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96"/>
                <a:gridCol w="576065"/>
                <a:gridCol w="864097"/>
                <a:gridCol w="97160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top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800" dirty="0" smtClean="0">
                          <a:solidFill>
                            <a:schemeClr val="tx1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→</a:t>
                      </a:r>
                      <a:endParaRPr lang="zh-CN" altLang="en-US" sz="2800" dirty="0">
                        <a:solidFill>
                          <a:schemeClr val="tx1"/>
                        </a:solidFill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800" b="0" dirty="0" smtClean="0">
                          <a:solidFill>
                            <a:srgbClr val="FF00FF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栈顶</a:t>
                      </a:r>
                      <a:endParaRPr lang="zh-CN" altLang="en-US" sz="2800" b="0" dirty="0">
                        <a:solidFill>
                          <a:srgbClr val="FF00FF"/>
                        </a:solidFill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sz="2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8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solidFill>
                            <a:srgbClr val="FF0000"/>
                          </a:solidFill>
                        </a:rPr>
                        <a:t>C</a:t>
                      </a:r>
                      <a:endParaRPr lang="zh-CN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800" dirty="0">
                        <a:solidFill>
                          <a:schemeClr val="tx1"/>
                        </a:solidFill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sz="2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8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solidFill>
                            <a:srgbClr val="FF0000"/>
                          </a:solidFill>
                        </a:rPr>
                        <a:t>B</a:t>
                      </a:r>
                      <a:endParaRPr lang="zh-CN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800" dirty="0">
                        <a:solidFill>
                          <a:schemeClr val="tx1"/>
                        </a:solidFill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800" dirty="0" smtClean="0"/>
                        <a:t>base</a:t>
                      </a:r>
                      <a:endParaRPr lang="zh-CN" altLang="en-US" sz="2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800" dirty="0" smtClean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→</a:t>
                      </a:r>
                      <a:endParaRPr lang="zh-CN" altLang="en-US" sz="2800" dirty="0"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solidFill>
                            <a:srgbClr val="FF0000"/>
                          </a:solidFill>
                        </a:rPr>
                        <a:t>A</a:t>
                      </a:r>
                      <a:endParaRPr lang="zh-CN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800" dirty="0" smtClean="0">
                          <a:solidFill>
                            <a:srgbClr val="FF00FF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栈底</a:t>
                      </a:r>
                      <a:endParaRPr lang="zh-CN" altLang="en-US" sz="2800" dirty="0">
                        <a:solidFill>
                          <a:srgbClr val="FF00FF"/>
                        </a:solidFill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</a:tbl>
          </a:graphicData>
        </a:graphic>
      </p:graphicFrame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3500240"/>
              </p:ext>
            </p:extLst>
          </p:nvPr>
        </p:nvGraphicFramePr>
        <p:xfrm>
          <a:off x="7206035" y="3615880"/>
          <a:ext cx="857250" cy="533200"/>
        </p:xfrm>
        <a:graphic>
          <a:graphicData uri="http://schemas.openxmlformats.org/drawingml/2006/table">
            <a:tbl>
              <a:tblPr/>
              <a:tblGrid>
                <a:gridCol w="857250"/>
              </a:tblGrid>
              <a:tr h="5332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1951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13792"/>
            <a:ext cx="8229600" cy="854968"/>
          </a:xfrm>
        </p:spPr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补充</a:t>
            </a:r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练习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  <a:t>20</a:t>
            </a:fld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23528" y="1268760"/>
            <a:ext cx="8622873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1</a:t>
            </a:r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、将位操作一讲中“浮点数格式验证”中的</a:t>
            </a:r>
            <a:endParaRPr lang="en-US" altLang="zh-CN" sz="2800" dirty="0" smtClean="0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</a:t>
            </a:r>
            <a:r>
              <a:rPr lang="en-US" altLang="zh-CN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 </a:t>
            </a:r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转换显示程序改为用堆栈实现</a:t>
            </a:r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。</a:t>
            </a:r>
            <a:endParaRPr lang="en-US" altLang="zh-CN" sz="2800" dirty="0" smtClean="0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2</a:t>
            </a:r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、</a:t>
            </a:r>
            <a:r>
              <a:rPr lang="zh-CN" altLang="en-US" sz="2800" dirty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键盘输入一字符串判断是否是对称串。</a:t>
            </a:r>
            <a:endParaRPr lang="en-US" altLang="zh-CN" sz="2800" dirty="0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3</a:t>
            </a:r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、</a:t>
            </a:r>
            <a:r>
              <a:rPr lang="zh-CN" altLang="en-US" sz="2800" dirty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键盘输入一个表达式，判断括号是否匹配。</a:t>
            </a:r>
            <a:endParaRPr lang="en-US" altLang="zh-CN" sz="2800" dirty="0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  </a:t>
            </a:r>
            <a:r>
              <a:rPr lang="zh-CN" altLang="en-US" sz="2800" dirty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只有一种括号，或有</a:t>
            </a:r>
            <a:r>
              <a:rPr lang="en-US" altLang="zh-CN" sz="2800" dirty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2</a:t>
            </a:r>
            <a:r>
              <a:rPr lang="zh-CN" altLang="en-US" sz="2800" dirty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种括号</a:t>
            </a:r>
            <a:r>
              <a:rPr lang="en-US" altLang="zh-CN" sz="2800" dirty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()</a:t>
            </a:r>
            <a:r>
              <a:rPr lang="zh-CN" altLang="en-US" sz="2800" dirty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、</a:t>
            </a:r>
            <a:r>
              <a:rPr lang="en-US" altLang="zh-CN" sz="2800" dirty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[]</a:t>
            </a:r>
          </a:p>
          <a:p>
            <a:pPr>
              <a:lnSpc>
                <a:spcPct val="150000"/>
              </a:lnSpc>
            </a:pPr>
            <a:r>
              <a:rPr lang="en-US" altLang="zh-CN" sz="2800" dirty="0" smtClean="0">
                <a:solidFill>
                  <a:srgbClr val="00B05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4</a:t>
            </a:r>
            <a:r>
              <a:rPr lang="zh-CN" altLang="en-US" sz="2800" dirty="0" smtClean="0">
                <a:solidFill>
                  <a:srgbClr val="00B05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、</a:t>
            </a:r>
            <a:r>
              <a:rPr lang="zh-CN" altLang="en-US" sz="2800" dirty="0">
                <a:solidFill>
                  <a:srgbClr val="00B05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表达式求值，输入一个包含</a:t>
            </a:r>
            <a:r>
              <a:rPr lang="en-US" altLang="zh-CN" sz="2800" dirty="0">
                <a:solidFill>
                  <a:srgbClr val="00B05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+-</a:t>
            </a:r>
            <a:r>
              <a:rPr lang="zh-CN" altLang="en-US" sz="2800" dirty="0">
                <a:solidFill>
                  <a:srgbClr val="00B05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*</a:t>
            </a:r>
            <a:r>
              <a:rPr lang="en-US" altLang="zh-CN" sz="2800" dirty="0">
                <a:solidFill>
                  <a:srgbClr val="00B05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/</a:t>
            </a:r>
            <a:r>
              <a:rPr lang="zh-CN" altLang="en-US" sz="2800" dirty="0">
                <a:solidFill>
                  <a:srgbClr val="00B05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正整数和圆括号的</a:t>
            </a:r>
            <a:endParaRPr lang="en-US" altLang="zh-CN" sz="2800" dirty="0">
              <a:solidFill>
                <a:srgbClr val="00B05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rgbClr val="00B05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合法数学表达式，计算该表达式的运算结果。</a:t>
            </a:r>
            <a:endParaRPr lang="en-US" altLang="zh-CN" sz="2800" dirty="0">
              <a:solidFill>
                <a:srgbClr val="00B05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 smtClean="0">
                <a:solidFill>
                  <a:srgbClr val="00B05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5</a:t>
            </a:r>
            <a:r>
              <a:rPr lang="zh-CN" altLang="en-US" sz="2800" dirty="0" smtClean="0">
                <a:solidFill>
                  <a:srgbClr val="00B05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、</a:t>
            </a:r>
            <a:r>
              <a:rPr lang="zh-CN" altLang="en-US" sz="2800" dirty="0">
                <a:solidFill>
                  <a:srgbClr val="00B05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迷宫求解。（可用栈、递归调用、队列三种方法</a:t>
            </a:r>
            <a:r>
              <a:rPr lang="zh-CN" altLang="en-US" sz="2800" dirty="0" smtClean="0">
                <a:solidFill>
                  <a:srgbClr val="00B05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）</a:t>
            </a:r>
            <a:endParaRPr lang="en-US" altLang="zh-CN" sz="2800" dirty="0" smtClean="0">
              <a:solidFill>
                <a:srgbClr val="00B05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43011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69776"/>
            <a:ext cx="8229600" cy="854968"/>
          </a:xfrm>
        </p:spPr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顺序栈 </a:t>
            </a:r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指针</a:t>
            </a:r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结构体定义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23528" y="3501008"/>
            <a:ext cx="8208912" cy="30623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zh-CN" sz="2800" dirty="0" err="1" smtClean="0"/>
              <a:t>typedef</a:t>
            </a:r>
            <a:r>
              <a:rPr lang="en-US" altLang="zh-CN" sz="2800" dirty="0" smtClean="0"/>
              <a:t> </a:t>
            </a:r>
            <a:r>
              <a:rPr lang="en-US" altLang="zh-CN" sz="2800" dirty="0" err="1"/>
              <a:t>struct</a:t>
            </a:r>
            <a:r>
              <a:rPr lang="en-US" altLang="zh-CN" sz="2800" dirty="0"/>
              <a:t>       </a:t>
            </a:r>
            <a:r>
              <a:rPr lang="en-US" altLang="zh-CN" sz="2800" dirty="0" smtClean="0"/>
              <a:t>            </a:t>
            </a:r>
            <a:r>
              <a:rPr lang="en-US" altLang="zh-CN" sz="2800" dirty="0" smtClean="0">
                <a:solidFill>
                  <a:srgbClr val="00B050"/>
                </a:solidFill>
              </a:rPr>
              <a:t>//</a:t>
            </a:r>
            <a:r>
              <a:rPr lang="zh-CN" altLang="en-US" sz="2800" dirty="0">
                <a:solidFill>
                  <a:srgbClr val="00B05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栈指针结构体定义</a:t>
            </a:r>
          </a:p>
          <a:p>
            <a:pPr>
              <a:spcAft>
                <a:spcPts val="600"/>
              </a:spcAft>
            </a:pPr>
            <a:r>
              <a:rPr lang="en-US" altLang="zh-CN" sz="2800" dirty="0"/>
              <a:t>{</a:t>
            </a:r>
          </a:p>
          <a:p>
            <a:pPr>
              <a:spcAft>
                <a:spcPts val="600"/>
              </a:spcAft>
            </a:pPr>
            <a:r>
              <a:rPr lang="en-US" altLang="zh-CN" sz="2800" dirty="0" smtClean="0"/>
              <a:t>  </a:t>
            </a:r>
            <a:r>
              <a:rPr lang="en-US" altLang="zh-CN" sz="2800" dirty="0" err="1" smtClean="0"/>
              <a:t>SElemType</a:t>
            </a:r>
            <a:r>
              <a:rPr lang="en-US" altLang="zh-CN" sz="2800" dirty="0" smtClean="0"/>
              <a:t> </a:t>
            </a:r>
            <a:r>
              <a:rPr lang="en-US" altLang="zh-CN" sz="2800" dirty="0"/>
              <a:t>* base;  </a:t>
            </a:r>
            <a:r>
              <a:rPr lang="en-US" altLang="zh-CN" sz="2800" dirty="0" smtClean="0"/>
              <a:t>       </a:t>
            </a:r>
            <a:r>
              <a:rPr lang="en-US" altLang="zh-CN" sz="2800" dirty="0" smtClean="0">
                <a:solidFill>
                  <a:srgbClr val="00B050"/>
                </a:solidFill>
              </a:rPr>
              <a:t>//</a:t>
            </a:r>
            <a:r>
              <a:rPr lang="zh-CN" altLang="en-US" sz="2800" dirty="0">
                <a:solidFill>
                  <a:srgbClr val="00B05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栈底指针</a:t>
            </a:r>
          </a:p>
          <a:p>
            <a:pPr>
              <a:spcAft>
                <a:spcPts val="600"/>
              </a:spcAft>
            </a:pPr>
            <a:r>
              <a:rPr lang="en-US" altLang="zh-CN" sz="2800" dirty="0" smtClean="0"/>
              <a:t>  </a:t>
            </a:r>
            <a:r>
              <a:rPr lang="en-US" altLang="zh-CN" sz="2800" dirty="0" err="1" smtClean="0"/>
              <a:t>SElemType</a:t>
            </a:r>
            <a:r>
              <a:rPr lang="en-US" altLang="zh-CN" sz="2800" dirty="0" smtClean="0"/>
              <a:t> </a:t>
            </a:r>
            <a:r>
              <a:rPr lang="en-US" altLang="zh-CN" sz="2800" dirty="0"/>
              <a:t>* top;  </a:t>
            </a:r>
            <a:r>
              <a:rPr lang="en-US" altLang="zh-CN" sz="2800" dirty="0" smtClean="0"/>
              <a:t>         </a:t>
            </a:r>
            <a:r>
              <a:rPr lang="en-US" altLang="zh-CN" sz="2800" dirty="0" smtClean="0">
                <a:solidFill>
                  <a:srgbClr val="00B050"/>
                </a:solidFill>
              </a:rPr>
              <a:t>//</a:t>
            </a:r>
            <a:r>
              <a:rPr lang="zh-CN" altLang="en-US" sz="2800" dirty="0">
                <a:solidFill>
                  <a:srgbClr val="00B05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栈顶指针</a:t>
            </a:r>
          </a:p>
          <a:p>
            <a:pPr>
              <a:spcAft>
                <a:spcPts val="600"/>
              </a:spcAft>
            </a:pPr>
            <a:r>
              <a:rPr lang="en-US" altLang="zh-CN" sz="2800" dirty="0" smtClean="0"/>
              <a:t>  </a:t>
            </a:r>
            <a:r>
              <a:rPr lang="en-US" altLang="zh-CN" sz="2800" dirty="0" err="1" smtClean="0"/>
              <a:t>int</a:t>
            </a:r>
            <a:r>
              <a:rPr lang="en-US" altLang="zh-CN" sz="2800" dirty="0" smtClean="0"/>
              <a:t> </a:t>
            </a:r>
            <a:r>
              <a:rPr lang="en-US" altLang="zh-CN" sz="2800" dirty="0" err="1"/>
              <a:t>stacksize</a:t>
            </a:r>
            <a:r>
              <a:rPr lang="en-US" altLang="zh-CN" sz="2800" dirty="0"/>
              <a:t>;     </a:t>
            </a:r>
            <a:r>
              <a:rPr lang="en-US" altLang="zh-CN" sz="2800" dirty="0" smtClean="0"/>
              <a:t>              </a:t>
            </a:r>
            <a:r>
              <a:rPr lang="en-US" altLang="zh-CN" sz="2800" dirty="0" smtClean="0">
                <a:solidFill>
                  <a:srgbClr val="00B050"/>
                </a:solidFill>
              </a:rPr>
              <a:t>//</a:t>
            </a:r>
            <a:r>
              <a:rPr lang="zh-CN" altLang="en-US" sz="2800" dirty="0">
                <a:solidFill>
                  <a:srgbClr val="00B05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当前已分配空间数</a:t>
            </a:r>
          </a:p>
          <a:p>
            <a:pPr>
              <a:spcAft>
                <a:spcPts val="600"/>
              </a:spcAft>
            </a:pPr>
            <a:r>
              <a:rPr lang="en-US" altLang="zh-CN" sz="2800" dirty="0"/>
              <a:t>}</a:t>
            </a:r>
            <a:r>
              <a:rPr lang="en-US" altLang="zh-CN" sz="2800" dirty="0" err="1">
                <a:solidFill>
                  <a:srgbClr val="FF0000"/>
                </a:solidFill>
              </a:rPr>
              <a:t>SqStack</a:t>
            </a:r>
            <a:r>
              <a:rPr lang="en-US" altLang="zh-CN" sz="2800" dirty="0" smtClean="0"/>
              <a:t>;                           </a:t>
            </a:r>
            <a:r>
              <a:rPr lang="en-US" altLang="zh-CN" sz="2800" dirty="0" smtClean="0">
                <a:solidFill>
                  <a:srgbClr val="00B050"/>
                </a:solidFill>
              </a:rPr>
              <a:t>//</a:t>
            </a:r>
            <a:r>
              <a:rPr lang="zh-CN" altLang="en-US" sz="2800" dirty="0" smtClean="0">
                <a:solidFill>
                  <a:srgbClr val="00B05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类型名</a:t>
            </a:r>
            <a:endParaRPr lang="zh-CN" altLang="en-US" sz="2800" dirty="0">
              <a:solidFill>
                <a:srgbClr val="00B05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05314" y="1253659"/>
            <a:ext cx="700704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栈空间、指针的定义可以有多种方法。</a:t>
            </a:r>
            <a:endParaRPr lang="en-US" altLang="zh-CN" sz="2800" dirty="0" smtClean="0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 smtClean="0">
                <a:solidFill>
                  <a:srgbClr val="FF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用数组定义栈空间</a:t>
            </a:r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：</a:t>
            </a:r>
            <a:r>
              <a:rPr lang="zh-CN" altLang="en-US" sz="2800" dirty="0" smtClean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静态分配，大小固定；</a:t>
            </a:r>
            <a:endParaRPr lang="en-US" altLang="zh-CN" sz="2800" dirty="0" smtClean="0">
              <a:solidFill>
                <a:srgbClr val="FF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 smtClean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动态分配：动态分配内存，大小可变。</a:t>
            </a:r>
            <a:endParaRPr lang="en-US" altLang="zh-CN" sz="2800" dirty="0" smtClean="0">
              <a:solidFill>
                <a:srgbClr val="FF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3" name="左大括号 2"/>
          <p:cNvSpPr/>
          <p:nvPr/>
        </p:nvSpPr>
        <p:spPr>
          <a:xfrm>
            <a:off x="467544" y="2269321"/>
            <a:ext cx="288032" cy="655623"/>
          </a:xfrm>
          <a:prstGeom prst="leftBrace">
            <a:avLst/>
          </a:prstGeom>
          <a:ln w="22225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2341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854968"/>
          </a:xfrm>
        </p:spPr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顺序栈 常数</a:t>
            </a:r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和类型定义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611560" y="1404640"/>
            <a:ext cx="7416824" cy="48474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altLang="zh-CN" sz="2800" dirty="0" smtClean="0">
                <a:solidFill>
                  <a:srgbClr val="0000FF"/>
                </a:solidFill>
                <a:highlight>
                  <a:srgbClr val="FFFFFF"/>
                </a:highlight>
                <a:ea typeface="新宋体"/>
              </a:rPr>
              <a:t>#define</a:t>
            </a:r>
            <a:r>
              <a:rPr lang="en-US" altLang="zh-CN" sz="2800" dirty="0" smtClean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 </a:t>
            </a:r>
            <a:r>
              <a:rPr lang="en-US" altLang="zh-CN" sz="2800" dirty="0" smtClean="0">
                <a:solidFill>
                  <a:srgbClr val="6F008A"/>
                </a:solidFill>
                <a:highlight>
                  <a:srgbClr val="FFFFFF"/>
                </a:highlight>
                <a:ea typeface="新宋体"/>
              </a:rPr>
              <a:t>STACK_INIT_SIZE</a:t>
            </a:r>
            <a:r>
              <a:rPr lang="en-US" altLang="zh-CN" sz="2800" dirty="0" smtClean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 100</a:t>
            </a:r>
            <a:r>
              <a:rPr lang="en-US" altLang="zh-CN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/>
                <a:ea typeface="新宋体"/>
              </a:rPr>
              <a:t>    </a:t>
            </a:r>
            <a:r>
              <a:rPr lang="en-US" altLang="zh-CN" sz="2800" dirty="0" smtClean="0">
                <a:solidFill>
                  <a:srgbClr val="008000"/>
                </a:solidFill>
                <a:highlight>
                  <a:srgbClr val="FFFFFF"/>
                </a:highlight>
                <a:latin typeface="新宋体"/>
                <a:ea typeface="新宋体"/>
              </a:rPr>
              <a:t>//</a:t>
            </a:r>
            <a:r>
              <a:rPr lang="zh-CN" altLang="en-US" sz="2800" dirty="0">
                <a:solidFill>
                  <a:srgbClr val="008000"/>
                </a:solidFill>
                <a:highlight>
                  <a:srgbClr val="FFFFFF"/>
                </a:highlight>
                <a:latin typeface="华文楷体" panose="02010600040101010101" pitchFamily="2" charset="-122"/>
                <a:ea typeface="华文楷体" panose="02010600040101010101" pitchFamily="2" charset="-122"/>
              </a:rPr>
              <a:t>栈初始大小</a:t>
            </a:r>
            <a:endParaRPr lang="zh-CN" altLang="en-US" sz="2800" dirty="0">
              <a:solidFill>
                <a:srgbClr val="000000"/>
              </a:solidFill>
              <a:highlight>
                <a:srgbClr val="FFFFFF"/>
              </a:highlight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spcAft>
                <a:spcPts val="1200"/>
              </a:spcAft>
            </a:pPr>
            <a:r>
              <a:rPr lang="en-US" altLang="zh-CN" sz="2800" dirty="0">
                <a:solidFill>
                  <a:srgbClr val="0000FF"/>
                </a:solidFill>
                <a:highlight>
                  <a:srgbClr val="FFFFFF"/>
                </a:highlight>
                <a:ea typeface="新宋体"/>
              </a:rPr>
              <a:t>#define</a:t>
            </a:r>
            <a:r>
              <a:rPr lang="en-US" altLang="zh-CN" sz="2800" dirty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 </a:t>
            </a:r>
            <a:r>
              <a:rPr lang="en-US" altLang="zh-CN" sz="2800" dirty="0">
                <a:solidFill>
                  <a:srgbClr val="6F008A"/>
                </a:solidFill>
                <a:highlight>
                  <a:srgbClr val="FFFFFF"/>
                </a:highlight>
                <a:ea typeface="新宋体"/>
              </a:rPr>
              <a:t>STACKINCREMENT</a:t>
            </a:r>
            <a:r>
              <a:rPr lang="en-US" altLang="zh-CN" sz="2800" dirty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 10</a:t>
            </a:r>
            <a:r>
              <a:rPr lang="en-US" altLang="zh-CN" sz="2800" dirty="0">
                <a:solidFill>
                  <a:srgbClr val="000000"/>
                </a:solidFill>
                <a:highlight>
                  <a:srgbClr val="FFFFFF"/>
                </a:highlight>
                <a:latin typeface="新宋体"/>
                <a:ea typeface="新宋体"/>
              </a:rPr>
              <a:t>    </a:t>
            </a:r>
            <a:r>
              <a:rPr lang="en-US" altLang="zh-CN" sz="2800" dirty="0">
                <a:solidFill>
                  <a:srgbClr val="008000"/>
                </a:solidFill>
                <a:highlight>
                  <a:srgbClr val="FFFFFF"/>
                </a:highlight>
                <a:latin typeface="新宋体"/>
                <a:ea typeface="新宋体"/>
              </a:rPr>
              <a:t>//</a:t>
            </a:r>
            <a:r>
              <a:rPr lang="zh-CN" altLang="en-US" sz="2800" dirty="0">
                <a:solidFill>
                  <a:srgbClr val="008000"/>
                </a:solidFill>
                <a:highlight>
                  <a:srgbClr val="FFFFFF"/>
                </a:highlight>
                <a:latin typeface="华文楷体" panose="02010600040101010101" pitchFamily="2" charset="-122"/>
                <a:ea typeface="华文楷体" panose="02010600040101010101" pitchFamily="2" charset="-122"/>
              </a:rPr>
              <a:t>栈分配增量</a:t>
            </a:r>
            <a:endParaRPr lang="zh-CN" altLang="en-US" sz="2800" dirty="0">
              <a:solidFill>
                <a:srgbClr val="000000"/>
              </a:solidFill>
              <a:highlight>
                <a:srgbClr val="FFFFFF"/>
              </a:highlight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spcAft>
                <a:spcPts val="1200"/>
              </a:spcAft>
            </a:pPr>
            <a:r>
              <a:rPr lang="en-US" altLang="zh-CN" sz="2800" dirty="0">
                <a:solidFill>
                  <a:srgbClr val="0000FF"/>
                </a:solidFill>
                <a:highlight>
                  <a:srgbClr val="FFFFFF"/>
                </a:highlight>
                <a:ea typeface="新宋体"/>
              </a:rPr>
              <a:t>#define</a:t>
            </a:r>
            <a:r>
              <a:rPr lang="en-US" altLang="zh-CN" sz="2800" dirty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 </a:t>
            </a:r>
            <a:r>
              <a:rPr lang="en-US" altLang="zh-CN" sz="2800" dirty="0">
                <a:solidFill>
                  <a:srgbClr val="6F008A"/>
                </a:solidFill>
                <a:highlight>
                  <a:srgbClr val="FFFFFF"/>
                </a:highlight>
                <a:ea typeface="新宋体"/>
              </a:rPr>
              <a:t>OK</a:t>
            </a:r>
            <a:r>
              <a:rPr lang="en-US" altLang="zh-CN" sz="2800" dirty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 1</a:t>
            </a:r>
            <a:r>
              <a:rPr lang="en-US" altLang="zh-CN" sz="2800" dirty="0">
                <a:solidFill>
                  <a:srgbClr val="000000"/>
                </a:solidFill>
                <a:highlight>
                  <a:srgbClr val="FFFFFF"/>
                </a:highlight>
                <a:latin typeface="新宋体"/>
                <a:ea typeface="新宋体"/>
              </a:rPr>
              <a:t>             </a:t>
            </a:r>
            <a:r>
              <a:rPr lang="en-US" altLang="zh-CN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/>
                <a:ea typeface="新宋体"/>
              </a:rPr>
              <a:t> </a:t>
            </a:r>
            <a:r>
              <a:rPr lang="en-US" altLang="zh-CN" sz="2800" dirty="0" smtClean="0">
                <a:solidFill>
                  <a:srgbClr val="008000"/>
                </a:solidFill>
                <a:highlight>
                  <a:srgbClr val="FFFFFF"/>
                </a:highlight>
                <a:latin typeface="新宋体"/>
                <a:ea typeface="新宋体"/>
              </a:rPr>
              <a:t>//</a:t>
            </a:r>
            <a:r>
              <a:rPr lang="zh-CN" altLang="en-US" sz="2800" dirty="0">
                <a:solidFill>
                  <a:srgbClr val="008000"/>
                </a:solidFill>
                <a:highlight>
                  <a:srgbClr val="FFFFFF"/>
                </a:highlight>
                <a:latin typeface="华文楷体" panose="02010600040101010101" pitchFamily="2" charset="-122"/>
                <a:ea typeface="华文楷体" panose="02010600040101010101" pitchFamily="2" charset="-122"/>
              </a:rPr>
              <a:t>栈函数返回代码</a:t>
            </a:r>
            <a:endParaRPr lang="zh-CN" altLang="en-US" sz="2800" dirty="0">
              <a:solidFill>
                <a:srgbClr val="000000"/>
              </a:solidFill>
              <a:highlight>
                <a:srgbClr val="FFFFFF"/>
              </a:highlight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spcAft>
                <a:spcPts val="1200"/>
              </a:spcAft>
            </a:pPr>
            <a:r>
              <a:rPr lang="en-US" altLang="zh-CN" sz="2800" dirty="0">
                <a:solidFill>
                  <a:srgbClr val="0000FF"/>
                </a:solidFill>
                <a:highlight>
                  <a:srgbClr val="FFFFFF"/>
                </a:highlight>
                <a:ea typeface="新宋体"/>
              </a:rPr>
              <a:t>#define</a:t>
            </a:r>
            <a:r>
              <a:rPr lang="en-US" altLang="zh-CN" sz="2800" dirty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 </a:t>
            </a:r>
            <a:r>
              <a:rPr lang="en-US" altLang="zh-CN" sz="2800" dirty="0">
                <a:solidFill>
                  <a:srgbClr val="6F008A"/>
                </a:solidFill>
                <a:highlight>
                  <a:srgbClr val="FFFFFF"/>
                </a:highlight>
                <a:ea typeface="新宋体"/>
              </a:rPr>
              <a:t>ERROR</a:t>
            </a:r>
            <a:r>
              <a:rPr lang="en-US" altLang="zh-CN" sz="2800" dirty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 0</a:t>
            </a:r>
          </a:p>
          <a:p>
            <a:pPr>
              <a:spcAft>
                <a:spcPts val="1200"/>
              </a:spcAft>
            </a:pPr>
            <a:r>
              <a:rPr lang="en-US" altLang="zh-CN" sz="2800" dirty="0">
                <a:solidFill>
                  <a:srgbClr val="0000FF"/>
                </a:solidFill>
                <a:highlight>
                  <a:srgbClr val="FFFFFF"/>
                </a:highlight>
                <a:ea typeface="新宋体"/>
              </a:rPr>
              <a:t>#define</a:t>
            </a:r>
            <a:r>
              <a:rPr lang="en-US" altLang="zh-CN" sz="2800" dirty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 </a:t>
            </a:r>
            <a:r>
              <a:rPr lang="en-US" altLang="zh-CN" sz="2800" dirty="0">
                <a:solidFill>
                  <a:srgbClr val="6F008A"/>
                </a:solidFill>
                <a:highlight>
                  <a:srgbClr val="FFFFFF"/>
                </a:highlight>
                <a:ea typeface="新宋体"/>
              </a:rPr>
              <a:t>OVERFLOW</a:t>
            </a:r>
            <a:r>
              <a:rPr lang="en-US" altLang="zh-CN" sz="2800" dirty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 -2</a:t>
            </a:r>
          </a:p>
          <a:p>
            <a:pPr>
              <a:spcBef>
                <a:spcPts val="1800"/>
              </a:spcBef>
              <a:spcAft>
                <a:spcPts val="1200"/>
              </a:spcAft>
            </a:pPr>
            <a:r>
              <a:rPr lang="en-US" altLang="zh-CN" sz="2800" dirty="0" err="1" smtClean="0">
                <a:solidFill>
                  <a:srgbClr val="0000FF"/>
                </a:solidFill>
                <a:highlight>
                  <a:srgbClr val="FFFFFF"/>
                </a:highlight>
                <a:ea typeface="新宋体"/>
              </a:rPr>
              <a:t>typedef</a:t>
            </a:r>
            <a:r>
              <a:rPr lang="en-US" altLang="zh-CN" sz="2800" dirty="0" smtClean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  </a:t>
            </a:r>
            <a:r>
              <a:rPr lang="en-US" altLang="zh-CN" sz="2800" dirty="0" err="1">
                <a:solidFill>
                  <a:srgbClr val="0000FF"/>
                </a:solidFill>
                <a:highlight>
                  <a:srgbClr val="FFFFFF"/>
                </a:highlight>
                <a:ea typeface="新宋体"/>
              </a:rPr>
              <a:t>int</a:t>
            </a:r>
            <a:r>
              <a:rPr lang="en-US" altLang="zh-CN" sz="2800" dirty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 </a:t>
            </a:r>
            <a:r>
              <a:rPr lang="en-US" altLang="zh-CN" sz="2800" dirty="0" err="1">
                <a:solidFill>
                  <a:srgbClr val="2B91AF"/>
                </a:solidFill>
                <a:highlight>
                  <a:srgbClr val="FFFFFF"/>
                </a:highlight>
                <a:ea typeface="新宋体"/>
              </a:rPr>
              <a:t>SElemType</a:t>
            </a:r>
            <a:r>
              <a:rPr lang="en-US" altLang="zh-CN" sz="2800" dirty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;</a:t>
            </a:r>
            <a:r>
              <a:rPr lang="en-US" altLang="zh-CN" sz="2800" dirty="0">
                <a:solidFill>
                  <a:srgbClr val="000000"/>
                </a:solidFill>
                <a:highlight>
                  <a:srgbClr val="FFFFFF"/>
                </a:highlight>
                <a:latin typeface="新宋体"/>
                <a:ea typeface="新宋体"/>
              </a:rPr>
              <a:t> </a:t>
            </a:r>
            <a:r>
              <a:rPr lang="en-US" altLang="zh-CN" sz="2800" dirty="0" smtClean="0">
                <a:solidFill>
                  <a:srgbClr val="008000"/>
                </a:solidFill>
                <a:highlight>
                  <a:srgbClr val="FFFFFF"/>
                </a:highlight>
                <a:latin typeface="新宋体"/>
                <a:ea typeface="新宋体"/>
              </a:rPr>
              <a:t>//</a:t>
            </a:r>
            <a:r>
              <a:rPr lang="zh-CN" altLang="en-US" sz="2800" dirty="0">
                <a:solidFill>
                  <a:srgbClr val="008000"/>
                </a:solidFill>
                <a:highlight>
                  <a:srgbClr val="FFFFFF"/>
                </a:highlight>
                <a:latin typeface="华文楷体" panose="02010600040101010101" pitchFamily="2" charset="-122"/>
                <a:ea typeface="华文楷体" panose="02010600040101010101" pitchFamily="2" charset="-122"/>
              </a:rPr>
              <a:t>栈中元素类型为整型</a:t>
            </a:r>
            <a:endParaRPr lang="zh-CN" altLang="en-US" sz="2800" dirty="0">
              <a:solidFill>
                <a:srgbClr val="000000"/>
              </a:solidFill>
              <a:highlight>
                <a:srgbClr val="FFFFFF"/>
              </a:highlight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spcAft>
                <a:spcPts val="1200"/>
              </a:spcAft>
            </a:pPr>
            <a:r>
              <a:rPr lang="en-US" altLang="zh-CN" sz="2800" dirty="0" err="1">
                <a:solidFill>
                  <a:srgbClr val="0000FF"/>
                </a:solidFill>
                <a:highlight>
                  <a:srgbClr val="FFFFFF"/>
                </a:highlight>
                <a:ea typeface="新宋体"/>
              </a:rPr>
              <a:t>typedef</a:t>
            </a:r>
            <a:r>
              <a:rPr lang="en-US" altLang="zh-CN" sz="2800" dirty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  </a:t>
            </a:r>
            <a:r>
              <a:rPr lang="en-US" altLang="zh-CN" sz="2800" dirty="0" err="1">
                <a:solidFill>
                  <a:srgbClr val="0000FF"/>
                </a:solidFill>
                <a:highlight>
                  <a:srgbClr val="FFFFFF"/>
                </a:highlight>
                <a:ea typeface="新宋体"/>
              </a:rPr>
              <a:t>int</a:t>
            </a:r>
            <a:r>
              <a:rPr lang="en-US" altLang="zh-CN" sz="2800" dirty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 </a:t>
            </a:r>
            <a:r>
              <a:rPr lang="en-US" altLang="zh-CN" sz="2800" dirty="0">
                <a:solidFill>
                  <a:srgbClr val="2B91AF"/>
                </a:solidFill>
                <a:highlight>
                  <a:srgbClr val="FFFFFF"/>
                </a:highlight>
                <a:ea typeface="新宋体"/>
              </a:rPr>
              <a:t>Status</a:t>
            </a:r>
            <a:r>
              <a:rPr lang="en-US" altLang="zh-CN" sz="2800" dirty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;</a:t>
            </a:r>
            <a:r>
              <a:rPr lang="en-US" altLang="zh-CN" sz="2800" dirty="0">
                <a:solidFill>
                  <a:srgbClr val="000000"/>
                </a:solidFill>
                <a:highlight>
                  <a:srgbClr val="FFFFFF"/>
                </a:highlight>
                <a:latin typeface="新宋体"/>
                <a:ea typeface="新宋体"/>
              </a:rPr>
              <a:t>     </a:t>
            </a:r>
            <a:endParaRPr lang="en-US" altLang="zh-CN" sz="2800" dirty="0" smtClean="0">
              <a:solidFill>
                <a:srgbClr val="000000"/>
              </a:solidFill>
              <a:highlight>
                <a:srgbClr val="FFFFFF"/>
              </a:highlight>
              <a:latin typeface="新宋体"/>
              <a:ea typeface="新宋体"/>
            </a:endParaRPr>
          </a:p>
          <a:p>
            <a:pPr>
              <a:spcAft>
                <a:spcPts val="1200"/>
              </a:spcAft>
            </a:pPr>
            <a:r>
              <a:rPr lang="en-US" altLang="zh-CN" sz="2800" dirty="0">
                <a:solidFill>
                  <a:srgbClr val="000000"/>
                </a:solidFill>
                <a:highlight>
                  <a:srgbClr val="FFFFFF"/>
                </a:highlight>
                <a:latin typeface="新宋体"/>
                <a:ea typeface="新宋体"/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/>
                <a:ea typeface="新宋体"/>
              </a:rPr>
              <a:t>   </a:t>
            </a:r>
            <a:r>
              <a:rPr lang="en-US" altLang="zh-CN" sz="2800" dirty="0" smtClean="0">
                <a:solidFill>
                  <a:srgbClr val="008000"/>
                </a:solidFill>
                <a:highlight>
                  <a:srgbClr val="FFFFFF"/>
                </a:highlight>
                <a:latin typeface="新宋体"/>
                <a:ea typeface="新宋体"/>
              </a:rPr>
              <a:t>//</a:t>
            </a:r>
            <a:r>
              <a:rPr lang="zh-CN" altLang="en-US" sz="2800" dirty="0">
                <a:solidFill>
                  <a:srgbClr val="008000"/>
                </a:solidFill>
                <a:highlight>
                  <a:srgbClr val="FFFFFF"/>
                </a:highlight>
                <a:latin typeface="华文楷体" panose="02010600040101010101" pitchFamily="2" charset="-122"/>
                <a:ea typeface="华文楷体" panose="02010600040101010101" pitchFamily="2" charset="-122"/>
              </a:rPr>
              <a:t>栈函数返回值为一用整型值表示的状态</a:t>
            </a:r>
            <a:endParaRPr lang="zh-CN" altLang="en-US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78448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13792"/>
            <a:ext cx="8229600" cy="854968"/>
          </a:xfrm>
        </p:spPr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顺序栈 初始化</a:t>
            </a:r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函数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63015" y="1262365"/>
            <a:ext cx="8640960" cy="50937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zh-CN" sz="2800" dirty="0" smtClean="0">
                <a:solidFill>
                  <a:srgbClr val="2B91AF"/>
                </a:solidFill>
                <a:highlight>
                  <a:srgbClr val="FFFFFF"/>
                </a:highlight>
                <a:ea typeface="新宋体"/>
              </a:rPr>
              <a:t>Status</a:t>
            </a:r>
            <a:r>
              <a:rPr lang="en-US" altLang="zh-CN" sz="2800" dirty="0" smtClean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 </a:t>
            </a:r>
            <a:r>
              <a:rPr lang="en-US" altLang="zh-CN" sz="2800" dirty="0" err="1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InitStack</a:t>
            </a:r>
            <a:r>
              <a:rPr lang="en-US" altLang="zh-CN" sz="2800" dirty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(</a:t>
            </a:r>
            <a:r>
              <a:rPr lang="en-US" altLang="zh-CN" sz="2800" dirty="0" err="1">
                <a:solidFill>
                  <a:srgbClr val="2B91AF"/>
                </a:solidFill>
                <a:highlight>
                  <a:srgbClr val="FFFFFF"/>
                </a:highlight>
                <a:ea typeface="新宋体"/>
              </a:rPr>
              <a:t>SqStack</a:t>
            </a:r>
            <a:r>
              <a:rPr lang="en-US" altLang="zh-CN" sz="2800" dirty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 *</a:t>
            </a:r>
            <a:r>
              <a:rPr lang="en-US" altLang="zh-CN" sz="2800" dirty="0" err="1">
                <a:solidFill>
                  <a:srgbClr val="808080"/>
                </a:solidFill>
                <a:highlight>
                  <a:srgbClr val="FFFFFF"/>
                </a:highlight>
                <a:ea typeface="新宋体"/>
              </a:rPr>
              <a:t>sp</a:t>
            </a:r>
            <a:r>
              <a:rPr lang="en-US" altLang="zh-CN" sz="2800" dirty="0" smtClean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)</a:t>
            </a:r>
            <a:r>
              <a:rPr lang="en-US" altLang="zh-CN" sz="2800" dirty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 {</a:t>
            </a:r>
            <a:endParaRPr lang="en-US" altLang="zh-CN" sz="2800" dirty="0" smtClean="0">
              <a:solidFill>
                <a:srgbClr val="000000"/>
              </a:solidFill>
              <a:highlight>
                <a:srgbClr val="FFFFFF"/>
              </a:highlight>
              <a:ea typeface="新宋体"/>
            </a:endParaRPr>
          </a:p>
          <a:p>
            <a:pPr>
              <a:spcAft>
                <a:spcPts val="600"/>
              </a:spcAft>
            </a:pPr>
            <a:r>
              <a:rPr lang="en-US" altLang="zh-CN" sz="2800" dirty="0">
                <a:solidFill>
                  <a:srgbClr val="000000"/>
                </a:solidFill>
                <a:highlight>
                  <a:srgbClr val="FFFFFF"/>
                </a:highlight>
                <a:latin typeface="新宋体"/>
                <a:ea typeface="新宋体"/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/>
                <a:ea typeface="新宋体"/>
              </a:rPr>
              <a:t>              </a:t>
            </a:r>
            <a:r>
              <a:rPr lang="en-US" altLang="zh-CN" sz="2800" dirty="0" smtClean="0">
                <a:solidFill>
                  <a:srgbClr val="008000"/>
                </a:solidFill>
                <a:highlight>
                  <a:srgbClr val="FFFFFF"/>
                </a:highlight>
                <a:latin typeface="新宋体"/>
                <a:ea typeface="新宋体"/>
              </a:rPr>
              <a:t>//</a:t>
            </a:r>
            <a:r>
              <a:rPr lang="zh-CN" altLang="en-US" sz="2800" dirty="0" smtClean="0">
                <a:solidFill>
                  <a:srgbClr val="008000"/>
                </a:solidFill>
                <a:highlight>
                  <a:srgbClr val="FFFFFF"/>
                </a:highlight>
                <a:latin typeface="华文楷体" panose="02010600040101010101" pitchFamily="2" charset="-122"/>
                <a:ea typeface="华文楷体" panose="02010600040101010101" pitchFamily="2" charset="-122"/>
              </a:rPr>
              <a:t>参数</a:t>
            </a:r>
            <a:r>
              <a:rPr lang="zh-CN" altLang="en-US" sz="2800" dirty="0">
                <a:solidFill>
                  <a:srgbClr val="008000"/>
                </a:solidFill>
                <a:highlight>
                  <a:srgbClr val="FFFFFF"/>
                </a:highlight>
                <a:latin typeface="华文楷体" panose="02010600040101010101" pitchFamily="2" charset="-122"/>
                <a:ea typeface="华文楷体" panose="02010600040101010101" pitchFamily="2" charset="-122"/>
              </a:rPr>
              <a:t>是指向堆栈指针结构体的指针</a:t>
            </a:r>
            <a:endParaRPr lang="zh-CN" altLang="en-US" sz="2800" dirty="0">
              <a:solidFill>
                <a:srgbClr val="000000"/>
              </a:solidFill>
              <a:highlight>
                <a:srgbClr val="FFFFFF"/>
              </a:highlight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spcAft>
                <a:spcPts val="600"/>
              </a:spcAft>
            </a:pPr>
            <a:r>
              <a:rPr lang="en-US" altLang="zh-CN" sz="2800" dirty="0" err="1" smtClean="0">
                <a:solidFill>
                  <a:srgbClr val="808080"/>
                </a:solidFill>
                <a:highlight>
                  <a:srgbClr val="FFFFFF"/>
                </a:highlight>
                <a:ea typeface="新宋体"/>
              </a:rPr>
              <a:t>sp</a:t>
            </a:r>
            <a:r>
              <a:rPr lang="en-US" altLang="zh-CN" sz="2800" dirty="0" smtClean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-</a:t>
            </a:r>
            <a:r>
              <a:rPr lang="en-US" altLang="zh-CN" sz="2800" dirty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&gt;base = </a:t>
            </a:r>
            <a:r>
              <a:rPr lang="en-US" altLang="zh-CN" sz="2800" dirty="0" smtClean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                               </a:t>
            </a:r>
            <a:r>
              <a:rPr lang="en-US" altLang="zh-CN" sz="2800" dirty="0" smtClean="0">
                <a:solidFill>
                  <a:srgbClr val="008000"/>
                </a:solidFill>
                <a:highlight>
                  <a:srgbClr val="FFFFFF"/>
                </a:highlight>
                <a:latin typeface="新宋体"/>
                <a:ea typeface="新宋体"/>
              </a:rPr>
              <a:t>//</a:t>
            </a:r>
            <a:r>
              <a:rPr lang="zh-CN" altLang="en-US" sz="2800" dirty="0">
                <a:solidFill>
                  <a:srgbClr val="008000"/>
                </a:solidFill>
                <a:highlight>
                  <a:srgbClr val="FFFFFF"/>
                </a:highlight>
                <a:latin typeface="华文楷体" panose="02010600040101010101" pitchFamily="2" charset="-122"/>
                <a:ea typeface="华文楷体" panose="02010600040101010101" pitchFamily="2" charset="-122"/>
              </a:rPr>
              <a:t>分配栈空间，置栈底指针</a:t>
            </a:r>
            <a:endParaRPr lang="en-US" altLang="zh-CN" sz="2800" dirty="0" smtClean="0">
              <a:solidFill>
                <a:srgbClr val="000000"/>
              </a:solidFill>
              <a:highlight>
                <a:srgbClr val="FFFFFF"/>
              </a:highlight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spcAft>
                <a:spcPts val="600"/>
              </a:spcAft>
            </a:pPr>
            <a:r>
              <a:rPr lang="en-US" altLang="zh-CN" sz="2800" dirty="0" smtClean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(</a:t>
            </a:r>
            <a:r>
              <a:rPr lang="en-US" altLang="zh-CN" sz="2800" dirty="0" err="1">
                <a:solidFill>
                  <a:srgbClr val="2B91AF"/>
                </a:solidFill>
                <a:highlight>
                  <a:srgbClr val="FFFFFF"/>
                </a:highlight>
                <a:ea typeface="新宋体"/>
              </a:rPr>
              <a:t>SElemType</a:t>
            </a:r>
            <a:r>
              <a:rPr lang="en-US" altLang="zh-CN" sz="2800" dirty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 *)</a:t>
            </a:r>
            <a:r>
              <a:rPr lang="en-US" altLang="zh-CN" sz="2800" dirty="0" err="1" smtClean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malloc</a:t>
            </a:r>
            <a:r>
              <a:rPr lang="en-US" altLang="zh-CN" sz="2800" dirty="0" smtClean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(</a:t>
            </a:r>
            <a:r>
              <a:rPr lang="en-US" altLang="zh-CN" sz="2800" dirty="0" smtClean="0">
                <a:solidFill>
                  <a:srgbClr val="6F008A"/>
                </a:solidFill>
                <a:highlight>
                  <a:srgbClr val="FFFFFF"/>
                </a:highlight>
                <a:ea typeface="新宋体"/>
              </a:rPr>
              <a:t>STACK_INIT_SIZE</a:t>
            </a:r>
            <a:r>
              <a:rPr lang="en-US" altLang="zh-CN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/>
                <a:ea typeface="新宋体"/>
              </a:rPr>
              <a:t>*</a:t>
            </a:r>
            <a:r>
              <a:rPr lang="en-US" altLang="zh-CN" sz="2800" dirty="0" err="1" smtClean="0">
                <a:solidFill>
                  <a:srgbClr val="0000FF"/>
                </a:solidFill>
                <a:highlight>
                  <a:srgbClr val="FFFFFF"/>
                </a:highlight>
                <a:ea typeface="新宋体"/>
              </a:rPr>
              <a:t>sizeof</a:t>
            </a:r>
            <a:r>
              <a:rPr lang="en-US" altLang="zh-CN" sz="2800" dirty="0" smtClean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(</a:t>
            </a:r>
            <a:r>
              <a:rPr lang="en-US" altLang="zh-CN" sz="2800" dirty="0" err="1" smtClean="0">
                <a:solidFill>
                  <a:srgbClr val="2B91AF"/>
                </a:solidFill>
                <a:highlight>
                  <a:srgbClr val="FFFFFF"/>
                </a:highlight>
                <a:ea typeface="新宋体"/>
              </a:rPr>
              <a:t>SElemType</a:t>
            </a:r>
            <a:r>
              <a:rPr lang="en-US" altLang="zh-CN" sz="2800" dirty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));  </a:t>
            </a:r>
            <a:endParaRPr lang="en-US" altLang="zh-CN" sz="2800" dirty="0" smtClean="0">
              <a:solidFill>
                <a:srgbClr val="000000"/>
              </a:solidFill>
              <a:highlight>
                <a:srgbClr val="FFFFFF"/>
              </a:highlight>
              <a:ea typeface="新宋体"/>
            </a:endParaRPr>
          </a:p>
          <a:p>
            <a:pPr>
              <a:spcAft>
                <a:spcPts val="600"/>
              </a:spcAft>
            </a:pPr>
            <a:r>
              <a:rPr lang="en-US" altLang="zh-CN" sz="2800" dirty="0" smtClean="0">
                <a:solidFill>
                  <a:srgbClr val="0000FF"/>
                </a:solidFill>
                <a:highlight>
                  <a:srgbClr val="FFFFFF"/>
                </a:highlight>
                <a:ea typeface="新宋体"/>
              </a:rPr>
              <a:t>if</a:t>
            </a:r>
            <a:r>
              <a:rPr lang="en-US" altLang="zh-CN" sz="2800" dirty="0" smtClean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(</a:t>
            </a:r>
            <a:r>
              <a:rPr lang="en-US" altLang="zh-CN" sz="2800" dirty="0">
                <a:solidFill>
                  <a:srgbClr val="FF0000"/>
                </a:solidFill>
                <a:highlight>
                  <a:srgbClr val="FFFFFF"/>
                </a:highlight>
                <a:ea typeface="新宋体"/>
              </a:rPr>
              <a:t>!</a:t>
            </a:r>
            <a:r>
              <a:rPr lang="en-US" altLang="zh-CN" sz="2800" dirty="0" err="1">
                <a:solidFill>
                  <a:srgbClr val="FF0000"/>
                </a:solidFill>
                <a:highlight>
                  <a:srgbClr val="FFFFFF"/>
                </a:highlight>
                <a:ea typeface="新宋体"/>
              </a:rPr>
              <a:t>sp</a:t>
            </a:r>
            <a:r>
              <a:rPr lang="en-US" altLang="zh-CN" sz="2800" dirty="0">
                <a:solidFill>
                  <a:srgbClr val="FF0000"/>
                </a:solidFill>
                <a:highlight>
                  <a:srgbClr val="FFFFFF"/>
                </a:highlight>
                <a:ea typeface="新宋体"/>
              </a:rPr>
              <a:t>-&gt;base</a:t>
            </a:r>
            <a:r>
              <a:rPr lang="en-US" altLang="zh-CN" sz="2800" dirty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) exit(</a:t>
            </a:r>
            <a:r>
              <a:rPr lang="en-US" altLang="zh-CN" sz="2800" dirty="0">
                <a:solidFill>
                  <a:srgbClr val="6F008A"/>
                </a:solidFill>
                <a:highlight>
                  <a:srgbClr val="FFFFFF"/>
                </a:highlight>
                <a:ea typeface="新宋体"/>
              </a:rPr>
              <a:t>OVERFLOW</a:t>
            </a:r>
            <a:r>
              <a:rPr lang="en-US" altLang="zh-CN" sz="2800" dirty="0" smtClean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);</a:t>
            </a:r>
          </a:p>
          <a:p>
            <a:pPr>
              <a:spcAft>
                <a:spcPts val="600"/>
              </a:spcAft>
            </a:pPr>
            <a:r>
              <a:rPr lang="en-US" altLang="zh-CN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/>
                <a:ea typeface="新宋体"/>
              </a:rPr>
              <a:t>              </a:t>
            </a:r>
            <a:r>
              <a:rPr lang="en-US" altLang="zh-CN" sz="2800" dirty="0" smtClean="0">
                <a:solidFill>
                  <a:srgbClr val="008000"/>
                </a:solidFill>
                <a:highlight>
                  <a:srgbClr val="FFFFFF"/>
                </a:highlight>
                <a:latin typeface="新宋体"/>
                <a:ea typeface="新宋体"/>
              </a:rPr>
              <a:t>//</a:t>
            </a:r>
            <a:r>
              <a:rPr lang="zh-CN" altLang="en-US" sz="2800" dirty="0">
                <a:solidFill>
                  <a:srgbClr val="008000"/>
                </a:solidFill>
                <a:highlight>
                  <a:srgbClr val="FFFFFF"/>
                </a:highlight>
                <a:latin typeface="华文楷体" panose="02010600040101010101" pitchFamily="2" charset="-122"/>
                <a:ea typeface="华文楷体" panose="02010600040101010101" pitchFamily="2" charset="-122"/>
              </a:rPr>
              <a:t>分配</a:t>
            </a:r>
            <a:r>
              <a:rPr lang="zh-CN" altLang="en-US" sz="2800" dirty="0" smtClean="0">
                <a:solidFill>
                  <a:srgbClr val="008000"/>
                </a:solidFill>
                <a:highlight>
                  <a:srgbClr val="FFFFFF"/>
                </a:highlight>
                <a:latin typeface="华文楷体" panose="02010600040101010101" pitchFamily="2" charset="-122"/>
                <a:ea typeface="华文楷体" panose="02010600040101010101" pitchFamily="2" charset="-122"/>
              </a:rPr>
              <a:t>失败则指针为空</a:t>
            </a:r>
            <a:r>
              <a:rPr lang="en-US" altLang="zh-CN" sz="2800" dirty="0" smtClean="0">
                <a:solidFill>
                  <a:srgbClr val="008000"/>
                </a:solidFill>
                <a:highlight>
                  <a:srgbClr val="FFFFFF"/>
                </a:highlight>
                <a:latin typeface="华文楷体" panose="02010600040101010101" pitchFamily="2" charset="-122"/>
                <a:ea typeface="华文楷体" panose="02010600040101010101" pitchFamily="2" charset="-122"/>
              </a:rPr>
              <a:t>(0)</a:t>
            </a:r>
            <a:r>
              <a:rPr lang="zh-CN" altLang="en-US" sz="2800" dirty="0" smtClean="0">
                <a:solidFill>
                  <a:srgbClr val="008000"/>
                </a:solidFill>
                <a:highlight>
                  <a:srgbClr val="FFFFFF"/>
                </a:highlight>
                <a:latin typeface="华文楷体" panose="02010600040101010101" pitchFamily="2" charset="-122"/>
                <a:ea typeface="华文楷体" panose="02010600040101010101" pitchFamily="2" charset="-122"/>
              </a:rPr>
              <a:t>，出错返回</a:t>
            </a:r>
            <a:endParaRPr lang="zh-CN" altLang="en-US" sz="2800" dirty="0">
              <a:solidFill>
                <a:srgbClr val="000000"/>
              </a:solidFill>
              <a:highlight>
                <a:srgbClr val="FFFFFF"/>
              </a:highlight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spcAft>
                <a:spcPts val="600"/>
              </a:spcAft>
            </a:pPr>
            <a:r>
              <a:rPr lang="en-US" altLang="zh-CN" sz="2800" dirty="0" err="1" smtClean="0">
                <a:solidFill>
                  <a:srgbClr val="808080"/>
                </a:solidFill>
                <a:highlight>
                  <a:srgbClr val="FFFFFF"/>
                </a:highlight>
                <a:ea typeface="新宋体"/>
              </a:rPr>
              <a:t>sp</a:t>
            </a:r>
            <a:r>
              <a:rPr lang="en-US" altLang="zh-CN" sz="2800" dirty="0" smtClean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-</a:t>
            </a:r>
            <a:r>
              <a:rPr lang="en-US" altLang="zh-CN" sz="2800" dirty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&gt;top = </a:t>
            </a:r>
            <a:r>
              <a:rPr lang="en-US" altLang="zh-CN" sz="2800" dirty="0" err="1">
                <a:solidFill>
                  <a:srgbClr val="808080"/>
                </a:solidFill>
                <a:highlight>
                  <a:srgbClr val="FFFFFF"/>
                </a:highlight>
                <a:ea typeface="新宋体"/>
              </a:rPr>
              <a:t>sp</a:t>
            </a:r>
            <a:r>
              <a:rPr lang="en-US" altLang="zh-CN" sz="2800" dirty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-&gt;base; </a:t>
            </a:r>
            <a:r>
              <a:rPr lang="en-US" altLang="zh-CN" sz="2800" dirty="0" smtClean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   </a:t>
            </a:r>
            <a:r>
              <a:rPr lang="en-US" altLang="zh-CN" sz="2800" dirty="0" smtClean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          </a:t>
            </a:r>
            <a:r>
              <a:rPr lang="en-US" altLang="zh-CN" sz="2800" dirty="0" smtClean="0">
                <a:solidFill>
                  <a:srgbClr val="008000"/>
                </a:solidFill>
                <a:highlight>
                  <a:srgbClr val="FFFFFF"/>
                </a:highlight>
                <a:latin typeface="新宋体"/>
                <a:ea typeface="新宋体"/>
              </a:rPr>
              <a:t>//</a:t>
            </a:r>
            <a:r>
              <a:rPr lang="zh-CN" altLang="en-US" sz="2800" dirty="0" smtClean="0">
                <a:solidFill>
                  <a:srgbClr val="008000"/>
                </a:solidFill>
                <a:highlight>
                  <a:srgbClr val="FFFFFF"/>
                </a:highlight>
                <a:latin typeface="华文楷体" panose="02010600040101010101" pitchFamily="2" charset="-122"/>
                <a:ea typeface="华文楷体" panose="02010600040101010101" pitchFamily="2" charset="-122"/>
              </a:rPr>
              <a:t>置栈</a:t>
            </a:r>
            <a:r>
              <a:rPr lang="zh-CN" altLang="en-US" sz="2800" dirty="0">
                <a:solidFill>
                  <a:srgbClr val="008000"/>
                </a:solidFill>
                <a:highlight>
                  <a:srgbClr val="FFFFFF"/>
                </a:highlight>
                <a:latin typeface="华文楷体" panose="02010600040101010101" pitchFamily="2" charset="-122"/>
                <a:ea typeface="华文楷体" panose="02010600040101010101" pitchFamily="2" charset="-122"/>
              </a:rPr>
              <a:t>顶指针等于栈底指针</a:t>
            </a:r>
            <a:endParaRPr lang="zh-CN" altLang="en-US" sz="2800" dirty="0">
              <a:solidFill>
                <a:srgbClr val="000000"/>
              </a:solidFill>
              <a:highlight>
                <a:srgbClr val="FFFFFF"/>
              </a:highlight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spcAft>
                <a:spcPts val="600"/>
              </a:spcAft>
            </a:pPr>
            <a:r>
              <a:rPr lang="en-US" altLang="zh-CN" sz="2800" dirty="0" err="1">
                <a:solidFill>
                  <a:srgbClr val="808080"/>
                </a:solidFill>
                <a:highlight>
                  <a:srgbClr val="FFFFFF"/>
                </a:highlight>
                <a:ea typeface="新宋体"/>
              </a:rPr>
              <a:t>sp</a:t>
            </a:r>
            <a:r>
              <a:rPr lang="en-US" altLang="zh-CN" sz="2800" dirty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-&gt;</a:t>
            </a:r>
            <a:r>
              <a:rPr lang="en-US" altLang="zh-CN" sz="2800" dirty="0" err="1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stacksize</a:t>
            </a:r>
            <a:r>
              <a:rPr lang="en-US" altLang="zh-CN" sz="2800" dirty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 = </a:t>
            </a:r>
            <a:r>
              <a:rPr lang="en-US" altLang="zh-CN" sz="2800" dirty="0">
                <a:solidFill>
                  <a:srgbClr val="6F008A"/>
                </a:solidFill>
                <a:highlight>
                  <a:srgbClr val="FFFFFF"/>
                </a:highlight>
                <a:ea typeface="新宋体"/>
              </a:rPr>
              <a:t>STACK_INIT_SIZE</a:t>
            </a:r>
            <a:r>
              <a:rPr lang="en-US" altLang="zh-CN" sz="2800" dirty="0" smtClean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;   </a:t>
            </a:r>
            <a:r>
              <a:rPr lang="en-US" altLang="zh-CN" sz="2800" dirty="0" smtClean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              </a:t>
            </a:r>
            <a:r>
              <a:rPr lang="en-US" altLang="zh-CN" sz="2800" dirty="0" smtClean="0">
                <a:solidFill>
                  <a:srgbClr val="008000"/>
                </a:solidFill>
                <a:highlight>
                  <a:srgbClr val="FFFFFF"/>
                </a:highlight>
                <a:latin typeface="新宋体"/>
                <a:ea typeface="新宋体"/>
              </a:rPr>
              <a:t>//</a:t>
            </a:r>
            <a:r>
              <a:rPr lang="zh-CN" altLang="en-US" sz="2800" dirty="0" smtClean="0">
                <a:solidFill>
                  <a:srgbClr val="008000"/>
                </a:solidFill>
                <a:highlight>
                  <a:srgbClr val="FFFFFF"/>
                </a:highlight>
                <a:latin typeface="华文楷体" panose="02010600040101010101" pitchFamily="2" charset="-122"/>
                <a:ea typeface="华文楷体" panose="02010600040101010101" pitchFamily="2" charset="-122"/>
              </a:rPr>
              <a:t>置栈</a:t>
            </a:r>
            <a:r>
              <a:rPr lang="zh-CN" altLang="en-US" sz="2800" dirty="0">
                <a:solidFill>
                  <a:srgbClr val="008000"/>
                </a:solidFill>
                <a:highlight>
                  <a:srgbClr val="FFFFFF"/>
                </a:highlight>
                <a:latin typeface="华文楷体" panose="02010600040101010101" pitchFamily="2" charset="-122"/>
                <a:ea typeface="华文楷体" panose="02010600040101010101" pitchFamily="2" charset="-122"/>
              </a:rPr>
              <a:t>大小值</a:t>
            </a:r>
            <a:endParaRPr lang="zh-CN" altLang="en-US" sz="2800" dirty="0">
              <a:solidFill>
                <a:srgbClr val="000000"/>
              </a:solidFill>
              <a:highlight>
                <a:srgbClr val="FFFFFF"/>
              </a:highlight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spcAft>
                <a:spcPts val="600"/>
              </a:spcAft>
            </a:pPr>
            <a:r>
              <a:rPr lang="en-US" altLang="zh-CN" sz="2800" dirty="0">
                <a:solidFill>
                  <a:srgbClr val="0000FF"/>
                </a:solidFill>
                <a:highlight>
                  <a:srgbClr val="FFFFFF"/>
                </a:highlight>
                <a:ea typeface="新宋体"/>
              </a:rPr>
              <a:t>return</a:t>
            </a:r>
            <a:r>
              <a:rPr lang="en-US" altLang="zh-CN" sz="2800" dirty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 </a:t>
            </a:r>
            <a:r>
              <a:rPr lang="en-US" altLang="zh-CN" sz="2800" dirty="0">
                <a:solidFill>
                  <a:srgbClr val="6F008A"/>
                </a:solidFill>
                <a:highlight>
                  <a:srgbClr val="FFFFFF"/>
                </a:highlight>
                <a:ea typeface="新宋体"/>
              </a:rPr>
              <a:t>OK</a:t>
            </a:r>
            <a:r>
              <a:rPr lang="en-US" altLang="zh-CN" sz="2800" dirty="0" smtClean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;</a:t>
            </a:r>
          </a:p>
          <a:p>
            <a:pPr>
              <a:spcAft>
                <a:spcPts val="600"/>
              </a:spcAft>
            </a:pPr>
            <a:r>
              <a:rPr lang="zh-CN" altLang="en-US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/>
                <a:ea typeface="新宋体"/>
              </a:rPr>
              <a:t>｝</a:t>
            </a:r>
            <a:endParaRPr lang="en-US" altLang="zh-CN" sz="2800" dirty="0">
              <a:solidFill>
                <a:srgbClr val="000000"/>
              </a:solidFill>
              <a:highlight>
                <a:srgbClr val="FFFFFF"/>
              </a:highlight>
              <a:latin typeface="新宋体"/>
              <a:ea typeface="新宋体"/>
            </a:endParaRPr>
          </a:p>
        </p:txBody>
      </p:sp>
    </p:spTree>
    <p:extLst>
      <p:ext uri="{BB962C8B-B14F-4D97-AF65-F5344CB8AC3E}">
        <p14:creationId xmlns:p14="http://schemas.microsoft.com/office/powerpoint/2010/main" val="1344034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13792"/>
            <a:ext cx="8229600" cy="854968"/>
          </a:xfrm>
        </p:spPr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顺序栈 入</a:t>
            </a:r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栈函数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95536" y="1334373"/>
            <a:ext cx="8424936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2B91AF"/>
                </a:solidFill>
                <a:highlight>
                  <a:srgbClr val="FFFFFF"/>
                </a:highlight>
                <a:ea typeface="新宋体"/>
              </a:rPr>
              <a:t>Status</a:t>
            </a:r>
            <a:r>
              <a:rPr lang="en-US" altLang="zh-CN" sz="2800" dirty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 Push(</a:t>
            </a:r>
            <a:r>
              <a:rPr lang="en-US" altLang="zh-CN" sz="2800" dirty="0" err="1">
                <a:solidFill>
                  <a:srgbClr val="2B91AF"/>
                </a:solidFill>
                <a:highlight>
                  <a:srgbClr val="FFFFFF"/>
                </a:highlight>
                <a:ea typeface="新宋体"/>
              </a:rPr>
              <a:t>SqStack</a:t>
            </a:r>
            <a:r>
              <a:rPr lang="en-US" altLang="zh-CN" sz="2800" dirty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 *</a:t>
            </a:r>
            <a:r>
              <a:rPr lang="en-US" altLang="zh-CN" sz="2800" dirty="0" err="1">
                <a:solidFill>
                  <a:srgbClr val="808080"/>
                </a:solidFill>
                <a:highlight>
                  <a:srgbClr val="FFFFFF"/>
                </a:highlight>
                <a:ea typeface="新宋体"/>
              </a:rPr>
              <a:t>sp</a:t>
            </a:r>
            <a:r>
              <a:rPr lang="en-US" altLang="zh-CN" sz="2800" dirty="0" err="1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,</a:t>
            </a:r>
            <a:r>
              <a:rPr lang="en-US" altLang="zh-CN" sz="2800" dirty="0" err="1">
                <a:solidFill>
                  <a:srgbClr val="2B91AF"/>
                </a:solidFill>
                <a:highlight>
                  <a:srgbClr val="FFFFFF"/>
                </a:highlight>
                <a:ea typeface="新宋体"/>
              </a:rPr>
              <a:t>SElemType</a:t>
            </a:r>
            <a:r>
              <a:rPr lang="en-US" altLang="zh-CN" sz="2800" dirty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 </a:t>
            </a:r>
            <a:r>
              <a:rPr lang="en-US" altLang="zh-CN" sz="2800" dirty="0">
                <a:solidFill>
                  <a:srgbClr val="808080"/>
                </a:solidFill>
                <a:highlight>
                  <a:srgbClr val="FFFFFF"/>
                </a:highlight>
                <a:ea typeface="新宋体"/>
              </a:rPr>
              <a:t>data</a:t>
            </a:r>
            <a:r>
              <a:rPr lang="en-US" altLang="zh-CN" sz="2800" dirty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)</a:t>
            </a:r>
            <a:r>
              <a:rPr lang="en-US" altLang="zh-CN" sz="2800" dirty="0">
                <a:solidFill>
                  <a:srgbClr val="FF00FF"/>
                </a:solidFill>
                <a:highlight>
                  <a:srgbClr val="FFFFFF"/>
                </a:highlight>
                <a:ea typeface="新宋体"/>
              </a:rPr>
              <a:t> {</a:t>
            </a:r>
          </a:p>
          <a:p>
            <a:r>
              <a:rPr lang="en-US" altLang="zh-CN" sz="2800" dirty="0" smtClean="0">
                <a:solidFill>
                  <a:srgbClr val="008000"/>
                </a:solidFill>
                <a:highlight>
                  <a:srgbClr val="FFFFFF"/>
                </a:highlight>
                <a:latin typeface="新宋体"/>
                <a:ea typeface="新宋体"/>
              </a:rPr>
              <a:t>       </a:t>
            </a:r>
            <a:r>
              <a:rPr lang="en-US" altLang="zh-CN" sz="2800" dirty="0" smtClean="0">
                <a:solidFill>
                  <a:srgbClr val="008000"/>
                </a:solidFill>
                <a:highlight>
                  <a:srgbClr val="FFFFFF"/>
                </a:highlight>
                <a:latin typeface="新宋体"/>
                <a:ea typeface="新宋体"/>
              </a:rPr>
              <a:t>//</a:t>
            </a:r>
            <a:r>
              <a:rPr lang="en-US" altLang="zh-CN" sz="2800" dirty="0" smtClean="0">
                <a:solidFill>
                  <a:srgbClr val="008000"/>
                </a:solidFill>
                <a:highlight>
                  <a:srgbClr val="FFFFFF"/>
                </a:highlight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zh-CN" altLang="en-US" sz="2800" dirty="0">
                <a:solidFill>
                  <a:srgbClr val="008000"/>
                </a:solidFill>
                <a:highlight>
                  <a:srgbClr val="FFFFFF"/>
                </a:highlight>
                <a:latin typeface="华文楷体" panose="02010600040101010101" pitchFamily="2" charset="-122"/>
                <a:ea typeface="华文楷体" panose="02010600040101010101" pitchFamily="2" charset="-122"/>
              </a:rPr>
              <a:t>个参数，</a:t>
            </a:r>
            <a:r>
              <a:rPr lang="en-US" altLang="zh-CN" sz="2800" dirty="0">
                <a:solidFill>
                  <a:srgbClr val="008000"/>
                </a:solidFill>
                <a:highlight>
                  <a:srgbClr val="FFFFFF"/>
                </a:highlight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sz="2800" dirty="0">
                <a:solidFill>
                  <a:srgbClr val="008000"/>
                </a:solidFill>
                <a:highlight>
                  <a:srgbClr val="FFFFFF"/>
                </a:highlight>
                <a:latin typeface="华文楷体" panose="02010600040101010101" pitchFamily="2" charset="-122"/>
                <a:ea typeface="华文楷体" panose="02010600040101010101" pitchFamily="2" charset="-122"/>
              </a:rPr>
              <a:t>是</a:t>
            </a:r>
            <a:r>
              <a:rPr lang="en-US" altLang="zh-CN" sz="2800" dirty="0" err="1">
                <a:solidFill>
                  <a:srgbClr val="008000"/>
                </a:solidFill>
                <a:highlight>
                  <a:srgbClr val="FFFFFF"/>
                </a:highlight>
                <a:latin typeface="华文楷体" panose="02010600040101010101" pitchFamily="2" charset="-122"/>
                <a:ea typeface="华文楷体" panose="02010600040101010101" pitchFamily="2" charset="-122"/>
              </a:rPr>
              <a:t>SqStack</a:t>
            </a:r>
            <a:r>
              <a:rPr lang="zh-CN" altLang="en-US" sz="2800" dirty="0">
                <a:solidFill>
                  <a:srgbClr val="008000"/>
                </a:solidFill>
                <a:highlight>
                  <a:srgbClr val="FFFFFF"/>
                </a:highlight>
                <a:latin typeface="华文楷体" panose="02010600040101010101" pitchFamily="2" charset="-122"/>
                <a:ea typeface="华文楷体" panose="02010600040101010101" pitchFamily="2" charset="-122"/>
              </a:rPr>
              <a:t>指针，</a:t>
            </a:r>
            <a:r>
              <a:rPr lang="en-US" altLang="zh-CN" sz="2800" dirty="0">
                <a:solidFill>
                  <a:srgbClr val="008000"/>
                </a:solidFill>
                <a:highlight>
                  <a:srgbClr val="FFFFFF"/>
                </a:highlight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zh-CN" altLang="en-US" sz="2800" dirty="0">
                <a:solidFill>
                  <a:srgbClr val="008000"/>
                </a:solidFill>
                <a:highlight>
                  <a:srgbClr val="FFFFFF"/>
                </a:highlight>
                <a:latin typeface="华文楷体" panose="02010600040101010101" pitchFamily="2" charset="-122"/>
                <a:ea typeface="华文楷体" panose="02010600040101010101" pitchFamily="2" charset="-122"/>
              </a:rPr>
              <a:t>是要压入的数</a:t>
            </a:r>
            <a:endParaRPr lang="zh-CN" altLang="en-US" sz="2800" dirty="0">
              <a:solidFill>
                <a:srgbClr val="000000"/>
              </a:solidFill>
              <a:highlight>
                <a:srgbClr val="FFFFFF"/>
              </a:highlight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800" dirty="0" smtClean="0">
                <a:solidFill>
                  <a:srgbClr val="0000FF"/>
                </a:solidFill>
                <a:highlight>
                  <a:srgbClr val="FFFFFF"/>
                </a:highlight>
                <a:ea typeface="新宋体"/>
              </a:rPr>
              <a:t>if</a:t>
            </a:r>
            <a:r>
              <a:rPr lang="en-US" altLang="zh-CN" sz="2800" dirty="0" smtClean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(</a:t>
            </a:r>
            <a:r>
              <a:rPr lang="en-US" altLang="zh-CN" sz="2800" dirty="0" err="1">
                <a:solidFill>
                  <a:srgbClr val="808080"/>
                </a:solidFill>
                <a:highlight>
                  <a:srgbClr val="FFFFFF"/>
                </a:highlight>
                <a:ea typeface="新宋体"/>
              </a:rPr>
              <a:t>sp</a:t>
            </a:r>
            <a:r>
              <a:rPr lang="en-US" altLang="zh-CN" sz="2800" dirty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-&gt;top - </a:t>
            </a:r>
            <a:r>
              <a:rPr lang="en-US" altLang="zh-CN" sz="2800" dirty="0" err="1">
                <a:solidFill>
                  <a:srgbClr val="808080"/>
                </a:solidFill>
                <a:highlight>
                  <a:srgbClr val="FFFFFF"/>
                </a:highlight>
                <a:ea typeface="新宋体"/>
              </a:rPr>
              <a:t>sp</a:t>
            </a:r>
            <a:r>
              <a:rPr lang="en-US" altLang="zh-CN" sz="2800" dirty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-&gt;base &gt;= </a:t>
            </a:r>
            <a:r>
              <a:rPr lang="en-US" altLang="zh-CN" sz="2800" dirty="0" err="1">
                <a:solidFill>
                  <a:srgbClr val="808080"/>
                </a:solidFill>
                <a:highlight>
                  <a:srgbClr val="FFFFFF"/>
                </a:highlight>
                <a:ea typeface="新宋体"/>
              </a:rPr>
              <a:t>sp</a:t>
            </a:r>
            <a:r>
              <a:rPr lang="en-US" altLang="zh-CN" sz="2800" dirty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-&gt;</a:t>
            </a:r>
            <a:r>
              <a:rPr lang="en-US" altLang="zh-CN" sz="2800" dirty="0" err="1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stacksize</a:t>
            </a:r>
            <a:r>
              <a:rPr lang="en-US" altLang="zh-CN" sz="2800" dirty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)</a:t>
            </a:r>
            <a:r>
              <a:rPr lang="en-US" altLang="zh-CN" sz="2800" dirty="0">
                <a:solidFill>
                  <a:srgbClr val="000000"/>
                </a:solidFill>
                <a:highlight>
                  <a:srgbClr val="FFFFFF"/>
                </a:highlight>
                <a:latin typeface="新宋体"/>
                <a:ea typeface="新宋体"/>
              </a:rPr>
              <a:t>  </a:t>
            </a:r>
            <a:endParaRPr lang="en-US" altLang="zh-CN" sz="2800" dirty="0" smtClean="0">
              <a:solidFill>
                <a:srgbClr val="000000"/>
              </a:solidFill>
              <a:highlight>
                <a:srgbClr val="FFFFFF"/>
              </a:highlight>
              <a:latin typeface="新宋体"/>
              <a:ea typeface="新宋体"/>
            </a:endParaRPr>
          </a:p>
          <a:p>
            <a:r>
              <a:rPr lang="en-US" altLang="zh-CN" sz="2800" dirty="0">
                <a:solidFill>
                  <a:srgbClr val="000000"/>
                </a:solidFill>
                <a:highlight>
                  <a:srgbClr val="FFFFFF"/>
                </a:highlight>
                <a:latin typeface="新宋体"/>
                <a:ea typeface="新宋体"/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/>
                <a:ea typeface="新宋体"/>
              </a:rPr>
              <a:t>                      </a:t>
            </a:r>
            <a:r>
              <a:rPr lang="en-US" altLang="zh-CN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/>
                <a:ea typeface="新宋体"/>
              </a:rPr>
              <a:t>   </a:t>
            </a:r>
            <a:r>
              <a:rPr lang="en-US" altLang="zh-CN" sz="2800" dirty="0" smtClean="0">
                <a:solidFill>
                  <a:srgbClr val="008000"/>
                </a:solidFill>
                <a:highlight>
                  <a:srgbClr val="FFFFFF"/>
                </a:highlight>
                <a:latin typeface="新宋体"/>
                <a:ea typeface="新宋体"/>
              </a:rPr>
              <a:t>//</a:t>
            </a:r>
            <a:r>
              <a:rPr lang="zh-CN" altLang="en-US" sz="2800" dirty="0">
                <a:solidFill>
                  <a:srgbClr val="008000"/>
                </a:solidFill>
                <a:highlight>
                  <a:srgbClr val="FFFFFF"/>
                </a:highlight>
                <a:latin typeface="华文楷体" panose="02010600040101010101" pitchFamily="2" charset="-122"/>
                <a:ea typeface="华文楷体" panose="02010600040101010101" pitchFamily="2" charset="-122"/>
              </a:rPr>
              <a:t>若栈满追加存储空间</a:t>
            </a:r>
            <a:endParaRPr lang="zh-CN" altLang="en-US" sz="2800" dirty="0">
              <a:solidFill>
                <a:srgbClr val="000000"/>
              </a:solidFill>
              <a:highlight>
                <a:srgbClr val="FFFFFF"/>
              </a:highlight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800" dirty="0" smtClean="0">
                <a:solidFill>
                  <a:srgbClr val="FF0000"/>
                </a:solidFill>
                <a:highlight>
                  <a:srgbClr val="FFFFFF"/>
                </a:highlight>
                <a:ea typeface="新宋体"/>
              </a:rPr>
              <a:t>{</a:t>
            </a:r>
            <a:r>
              <a:rPr lang="en-US" altLang="zh-CN" sz="2800" dirty="0" err="1" smtClean="0">
                <a:solidFill>
                  <a:srgbClr val="808080"/>
                </a:solidFill>
                <a:highlight>
                  <a:srgbClr val="FFFFFF"/>
                </a:highlight>
                <a:ea typeface="新宋体"/>
              </a:rPr>
              <a:t>sp</a:t>
            </a:r>
            <a:r>
              <a:rPr lang="en-US" altLang="zh-CN" sz="2800" dirty="0" smtClean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-</a:t>
            </a:r>
            <a:r>
              <a:rPr lang="en-US" altLang="zh-CN" sz="2800" dirty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&gt;base = (</a:t>
            </a:r>
            <a:r>
              <a:rPr lang="en-US" altLang="zh-CN" sz="2800" dirty="0" err="1">
                <a:solidFill>
                  <a:srgbClr val="2B91AF"/>
                </a:solidFill>
                <a:highlight>
                  <a:srgbClr val="FFFFFF"/>
                </a:highlight>
                <a:ea typeface="新宋体"/>
              </a:rPr>
              <a:t>SElemType</a:t>
            </a:r>
            <a:r>
              <a:rPr lang="en-US" altLang="zh-CN" sz="2800" dirty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 *)</a:t>
            </a:r>
            <a:r>
              <a:rPr lang="en-US" altLang="zh-CN" sz="2800" dirty="0" err="1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realloc</a:t>
            </a:r>
            <a:r>
              <a:rPr lang="en-US" altLang="zh-CN" sz="2800" dirty="0">
                <a:solidFill>
                  <a:srgbClr val="FF0000"/>
                </a:solidFill>
                <a:highlight>
                  <a:srgbClr val="FFFFFF"/>
                </a:highlight>
                <a:ea typeface="新宋体"/>
              </a:rPr>
              <a:t>(</a:t>
            </a:r>
            <a:r>
              <a:rPr lang="en-US" altLang="zh-CN" sz="2800" dirty="0" err="1">
                <a:solidFill>
                  <a:srgbClr val="808080"/>
                </a:solidFill>
                <a:highlight>
                  <a:srgbClr val="FFFFFF"/>
                </a:highlight>
                <a:ea typeface="新宋体"/>
              </a:rPr>
              <a:t>sp</a:t>
            </a:r>
            <a:r>
              <a:rPr lang="en-US" altLang="zh-CN" sz="2800" dirty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-&gt;base, </a:t>
            </a:r>
            <a:endParaRPr lang="en-US" altLang="zh-CN" sz="2800" dirty="0" smtClean="0">
              <a:solidFill>
                <a:srgbClr val="000000"/>
              </a:solidFill>
              <a:highlight>
                <a:srgbClr val="FFFFFF"/>
              </a:highlight>
              <a:ea typeface="新宋体"/>
            </a:endParaRPr>
          </a:p>
          <a:p>
            <a:r>
              <a:rPr lang="en-US" altLang="zh-CN" sz="2800" dirty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(</a:t>
            </a:r>
            <a:r>
              <a:rPr lang="en-US" altLang="zh-CN" sz="2800" dirty="0" err="1" smtClean="0">
                <a:solidFill>
                  <a:srgbClr val="808080"/>
                </a:solidFill>
                <a:highlight>
                  <a:srgbClr val="FFFFFF"/>
                </a:highlight>
                <a:ea typeface="新宋体"/>
              </a:rPr>
              <a:t>sp</a:t>
            </a:r>
            <a:r>
              <a:rPr lang="en-US" altLang="zh-CN" sz="2800" dirty="0" smtClean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-&gt;</a:t>
            </a:r>
            <a:r>
              <a:rPr lang="en-US" altLang="zh-CN" sz="2800" dirty="0" err="1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stacksize</a:t>
            </a:r>
            <a:r>
              <a:rPr lang="en-US" altLang="zh-CN" sz="2800" dirty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+ </a:t>
            </a:r>
            <a:r>
              <a:rPr lang="en-US" altLang="zh-CN" sz="2800" dirty="0" smtClean="0">
                <a:solidFill>
                  <a:srgbClr val="6F008A"/>
                </a:solidFill>
                <a:highlight>
                  <a:srgbClr val="FFFFFF"/>
                </a:highlight>
                <a:ea typeface="新宋体"/>
              </a:rPr>
              <a:t>STACKINCREMENT</a:t>
            </a:r>
            <a:r>
              <a:rPr lang="en-US" altLang="zh-CN" sz="2800" dirty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)*</a:t>
            </a:r>
            <a:r>
              <a:rPr lang="en-US" altLang="zh-CN" sz="2800" dirty="0" err="1">
                <a:solidFill>
                  <a:srgbClr val="0000FF"/>
                </a:solidFill>
                <a:highlight>
                  <a:srgbClr val="FFFFFF"/>
                </a:highlight>
                <a:ea typeface="新宋体"/>
              </a:rPr>
              <a:t>sizeof</a:t>
            </a:r>
            <a:r>
              <a:rPr lang="en-US" altLang="zh-CN" sz="2800" dirty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(</a:t>
            </a:r>
            <a:r>
              <a:rPr lang="en-US" altLang="zh-CN" sz="2800" dirty="0" err="1">
                <a:solidFill>
                  <a:srgbClr val="2B91AF"/>
                </a:solidFill>
                <a:highlight>
                  <a:srgbClr val="FFFFFF"/>
                </a:highlight>
                <a:ea typeface="新宋体"/>
              </a:rPr>
              <a:t>SElemType</a:t>
            </a:r>
            <a:r>
              <a:rPr lang="en-US" altLang="zh-CN" sz="2800" dirty="0" smtClean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)</a:t>
            </a:r>
            <a:r>
              <a:rPr lang="en-US" altLang="zh-CN" sz="2800" dirty="0" smtClean="0">
                <a:solidFill>
                  <a:srgbClr val="FF0000"/>
                </a:solidFill>
                <a:highlight>
                  <a:srgbClr val="FFFFFF"/>
                </a:highlight>
                <a:ea typeface="新宋体"/>
              </a:rPr>
              <a:t>)</a:t>
            </a:r>
            <a:r>
              <a:rPr lang="en-US" altLang="zh-CN" sz="2800" dirty="0" smtClean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;</a:t>
            </a:r>
          </a:p>
          <a:p>
            <a:r>
              <a:rPr lang="en-US" altLang="zh-CN" sz="2800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/>
                <a:ea typeface="新宋体"/>
              </a:rPr>
              <a:t> </a:t>
            </a:r>
            <a:r>
              <a:rPr lang="en-US" altLang="zh-CN" sz="2800" dirty="0" smtClean="0">
                <a:solidFill>
                  <a:srgbClr val="0000FF"/>
                </a:solidFill>
                <a:highlight>
                  <a:srgbClr val="FFFFFF"/>
                </a:highlight>
                <a:ea typeface="新宋体"/>
              </a:rPr>
              <a:t>if</a:t>
            </a:r>
            <a:r>
              <a:rPr lang="en-US" altLang="zh-CN" sz="2800" dirty="0" smtClean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 (!</a:t>
            </a:r>
            <a:r>
              <a:rPr lang="en-US" altLang="zh-CN" sz="2800" dirty="0" err="1" smtClean="0">
                <a:solidFill>
                  <a:srgbClr val="808080"/>
                </a:solidFill>
                <a:highlight>
                  <a:srgbClr val="FFFFFF"/>
                </a:highlight>
                <a:ea typeface="新宋体"/>
              </a:rPr>
              <a:t>sp</a:t>
            </a:r>
            <a:r>
              <a:rPr lang="en-US" altLang="zh-CN" sz="2800" dirty="0" smtClean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-&gt;base) exit(</a:t>
            </a:r>
            <a:r>
              <a:rPr lang="en-US" altLang="zh-CN" sz="2800" dirty="0" smtClean="0">
                <a:solidFill>
                  <a:srgbClr val="6F008A"/>
                </a:solidFill>
                <a:highlight>
                  <a:srgbClr val="FFFFFF"/>
                </a:highlight>
                <a:ea typeface="新宋体"/>
              </a:rPr>
              <a:t>OVERFLOW</a:t>
            </a:r>
            <a:r>
              <a:rPr lang="en-US" altLang="zh-CN" sz="2800" dirty="0" smtClean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);</a:t>
            </a:r>
            <a:endParaRPr lang="zh-CN" altLang="en-US" sz="2800" dirty="0" smtClean="0">
              <a:solidFill>
                <a:srgbClr val="000000"/>
              </a:solidFill>
              <a:highlight>
                <a:srgbClr val="FFFFFF"/>
              </a:highlight>
              <a:ea typeface="新宋体"/>
            </a:endParaRPr>
          </a:p>
          <a:p>
            <a:r>
              <a:rPr lang="en-US" altLang="zh-CN" sz="2800" dirty="0" err="1" smtClean="0">
                <a:solidFill>
                  <a:srgbClr val="808080"/>
                </a:solidFill>
                <a:highlight>
                  <a:srgbClr val="FFFFFF"/>
                </a:highlight>
                <a:ea typeface="新宋体"/>
              </a:rPr>
              <a:t>sp</a:t>
            </a:r>
            <a:r>
              <a:rPr lang="en-US" altLang="zh-CN" sz="2800" dirty="0" smtClean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-</a:t>
            </a:r>
            <a:r>
              <a:rPr lang="en-US" altLang="zh-CN" sz="2800" dirty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&gt;top = </a:t>
            </a:r>
            <a:r>
              <a:rPr lang="en-US" altLang="zh-CN" sz="2800" dirty="0" err="1">
                <a:solidFill>
                  <a:srgbClr val="808080"/>
                </a:solidFill>
                <a:highlight>
                  <a:srgbClr val="FFFFFF"/>
                </a:highlight>
                <a:ea typeface="新宋体"/>
              </a:rPr>
              <a:t>sp</a:t>
            </a:r>
            <a:r>
              <a:rPr lang="en-US" altLang="zh-CN" sz="2800" dirty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-&gt;base + </a:t>
            </a:r>
            <a:r>
              <a:rPr lang="en-US" altLang="zh-CN" sz="2800" dirty="0" err="1">
                <a:solidFill>
                  <a:srgbClr val="808080"/>
                </a:solidFill>
                <a:highlight>
                  <a:srgbClr val="FFFFFF"/>
                </a:highlight>
                <a:ea typeface="新宋体"/>
              </a:rPr>
              <a:t>sp</a:t>
            </a:r>
            <a:r>
              <a:rPr lang="en-US" altLang="zh-CN" sz="2800" dirty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-&gt;</a:t>
            </a:r>
            <a:r>
              <a:rPr lang="en-US" altLang="zh-CN" sz="2800" dirty="0" err="1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stacksize</a:t>
            </a:r>
            <a:r>
              <a:rPr lang="en-US" altLang="zh-CN" sz="2800" dirty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;       </a:t>
            </a:r>
            <a:r>
              <a:rPr lang="en-US" altLang="zh-CN" sz="2800" dirty="0">
                <a:solidFill>
                  <a:srgbClr val="008000"/>
                </a:solidFill>
                <a:highlight>
                  <a:srgbClr val="FFFFFF"/>
                </a:highlight>
                <a:latin typeface="新宋体"/>
                <a:ea typeface="新宋体"/>
              </a:rPr>
              <a:t>//</a:t>
            </a:r>
            <a:r>
              <a:rPr lang="zh-CN" altLang="en-US" sz="2800" dirty="0">
                <a:solidFill>
                  <a:srgbClr val="008000"/>
                </a:solidFill>
                <a:highlight>
                  <a:srgbClr val="FFFFFF"/>
                </a:highlight>
                <a:latin typeface="华文楷体" panose="02010600040101010101" pitchFamily="2" charset="-122"/>
                <a:ea typeface="华文楷体" panose="02010600040101010101" pitchFamily="2" charset="-122"/>
              </a:rPr>
              <a:t>置栈顶</a:t>
            </a:r>
            <a:r>
              <a:rPr lang="zh-CN" altLang="en-US" sz="2800" dirty="0" smtClean="0">
                <a:solidFill>
                  <a:srgbClr val="008000"/>
                </a:solidFill>
                <a:highlight>
                  <a:srgbClr val="FFFFFF"/>
                </a:highlight>
                <a:latin typeface="华文楷体" panose="02010600040101010101" pitchFamily="2" charset="-122"/>
                <a:ea typeface="华文楷体" panose="02010600040101010101" pitchFamily="2" charset="-122"/>
              </a:rPr>
              <a:t>指针</a:t>
            </a:r>
            <a:endParaRPr lang="en-US" altLang="zh-CN" sz="2800" dirty="0" smtClean="0">
              <a:solidFill>
                <a:srgbClr val="008000"/>
              </a:solidFill>
              <a:highlight>
                <a:srgbClr val="FFFFFF"/>
              </a:highlight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800" dirty="0" err="1" smtClean="0">
                <a:solidFill>
                  <a:srgbClr val="808080"/>
                </a:solidFill>
                <a:highlight>
                  <a:srgbClr val="FFFFFF"/>
                </a:highlight>
                <a:ea typeface="新宋体"/>
              </a:rPr>
              <a:t>sp</a:t>
            </a:r>
            <a:r>
              <a:rPr lang="en-US" altLang="zh-CN" sz="2800" dirty="0" smtClean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-</a:t>
            </a:r>
            <a:r>
              <a:rPr lang="en-US" altLang="zh-CN" sz="2800" dirty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&gt;</a:t>
            </a:r>
            <a:r>
              <a:rPr lang="en-US" altLang="zh-CN" sz="2800" dirty="0" err="1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stacksize</a:t>
            </a:r>
            <a:r>
              <a:rPr lang="en-US" altLang="zh-CN" sz="2800" dirty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 += </a:t>
            </a:r>
            <a:r>
              <a:rPr lang="en-US" altLang="zh-CN" sz="2800" dirty="0">
                <a:solidFill>
                  <a:srgbClr val="6F008A"/>
                </a:solidFill>
                <a:highlight>
                  <a:srgbClr val="FFFFFF"/>
                </a:highlight>
                <a:ea typeface="新宋体"/>
              </a:rPr>
              <a:t>STACKINCREMENT</a:t>
            </a:r>
            <a:r>
              <a:rPr lang="en-US" altLang="zh-CN" sz="2800" dirty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;</a:t>
            </a:r>
            <a:r>
              <a:rPr lang="en-US" altLang="zh-CN" sz="2800" dirty="0">
                <a:solidFill>
                  <a:srgbClr val="000000"/>
                </a:solidFill>
                <a:highlight>
                  <a:srgbClr val="FFFFFF"/>
                </a:highlight>
                <a:latin typeface="新宋体"/>
                <a:ea typeface="新宋体"/>
              </a:rPr>
              <a:t> </a:t>
            </a:r>
            <a:r>
              <a:rPr lang="en-US" altLang="zh-CN" sz="2800" dirty="0">
                <a:solidFill>
                  <a:srgbClr val="008000"/>
                </a:solidFill>
                <a:highlight>
                  <a:srgbClr val="FFFFFF"/>
                </a:highlight>
                <a:latin typeface="新宋体"/>
                <a:ea typeface="新宋体"/>
              </a:rPr>
              <a:t>//</a:t>
            </a:r>
            <a:r>
              <a:rPr lang="zh-CN" altLang="en-US" sz="2800" dirty="0">
                <a:solidFill>
                  <a:srgbClr val="008000"/>
                </a:solidFill>
                <a:highlight>
                  <a:srgbClr val="FFFFFF"/>
                </a:highlight>
                <a:latin typeface="华文楷体" panose="02010600040101010101" pitchFamily="2" charset="-122"/>
                <a:ea typeface="华文楷体" panose="02010600040101010101" pitchFamily="2" charset="-122"/>
              </a:rPr>
              <a:t>修改栈大小</a:t>
            </a:r>
            <a:r>
              <a:rPr lang="zh-CN" altLang="en-US" sz="2800" dirty="0" smtClean="0">
                <a:solidFill>
                  <a:srgbClr val="008000"/>
                </a:solidFill>
                <a:highlight>
                  <a:srgbClr val="FFFFFF"/>
                </a:highlight>
                <a:latin typeface="华文楷体" panose="02010600040101010101" pitchFamily="2" charset="-122"/>
                <a:ea typeface="华文楷体" panose="02010600040101010101" pitchFamily="2" charset="-122"/>
              </a:rPr>
              <a:t>值</a:t>
            </a:r>
            <a:endParaRPr lang="zh-CN" altLang="en-US" sz="2800" dirty="0">
              <a:solidFill>
                <a:srgbClr val="000000"/>
              </a:solidFill>
              <a:highlight>
                <a:srgbClr val="FFFFFF"/>
              </a:highlight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800" dirty="0" smtClean="0">
                <a:solidFill>
                  <a:srgbClr val="FF0000"/>
                </a:solidFill>
                <a:highlight>
                  <a:srgbClr val="FFFFFF"/>
                </a:highlight>
                <a:ea typeface="新宋体"/>
              </a:rPr>
              <a:t>}</a:t>
            </a:r>
            <a:r>
              <a:rPr lang="en-US" altLang="zh-CN" sz="2800" dirty="0">
                <a:solidFill>
                  <a:srgbClr val="008000"/>
                </a:solidFill>
                <a:highlight>
                  <a:srgbClr val="FFFFFF"/>
                </a:highlight>
                <a:ea typeface="新宋体"/>
              </a:rPr>
              <a:t> </a:t>
            </a:r>
            <a:r>
              <a:rPr lang="en-US" altLang="zh-CN" sz="2800" dirty="0" smtClean="0">
                <a:solidFill>
                  <a:srgbClr val="008000"/>
                </a:solidFill>
                <a:highlight>
                  <a:srgbClr val="FFFFFF"/>
                </a:highlight>
                <a:ea typeface="新宋体"/>
              </a:rPr>
              <a:t>                                       //*(</a:t>
            </a:r>
            <a:r>
              <a:rPr lang="en-US" altLang="zh-CN" sz="2800" dirty="0" err="1">
                <a:solidFill>
                  <a:srgbClr val="008000"/>
                </a:solidFill>
                <a:highlight>
                  <a:srgbClr val="FFFFFF"/>
                </a:highlight>
                <a:ea typeface="新宋体"/>
              </a:rPr>
              <a:t>sp</a:t>
            </a:r>
            <a:r>
              <a:rPr lang="en-US" altLang="zh-CN" sz="2800" dirty="0">
                <a:solidFill>
                  <a:srgbClr val="008000"/>
                </a:solidFill>
                <a:highlight>
                  <a:srgbClr val="FFFFFF"/>
                </a:highlight>
                <a:ea typeface="新宋体"/>
              </a:rPr>
              <a:t>-&gt;top)=data; (</a:t>
            </a:r>
            <a:r>
              <a:rPr lang="en-US" altLang="zh-CN" sz="2800" dirty="0" err="1">
                <a:solidFill>
                  <a:srgbClr val="008000"/>
                </a:solidFill>
                <a:highlight>
                  <a:srgbClr val="FFFFFF"/>
                </a:highlight>
                <a:ea typeface="新宋体"/>
              </a:rPr>
              <a:t>sp</a:t>
            </a:r>
            <a:r>
              <a:rPr lang="en-US" altLang="zh-CN" sz="2800" dirty="0">
                <a:solidFill>
                  <a:srgbClr val="008000"/>
                </a:solidFill>
                <a:highlight>
                  <a:srgbClr val="FFFFFF"/>
                </a:highlight>
                <a:ea typeface="新宋体"/>
              </a:rPr>
              <a:t>-&gt;top)++;</a:t>
            </a:r>
            <a:endParaRPr lang="en-US" altLang="zh-CN" sz="2800" dirty="0">
              <a:solidFill>
                <a:srgbClr val="FF0000"/>
              </a:solidFill>
              <a:highlight>
                <a:srgbClr val="FFFFFF"/>
              </a:highlight>
              <a:ea typeface="新宋体"/>
            </a:endParaRPr>
          </a:p>
          <a:p>
            <a:r>
              <a:rPr lang="en-US" altLang="zh-CN" sz="2800" dirty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*</a:t>
            </a:r>
            <a:r>
              <a:rPr lang="en-US" altLang="zh-CN" sz="2800" dirty="0" err="1">
                <a:solidFill>
                  <a:srgbClr val="808080"/>
                </a:solidFill>
                <a:highlight>
                  <a:srgbClr val="FFFFFF"/>
                </a:highlight>
                <a:ea typeface="新宋体"/>
              </a:rPr>
              <a:t>sp</a:t>
            </a:r>
            <a:r>
              <a:rPr lang="en-US" altLang="zh-CN" sz="2800" dirty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-&gt;top++ = </a:t>
            </a:r>
            <a:r>
              <a:rPr lang="en-US" altLang="zh-CN" sz="2800" dirty="0">
                <a:solidFill>
                  <a:srgbClr val="808080"/>
                </a:solidFill>
                <a:highlight>
                  <a:srgbClr val="FFFFFF"/>
                </a:highlight>
                <a:ea typeface="新宋体"/>
              </a:rPr>
              <a:t>data</a:t>
            </a:r>
            <a:r>
              <a:rPr lang="en-US" altLang="zh-CN" sz="2800" dirty="0" smtClean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;</a:t>
            </a:r>
            <a:r>
              <a:rPr lang="en-US" altLang="zh-CN" sz="2800" dirty="0">
                <a:solidFill>
                  <a:srgbClr val="008000"/>
                </a:solidFill>
                <a:highlight>
                  <a:srgbClr val="FFFFFF"/>
                </a:highlight>
                <a:latin typeface="新宋体"/>
                <a:ea typeface="新宋体"/>
              </a:rPr>
              <a:t> </a:t>
            </a:r>
            <a:r>
              <a:rPr lang="en-US" altLang="zh-CN" sz="2800" dirty="0" smtClean="0">
                <a:solidFill>
                  <a:srgbClr val="008000"/>
                </a:solidFill>
                <a:highlight>
                  <a:srgbClr val="FFFFFF"/>
                </a:highlight>
                <a:latin typeface="新宋体"/>
                <a:ea typeface="新宋体"/>
              </a:rPr>
              <a:t>   </a:t>
            </a:r>
            <a:r>
              <a:rPr lang="en-US" altLang="zh-CN" sz="2800" dirty="0" smtClean="0">
                <a:solidFill>
                  <a:srgbClr val="008000"/>
                </a:solidFill>
                <a:highlight>
                  <a:srgbClr val="FFFFFF"/>
                </a:highlight>
                <a:latin typeface="新宋体"/>
                <a:ea typeface="新宋体"/>
              </a:rPr>
              <a:t>//</a:t>
            </a:r>
            <a:r>
              <a:rPr lang="zh-CN" altLang="en-US" sz="2800" dirty="0" smtClean="0">
                <a:solidFill>
                  <a:srgbClr val="008000"/>
                </a:solidFill>
                <a:highlight>
                  <a:srgbClr val="FFFFFF"/>
                </a:highlight>
                <a:latin typeface="华文楷体" panose="02010600040101010101" pitchFamily="2" charset="-122"/>
                <a:ea typeface="华文楷体" panose="02010600040101010101" pitchFamily="2" charset="-122"/>
              </a:rPr>
              <a:t>数据</a:t>
            </a:r>
            <a:r>
              <a:rPr lang="zh-CN" altLang="en-US" sz="2800" dirty="0">
                <a:solidFill>
                  <a:srgbClr val="008000"/>
                </a:solidFill>
                <a:highlight>
                  <a:srgbClr val="FFFFFF"/>
                </a:highlight>
                <a:latin typeface="华文楷体" panose="02010600040101010101" pitchFamily="2" charset="-122"/>
                <a:ea typeface="华文楷体" panose="02010600040101010101" pitchFamily="2" charset="-122"/>
              </a:rPr>
              <a:t>入栈，栈顶</a:t>
            </a:r>
            <a:r>
              <a:rPr lang="zh-CN" altLang="en-US" sz="2800" dirty="0" smtClean="0">
                <a:solidFill>
                  <a:srgbClr val="008000"/>
                </a:solidFill>
                <a:highlight>
                  <a:srgbClr val="FFFFFF"/>
                </a:highlight>
                <a:latin typeface="华文楷体" panose="02010600040101010101" pitchFamily="2" charset="-122"/>
                <a:ea typeface="华文楷体" panose="02010600040101010101" pitchFamily="2" charset="-122"/>
              </a:rPr>
              <a:t>指针</a:t>
            </a:r>
            <a:r>
              <a:rPr lang="zh-CN" altLang="en-US" sz="2800" dirty="0" smtClean="0">
                <a:solidFill>
                  <a:srgbClr val="FF0000"/>
                </a:solidFill>
                <a:highlight>
                  <a:srgbClr val="FFFFFF"/>
                </a:highlight>
                <a:latin typeface="华文楷体" panose="02010600040101010101" pitchFamily="2" charset="-122"/>
                <a:ea typeface="华文楷体" panose="02010600040101010101" pitchFamily="2" charset="-122"/>
              </a:rPr>
              <a:t>后</a:t>
            </a:r>
            <a:r>
              <a:rPr lang="zh-CN" altLang="en-US" sz="2800" dirty="0" smtClean="0">
                <a:solidFill>
                  <a:srgbClr val="008000"/>
                </a:solidFill>
                <a:highlight>
                  <a:srgbClr val="FFFFFF"/>
                </a:highlight>
                <a:latin typeface="华文楷体" panose="02010600040101010101" pitchFamily="2" charset="-122"/>
                <a:ea typeface="华文楷体" panose="02010600040101010101" pitchFamily="2" charset="-122"/>
              </a:rPr>
              <a:t>加</a:t>
            </a:r>
            <a:r>
              <a:rPr lang="en-US" altLang="zh-CN" sz="2800" dirty="0" smtClean="0">
                <a:solidFill>
                  <a:srgbClr val="008000"/>
                </a:solidFill>
                <a:highlight>
                  <a:srgbClr val="FFFFFF"/>
                </a:highlight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en-US" altLang="zh-CN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/>
                <a:ea typeface="新宋体"/>
              </a:rPr>
              <a:t>                     </a:t>
            </a:r>
            <a:endParaRPr lang="zh-CN" altLang="en-US" sz="2800" dirty="0">
              <a:solidFill>
                <a:srgbClr val="000000"/>
              </a:solidFill>
              <a:highlight>
                <a:srgbClr val="FFFFFF"/>
              </a:highlight>
              <a:ea typeface="新宋体"/>
            </a:endParaRPr>
          </a:p>
          <a:p>
            <a:r>
              <a:rPr lang="en-US" altLang="zh-CN" sz="2800" dirty="0">
                <a:solidFill>
                  <a:srgbClr val="0000FF"/>
                </a:solidFill>
                <a:highlight>
                  <a:srgbClr val="FFFFFF"/>
                </a:highlight>
                <a:ea typeface="新宋体"/>
              </a:rPr>
              <a:t>return</a:t>
            </a:r>
            <a:r>
              <a:rPr lang="en-US" altLang="zh-CN" sz="2800" dirty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 </a:t>
            </a:r>
            <a:r>
              <a:rPr lang="en-US" altLang="zh-CN" sz="2800" dirty="0">
                <a:solidFill>
                  <a:srgbClr val="6F008A"/>
                </a:solidFill>
                <a:highlight>
                  <a:srgbClr val="FFFFFF"/>
                </a:highlight>
                <a:ea typeface="新宋体"/>
              </a:rPr>
              <a:t>OK</a:t>
            </a:r>
            <a:r>
              <a:rPr lang="en-US" altLang="zh-CN" sz="2800" dirty="0" smtClean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;</a:t>
            </a:r>
            <a:r>
              <a:rPr lang="en-US" altLang="zh-CN" sz="2800" dirty="0">
                <a:solidFill>
                  <a:srgbClr val="FF00FF"/>
                </a:solidFill>
                <a:highlight>
                  <a:srgbClr val="FFFFFF"/>
                </a:highlight>
                <a:ea typeface="新宋体"/>
              </a:rPr>
              <a:t> </a:t>
            </a:r>
            <a:r>
              <a:rPr lang="en-US" altLang="zh-CN" sz="2800" dirty="0" smtClean="0">
                <a:solidFill>
                  <a:srgbClr val="FF00FF"/>
                </a:solidFill>
                <a:highlight>
                  <a:srgbClr val="FFFFFF"/>
                </a:highlight>
                <a:ea typeface="新宋体"/>
              </a:rPr>
              <a:t>}</a:t>
            </a:r>
            <a:endParaRPr lang="en-US" altLang="zh-CN" sz="2800" dirty="0">
              <a:solidFill>
                <a:srgbClr val="000000"/>
              </a:solidFill>
              <a:highlight>
                <a:srgbClr val="FFFFFF"/>
              </a:highlight>
              <a:ea typeface="新宋体"/>
            </a:endParaRPr>
          </a:p>
        </p:txBody>
      </p:sp>
    </p:spTree>
    <p:extLst>
      <p:ext uri="{BB962C8B-B14F-4D97-AF65-F5344CB8AC3E}">
        <p14:creationId xmlns:p14="http://schemas.microsoft.com/office/powerpoint/2010/main" val="1962116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13792"/>
            <a:ext cx="8229600" cy="854968"/>
          </a:xfrm>
        </p:spPr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顺序栈 出</a:t>
            </a:r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栈函数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95536" y="1476067"/>
            <a:ext cx="828092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altLang="zh-CN" sz="2800" dirty="0">
                <a:solidFill>
                  <a:srgbClr val="2B91AF"/>
                </a:solidFill>
                <a:highlight>
                  <a:srgbClr val="FFFFFF"/>
                </a:highlight>
                <a:ea typeface="新宋体"/>
              </a:rPr>
              <a:t>Status</a:t>
            </a:r>
            <a:r>
              <a:rPr lang="en-US" altLang="zh-CN" sz="2800" dirty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 Pop(</a:t>
            </a:r>
            <a:r>
              <a:rPr lang="en-US" altLang="zh-CN" sz="2800" dirty="0" err="1">
                <a:solidFill>
                  <a:srgbClr val="2B91AF"/>
                </a:solidFill>
                <a:highlight>
                  <a:srgbClr val="FFFFFF"/>
                </a:highlight>
                <a:ea typeface="新宋体"/>
              </a:rPr>
              <a:t>SqStack</a:t>
            </a:r>
            <a:r>
              <a:rPr lang="en-US" altLang="zh-CN" sz="2800" dirty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 *</a:t>
            </a:r>
            <a:r>
              <a:rPr lang="en-US" altLang="zh-CN" sz="2800" dirty="0" err="1">
                <a:solidFill>
                  <a:srgbClr val="808080"/>
                </a:solidFill>
                <a:highlight>
                  <a:srgbClr val="FFFFFF"/>
                </a:highlight>
                <a:ea typeface="新宋体"/>
              </a:rPr>
              <a:t>sp</a:t>
            </a:r>
            <a:r>
              <a:rPr lang="en-US" altLang="zh-CN" sz="2800" dirty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, </a:t>
            </a:r>
            <a:r>
              <a:rPr lang="en-US" altLang="zh-CN" sz="2800" dirty="0" err="1">
                <a:solidFill>
                  <a:srgbClr val="2B91AF"/>
                </a:solidFill>
                <a:highlight>
                  <a:srgbClr val="FFFFFF"/>
                </a:highlight>
                <a:ea typeface="新宋体"/>
              </a:rPr>
              <a:t>SElemType</a:t>
            </a:r>
            <a:r>
              <a:rPr lang="en-US" altLang="zh-CN" sz="2800" dirty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 *</a:t>
            </a:r>
            <a:r>
              <a:rPr lang="en-US" altLang="zh-CN" sz="2800" dirty="0">
                <a:solidFill>
                  <a:srgbClr val="808080"/>
                </a:solidFill>
                <a:highlight>
                  <a:srgbClr val="FFFFFF"/>
                </a:highlight>
                <a:ea typeface="新宋体"/>
              </a:rPr>
              <a:t>data</a:t>
            </a:r>
            <a:r>
              <a:rPr lang="en-US" altLang="zh-CN" sz="2800" dirty="0" smtClean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)</a:t>
            </a:r>
          </a:p>
          <a:p>
            <a:pPr>
              <a:spcAft>
                <a:spcPts val="1200"/>
              </a:spcAft>
            </a:pPr>
            <a:r>
              <a:rPr lang="en-US" altLang="zh-CN" sz="2800" dirty="0" smtClean="0">
                <a:solidFill>
                  <a:srgbClr val="008000"/>
                </a:solidFill>
                <a:highlight>
                  <a:srgbClr val="FFFFFF"/>
                </a:highlight>
                <a:ea typeface="新宋体"/>
              </a:rPr>
              <a:t>//</a:t>
            </a:r>
            <a:r>
              <a:rPr lang="en-US" altLang="zh-CN" sz="2800" dirty="0" smtClean="0">
                <a:solidFill>
                  <a:srgbClr val="008000"/>
                </a:solidFill>
                <a:highlight>
                  <a:srgbClr val="FFFFFF"/>
                </a:highlight>
                <a:ea typeface="华文楷体" panose="02010600040101010101" pitchFamily="2" charset="-122"/>
              </a:rPr>
              <a:t>2</a:t>
            </a:r>
            <a:r>
              <a:rPr lang="zh-CN" altLang="en-US" sz="2800" dirty="0">
                <a:solidFill>
                  <a:srgbClr val="008000"/>
                </a:solidFill>
                <a:highlight>
                  <a:srgbClr val="FFFFFF"/>
                </a:highlight>
                <a:ea typeface="华文楷体" panose="02010600040101010101" pitchFamily="2" charset="-122"/>
              </a:rPr>
              <a:t>个参数，</a:t>
            </a:r>
            <a:r>
              <a:rPr lang="en-US" altLang="zh-CN" sz="2800" dirty="0">
                <a:solidFill>
                  <a:srgbClr val="008000"/>
                </a:solidFill>
                <a:highlight>
                  <a:srgbClr val="FFFFFF"/>
                </a:highlight>
                <a:ea typeface="华文楷体" panose="02010600040101010101" pitchFamily="2" charset="-122"/>
              </a:rPr>
              <a:t>1</a:t>
            </a:r>
            <a:r>
              <a:rPr lang="zh-CN" altLang="en-US" sz="2800" dirty="0">
                <a:solidFill>
                  <a:srgbClr val="008000"/>
                </a:solidFill>
                <a:highlight>
                  <a:srgbClr val="FFFFFF"/>
                </a:highlight>
                <a:ea typeface="华文楷体" panose="02010600040101010101" pitchFamily="2" charset="-122"/>
              </a:rPr>
              <a:t>是</a:t>
            </a:r>
            <a:r>
              <a:rPr lang="en-US" altLang="zh-CN" sz="2800" dirty="0" err="1">
                <a:solidFill>
                  <a:srgbClr val="008000"/>
                </a:solidFill>
                <a:highlight>
                  <a:srgbClr val="FFFFFF"/>
                </a:highlight>
                <a:ea typeface="华文楷体" panose="02010600040101010101" pitchFamily="2" charset="-122"/>
              </a:rPr>
              <a:t>SqStack</a:t>
            </a:r>
            <a:r>
              <a:rPr lang="zh-CN" altLang="en-US" sz="2800" dirty="0">
                <a:solidFill>
                  <a:srgbClr val="008000"/>
                </a:solidFill>
                <a:highlight>
                  <a:srgbClr val="FFFFFF"/>
                </a:highlight>
                <a:ea typeface="华文楷体" panose="02010600040101010101" pitchFamily="2" charset="-122"/>
              </a:rPr>
              <a:t>指针，</a:t>
            </a:r>
            <a:r>
              <a:rPr lang="en-US" altLang="zh-CN" sz="2800" dirty="0">
                <a:solidFill>
                  <a:srgbClr val="008000"/>
                </a:solidFill>
                <a:highlight>
                  <a:srgbClr val="FFFFFF"/>
                </a:highlight>
                <a:ea typeface="华文楷体" panose="02010600040101010101" pitchFamily="2" charset="-122"/>
              </a:rPr>
              <a:t>2</a:t>
            </a:r>
            <a:r>
              <a:rPr lang="zh-CN" altLang="en-US" sz="2800" dirty="0">
                <a:solidFill>
                  <a:srgbClr val="008000"/>
                </a:solidFill>
                <a:highlight>
                  <a:srgbClr val="FFFFFF"/>
                </a:highlight>
                <a:ea typeface="华文楷体" panose="02010600040101010101" pitchFamily="2" charset="-122"/>
              </a:rPr>
              <a:t>是出栈数存放的地址</a:t>
            </a:r>
            <a:endParaRPr lang="zh-CN" altLang="en-US" sz="2800" dirty="0">
              <a:solidFill>
                <a:srgbClr val="000000"/>
              </a:solidFill>
              <a:highlight>
                <a:srgbClr val="FFFFFF"/>
              </a:highlight>
              <a:ea typeface="华文楷体" panose="02010600040101010101" pitchFamily="2" charset="-122"/>
            </a:endParaRPr>
          </a:p>
          <a:p>
            <a:pPr>
              <a:spcAft>
                <a:spcPts val="1200"/>
              </a:spcAft>
            </a:pPr>
            <a:r>
              <a:rPr lang="en-US" altLang="zh-CN" sz="2800" dirty="0" smtClean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{</a:t>
            </a:r>
            <a:r>
              <a:rPr lang="en-US" altLang="zh-CN" sz="2800" dirty="0" smtClean="0">
                <a:solidFill>
                  <a:srgbClr val="0000FF"/>
                </a:solidFill>
                <a:highlight>
                  <a:srgbClr val="FFFFFF"/>
                </a:highlight>
                <a:ea typeface="新宋体"/>
              </a:rPr>
              <a:t>if</a:t>
            </a:r>
            <a:r>
              <a:rPr lang="en-US" altLang="zh-CN" sz="2800" dirty="0" smtClean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(</a:t>
            </a:r>
            <a:r>
              <a:rPr lang="en-US" altLang="zh-CN" sz="2800" dirty="0" err="1">
                <a:solidFill>
                  <a:srgbClr val="808080"/>
                </a:solidFill>
                <a:highlight>
                  <a:srgbClr val="FFFFFF"/>
                </a:highlight>
                <a:ea typeface="新宋体"/>
              </a:rPr>
              <a:t>sp</a:t>
            </a:r>
            <a:r>
              <a:rPr lang="en-US" altLang="zh-CN" sz="2800" dirty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-&gt;top == </a:t>
            </a:r>
            <a:r>
              <a:rPr lang="en-US" altLang="zh-CN" sz="2800" dirty="0" err="1">
                <a:solidFill>
                  <a:srgbClr val="808080"/>
                </a:solidFill>
                <a:highlight>
                  <a:srgbClr val="FFFFFF"/>
                </a:highlight>
                <a:ea typeface="新宋体"/>
              </a:rPr>
              <a:t>sp</a:t>
            </a:r>
            <a:r>
              <a:rPr lang="en-US" altLang="zh-CN" sz="2800" dirty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-&gt;base) </a:t>
            </a:r>
            <a:r>
              <a:rPr lang="en-US" altLang="zh-CN" sz="2800" dirty="0">
                <a:solidFill>
                  <a:srgbClr val="0000FF"/>
                </a:solidFill>
                <a:highlight>
                  <a:srgbClr val="FFFFFF"/>
                </a:highlight>
                <a:ea typeface="新宋体"/>
              </a:rPr>
              <a:t>return</a:t>
            </a:r>
            <a:r>
              <a:rPr lang="en-US" altLang="zh-CN" sz="2800" dirty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 </a:t>
            </a:r>
            <a:r>
              <a:rPr lang="en-US" altLang="zh-CN" sz="2800" dirty="0">
                <a:solidFill>
                  <a:srgbClr val="6F008A"/>
                </a:solidFill>
                <a:highlight>
                  <a:srgbClr val="FFFFFF"/>
                </a:highlight>
                <a:ea typeface="新宋体"/>
              </a:rPr>
              <a:t>ERROR</a:t>
            </a:r>
            <a:r>
              <a:rPr lang="en-US" altLang="zh-CN" sz="2800" dirty="0" smtClean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;</a:t>
            </a:r>
            <a:r>
              <a:rPr lang="en-US" altLang="zh-CN" sz="2800" dirty="0" smtClean="0">
                <a:solidFill>
                  <a:srgbClr val="008000"/>
                </a:solidFill>
                <a:highlight>
                  <a:srgbClr val="FFFFFF"/>
                </a:highlight>
                <a:ea typeface="新宋体"/>
              </a:rPr>
              <a:t>//</a:t>
            </a:r>
            <a:r>
              <a:rPr lang="zh-CN" altLang="en-US" sz="2800" dirty="0">
                <a:solidFill>
                  <a:srgbClr val="008000"/>
                </a:solidFill>
                <a:highlight>
                  <a:srgbClr val="FFFFFF"/>
                </a:highlight>
                <a:latin typeface="华文楷体" panose="02010600040101010101" pitchFamily="2" charset="-122"/>
                <a:ea typeface="华文楷体" panose="02010600040101010101" pitchFamily="2" charset="-122"/>
              </a:rPr>
              <a:t>若栈空，出错</a:t>
            </a:r>
            <a:endParaRPr lang="zh-CN" altLang="en-US" sz="2800" dirty="0">
              <a:solidFill>
                <a:srgbClr val="000000"/>
              </a:solidFill>
              <a:highlight>
                <a:srgbClr val="FFFFFF"/>
              </a:highlight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spcAft>
                <a:spcPts val="1200"/>
              </a:spcAft>
            </a:pPr>
            <a:r>
              <a:rPr lang="en-US" altLang="zh-CN" sz="2800" dirty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*</a:t>
            </a:r>
            <a:r>
              <a:rPr lang="en-US" altLang="zh-CN" sz="2800" dirty="0">
                <a:solidFill>
                  <a:srgbClr val="808080"/>
                </a:solidFill>
                <a:highlight>
                  <a:srgbClr val="FFFFFF"/>
                </a:highlight>
                <a:ea typeface="新宋体"/>
              </a:rPr>
              <a:t>data</a:t>
            </a:r>
            <a:r>
              <a:rPr lang="en-US" altLang="zh-CN" sz="2800" dirty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 = *(--</a:t>
            </a:r>
            <a:r>
              <a:rPr lang="en-US" altLang="zh-CN" sz="2800" dirty="0" err="1">
                <a:solidFill>
                  <a:srgbClr val="808080"/>
                </a:solidFill>
                <a:highlight>
                  <a:srgbClr val="FFFFFF"/>
                </a:highlight>
                <a:ea typeface="新宋体"/>
              </a:rPr>
              <a:t>sp</a:t>
            </a:r>
            <a:r>
              <a:rPr lang="en-US" altLang="zh-CN" sz="2800" dirty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-&gt;top</a:t>
            </a:r>
            <a:r>
              <a:rPr lang="en-US" altLang="zh-CN" sz="2800" dirty="0" smtClean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);</a:t>
            </a:r>
            <a:r>
              <a:rPr lang="en-US" altLang="zh-CN" sz="2800" dirty="0" smtClean="0">
                <a:solidFill>
                  <a:srgbClr val="008000"/>
                </a:solidFill>
                <a:highlight>
                  <a:srgbClr val="FFFFFF"/>
                </a:highlight>
                <a:ea typeface="新宋体"/>
              </a:rPr>
              <a:t>//</a:t>
            </a:r>
            <a:r>
              <a:rPr lang="zh-CN" altLang="en-US" sz="2800" dirty="0" smtClean="0">
                <a:solidFill>
                  <a:srgbClr val="008000"/>
                </a:solidFill>
                <a:highlight>
                  <a:srgbClr val="FFFFFF"/>
                </a:highlight>
                <a:latin typeface="华文楷体" panose="02010600040101010101" pitchFamily="2" charset="-122"/>
                <a:ea typeface="华文楷体" panose="02010600040101010101" pitchFamily="2" charset="-122"/>
              </a:rPr>
              <a:t>栈</a:t>
            </a:r>
            <a:r>
              <a:rPr lang="zh-CN" altLang="en-US" sz="2800" dirty="0">
                <a:solidFill>
                  <a:srgbClr val="008000"/>
                </a:solidFill>
                <a:highlight>
                  <a:srgbClr val="FFFFFF"/>
                </a:highlight>
                <a:latin typeface="华文楷体" panose="02010600040101010101" pitchFamily="2" charset="-122"/>
                <a:ea typeface="华文楷体" panose="02010600040101010101" pitchFamily="2" charset="-122"/>
              </a:rPr>
              <a:t>顶</a:t>
            </a:r>
            <a:r>
              <a:rPr lang="zh-CN" altLang="en-US" sz="2800" dirty="0" smtClean="0">
                <a:solidFill>
                  <a:srgbClr val="008000"/>
                </a:solidFill>
                <a:highlight>
                  <a:srgbClr val="FFFFFF"/>
                </a:highlight>
                <a:latin typeface="华文楷体" panose="02010600040101010101" pitchFamily="2" charset="-122"/>
                <a:ea typeface="华文楷体" panose="02010600040101010101" pitchFamily="2" charset="-122"/>
              </a:rPr>
              <a:t>指针</a:t>
            </a:r>
            <a:r>
              <a:rPr lang="zh-CN" altLang="en-US" sz="2800" dirty="0" smtClean="0">
                <a:solidFill>
                  <a:srgbClr val="FF0000"/>
                </a:solidFill>
                <a:highlight>
                  <a:srgbClr val="FFFFFF"/>
                </a:highlight>
                <a:latin typeface="华文楷体" panose="02010600040101010101" pitchFamily="2" charset="-122"/>
                <a:ea typeface="华文楷体" panose="02010600040101010101" pitchFamily="2" charset="-122"/>
              </a:rPr>
              <a:t>先</a:t>
            </a:r>
            <a:r>
              <a:rPr lang="zh-CN" altLang="en-US" sz="2800" dirty="0" smtClean="0">
                <a:solidFill>
                  <a:srgbClr val="008000"/>
                </a:solidFill>
                <a:highlight>
                  <a:srgbClr val="FFFFFF"/>
                </a:highlight>
                <a:latin typeface="华文楷体" panose="02010600040101010101" pitchFamily="2" charset="-122"/>
                <a:ea typeface="华文楷体" panose="02010600040101010101" pitchFamily="2" charset="-122"/>
              </a:rPr>
              <a:t>减</a:t>
            </a:r>
            <a:r>
              <a:rPr lang="en-US" altLang="zh-CN" sz="2800" dirty="0">
                <a:solidFill>
                  <a:srgbClr val="008000"/>
                </a:solidFill>
                <a:highlight>
                  <a:srgbClr val="FFFFFF"/>
                </a:highlight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sz="2800" dirty="0">
                <a:solidFill>
                  <a:srgbClr val="008000"/>
                </a:solidFill>
                <a:highlight>
                  <a:srgbClr val="FFFFFF"/>
                </a:highlight>
                <a:latin typeface="华文楷体" panose="02010600040101010101" pitchFamily="2" charset="-122"/>
                <a:ea typeface="华文楷体" panose="02010600040101010101" pitchFamily="2" charset="-122"/>
              </a:rPr>
              <a:t>，栈顶</a:t>
            </a:r>
            <a:r>
              <a:rPr lang="zh-CN" altLang="en-US" sz="2800" dirty="0" smtClean="0">
                <a:solidFill>
                  <a:srgbClr val="008000"/>
                </a:solidFill>
                <a:highlight>
                  <a:srgbClr val="FFFFFF"/>
                </a:highlight>
                <a:latin typeface="华文楷体" panose="02010600040101010101" pitchFamily="2" charset="-122"/>
                <a:ea typeface="华文楷体" panose="02010600040101010101" pitchFamily="2" charset="-122"/>
              </a:rPr>
              <a:t>元素出栈</a:t>
            </a:r>
            <a:r>
              <a:rPr lang="zh-CN" altLang="en-US" sz="2800" dirty="0" smtClean="0">
                <a:solidFill>
                  <a:srgbClr val="008000"/>
                </a:solidFill>
                <a:highlight>
                  <a:srgbClr val="FFFFFF"/>
                </a:highlight>
                <a:ea typeface="新宋体"/>
              </a:rPr>
              <a:t>。</a:t>
            </a:r>
            <a:endParaRPr lang="en-US" altLang="zh-CN" sz="2800" dirty="0" smtClean="0">
              <a:solidFill>
                <a:srgbClr val="000000"/>
              </a:solidFill>
              <a:highlight>
                <a:srgbClr val="FFFFFF"/>
              </a:highlight>
              <a:ea typeface="新宋体"/>
            </a:endParaRPr>
          </a:p>
          <a:p>
            <a:pPr>
              <a:spcAft>
                <a:spcPts val="1200"/>
              </a:spcAft>
            </a:pPr>
            <a:r>
              <a:rPr lang="en-US" altLang="zh-CN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/>
                <a:ea typeface="新宋体"/>
              </a:rPr>
              <a:t>                 </a:t>
            </a:r>
            <a:r>
              <a:rPr lang="en-US" altLang="zh-CN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/>
                <a:ea typeface="新宋体"/>
              </a:rPr>
              <a:t> </a:t>
            </a:r>
            <a:r>
              <a:rPr lang="en-US" altLang="zh-CN" sz="2800" dirty="0" smtClean="0">
                <a:solidFill>
                  <a:srgbClr val="00B050"/>
                </a:solidFill>
                <a:highlight>
                  <a:srgbClr val="FFFFFF"/>
                </a:highlight>
                <a:ea typeface="新宋体"/>
              </a:rPr>
              <a:t>//</a:t>
            </a:r>
            <a:r>
              <a:rPr lang="en-US" altLang="zh-CN" sz="2800" dirty="0" smtClean="0">
                <a:solidFill>
                  <a:srgbClr val="008000"/>
                </a:solidFill>
                <a:highlight>
                  <a:srgbClr val="FFFFFF"/>
                </a:highlight>
                <a:ea typeface="新宋体"/>
              </a:rPr>
              <a:t>(</a:t>
            </a:r>
            <a:r>
              <a:rPr lang="en-US" altLang="zh-CN" sz="2800" dirty="0" err="1" smtClean="0">
                <a:solidFill>
                  <a:srgbClr val="008000"/>
                </a:solidFill>
                <a:highlight>
                  <a:srgbClr val="FFFFFF"/>
                </a:highlight>
                <a:ea typeface="新宋体"/>
              </a:rPr>
              <a:t>sp</a:t>
            </a:r>
            <a:r>
              <a:rPr lang="en-US" altLang="zh-CN" sz="2800" dirty="0" smtClean="0">
                <a:solidFill>
                  <a:srgbClr val="008000"/>
                </a:solidFill>
                <a:highlight>
                  <a:srgbClr val="FFFFFF"/>
                </a:highlight>
                <a:ea typeface="新宋体"/>
              </a:rPr>
              <a:t>-&gt;top</a:t>
            </a:r>
            <a:r>
              <a:rPr lang="en-US" altLang="zh-CN" sz="2800" dirty="0">
                <a:solidFill>
                  <a:srgbClr val="008000"/>
                </a:solidFill>
                <a:highlight>
                  <a:srgbClr val="FFFFFF"/>
                </a:highlight>
                <a:ea typeface="新宋体"/>
              </a:rPr>
              <a:t>)--,*data=*(</a:t>
            </a:r>
            <a:r>
              <a:rPr lang="en-US" altLang="zh-CN" sz="2800" dirty="0" err="1">
                <a:solidFill>
                  <a:srgbClr val="008000"/>
                </a:solidFill>
                <a:highlight>
                  <a:srgbClr val="FFFFFF"/>
                </a:highlight>
                <a:ea typeface="新宋体"/>
              </a:rPr>
              <a:t>sp</a:t>
            </a:r>
            <a:r>
              <a:rPr lang="en-US" altLang="zh-CN" sz="2800" dirty="0">
                <a:solidFill>
                  <a:srgbClr val="008000"/>
                </a:solidFill>
                <a:highlight>
                  <a:srgbClr val="FFFFFF"/>
                </a:highlight>
                <a:ea typeface="新宋体"/>
              </a:rPr>
              <a:t>-&gt;top</a:t>
            </a:r>
            <a:r>
              <a:rPr lang="en-US" altLang="zh-CN" sz="2800" dirty="0" smtClean="0">
                <a:solidFill>
                  <a:srgbClr val="008000"/>
                </a:solidFill>
                <a:highlight>
                  <a:srgbClr val="FFFFFF"/>
                </a:highlight>
                <a:ea typeface="新宋体"/>
              </a:rPr>
              <a:t>)</a:t>
            </a:r>
          </a:p>
          <a:p>
            <a:pPr>
              <a:spcAft>
                <a:spcPts val="1200"/>
              </a:spcAft>
            </a:pPr>
            <a:r>
              <a:rPr lang="zh-CN" altLang="en-US" sz="2800" dirty="0" smtClean="0">
                <a:solidFill>
                  <a:srgbClr val="008000"/>
                </a:solidFill>
                <a:highlight>
                  <a:srgbClr val="FFFFFF"/>
                </a:highlight>
                <a:ea typeface="新宋体"/>
              </a:rPr>
              <a:t> </a:t>
            </a:r>
            <a:r>
              <a:rPr lang="en-US" altLang="zh-CN" sz="2800" dirty="0" smtClean="0">
                <a:solidFill>
                  <a:srgbClr val="0000FF"/>
                </a:solidFill>
                <a:highlight>
                  <a:srgbClr val="FFFFFF"/>
                </a:highlight>
                <a:ea typeface="新宋体"/>
              </a:rPr>
              <a:t>return</a:t>
            </a:r>
            <a:r>
              <a:rPr lang="en-US" altLang="zh-CN" sz="2800" dirty="0" smtClean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 </a:t>
            </a:r>
            <a:r>
              <a:rPr lang="en-US" altLang="zh-CN" sz="2800" dirty="0">
                <a:solidFill>
                  <a:srgbClr val="6F008A"/>
                </a:solidFill>
                <a:highlight>
                  <a:srgbClr val="FFFFFF"/>
                </a:highlight>
                <a:ea typeface="新宋体"/>
              </a:rPr>
              <a:t>OK</a:t>
            </a:r>
            <a:r>
              <a:rPr lang="en-US" altLang="zh-CN" sz="2800" dirty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;</a:t>
            </a:r>
          </a:p>
          <a:p>
            <a:pPr>
              <a:spcAft>
                <a:spcPts val="1200"/>
              </a:spcAft>
            </a:pPr>
            <a:r>
              <a:rPr lang="en-US" altLang="zh-CN" sz="2800" dirty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}</a:t>
            </a:r>
            <a:endParaRPr lang="zh-CN" alt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971600" y="5589240"/>
            <a:ext cx="59298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思考：两种错误处理：</a:t>
            </a:r>
            <a:r>
              <a:rPr lang="en-US" altLang="zh-CN" sz="2800" dirty="0" err="1" smtClean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exit,return</a:t>
            </a:r>
            <a:endParaRPr lang="zh-CN" altLang="en-US" sz="2800" dirty="0">
              <a:solidFill>
                <a:srgbClr val="00B05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36204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854968"/>
          </a:xfrm>
        </p:spPr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顺序栈 判</a:t>
            </a:r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空函数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611560" y="2060848"/>
            <a:ext cx="792088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2B91AF"/>
                </a:solidFill>
                <a:highlight>
                  <a:srgbClr val="FFFFFF"/>
                </a:highlight>
                <a:ea typeface="新宋体"/>
              </a:rPr>
              <a:t>Status</a:t>
            </a:r>
            <a:r>
              <a:rPr lang="en-US" altLang="zh-CN" sz="2800" dirty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 </a:t>
            </a:r>
            <a:r>
              <a:rPr lang="en-US" altLang="zh-CN" sz="2800" dirty="0" err="1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StackEmpty</a:t>
            </a:r>
            <a:r>
              <a:rPr lang="en-US" altLang="zh-CN" sz="2800" dirty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(</a:t>
            </a:r>
            <a:r>
              <a:rPr lang="en-US" altLang="zh-CN" sz="2800" dirty="0" err="1">
                <a:solidFill>
                  <a:srgbClr val="2B91AF"/>
                </a:solidFill>
                <a:highlight>
                  <a:srgbClr val="FFFFFF"/>
                </a:highlight>
                <a:ea typeface="新宋体"/>
              </a:rPr>
              <a:t>SqStack</a:t>
            </a:r>
            <a:r>
              <a:rPr lang="en-US" altLang="zh-CN" sz="2800" dirty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 *</a:t>
            </a:r>
            <a:r>
              <a:rPr lang="en-US" altLang="zh-CN" sz="2800" dirty="0" err="1">
                <a:solidFill>
                  <a:srgbClr val="808080"/>
                </a:solidFill>
                <a:highlight>
                  <a:srgbClr val="FFFFFF"/>
                </a:highlight>
                <a:ea typeface="新宋体"/>
              </a:rPr>
              <a:t>sp</a:t>
            </a:r>
            <a:r>
              <a:rPr lang="en-US" altLang="zh-CN" sz="2800" dirty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)</a:t>
            </a:r>
          </a:p>
          <a:p>
            <a:r>
              <a:rPr lang="en-US" altLang="zh-CN" sz="2800" dirty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{</a:t>
            </a:r>
          </a:p>
          <a:p>
            <a:r>
              <a:rPr lang="en-US" altLang="zh-CN" sz="2800" dirty="0">
                <a:solidFill>
                  <a:srgbClr val="0000FF"/>
                </a:solidFill>
                <a:highlight>
                  <a:srgbClr val="FFFFFF"/>
                </a:highlight>
                <a:ea typeface="新宋体"/>
              </a:rPr>
              <a:t>return</a:t>
            </a:r>
            <a:r>
              <a:rPr lang="en-US" altLang="zh-CN" sz="2800" dirty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 </a:t>
            </a:r>
            <a:r>
              <a:rPr lang="en-US" altLang="zh-CN" sz="2800" dirty="0" err="1">
                <a:solidFill>
                  <a:srgbClr val="808080"/>
                </a:solidFill>
                <a:highlight>
                  <a:srgbClr val="FFFFFF"/>
                </a:highlight>
                <a:ea typeface="新宋体"/>
              </a:rPr>
              <a:t>sp</a:t>
            </a:r>
            <a:r>
              <a:rPr lang="en-US" altLang="zh-CN" sz="2800" dirty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-&gt;top == </a:t>
            </a:r>
            <a:r>
              <a:rPr lang="en-US" altLang="zh-CN" sz="2800" dirty="0" err="1">
                <a:solidFill>
                  <a:srgbClr val="808080"/>
                </a:solidFill>
                <a:highlight>
                  <a:srgbClr val="FFFFFF"/>
                </a:highlight>
                <a:ea typeface="新宋体"/>
              </a:rPr>
              <a:t>sp</a:t>
            </a:r>
            <a:r>
              <a:rPr lang="en-US" altLang="zh-CN" sz="2800" dirty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-&gt;base;</a:t>
            </a:r>
          </a:p>
          <a:p>
            <a:r>
              <a:rPr lang="en-US" altLang="zh-CN" sz="2800" dirty="0" smtClean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}                                      </a:t>
            </a:r>
            <a:r>
              <a:rPr lang="en-US" altLang="zh-CN" sz="2800" dirty="0" smtClean="0">
                <a:solidFill>
                  <a:srgbClr val="00B050"/>
                </a:solidFill>
                <a:highlight>
                  <a:srgbClr val="FFFFFF"/>
                </a:highlight>
                <a:ea typeface="新宋体"/>
              </a:rPr>
              <a:t>//</a:t>
            </a:r>
            <a:r>
              <a:rPr lang="zh-CN" altLang="en-US" sz="2800" dirty="0" smtClean="0">
                <a:solidFill>
                  <a:srgbClr val="00B050"/>
                </a:solidFill>
                <a:highlight>
                  <a:srgbClr val="FFFFFF"/>
                </a:highlight>
                <a:latin typeface="华文楷体" panose="02010600040101010101" pitchFamily="2" charset="-122"/>
                <a:ea typeface="华文楷体" panose="02010600040101010101" pitchFamily="2" charset="-122"/>
              </a:rPr>
              <a:t>空则返回</a:t>
            </a:r>
            <a:r>
              <a:rPr lang="en-US" altLang="zh-CN" sz="2800" dirty="0" smtClean="0">
                <a:solidFill>
                  <a:srgbClr val="00B050"/>
                </a:solidFill>
                <a:highlight>
                  <a:srgbClr val="FFFFFF"/>
                </a:highlight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sz="2800" dirty="0" smtClean="0">
                <a:solidFill>
                  <a:srgbClr val="00B050"/>
                </a:solidFill>
                <a:highlight>
                  <a:srgbClr val="FFFFFF"/>
                </a:highlight>
                <a:latin typeface="华文楷体" panose="02010600040101010101" pitchFamily="2" charset="-122"/>
                <a:ea typeface="华文楷体" panose="02010600040101010101" pitchFamily="2" charset="-122"/>
              </a:rPr>
              <a:t>，不空则返回</a:t>
            </a:r>
            <a:r>
              <a:rPr lang="en-US" altLang="zh-CN" sz="2800" dirty="0" smtClean="0">
                <a:solidFill>
                  <a:srgbClr val="00B050"/>
                </a:solidFill>
                <a:highlight>
                  <a:srgbClr val="FFFFFF"/>
                </a:highlight>
                <a:latin typeface="华文楷体" panose="02010600040101010101" pitchFamily="2" charset="-122"/>
                <a:ea typeface="华文楷体" panose="02010600040101010101" pitchFamily="2" charset="-122"/>
              </a:rPr>
              <a:t>0</a:t>
            </a:r>
            <a:endParaRPr lang="zh-CN" altLang="en-US" sz="2800" dirty="0">
              <a:solidFill>
                <a:srgbClr val="00B05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36159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854968"/>
          </a:xfrm>
        </p:spPr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顺序栈</a:t>
            </a:r>
            <a:r>
              <a:rPr lang="zh-CN" altLang="en-US" baseline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其他</a:t>
            </a:r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函数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755576" y="1620083"/>
            <a:ext cx="7848872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rgbClr val="FF00FF"/>
                </a:solidFill>
                <a:highlight>
                  <a:srgbClr val="FFFFFF"/>
                </a:highlight>
                <a:latin typeface="华文仿宋" panose="02010600040101010101" pitchFamily="2" charset="-122"/>
                <a:ea typeface="华文仿宋" panose="02010600040101010101" pitchFamily="2" charset="-122"/>
              </a:rPr>
              <a:t>销毁栈</a:t>
            </a:r>
            <a:r>
              <a:rPr lang="zh-CN" altLang="en-US" sz="2800" dirty="0">
                <a:solidFill>
                  <a:srgbClr val="FF00FF"/>
                </a:solidFill>
                <a:highlight>
                  <a:srgbClr val="FFFFFF"/>
                </a:highlight>
                <a:latin typeface="新宋体"/>
                <a:ea typeface="新宋体"/>
              </a:rPr>
              <a:t>：</a:t>
            </a:r>
            <a:r>
              <a:rPr lang="en-US" altLang="zh-CN" sz="2800" dirty="0">
                <a:solidFill>
                  <a:srgbClr val="2B91AF"/>
                </a:solidFill>
                <a:highlight>
                  <a:srgbClr val="FFFFFF"/>
                </a:highlight>
                <a:ea typeface="新宋体"/>
              </a:rPr>
              <a:t>Status</a:t>
            </a:r>
            <a:r>
              <a:rPr lang="en-US" altLang="zh-CN" sz="2800" dirty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 </a:t>
            </a:r>
            <a:r>
              <a:rPr lang="en-US" altLang="zh-CN" sz="2800" dirty="0" err="1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DestroyStack</a:t>
            </a:r>
            <a:r>
              <a:rPr lang="en-US" altLang="zh-CN" sz="2800" dirty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(</a:t>
            </a:r>
            <a:r>
              <a:rPr lang="en-US" altLang="zh-CN" sz="2800" dirty="0" err="1">
                <a:solidFill>
                  <a:srgbClr val="2B91AF"/>
                </a:solidFill>
                <a:highlight>
                  <a:srgbClr val="FFFFFF"/>
                </a:highlight>
                <a:ea typeface="新宋体"/>
              </a:rPr>
              <a:t>SqStack</a:t>
            </a:r>
            <a:r>
              <a:rPr lang="en-US" altLang="zh-CN" sz="2800" dirty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 *</a:t>
            </a:r>
            <a:r>
              <a:rPr lang="en-US" altLang="zh-CN" sz="2800" dirty="0" err="1">
                <a:solidFill>
                  <a:srgbClr val="808080"/>
                </a:solidFill>
                <a:highlight>
                  <a:srgbClr val="FFFFFF"/>
                </a:highlight>
                <a:ea typeface="新宋体"/>
              </a:rPr>
              <a:t>sp</a:t>
            </a:r>
            <a:r>
              <a:rPr lang="en-US" altLang="zh-CN" sz="2800" dirty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)</a:t>
            </a:r>
          </a:p>
          <a:p>
            <a:endParaRPr lang="en-US" altLang="zh-CN" sz="2800" dirty="0">
              <a:solidFill>
                <a:srgbClr val="000000"/>
              </a:solidFill>
              <a:highlight>
                <a:srgbClr val="FFFFFF"/>
              </a:highlight>
              <a:latin typeface="新宋体"/>
              <a:ea typeface="新宋体"/>
            </a:endParaRPr>
          </a:p>
          <a:p>
            <a:r>
              <a:rPr lang="zh-CN" altLang="en-US" sz="2800" dirty="0" smtClean="0">
                <a:solidFill>
                  <a:srgbClr val="FF00FF"/>
                </a:solidFill>
                <a:highlight>
                  <a:srgbClr val="FFFFFF"/>
                </a:highlight>
                <a:latin typeface="华文仿宋" panose="02010600040101010101" pitchFamily="2" charset="-122"/>
                <a:ea typeface="华文仿宋" panose="02010600040101010101" pitchFamily="2" charset="-122"/>
              </a:rPr>
              <a:t>清空栈</a:t>
            </a:r>
            <a:r>
              <a:rPr lang="zh-CN" altLang="en-US" sz="2800" dirty="0">
                <a:solidFill>
                  <a:srgbClr val="FF00FF"/>
                </a:solidFill>
                <a:highlight>
                  <a:srgbClr val="FFFFFF"/>
                </a:highlight>
                <a:latin typeface="新宋体"/>
                <a:ea typeface="新宋体"/>
              </a:rPr>
              <a:t>：</a:t>
            </a:r>
            <a:r>
              <a:rPr lang="en-US" altLang="zh-CN" sz="2800" dirty="0">
                <a:solidFill>
                  <a:srgbClr val="2B91AF"/>
                </a:solidFill>
                <a:highlight>
                  <a:srgbClr val="FFFFFF"/>
                </a:highlight>
                <a:ea typeface="新宋体"/>
              </a:rPr>
              <a:t>Status</a:t>
            </a:r>
            <a:r>
              <a:rPr lang="en-US" altLang="zh-CN" sz="2800" dirty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 </a:t>
            </a:r>
            <a:r>
              <a:rPr lang="en-US" altLang="zh-CN" sz="2800" dirty="0" err="1" smtClean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ClearStack</a:t>
            </a:r>
            <a:r>
              <a:rPr lang="en-US" altLang="zh-CN" sz="2800" dirty="0" smtClean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(</a:t>
            </a:r>
            <a:r>
              <a:rPr lang="en-US" altLang="zh-CN" sz="2800" dirty="0" err="1" smtClean="0">
                <a:solidFill>
                  <a:srgbClr val="2B91AF"/>
                </a:solidFill>
                <a:highlight>
                  <a:srgbClr val="FFFFFF"/>
                </a:highlight>
                <a:ea typeface="新宋体"/>
              </a:rPr>
              <a:t>SqStack</a:t>
            </a:r>
            <a:r>
              <a:rPr lang="en-US" altLang="zh-CN" sz="2800" dirty="0" smtClean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*</a:t>
            </a:r>
            <a:r>
              <a:rPr lang="en-US" altLang="zh-CN" sz="2800" dirty="0" err="1">
                <a:solidFill>
                  <a:srgbClr val="808080"/>
                </a:solidFill>
                <a:highlight>
                  <a:srgbClr val="FFFFFF"/>
                </a:highlight>
                <a:ea typeface="新宋体"/>
              </a:rPr>
              <a:t>sp</a:t>
            </a:r>
            <a:r>
              <a:rPr lang="en-US" altLang="zh-CN" sz="2800" dirty="0" smtClean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)</a:t>
            </a:r>
          </a:p>
          <a:p>
            <a:endParaRPr lang="en-US" altLang="zh-CN" sz="2800" dirty="0">
              <a:solidFill>
                <a:srgbClr val="000000"/>
              </a:solidFill>
              <a:highlight>
                <a:srgbClr val="FFFFFF"/>
              </a:highlight>
              <a:latin typeface="新宋体"/>
              <a:ea typeface="新宋体"/>
            </a:endParaRPr>
          </a:p>
          <a:p>
            <a:r>
              <a:rPr lang="zh-CN" altLang="en-US" sz="2800" dirty="0" smtClean="0">
                <a:solidFill>
                  <a:srgbClr val="FF00FF"/>
                </a:solidFill>
                <a:highlight>
                  <a:srgbClr val="FFFFFF"/>
                </a:highlight>
                <a:latin typeface="华文仿宋" panose="02010600040101010101" pitchFamily="2" charset="-122"/>
                <a:ea typeface="华文仿宋" panose="02010600040101010101" pitchFamily="2" charset="-122"/>
              </a:rPr>
              <a:t>测栈大小</a:t>
            </a:r>
            <a:r>
              <a:rPr lang="zh-CN" altLang="en-US" sz="2800" dirty="0" smtClean="0">
                <a:solidFill>
                  <a:srgbClr val="FF00FF"/>
                </a:solidFill>
                <a:highlight>
                  <a:srgbClr val="FFFFFF"/>
                </a:highlight>
                <a:latin typeface="新宋体"/>
                <a:ea typeface="新宋体"/>
              </a:rPr>
              <a:t>：</a:t>
            </a:r>
            <a:r>
              <a:rPr lang="en-US" altLang="zh-CN" sz="2800" dirty="0" err="1" smtClean="0">
                <a:solidFill>
                  <a:srgbClr val="2B91AF"/>
                </a:solidFill>
                <a:highlight>
                  <a:srgbClr val="FFFFFF"/>
                </a:highlight>
                <a:ea typeface="新宋体"/>
              </a:rPr>
              <a:t>int</a:t>
            </a:r>
            <a:r>
              <a:rPr lang="en-US" altLang="zh-CN" sz="2800" dirty="0" smtClean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 </a:t>
            </a:r>
            <a:r>
              <a:rPr lang="en-US" altLang="zh-CN" sz="2800" dirty="0" err="1" smtClean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StackLength</a:t>
            </a:r>
            <a:r>
              <a:rPr lang="en-US" altLang="zh-CN" sz="2800" dirty="0" smtClean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(</a:t>
            </a:r>
            <a:r>
              <a:rPr lang="en-US" altLang="zh-CN" sz="2800" dirty="0" err="1" smtClean="0">
                <a:solidFill>
                  <a:srgbClr val="2B91AF"/>
                </a:solidFill>
                <a:highlight>
                  <a:srgbClr val="FFFFFF"/>
                </a:highlight>
                <a:ea typeface="新宋体"/>
              </a:rPr>
              <a:t>SqStack</a:t>
            </a:r>
            <a:r>
              <a:rPr lang="en-US" altLang="zh-CN" sz="2800" dirty="0" smtClean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*</a:t>
            </a:r>
            <a:r>
              <a:rPr lang="en-US" altLang="zh-CN" sz="2800" dirty="0" err="1">
                <a:solidFill>
                  <a:srgbClr val="808080"/>
                </a:solidFill>
                <a:highlight>
                  <a:srgbClr val="FFFFFF"/>
                </a:highlight>
                <a:ea typeface="新宋体"/>
              </a:rPr>
              <a:t>sp</a:t>
            </a:r>
            <a:r>
              <a:rPr lang="en-US" altLang="zh-CN" sz="2800" dirty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)</a:t>
            </a:r>
          </a:p>
          <a:p>
            <a:endParaRPr lang="en-US" altLang="zh-CN" sz="2800" dirty="0" smtClean="0">
              <a:solidFill>
                <a:srgbClr val="000000"/>
              </a:solidFill>
              <a:highlight>
                <a:srgbClr val="FFFFFF"/>
              </a:highlight>
              <a:latin typeface="新宋体"/>
              <a:ea typeface="新宋体"/>
            </a:endParaRPr>
          </a:p>
          <a:p>
            <a:r>
              <a:rPr lang="zh-CN" altLang="en-US" sz="2800" dirty="0" smtClean="0">
                <a:solidFill>
                  <a:srgbClr val="FF00FF"/>
                </a:solidFill>
                <a:highlight>
                  <a:srgbClr val="FFFFFF"/>
                </a:highlight>
                <a:latin typeface="华文仿宋" panose="02010600040101010101" pitchFamily="2" charset="-122"/>
                <a:ea typeface="华文仿宋" panose="02010600040101010101" pitchFamily="2" charset="-122"/>
              </a:rPr>
              <a:t>取栈顶元素</a:t>
            </a:r>
            <a:r>
              <a:rPr lang="zh-CN" altLang="en-US" sz="2800" dirty="0" smtClean="0">
                <a:solidFill>
                  <a:srgbClr val="FF00FF"/>
                </a:solidFill>
                <a:highlight>
                  <a:srgbClr val="FFFFFF"/>
                </a:highlight>
                <a:latin typeface="新宋体"/>
                <a:ea typeface="新宋体"/>
              </a:rPr>
              <a:t>：</a:t>
            </a:r>
            <a:endParaRPr lang="en-US" altLang="zh-CN" sz="2800" dirty="0" smtClean="0">
              <a:solidFill>
                <a:srgbClr val="FF00FF"/>
              </a:solidFill>
              <a:highlight>
                <a:srgbClr val="FFFFFF"/>
              </a:highlight>
              <a:latin typeface="新宋体"/>
              <a:ea typeface="新宋体"/>
            </a:endParaRPr>
          </a:p>
          <a:p>
            <a:r>
              <a:rPr lang="en-US" altLang="zh-CN" sz="2800" dirty="0">
                <a:solidFill>
                  <a:srgbClr val="FF00FF"/>
                </a:solidFill>
                <a:highlight>
                  <a:srgbClr val="FFFFFF"/>
                </a:highlight>
                <a:latin typeface="新宋体"/>
                <a:ea typeface="新宋体"/>
              </a:rPr>
              <a:t> </a:t>
            </a:r>
            <a:r>
              <a:rPr lang="en-US" altLang="zh-CN" sz="2800" dirty="0" smtClean="0">
                <a:solidFill>
                  <a:srgbClr val="FF00FF"/>
                </a:solidFill>
                <a:highlight>
                  <a:srgbClr val="FFFFFF"/>
                </a:highlight>
                <a:latin typeface="新宋体"/>
                <a:ea typeface="新宋体"/>
              </a:rPr>
              <a:t>      </a:t>
            </a:r>
            <a:r>
              <a:rPr lang="en-US" altLang="zh-CN" sz="2800" dirty="0" smtClean="0">
                <a:solidFill>
                  <a:srgbClr val="2B91AF"/>
                </a:solidFill>
                <a:highlight>
                  <a:srgbClr val="FFFFFF"/>
                </a:highlight>
                <a:ea typeface="新宋体"/>
              </a:rPr>
              <a:t>Status</a:t>
            </a:r>
            <a:r>
              <a:rPr lang="en-US" altLang="zh-CN" sz="2800" dirty="0" smtClean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 </a:t>
            </a:r>
            <a:r>
              <a:rPr lang="en-US" altLang="zh-CN" sz="2800" dirty="0" err="1" smtClean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GetTop</a:t>
            </a:r>
            <a:r>
              <a:rPr lang="en-US" altLang="zh-CN" sz="2800" dirty="0" smtClean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(</a:t>
            </a:r>
            <a:r>
              <a:rPr lang="en-US" altLang="zh-CN" sz="2800" dirty="0" err="1" smtClean="0">
                <a:solidFill>
                  <a:srgbClr val="2B91AF"/>
                </a:solidFill>
                <a:highlight>
                  <a:srgbClr val="FFFFFF"/>
                </a:highlight>
                <a:ea typeface="新宋体"/>
              </a:rPr>
              <a:t>SqStack</a:t>
            </a:r>
            <a:r>
              <a:rPr lang="en-US" altLang="zh-CN" sz="2800" dirty="0" smtClean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*</a:t>
            </a:r>
            <a:r>
              <a:rPr lang="en-US" altLang="zh-CN" sz="2800" dirty="0" err="1" smtClean="0">
                <a:solidFill>
                  <a:srgbClr val="808080"/>
                </a:solidFill>
                <a:highlight>
                  <a:srgbClr val="FFFFFF"/>
                </a:highlight>
                <a:ea typeface="新宋体"/>
              </a:rPr>
              <a:t>sp,</a:t>
            </a:r>
            <a:r>
              <a:rPr lang="en-US" altLang="zh-CN" sz="2800" dirty="0" err="1" smtClean="0">
                <a:solidFill>
                  <a:srgbClr val="2B91AF"/>
                </a:solidFill>
                <a:highlight>
                  <a:srgbClr val="FFFFFF"/>
                </a:highlight>
                <a:ea typeface="新宋体"/>
              </a:rPr>
              <a:t>SElemType</a:t>
            </a:r>
            <a:r>
              <a:rPr lang="en-US" altLang="zh-CN" sz="2800" dirty="0" smtClean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*</a:t>
            </a:r>
            <a:r>
              <a:rPr lang="en-US" altLang="zh-CN" sz="2800" dirty="0">
                <a:solidFill>
                  <a:srgbClr val="808080"/>
                </a:solidFill>
                <a:highlight>
                  <a:srgbClr val="FFFFFF"/>
                </a:highlight>
                <a:ea typeface="新宋体"/>
              </a:rPr>
              <a:t>data</a:t>
            </a:r>
            <a:r>
              <a:rPr lang="en-US" altLang="zh-CN" sz="2800" dirty="0" smtClean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)</a:t>
            </a:r>
          </a:p>
          <a:p>
            <a:endParaRPr lang="en-US" altLang="zh-CN" sz="2800" dirty="0">
              <a:solidFill>
                <a:srgbClr val="000000"/>
              </a:solidFill>
              <a:highlight>
                <a:srgbClr val="FFFFFF"/>
              </a:highlight>
              <a:latin typeface="新宋体"/>
              <a:ea typeface="新宋体"/>
            </a:endParaRPr>
          </a:p>
          <a:p>
            <a:r>
              <a:rPr lang="zh-CN" altLang="en-US" sz="2800" dirty="0" smtClean="0">
                <a:solidFill>
                  <a:srgbClr val="00B050"/>
                </a:solidFill>
                <a:highlight>
                  <a:srgbClr val="FFFFFF"/>
                </a:highlight>
                <a:latin typeface="仿宋" panose="02010609060101010101" pitchFamily="49" charset="-122"/>
                <a:ea typeface="仿宋" panose="02010609060101010101" pitchFamily="49" charset="-122"/>
              </a:rPr>
              <a:t>请同学们自行编写。</a:t>
            </a:r>
            <a:endParaRPr lang="en-US" altLang="zh-CN" sz="2800" dirty="0">
              <a:solidFill>
                <a:srgbClr val="00B050"/>
              </a:solidFill>
              <a:highlight>
                <a:srgbClr val="FFFFFF"/>
              </a:highlight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47958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tailEnd type="none"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111406</TotalTime>
  <Words>1727</Words>
  <Application>Microsoft Office PowerPoint</Application>
  <PresentationFormat>全屏显示(4:3)</PresentationFormat>
  <Paragraphs>281</Paragraphs>
  <Slides>20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1" baseType="lpstr">
      <vt:lpstr>Office 主题​​</vt:lpstr>
      <vt:lpstr>第9讲  栈</vt:lpstr>
      <vt:lpstr>基本概念</vt:lpstr>
      <vt:lpstr>顺序栈 指针结构体定义</vt:lpstr>
      <vt:lpstr>顺序栈 常数和类型定义</vt:lpstr>
      <vt:lpstr>顺序栈 初始化函数</vt:lpstr>
      <vt:lpstr>顺序栈 入栈函数</vt:lpstr>
      <vt:lpstr>顺序栈 出栈函数</vt:lpstr>
      <vt:lpstr>顺序栈 判空函数</vt:lpstr>
      <vt:lpstr>顺序栈 其他函数</vt:lpstr>
      <vt:lpstr>应用举例 数制转换</vt:lpstr>
      <vt:lpstr>主程序</vt:lpstr>
      <vt:lpstr>程序思考与改进</vt:lpstr>
      <vt:lpstr>链栈</vt:lpstr>
      <vt:lpstr>链栈 初始化</vt:lpstr>
      <vt:lpstr>链栈 入栈</vt:lpstr>
      <vt:lpstr>链栈 出栈</vt:lpstr>
      <vt:lpstr>链栈 判空</vt:lpstr>
      <vt:lpstr>链栈 取栈顶元素</vt:lpstr>
      <vt:lpstr>链栈 销毁</vt:lpstr>
      <vt:lpstr>补充练习</vt:lpstr>
    </vt:vector>
  </TitlesOfParts>
  <Company>lcr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程序设计实践A</dc:title>
  <dc:creator>lincongren</dc:creator>
  <cp:lastModifiedBy>lincongren</cp:lastModifiedBy>
  <cp:revision>924</cp:revision>
  <dcterms:created xsi:type="dcterms:W3CDTF">2017-06-15T08:08:42Z</dcterms:created>
  <dcterms:modified xsi:type="dcterms:W3CDTF">2021-07-15T11:31:05Z</dcterms:modified>
</cp:coreProperties>
</file>