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9" r:id="rId2"/>
    <p:sldId id="397" r:id="rId3"/>
    <p:sldId id="440" r:id="rId4"/>
    <p:sldId id="450" r:id="rId5"/>
    <p:sldId id="451" r:id="rId6"/>
    <p:sldId id="452" r:id="rId7"/>
    <p:sldId id="453" r:id="rId8"/>
    <p:sldId id="454" r:id="rId9"/>
    <p:sldId id="455" r:id="rId10"/>
    <p:sldId id="412" r:id="rId11"/>
    <p:sldId id="441" r:id="rId12"/>
    <p:sldId id="413" r:id="rId13"/>
    <p:sldId id="274" r:id="rId14"/>
    <p:sldId id="273" r:id="rId15"/>
    <p:sldId id="317" r:id="rId16"/>
    <p:sldId id="448" r:id="rId17"/>
    <p:sldId id="319" r:id="rId18"/>
    <p:sldId id="44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49"/>
            <p14:sldId id="397"/>
            <p14:sldId id="440"/>
            <p14:sldId id="450"/>
            <p14:sldId id="451"/>
            <p14:sldId id="452"/>
            <p14:sldId id="453"/>
            <p14:sldId id="454"/>
            <p14:sldId id="455"/>
            <p14:sldId id="412"/>
            <p14:sldId id="441"/>
            <p14:sldId id="413"/>
            <p14:sldId id="274"/>
          </p14:sldIdLst>
        </p14:section>
        <p14:section name="无标题节" id="{3BDDAF5B-385B-4AA6-8E81-3A588B3110A1}">
          <p14:sldIdLst>
            <p14:sldId id="273"/>
            <p14:sldId id="317"/>
            <p14:sldId id="448"/>
            <p14:sldId id="319"/>
            <p14:sldId id="4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3370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NMEA-018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队列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1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4628"/>
            <a:ext cx="8229600" cy="9461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5032018" y="476672"/>
            <a:ext cx="3860462" cy="3211332"/>
            <a:chOff x="4862570" y="836712"/>
            <a:chExt cx="3860462" cy="3211332"/>
          </a:xfrm>
        </p:grpSpPr>
        <p:sp>
          <p:nvSpPr>
            <p:cNvPr id="7" name="椭圆 6"/>
            <p:cNvSpPr/>
            <p:nvPr/>
          </p:nvSpPr>
          <p:spPr>
            <a:xfrm>
              <a:off x="6480152" y="2024784"/>
              <a:ext cx="1440000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40152" y="1484784"/>
              <a:ext cx="2520000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0"/>
              <a:endCxn id="7" idx="0"/>
            </p:cNvCxnSpPr>
            <p:nvPr/>
          </p:nvCxnSpPr>
          <p:spPr>
            <a:xfrm>
              <a:off x="7200152" y="1484784"/>
              <a:ext cx="0" cy="54000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63870" y="3508044"/>
              <a:ext cx="0" cy="54000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7" idx="2"/>
            </p:cNvCxnSpPr>
            <p:nvPr/>
          </p:nvCxnSpPr>
          <p:spPr>
            <a:xfrm flipV="1">
              <a:off x="5940152" y="2744864"/>
              <a:ext cx="540000" cy="6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920432" y="2737056"/>
              <a:ext cx="540000" cy="6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1"/>
              <a:endCxn id="7" idx="1"/>
            </p:cNvCxnSpPr>
            <p:nvPr/>
          </p:nvCxnSpPr>
          <p:spPr>
            <a:xfrm>
              <a:off x="6309197" y="1853870"/>
              <a:ext cx="381838" cy="38182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646546" y="3335211"/>
              <a:ext cx="381838" cy="38182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7"/>
            </p:cNvCxnSpPr>
            <p:nvPr/>
          </p:nvCxnSpPr>
          <p:spPr>
            <a:xfrm flipH="1">
              <a:off x="7740352" y="1853870"/>
              <a:ext cx="350755" cy="37277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298524" y="3230045"/>
              <a:ext cx="350755" cy="37277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62570" y="3030113"/>
              <a:ext cx="908134" cy="861774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70C0"/>
                  </a:solidFill>
                </a:rPr>
                <a:t>front</a:t>
              </a:r>
            </a:p>
            <a:p>
              <a:r>
                <a:rPr lang="zh-CN" altLang="en-US" sz="2800" dirty="0" smtClean="0">
                  <a:solidFill>
                    <a:srgbClr val="0070C0"/>
                  </a:solidFill>
                </a:rPr>
                <a:t>出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43588" y="836712"/>
              <a:ext cx="7794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70C0"/>
                  </a:solidFill>
                </a:rPr>
                <a:t>rear</a:t>
              </a:r>
            </a:p>
            <a:p>
              <a:r>
                <a:rPr lang="zh-CN" altLang="en-US" sz="2800" dirty="0">
                  <a:solidFill>
                    <a:srgbClr val="0070C0"/>
                  </a:solidFill>
                </a:rPr>
                <a:t>进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489011" y="341643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259937" y="3464944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87968" y="2961313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837465" y="2075075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2123" y="1592260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24" name="直接箭头连接符 1023"/>
            <p:cNvCxnSpPr>
              <a:stCxn id="24" idx="3"/>
            </p:cNvCxnSpPr>
            <p:nvPr/>
          </p:nvCxnSpPr>
          <p:spPr>
            <a:xfrm flipV="1">
              <a:off x="5770704" y="3182316"/>
              <a:ext cx="369978" cy="2786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箭头连接符 1026"/>
            <p:cNvCxnSpPr/>
            <p:nvPr/>
          </p:nvCxnSpPr>
          <p:spPr>
            <a:xfrm flipH="1">
              <a:off x="7897156" y="1233948"/>
              <a:ext cx="203236" cy="3948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61023" y="3068960"/>
            <a:ext cx="782740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数据结构与顺序队列相同，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初始状态：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rear=</a:t>
            </a:r>
            <a:r>
              <a:rPr lang="en-US" altLang="zh-CN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MaxSize-1    </a:t>
            </a:r>
            <a:endParaRPr lang="en-US" altLang="zh-CN" sz="2800" i="1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队空：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                </a:t>
            </a:r>
            <a:r>
              <a:rPr lang="en-US" altLang="zh-CN" sz="2800" dirty="0" err="1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=16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32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等为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好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队满：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(rear+1)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800" dirty="0" err="1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少用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个空间</a:t>
            </a:r>
            <a:endParaRPr lang="en-US" altLang="zh-CN" sz="2800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进队：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rear</a:t>
            </a: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(rear+1)</a:t>
            </a: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%</a:t>
            </a:r>
            <a:r>
              <a:rPr lang="en-US" altLang="zh-CN" sz="28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;</a:t>
            </a:r>
            <a:r>
              <a:rPr lang="en-US" altLang="zh-CN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 data[rear]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e;</a:t>
            </a:r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出队：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(front+1)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800" dirty="0" err="1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MaxSize</a:t>
            </a:r>
            <a:r>
              <a:rPr lang="en-US" altLang="zh-CN" sz="2800" dirty="0" err="1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;e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data[front];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队长？</a:t>
            </a:r>
            <a:endParaRPr lang="en-US" altLang="zh-CN" sz="2800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376178" y="1394773"/>
            <a:ext cx="5715988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操作系统中的键盘缓冲区；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GPS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r>
              <a:rPr lang="en-US" altLang="zh-CN" sz="2800" u="sng" dirty="0" smtClean="0">
                <a:hlinkClick r:id="rId2"/>
              </a:rPr>
              <a:t>NMEA-0183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数据接收处理；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3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9898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44046"/>
              </p:ext>
            </p:extLst>
          </p:nvPr>
        </p:nvGraphicFramePr>
        <p:xfrm>
          <a:off x="3635896" y="158775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89406"/>
              </p:ext>
            </p:extLst>
          </p:nvPr>
        </p:nvGraphicFramePr>
        <p:xfrm>
          <a:off x="6084168" y="158775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60914"/>
              </p:ext>
            </p:extLst>
          </p:nvPr>
        </p:nvGraphicFramePr>
        <p:xfrm>
          <a:off x="7452320" y="1587757"/>
          <a:ext cx="14401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63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19238"/>
              </p:ext>
            </p:extLst>
          </p:nvPr>
        </p:nvGraphicFramePr>
        <p:xfrm>
          <a:off x="2267744" y="157365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24328" y="10645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尾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10645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35696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020272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652120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3848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235" y="151574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72000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9592" y="1568593"/>
            <a:ext cx="908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front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出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740352" y="2144657"/>
            <a:ext cx="0" cy="50405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12360" y="2186861"/>
            <a:ext cx="779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rear</a:t>
            </a:r>
          </a:p>
          <a:p>
            <a:r>
              <a:rPr lang="zh-CN" altLang="en-US" sz="2800" dirty="0">
                <a:solidFill>
                  <a:srgbClr val="0070C0"/>
                </a:solidFill>
              </a:rPr>
              <a:t>进</a:t>
            </a:r>
          </a:p>
        </p:txBody>
      </p:sp>
      <p:sp>
        <p:nvSpPr>
          <p:cNvPr id="33" name="矩形 32"/>
          <p:cNvSpPr/>
          <p:nvPr/>
        </p:nvSpPr>
        <p:spPr>
          <a:xfrm>
            <a:off x="179512" y="2420888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数据节点：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qnode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{  </a:t>
            </a:r>
            <a:r>
              <a:rPr lang="en-US" altLang="zh-CN" sz="2800" dirty="0" err="1" smtClean="0"/>
              <a:t>QElemType</a:t>
            </a:r>
            <a:r>
              <a:rPr lang="en-US" altLang="zh-CN" sz="2800" dirty="0" smtClean="0"/>
              <a:t> data;</a:t>
            </a:r>
            <a:endParaRPr lang="zh-CN" altLang="en-US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 *next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4355976" y="2492896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头尾指针节点：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qnode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{  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 *front;</a:t>
            </a:r>
            <a:endParaRPr lang="zh-CN" altLang="en-US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 *rear;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LiQueue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19" y="4797152"/>
            <a:ext cx="8044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队空：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front=rear=NULL;        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动态分配，不会队满。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进队：将一节点</a:t>
            </a:r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插入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队尾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;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出队：将队头节点</a:t>
            </a:r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删除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循环链式队列：只需一个头或尾指针。</a:t>
            </a:r>
            <a:endParaRPr lang="zh-CN" altLang="en-US" sz="2800" dirty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7186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、构造循环队列的算法。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、构造链式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队列的算法。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、构造只有尾指针的循环链式队列的算法。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8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语法错误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3763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#define n 5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.....</a:t>
            </a: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func1(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x,inty,int</a:t>
            </a:r>
            <a:r>
              <a:rPr lang="en-US" altLang="zh-CN" sz="2800" dirty="0" smtClean="0">
                <a:solidFill>
                  <a:srgbClr val="0070C0"/>
                </a:solidFill>
              </a:rPr>
              <a:t> n)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1988840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8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此行编译出错</a:t>
            </a:r>
            <a:endParaRPr lang="en-US" altLang="zh-CN" sz="2800" dirty="0" smtClean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/>
              <a:t>“常数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”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275692"/>
            <a:ext cx="79816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实际错误是：前面定义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为符号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常量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函数中又定义成变量。</a:t>
            </a:r>
            <a:endParaRPr lang="en-US" altLang="zh-CN" sz="32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提醒：符号常量名不能再被定义成变量；</a:t>
            </a:r>
            <a:endParaRPr lang="en-US" altLang="zh-CN" sz="32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符号常量首字母大写，与变量区别；</a:t>
            </a:r>
            <a:endParaRPr lang="en-US" altLang="zh-CN" sz="32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不同函数中的变量尽量取名不同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zh-CN" altLang="en-US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运行错误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124744"/>
            <a:ext cx="47131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</a:rPr>
              <a:t>2+22+222+2222+22222+… </a:t>
            </a:r>
          </a:p>
          <a:p>
            <a:endParaRPr lang="en-US" altLang="zh-CN" sz="3200" dirty="0" smtClean="0">
              <a:solidFill>
                <a:srgbClr val="FF00FF"/>
              </a:solidFill>
            </a:endParaRPr>
          </a:p>
          <a:p>
            <a:r>
              <a:rPr lang="en-US" altLang="zh-CN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</a:rPr>
              <a:t> a=2,b=2,n=3;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b=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b+a</a:t>
            </a:r>
            <a:r>
              <a:rPr lang="en-US" altLang="zh-CN" sz="3200" dirty="0" smtClean="0">
                <a:solidFill>
                  <a:srgbClr val="0070C0"/>
                </a:solidFill>
              </a:rPr>
              <a:t>*pow(10,n)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573016"/>
            <a:ext cx="8164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n=0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时结果是对的，当</a:t>
            </a:r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n=2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时结果比正确值少</a:t>
            </a:r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pow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函数是双精度浮点型，转成整型会丢失尾数！</a:t>
            </a:r>
            <a:endParaRPr lang="en-US" altLang="zh-CN" sz="280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提醒：整型与浮点型数据转换要小心！</a:t>
            </a:r>
            <a:endParaRPr lang="en-US" altLang="zh-CN" sz="28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整型转换成浮点型一般没问题，</a:t>
            </a:r>
            <a:endParaRPr lang="en-US" altLang="zh-CN" sz="28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浮点型一般不能转换成整型！</a:t>
            </a:r>
            <a:endParaRPr lang="zh-CN" altLang="en-US" sz="280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2186" y="2420888"/>
            <a:ext cx="595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X</a:t>
            </a:r>
            <a:r>
              <a:rPr lang="en-US" altLang="zh-CN" sz="4000" baseline="30000" dirty="0" err="1" smtClean="0"/>
              <a:t>y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646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练习点评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59298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、要按功能划分函数问题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、程序调试查错的方法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增加一些显示语句等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逻辑检查是很难查出运行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bug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的！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、要加注解！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、程序必须有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“容错能力”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1340768"/>
            <a:ext cx="24161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DEBUG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……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#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ifdef</a:t>
            </a:r>
            <a:r>
              <a:rPr lang="en-US" altLang="zh-CN" sz="2800" dirty="0" smtClean="0">
                <a:solidFill>
                  <a:srgbClr val="FF00FF"/>
                </a:solidFill>
              </a:rPr>
              <a:t>  DEBUG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zh-CN" altLang="en-US" sz="2800" dirty="0" smtClean="0">
                <a:solidFill>
                  <a:srgbClr val="FF00FF"/>
                </a:solidFill>
              </a:rPr>
              <a:t>显示等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#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endif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答疑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84541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能不能编图形界面程序？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、为什么“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~0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”显示结果是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而    “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~1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首先必须相信程序的运行结果绝对不会错！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如果有错肯定你错了，不是计算机错了！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然后想</a:t>
            </a:r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清楚你错在哪里。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800" baseline="300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函数，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pow(</a:t>
            </a:r>
            <a:r>
              <a:rPr lang="en-US" altLang="zh-CN" sz="28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是浮点型，若整型不要用。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73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答疑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82638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语言有哪些库函数？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不同编译系统不尽相同，到编译系统目录找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.h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安装盘：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Program Files\</a:t>
            </a:r>
            <a:r>
              <a:rPr lang="en-US" altLang="zh-CN" sz="28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CodeBlocks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</a:t>
            </a:r>
            <a:r>
              <a:rPr lang="en-US" altLang="zh-CN" sz="28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MinGW</a:t>
            </a:r>
            <a:endParaRPr lang="en-US" altLang="zh-CN" sz="2800" dirty="0" smtClean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    \x86_64-w64-mingw32\include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4581128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时间函数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随机数函数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91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long double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2636912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#</a:t>
            </a:r>
            <a:r>
              <a:rPr lang="en-US" altLang="zh-CN" sz="2800" dirty="0"/>
              <a:t>include &lt;</a:t>
            </a:r>
            <a:r>
              <a:rPr lang="en-US" altLang="zh-CN" sz="2800" dirty="0" err="1"/>
              <a:t>math.h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 smtClean="0"/>
              <a:t>long </a:t>
            </a:r>
            <a:r>
              <a:rPr lang="en-US" altLang="zh-CN" sz="2800" dirty="0"/>
              <a:t>double   </a:t>
            </a:r>
            <a:r>
              <a:rPr lang="en-US" altLang="zh-CN" sz="2800" dirty="0" smtClean="0"/>
              <a:t>x,p1,p2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x=30*3.1415926/180;</a:t>
            </a:r>
          </a:p>
          <a:p>
            <a:r>
              <a:rPr lang="en-US" altLang="zh-CN" sz="2800" dirty="0" err="1" smtClean="0"/>
              <a:t>sincosl</a:t>
            </a:r>
            <a:r>
              <a:rPr lang="en-US" altLang="zh-CN" sz="2800" dirty="0" smtClean="0"/>
              <a:t>(x</a:t>
            </a:r>
            <a:r>
              <a:rPr lang="en-US" altLang="zh-CN" sz="2800" dirty="0"/>
              <a:t>,&amp;p1,&amp;p2);</a:t>
            </a:r>
          </a:p>
          <a:p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f,%f,%</a:t>
            </a:r>
            <a:r>
              <a:rPr lang="en-US" altLang="zh-CN" sz="2800" dirty="0" err="1"/>
              <a:t>f</a:t>
            </a:r>
            <a:r>
              <a:rPr lang="en-US" altLang="zh-CN" sz="2800" dirty="0"/>
              <a:t>\n",</a:t>
            </a:r>
            <a:r>
              <a:rPr lang="en-US" altLang="zh-CN" sz="2800" dirty="0">
                <a:solidFill>
                  <a:srgbClr val="FF0000"/>
                </a:solidFill>
              </a:rPr>
              <a:t>(double)x,(double)p1,(double)p2</a:t>
            </a:r>
            <a:r>
              <a:rPr lang="en-US" altLang="zh-CN" sz="2800" dirty="0" smtClean="0"/>
              <a:t>);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35496" y="5253007"/>
            <a:ext cx="8951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</a:rPr>
              <a:t>sincosf</a:t>
            </a:r>
            <a:r>
              <a:rPr lang="en-US" altLang="zh-CN" sz="2400" dirty="0">
                <a:solidFill>
                  <a:srgbClr val="0070C0"/>
                </a:solidFill>
              </a:rPr>
              <a:t> (float __x, float *</a:t>
            </a:r>
            <a:r>
              <a:rPr lang="en-US" altLang="zh-CN" sz="2400" dirty="0" err="1">
                <a:solidFill>
                  <a:srgbClr val="0070C0"/>
                </a:solidFill>
              </a:rPr>
              <a:t>p_sin</a:t>
            </a:r>
            <a:r>
              <a:rPr lang="en-US" altLang="zh-CN" sz="2400" dirty="0">
                <a:solidFill>
                  <a:srgbClr val="0070C0"/>
                </a:solidFill>
              </a:rPr>
              <a:t>, float *</a:t>
            </a:r>
            <a:r>
              <a:rPr lang="en-US" altLang="zh-CN" sz="2400" dirty="0" err="1">
                <a:solidFill>
                  <a:srgbClr val="0070C0"/>
                </a:solidFill>
              </a:rPr>
              <a:t>p_cos</a:t>
            </a: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void  </a:t>
            </a:r>
            <a:r>
              <a:rPr lang="en-US" altLang="zh-CN" sz="2400" dirty="0" err="1">
                <a:solidFill>
                  <a:srgbClr val="0070C0"/>
                </a:solidFill>
              </a:rPr>
              <a:t>sincos</a:t>
            </a:r>
            <a:r>
              <a:rPr lang="en-US" altLang="zh-CN" sz="2400" dirty="0">
                <a:solidFill>
                  <a:srgbClr val="0070C0"/>
                </a:solidFill>
              </a:rPr>
              <a:t> (double __x, double *</a:t>
            </a:r>
            <a:r>
              <a:rPr lang="en-US" altLang="zh-CN" sz="2400" dirty="0" err="1">
                <a:solidFill>
                  <a:srgbClr val="0070C0"/>
                </a:solidFill>
              </a:rPr>
              <a:t>p_sin</a:t>
            </a:r>
            <a:r>
              <a:rPr lang="en-US" altLang="zh-CN" sz="2400" dirty="0">
                <a:solidFill>
                  <a:srgbClr val="0070C0"/>
                </a:solidFill>
              </a:rPr>
              <a:t>, double *</a:t>
            </a:r>
            <a:r>
              <a:rPr lang="en-US" altLang="zh-CN" sz="2400" dirty="0" err="1">
                <a:solidFill>
                  <a:srgbClr val="0070C0"/>
                </a:solidFill>
              </a:rPr>
              <a:t>p_cos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void  </a:t>
            </a:r>
            <a:r>
              <a:rPr lang="en-US" altLang="zh-CN" sz="2400" dirty="0" err="1">
                <a:solidFill>
                  <a:srgbClr val="0070C0"/>
                </a:solidFill>
              </a:rPr>
              <a:t>sincosl</a:t>
            </a:r>
            <a:r>
              <a:rPr lang="en-US" altLang="zh-CN" sz="2400" dirty="0">
                <a:solidFill>
                  <a:srgbClr val="0070C0"/>
                </a:solidFill>
              </a:rPr>
              <a:t> (long double __x, long double *</a:t>
            </a:r>
            <a:r>
              <a:rPr lang="en-US" altLang="zh-CN" sz="2400" dirty="0" err="1">
                <a:solidFill>
                  <a:srgbClr val="0070C0"/>
                </a:solidFill>
              </a:rPr>
              <a:t>p_sin</a:t>
            </a:r>
            <a:r>
              <a:rPr lang="en-US" altLang="zh-CN" sz="2400" dirty="0">
                <a:solidFill>
                  <a:srgbClr val="0070C0"/>
                </a:solidFill>
              </a:rPr>
              <a:t>, long double *</a:t>
            </a:r>
            <a:r>
              <a:rPr lang="en-US" altLang="zh-CN" sz="2400" dirty="0" err="1">
                <a:solidFill>
                  <a:srgbClr val="0070C0"/>
                </a:solidFill>
              </a:rPr>
              <a:t>p_cos</a:t>
            </a: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025" y="1052736"/>
            <a:ext cx="817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printf</a:t>
            </a:r>
            <a:r>
              <a:rPr lang="en-US" altLang="zh-CN" sz="2800" dirty="0" smtClean="0"/>
              <a:t>(“%Lf”,</a:t>
            </a:r>
            <a:r>
              <a:rPr lang="en-US" altLang="zh-CN" sz="2800" dirty="0" smtClean="0">
                <a:solidFill>
                  <a:srgbClr val="FF0000"/>
                </a:solidFill>
              </a:rPr>
              <a:t>p1</a:t>
            </a:r>
            <a:r>
              <a:rPr lang="en-US" altLang="zh-CN" sz="2800" dirty="0" smtClean="0"/>
              <a:t>);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编译时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不能识别。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/>
              <a:t>printf</a:t>
            </a:r>
            <a:r>
              <a:rPr lang="en-US" altLang="zh-CN" sz="2800" dirty="0" smtClean="0"/>
              <a:t>(“%f</a:t>
            </a:r>
            <a:r>
              <a:rPr lang="en-US" altLang="zh-CN" sz="2800" dirty="0"/>
              <a:t>”,</a:t>
            </a:r>
            <a:r>
              <a:rPr lang="en-US" altLang="zh-CN" sz="2800" dirty="0">
                <a:solidFill>
                  <a:srgbClr val="FF0000"/>
                </a:solidFill>
              </a:rPr>
              <a:t>p1</a:t>
            </a:r>
            <a:r>
              <a:rPr lang="en-US" altLang="zh-CN" sz="2800" dirty="0"/>
              <a:t>); </a:t>
            </a:r>
            <a:r>
              <a:rPr lang="en-US" altLang="zh-CN" sz="2800" dirty="0" smtClean="0"/>
              <a:t>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编译时警告类型错，显示的数据错！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printf_s</a:t>
            </a:r>
            <a:r>
              <a:rPr lang="en-US" altLang="zh-CN" sz="2800" dirty="0" smtClean="0"/>
              <a:t>(“%</a:t>
            </a:r>
            <a:r>
              <a:rPr lang="en-US" altLang="zh-CN" sz="2800" dirty="0"/>
              <a:t>Lf”,</a:t>
            </a:r>
            <a:r>
              <a:rPr lang="en-US" altLang="zh-CN" sz="2800" dirty="0">
                <a:solidFill>
                  <a:srgbClr val="FF0000"/>
                </a:solidFill>
              </a:rPr>
              <a:t>p1</a:t>
            </a:r>
            <a:r>
              <a:rPr lang="en-US" altLang="zh-CN" sz="2800" dirty="0" smtClean="0"/>
              <a:t>);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编译正确，显示的数据错！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50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66781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在一端（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队尾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）插入在另一端（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队头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）删除的线性表。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先进先出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223" y="2546901"/>
            <a:ext cx="8652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基本操作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初始化、进队、出队、判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空、</a:t>
            </a:r>
            <a:endParaRPr lang="en-US" altLang="zh-CN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销毁、清空、测队列大小、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  <p:sp>
        <p:nvSpPr>
          <p:cNvPr id="12" name="矩形 11"/>
          <p:cNvSpPr/>
          <p:nvPr/>
        </p:nvSpPr>
        <p:spPr>
          <a:xfrm>
            <a:off x="168223" y="3699029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循环队列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  把队列的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前端的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后端连接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起来，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环形队列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  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形成一个环形的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线性表。          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5445224"/>
            <a:ext cx="8074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双端队列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：在两端都可插入删除的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输入受限、输出受限的双端队列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00" y="47779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顺序存储、链式存储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6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86766"/>
              </p:ext>
            </p:extLst>
          </p:nvPr>
        </p:nvGraphicFramePr>
        <p:xfrm>
          <a:off x="2040700" y="1628800"/>
          <a:ext cx="41281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/>
                <a:gridCol w="648072"/>
                <a:gridCol w="720080"/>
                <a:gridCol w="720080"/>
                <a:gridCol w="720080"/>
                <a:gridCol w="648072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352396" y="214859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808780" y="2162660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1618" y="2060848"/>
            <a:ext cx="908134" cy="8617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front</a:t>
            </a:r>
          </a:p>
          <a:p>
            <a:r>
              <a:rPr lang="zh-CN" altLang="en-US" sz="2800" dirty="0">
                <a:solidFill>
                  <a:srgbClr val="0070C0"/>
                </a:solidFill>
              </a:rPr>
              <a:t>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0788" y="2060848"/>
            <a:ext cx="779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rear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</a:rPr>
              <a:t>进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140968"/>
            <a:ext cx="4947765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初始状态：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rear=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-1          </a:t>
            </a:r>
            <a:endParaRPr lang="en-US" altLang="zh-CN" sz="2800" i="1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队空：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队满：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MaxSize-1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队长：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rear-front</a:t>
            </a: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进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rear++;data[rear]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e;</a:t>
            </a:r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出队：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front++;e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data[front];</a:t>
            </a:r>
            <a:endParaRPr lang="zh-CN" altLang="en-US" sz="2800" dirty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1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4236" y="2406367"/>
            <a:ext cx="83542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/>
              <a:t>#define </a:t>
            </a:r>
            <a:r>
              <a:rPr lang="en-US" altLang="zh-CN" sz="2800" dirty="0" err="1" smtClean="0"/>
              <a:t>MaxSize</a:t>
            </a:r>
            <a:r>
              <a:rPr lang="en-US" altLang="zh-CN" sz="2800" dirty="0" smtClean="0"/>
              <a:t> 40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最多元素数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/>
              <a:t>{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QElemType</a:t>
            </a:r>
            <a:r>
              <a:rPr lang="en-US" altLang="zh-CN" sz="2800" dirty="0" smtClean="0"/>
              <a:t> data[</a:t>
            </a:r>
            <a:r>
              <a:rPr lang="en-US" altLang="zh-CN" sz="2800" dirty="0" err="1" smtClean="0"/>
              <a:t>MaxSize</a:t>
            </a:r>
            <a:r>
              <a:rPr lang="en-US" altLang="zh-CN" sz="2800" dirty="0" smtClean="0"/>
              <a:t>] ;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用数组存放队列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front,rear</a:t>
            </a:r>
            <a:r>
              <a:rPr lang="en-US" altLang="zh-CN" sz="2800" dirty="0" smtClean="0"/>
              <a:t>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队首、队尾指针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下标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/>
              <a:t>}</a:t>
            </a:r>
            <a:r>
              <a:rPr lang="en-US" altLang="zh-CN" sz="2800" dirty="0" err="1" smtClean="0"/>
              <a:t>SeqQueue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95536" y="1628800"/>
            <a:ext cx="3866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QElemType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1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初始化函数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1844824"/>
            <a:ext cx="597666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altLang="zh-CN" sz="2800" b="1" dirty="0"/>
              <a:t>SeqQueue  *</a:t>
            </a:r>
            <a:r>
              <a:rPr lang="ru-RU" altLang="zh-CN" sz="2800" dirty="0"/>
              <a:t> </a:t>
            </a:r>
            <a:r>
              <a:rPr lang="ru-RU" altLang="zh-CN" sz="2800" b="1" dirty="0"/>
              <a:t>InitQueue (SeqQueue *Q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{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Q-&gt;front = </a:t>
            </a:r>
            <a:r>
              <a:rPr lang="en-US" altLang="zh-CN" sz="2800" b="1" dirty="0" smtClean="0"/>
              <a:t>-1</a:t>
            </a:r>
            <a:r>
              <a:rPr lang="zh-CN" altLang="ru-RU" sz="2800" b="1" dirty="0" smtClean="0"/>
              <a:t>； </a:t>
            </a:r>
            <a:endParaRPr lang="zh-CN" altLang="ru-RU" sz="2800" b="1" dirty="0"/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     </a:t>
            </a:r>
            <a:r>
              <a:rPr lang="ru-RU" altLang="zh-CN" sz="2800" b="1" dirty="0"/>
              <a:t>Q-&gt;rear = </a:t>
            </a:r>
            <a:r>
              <a:rPr lang="en-US" altLang="zh-CN" sz="2800" b="1" dirty="0" smtClean="0"/>
              <a:t>-1</a:t>
            </a:r>
            <a:r>
              <a:rPr lang="zh-CN" altLang="ru-RU" sz="2800" b="1" dirty="0" smtClean="0"/>
              <a:t>；</a:t>
            </a:r>
            <a:endParaRPr lang="zh-CN" altLang="ru-RU" sz="2800" b="1" dirty="0"/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     </a:t>
            </a:r>
            <a:r>
              <a:rPr lang="ru-RU" altLang="zh-CN" sz="2800" b="1" dirty="0"/>
              <a:t>return Q</a:t>
            </a:r>
            <a:r>
              <a:rPr lang="zh-CN" altLang="ru-RU" sz="2800" b="1" dirty="0"/>
              <a:t>；</a:t>
            </a: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</a:t>
            </a:r>
            <a:r>
              <a:rPr lang="ru-RU" altLang="zh-CN" sz="2800" b="1" dirty="0"/>
              <a:t>}</a:t>
            </a:r>
            <a:r>
              <a:rPr lang="ru-RU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19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入队函数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altLang="zh-CN" sz="2800" b="1" dirty="0"/>
              <a:t>void Add (SeqQueue </a:t>
            </a:r>
            <a:r>
              <a:rPr lang="ru-RU" altLang="zh-CN" sz="2800" b="1" dirty="0" smtClean="0"/>
              <a:t>*</a:t>
            </a:r>
            <a:r>
              <a:rPr lang="en-US" altLang="zh-CN" sz="2800" b="1" dirty="0" smtClean="0"/>
              <a:t>Q</a:t>
            </a:r>
            <a:r>
              <a:rPr lang="zh-CN" altLang="ru-RU" sz="2800" b="1" dirty="0" smtClean="0"/>
              <a:t>，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b="1" dirty="0" err="1"/>
              <a:t>QElemType</a:t>
            </a:r>
            <a:r>
              <a:rPr lang="ru-RU" altLang="zh-CN" sz="2800" b="1" dirty="0" smtClean="0"/>
              <a:t> </a:t>
            </a:r>
            <a:r>
              <a:rPr lang="ru-RU" altLang="zh-CN" sz="2800" b="1" dirty="0"/>
              <a:t>x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{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if(!QueueFull(Q</a:t>
            </a:r>
            <a:r>
              <a:rPr lang="ru-RU" altLang="zh-CN" sz="2800" b="1" dirty="0" smtClean="0"/>
              <a:t>))</a:t>
            </a:r>
            <a:r>
              <a:rPr lang="en-US" altLang="zh-CN" sz="2800" b="1" dirty="0" smtClean="0"/>
              <a:t>   </a:t>
            </a:r>
            <a:r>
              <a:rPr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若队不满，则进行入队运算</a:t>
            </a: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	 </a:t>
            </a:r>
            <a:r>
              <a:rPr lang="en-US" altLang="zh-CN" sz="2800" b="1" dirty="0" smtClean="0"/>
              <a:t>  </a:t>
            </a:r>
            <a:r>
              <a:rPr lang="ru-RU" altLang="zh-CN" sz="2800" b="1" dirty="0" smtClean="0"/>
              <a:t>Q-</a:t>
            </a:r>
            <a:r>
              <a:rPr lang="ru-RU" altLang="zh-CN" sz="2800" b="1" dirty="0"/>
              <a:t>&gt;data</a:t>
            </a:r>
            <a:r>
              <a:rPr lang="ru-RU" altLang="zh-CN" sz="2800" b="1" dirty="0" smtClean="0"/>
              <a:t>[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++</a:t>
            </a:r>
            <a:r>
              <a:rPr lang="ru-RU" altLang="zh-CN" sz="2800" b="1" dirty="0" smtClean="0"/>
              <a:t>Q-</a:t>
            </a:r>
            <a:r>
              <a:rPr lang="ru-RU" altLang="zh-CN" sz="2800" b="1" dirty="0"/>
              <a:t>&gt;rear] = </a:t>
            </a:r>
            <a:r>
              <a:rPr lang="ru-RU" altLang="zh-CN" sz="2800" b="1" dirty="0" smtClean="0"/>
              <a:t>x</a:t>
            </a:r>
            <a:r>
              <a:rPr lang="zh-CN" altLang="ru-RU" sz="2800" b="1" dirty="0" smtClean="0"/>
              <a:t>；</a:t>
            </a:r>
          </a:p>
          <a:p>
            <a:pPr>
              <a:spcAft>
                <a:spcPts val="1200"/>
              </a:spcAft>
            </a:pPr>
            <a:r>
              <a:rPr lang="en-US" altLang="zh-CN" sz="2800" b="1" dirty="0" smtClean="0"/>
              <a:t>    </a:t>
            </a:r>
            <a:r>
              <a:rPr lang="ru-RU" altLang="zh-CN" sz="2800" b="1" dirty="0" smtClean="0"/>
              <a:t>else   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</a:t>
            </a:r>
            <a:r>
              <a:rPr lang="ru-RU" altLang="zh-CN" sz="2800" b="1" dirty="0" smtClean="0"/>
              <a:t>printf</a:t>
            </a:r>
            <a:r>
              <a:rPr lang="ru-RU" altLang="zh-CN" sz="2800" b="1" dirty="0"/>
              <a:t>(“queue full”)</a:t>
            </a:r>
            <a:r>
              <a:rPr lang="zh-CN" altLang="ru-RU" sz="2800" b="1" dirty="0"/>
              <a:t>；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}</a:t>
            </a:r>
            <a:r>
              <a:rPr lang="ru-RU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3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出队函数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00808"/>
            <a:ext cx="77768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altLang="zh-CN" sz="2800" b="1" dirty="0"/>
              <a:t>void  Delete (SeqQueue </a:t>
            </a:r>
            <a:r>
              <a:rPr lang="ru-RU" altLang="zh-CN" sz="2800" b="1" dirty="0" smtClean="0"/>
              <a:t>*</a:t>
            </a:r>
            <a:r>
              <a:rPr lang="en-US" altLang="zh-CN" sz="2800" b="1" dirty="0" smtClean="0"/>
              <a:t>Q, </a:t>
            </a:r>
            <a:r>
              <a:rPr lang="en-US" altLang="zh-CN" sz="2800" b="1" dirty="0" err="1"/>
              <a:t>QElemType</a:t>
            </a:r>
            <a:r>
              <a:rPr lang="ru-RU" altLang="zh-CN" sz="2800" b="1" dirty="0"/>
              <a:t> </a:t>
            </a:r>
            <a:r>
              <a:rPr lang="en-US" altLang="zh-CN" sz="2800" b="1" dirty="0" smtClean="0"/>
              <a:t>*</a:t>
            </a:r>
            <a:r>
              <a:rPr lang="ru-RU" altLang="zh-CN" sz="2800" b="1" dirty="0" smtClean="0"/>
              <a:t>x)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{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if(!QueueEmpty(Q)) </a:t>
            </a:r>
            <a:r>
              <a:rPr lang="en-US" altLang="zh-CN" sz="2800" b="1" dirty="0" smtClean="0"/>
              <a:t>      </a:t>
            </a:r>
            <a:r>
              <a:rPr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若队不空，</a:t>
            </a:r>
            <a:r>
              <a:rPr lang="zh-CN" altLang="ru-RU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则出队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ru-RU" sz="2800" b="1" dirty="0" smtClean="0"/>
              <a:t>          </a:t>
            </a:r>
            <a:r>
              <a:rPr lang="en-US" altLang="zh-CN" sz="2800" b="1" dirty="0" smtClean="0"/>
              <a:t>   *x = </a:t>
            </a:r>
            <a:r>
              <a:rPr lang="ru-RU" altLang="zh-CN" sz="2800" b="1" dirty="0" smtClean="0"/>
              <a:t>Q-</a:t>
            </a:r>
            <a:r>
              <a:rPr lang="ru-RU" altLang="zh-CN" sz="2800" b="1" dirty="0"/>
              <a:t>&gt;data[</a:t>
            </a:r>
            <a:r>
              <a:rPr lang="en-US" altLang="zh-CN" sz="2800" b="1" dirty="0">
                <a:solidFill>
                  <a:srgbClr val="FF0000"/>
                </a:solidFill>
              </a:rPr>
              <a:t>++</a:t>
            </a:r>
            <a:r>
              <a:rPr lang="ru-RU" altLang="zh-CN" sz="2800" b="1" dirty="0"/>
              <a:t>Q-</a:t>
            </a:r>
            <a:r>
              <a:rPr lang="ru-RU" altLang="zh-CN" sz="2800" b="1" dirty="0" smtClean="0"/>
              <a:t>&gt;</a:t>
            </a:r>
            <a:r>
              <a:rPr lang="en-US" altLang="zh-CN" sz="2800" b="1" dirty="0" smtClean="0"/>
              <a:t>front</a:t>
            </a:r>
            <a:r>
              <a:rPr lang="ru-RU" altLang="zh-CN" sz="2800" b="1" dirty="0" smtClean="0"/>
              <a:t>]</a:t>
            </a:r>
            <a:r>
              <a:rPr lang="zh-CN" altLang="ru-RU" sz="2800" b="1" dirty="0" smtClean="0"/>
              <a:t>；</a:t>
            </a:r>
            <a:endParaRPr lang="zh-CN" altLang="ru-RU" sz="2800" b="1" dirty="0"/>
          </a:p>
          <a:p>
            <a:pPr>
              <a:spcAft>
                <a:spcPts val="1200"/>
              </a:spcAft>
            </a:pPr>
            <a:r>
              <a:rPr lang="en-US" altLang="zh-CN" sz="2800" b="1" dirty="0" smtClean="0"/>
              <a:t>        </a:t>
            </a:r>
            <a:r>
              <a:rPr lang="ru-RU" altLang="zh-CN" sz="2800" b="1" dirty="0" smtClean="0"/>
              <a:t>else 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   </a:t>
            </a:r>
            <a:r>
              <a:rPr lang="en-US" altLang="zh-CN" sz="2800" b="1" dirty="0" smtClean="0"/>
              <a:t>    </a:t>
            </a:r>
            <a:r>
              <a:rPr lang="ru-RU" altLang="zh-CN" sz="2800" b="1" dirty="0" smtClean="0"/>
              <a:t>printf</a:t>
            </a:r>
            <a:r>
              <a:rPr lang="ru-RU" altLang="zh-CN" sz="2800" b="1" dirty="0"/>
              <a:t>(“queue empty”)</a:t>
            </a:r>
            <a:r>
              <a:rPr lang="zh-CN" altLang="ru-RU" sz="2800" b="1" dirty="0"/>
              <a:t>；</a:t>
            </a: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</a:t>
            </a:r>
            <a:r>
              <a:rPr lang="ru-RU" altLang="zh-CN" sz="2800" b="1" dirty="0"/>
              <a:t>}</a:t>
            </a:r>
            <a:r>
              <a:rPr lang="ru-RU" altLang="zh-CN" sz="2800" dirty="0"/>
              <a:t> </a:t>
            </a:r>
            <a:r>
              <a:rPr lang="en-US" altLang="zh-CN" sz="2800" dirty="0" smtClean="0"/>
              <a:t>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也可以用返回参数</a:t>
            </a:r>
            <a:endParaRPr lang="ru-RU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0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判满函数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700808"/>
            <a:ext cx="6768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ru-RU" altLang="zh-CN" b="1" dirty="0"/>
              <a:t> </a:t>
            </a:r>
            <a:r>
              <a:rPr kumimoji="1" lang="ru-RU" altLang="zh-CN" sz="2800" b="1" dirty="0"/>
              <a:t>int  QueueFull (SeqQueue *Q</a:t>
            </a:r>
            <a:r>
              <a:rPr kumimoji="1" lang="ru-RU" altLang="zh-CN" sz="2800" b="1" dirty="0" smtClean="0"/>
              <a:t>)</a:t>
            </a:r>
            <a:endParaRPr kumimoji="1" lang="en-US" altLang="zh-CN" sz="2800" b="1" dirty="0" smtClean="0"/>
          </a:p>
          <a:p>
            <a:pPr>
              <a:spcAft>
                <a:spcPts val="1200"/>
              </a:spcAft>
            </a:pPr>
            <a:r>
              <a:rPr kumimoji="1" lang="ru-RU" altLang="zh-CN" sz="2800" b="1" dirty="0" smtClean="0"/>
              <a:t>{</a:t>
            </a:r>
            <a:endParaRPr kumimoji="1" lang="ru-RU" altLang="zh-CN" sz="2800" b="1" dirty="0"/>
          </a:p>
          <a:p>
            <a:pPr>
              <a:spcAft>
                <a:spcPts val="1200"/>
              </a:spcAft>
            </a:pPr>
            <a:r>
              <a:rPr kumimoji="1" lang="ru-RU" altLang="zh-CN" sz="2800" b="1" dirty="0"/>
              <a:t>     </a:t>
            </a:r>
            <a:r>
              <a:rPr kumimoji="1" lang="ru-RU" altLang="zh-CN" sz="2800" b="1" dirty="0" smtClean="0"/>
              <a:t>if(Q-</a:t>
            </a:r>
            <a:r>
              <a:rPr kumimoji="1" lang="ru-RU" altLang="zh-CN" sz="2800" b="1" dirty="0"/>
              <a:t>&gt;rear </a:t>
            </a:r>
            <a:r>
              <a:rPr kumimoji="1" lang="ru-RU" altLang="zh-CN" sz="2800" b="1" dirty="0" smtClean="0"/>
              <a:t> </a:t>
            </a:r>
            <a:r>
              <a:rPr kumimoji="1" lang="ru-RU" altLang="zh-CN" sz="2800" b="1" dirty="0"/>
              <a:t>= = </a:t>
            </a:r>
            <a:r>
              <a:rPr lang="en-US" altLang="zh-CN" sz="2800" dirty="0" smtClean="0"/>
              <a:t>MaxSize-1</a:t>
            </a:r>
            <a:r>
              <a:rPr kumimoji="1" lang="ru-RU" altLang="zh-CN" sz="2800" b="1" dirty="0" smtClean="0"/>
              <a:t>)</a:t>
            </a:r>
            <a:r>
              <a:rPr kumimoji="1" lang="ru-RU" altLang="zh-CN" sz="2800" b="1" dirty="0"/>
              <a:t>	 </a:t>
            </a:r>
            <a:endParaRPr kumimoji="1" lang="en-US" altLang="zh-CN" sz="2800" b="1" dirty="0" smtClean="0"/>
          </a:p>
          <a:p>
            <a:pPr>
              <a:spcAft>
                <a:spcPts val="1200"/>
              </a:spcAft>
            </a:pPr>
            <a:r>
              <a:rPr kumimoji="1" lang="en-US" altLang="zh-CN" sz="2800" b="1" dirty="0"/>
              <a:t> </a:t>
            </a:r>
            <a:r>
              <a:rPr kumimoji="1" lang="en-US" altLang="zh-CN" sz="2800" b="1" dirty="0" smtClean="0"/>
              <a:t>           </a:t>
            </a:r>
            <a:r>
              <a:rPr kumimoji="1" lang="ru-RU" altLang="zh-CN" sz="2800" b="1" dirty="0" smtClean="0"/>
              <a:t>return </a:t>
            </a:r>
            <a:r>
              <a:rPr kumimoji="1" lang="ru-RU" altLang="zh-CN" sz="2800" b="1" dirty="0"/>
              <a:t>1</a:t>
            </a:r>
            <a:r>
              <a:rPr kumimoji="1" lang="zh-CN" altLang="ru-RU" sz="2800" b="1" dirty="0" smtClean="0">
                <a:solidFill>
                  <a:srgbClr val="00B050"/>
                </a:solidFill>
              </a:rPr>
              <a:t>；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        </a:t>
            </a:r>
            <a:r>
              <a:rPr kumimoji="1"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队满时返回</a:t>
            </a:r>
            <a:r>
              <a:rPr kumimoji="1" lang="ru-RU" altLang="zh-CN" sz="2800" b="1" dirty="0">
                <a:solidFill>
                  <a:srgbClr val="00B050"/>
                </a:solidFill>
              </a:rPr>
              <a:t>1</a:t>
            </a:r>
            <a:endParaRPr kumimoji="1" lang="zh-CN" altLang="ru-RU" sz="2800" b="1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zh-CN" altLang="ru-RU" sz="2800" b="1" dirty="0"/>
              <a:t>     </a:t>
            </a:r>
            <a:r>
              <a:rPr kumimoji="1" lang="ru-RU" altLang="zh-CN" sz="2800" b="1" dirty="0"/>
              <a:t>else  </a:t>
            </a:r>
            <a:endParaRPr kumimoji="1" lang="en-US" altLang="zh-CN" sz="2800" b="1" dirty="0" smtClean="0"/>
          </a:p>
          <a:p>
            <a:pPr>
              <a:spcAft>
                <a:spcPts val="1200"/>
              </a:spcAft>
            </a:pPr>
            <a:r>
              <a:rPr kumimoji="1" lang="ru-RU" altLang="zh-CN" sz="2800" b="1" dirty="0" smtClean="0"/>
              <a:t> </a:t>
            </a:r>
            <a:r>
              <a:rPr kumimoji="1" lang="en-US" altLang="zh-CN" sz="2800" b="1" dirty="0" smtClean="0"/>
              <a:t>           </a:t>
            </a:r>
            <a:r>
              <a:rPr kumimoji="1" lang="ru-RU" altLang="zh-CN" sz="2800" b="1" dirty="0" smtClean="0"/>
              <a:t>return </a:t>
            </a:r>
            <a:r>
              <a:rPr kumimoji="1" lang="ru-RU" altLang="zh-CN" sz="2800" b="1" dirty="0"/>
              <a:t>0</a:t>
            </a:r>
            <a:r>
              <a:rPr kumimoji="1" lang="zh-CN" altLang="ru-RU" sz="2800" b="1" dirty="0"/>
              <a:t>； </a:t>
            </a:r>
            <a:r>
              <a:rPr kumimoji="1" lang="en-US" altLang="zh-CN" sz="2800" b="1" dirty="0" smtClean="0"/>
              <a:t>       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ru-RU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不满</a:t>
            </a:r>
            <a:r>
              <a:rPr kumimoji="1"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kumimoji="1" lang="ru-RU" altLang="zh-CN" sz="2800" b="1" dirty="0">
                <a:solidFill>
                  <a:srgbClr val="00B050"/>
                </a:solidFill>
              </a:rPr>
              <a:t>0</a:t>
            </a:r>
          </a:p>
          <a:p>
            <a:pPr>
              <a:spcAft>
                <a:spcPts val="1200"/>
              </a:spcAft>
            </a:pPr>
            <a:r>
              <a:rPr kumimoji="1" lang="ru-RU" altLang="zh-CN" sz="2800" b="1" dirty="0"/>
              <a:t>  }</a:t>
            </a:r>
            <a:r>
              <a:rPr kumimoji="1" lang="ru-RU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3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判空函数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00808"/>
            <a:ext cx="7272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ru-RU" dirty="0"/>
              <a:t> </a:t>
            </a:r>
            <a:r>
              <a:rPr lang="ru-RU" altLang="zh-CN" sz="2800" b="1" dirty="0"/>
              <a:t>int   QueueEmpty(SeqQueue *S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 </a:t>
            </a:r>
            <a:r>
              <a:rPr lang="ru-RU" altLang="zh-CN" sz="2800" b="1" dirty="0"/>
              <a:t>{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if(Q-&gt;front = = Q-&gt;rear)  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         return 1</a:t>
            </a:r>
            <a:r>
              <a:rPr lang="zh-CN" altLang="ru-RU" sz="2800" b="1" dirty="0" smtClean="0"/>
              <a:t>；</a:t>
            </a:r>
            <a:r>
              <a:rPr lang="en-US" altLang="zh-CN" sz="2800" b="1" dirty="0" smtClean="0"/>
              <a:t>          </a:t>
            </a:r>
            <a:r>
              <a:rPr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队空时返回</a:t>
            </a:r>
            <a:r>
              <a:rPr lang="ru-RU" altLang="zh-CN" sz="2800" b="1" dirty="0">
                <a:solidFill>
                  <a:srgbClr val="00B050"/>
                </a:solidFill>
              </a:rPr>
              <a:t>1</a:t>
            </a:r>
            <a:endParaRPr lang="zh-CN" altLang="ru-RU" sz="2800" b="1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    </a:t>
            </a:r>
            <a:r>
              <a:rPr lang="ru-RU" altLang="zh-CN" sz="2800" b="1" dirty="0"/>
              <a:t>else    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</a:t>
            </a:r>
            <a:r>
              <a:rPr lang="ru-RU" altLang="zh-CN" sz="2800" b="1" dirty="0" smtClean="0"/>
              <a:t>return </a:t>
            </a:r>
            <a:r>
              <a:rPr lang="ru-RU" altLang="zh-CN" sz="2800" b="1" dirty="0"/>
              <a:t>0</a:t>
            </a:r>
            <a:r>
              <a:rPr lang="zh-CN" altLang="ru-RU" sz="2800" b="1" dirty="0"/>
              <a:t>； </a:t>
            </a:r>
            <a:r>
              <a:rPr lang="en-US" altLang="zh-CN" sz="2800" b="1" dirty="0" smtClean="0"/>
              <a:t>        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空返回</a:t>
            </a:r>
            <a:r>
              <a:rPr lang="ru-RU" altLang="zh-CN" sz="2800" b="1" dirty="0">
                <a:solidFill>
                  <a:srgbClr val="00B050"/>
                </a:solidFill>
              </a:rPr>
              <a:t>0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}</a:t>
            </a:r>
            <a:r>
              <a:rPr lang="ru-RU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89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110379</TotalTime>
  <Words>1080</Words>
  <Application>Microsoft Office PowerPoint</Application>
  <PresentationFormat>全屏显示(4:3)</PresentationFormat>
  <Paragraphs>204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第10讲  队列</vt:lpstr>
      <vt:lpstr>基本概念</vt:lpstr>
      <vt:lpstr>顺序队列</vt:lpstr>
      <vt:lpstr>顺序队列 数据结构</vt:lpstr>
      <vt:lpstr>顺序队列 初始化函数</vt:lpstr>
      <vt:lpstr>顺序队列 入队函数</vt:lpstr>
      <vt:lpstr>顺序队列 出队函数</vt:lpstr>
      <vt:lpstr>顺序队列 判满函数</vt:lpstr>
      <vt:lpstr>顺序队列 判空函数</vt:lpstr>
      <vt:lpstr>循环队列</vt:lpstr>
      <vt:lpstr>链式队列</vt:lpstr>
      <vt:lpstr>补充练习</vt:lpstr>
      <vt:lpstr>语法错误1</vt:lpstr>
      <vt:lpstr>运行错误1</vt:lpstr>
      <vt:lpstr>练习点评</vt:lpstr>
      <vt:lpstr>答疑1</vt:lpstr>
      <vt:lpstr>答疑2</vt:lpstr>
      <vt:lpstr>long double显示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926</cp:revision>
  <dcterms:created xsi:type="dcterms:W3CDTF">2017-06-15T08:08:42Z</dcterms:created>
  <dcterms:modified xsi:type="dcterms:W3CDTF">2021-07-24T11:49:46Z</dcterms:modified>
</cp:coreProperties>
</file>