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40" r:id="rId3"/>
    <p:sldId id="342" r:id="rId4"/>
    <p:sldId id="343" r:id="rId5"/>
    <p:sldId id="375" r:id="rId6"/>
    <p:sldId id="376" r:id="rId7"/>
    <p:sldId id="377" r:id="rId8"/>
    <p:sldId id="378" r:id="rId9"/>
    <p:sldId id="379" r:id="rId10"/>
    <p:sldId id="380" r:id="rId11"/>
    <p:sldId id="349" r:id="rId12"/>
    <p:sldId id="350" r:id="rId13"/>
    <p:sldId id="352" r:id="rId14"/>
    <p:sldId id="353" r:id="rId15"/>
    <p:sldId id="354" r:id="rId16"/>
    <p:sldId id="381"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87" r:id="rId34"/>
    <p:sldId id="382" r:id="rId35"/>
    <p:sldId id="383" r:id="rId36"/>
    <p:sldId id="384" r:id="rId37"/>
    <p:sldId id="388" r:id="rId38"/>
    <p:sldId id="385" r:id="rId39"/>
    <p:sldId id="386" r:id="rId40"/>
    <p:sldId id="389"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8"/>
    <p:restoredTop sz="78147"/>
  </p:normalViewPr>
  <p:slideViewPr>
    <p:cSldViewPr snapToGrid="0" snapToObjects="1">
      <p:cViewPr>
        <p:scale>
          <a:sx n="79" d="100"/>
          <a:sy n="79" d="100"/>
        </p:scale>
        <p:origin x="7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47BA0-E7D0-BA46-86FB-15087752AD31}" type="datetimeFigureOut">
              <a:rPr kumimoji="1" lang="zh-TW" altLang="en-US" smtClean="0"/>
              <a:t>2017/9/5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E5A40-8BB8-AE4D-872B-FEC73451D812}" type="slidenum">
              <a:rPr kumimoji="1" lang="zh-TW" altLang="en-US" smtClean="0"/>
              <a:t>‹#›</a:t>
            </a:fld>
            <a:endParaRPr kumimoji="1" lang="zh-TW" altLang="en-US"/>
          </a:p>
        </p:txBody>
      </p:sp>
    </p:spTree>
    <p:extLst>
      <p:ext uri="{BB962C8B-B14F-4D97-AF65-F5344CB8AC3E}">
        <p14:creationId xmlns:p14="http://schemas.microsoft.com/office/powerpoint/2010/main" val="12779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我們在此課程中會學習到如何表達或儲存資料，以及進一步來使用這些資料。</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在程式中要操作資料時，必須視其資料的儲存方視為何，不同的儲存方式可能會有不同的操作方法，則操作方法的不同，其效率也不同。</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再寫程式時，我們希望能開發效率較高的程式供使用者使用，所以我們會去比較不同的方法在效能上的差異。</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a:t>
            </a:fld>
            <a:endParaRPr lang="zh-TW" altLang="en-US"/>
          </a:p>
        </p:txBody>
      </p:sp>
    </p:spTree>
    <p:extLst>
      <p:ext uri="{BB962C8B-B14F-4D97-AF65-F5344CB8AC3E}">
        <p14:creationId xmlns:p14="http://schemas.microsoft.com/office/powerpoint/2010/main" val="135964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Performance Analysis</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在寫演算法時考慮效能分析</a:t>
            </a:r>
            <a:r>
              <a:rPr lang="zh-TW" altLang="en-US" dirty="0" smtClean="0"/>
              <a:t>，在撰寫程式前做</a:t>
            </a:r>
            <a:r>
              <a:rPr lang="zh-TW" altLang="en-US" dirty="0" smtClean="0"/>
              <a:t>事前評估，程式注重使用空間大小和執行時間，考慮這兩個方面。空間複雜度是程式在執行時所會用到的記憶體空間，時間複雜度為程式執行時會花費的時間，針對這兩方面做一個演算法的預測評估。</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11</a:t>
            </a:fld>
            <a:endParaRPr lang="zh-TW" altLang="en-US"/>
          </a:p>
        </p:txBody>
      </p:sp>
    </p:spTree>
    <p:extLst>
      <p:ext uri="{BB962C8B-B14F-4D97-AF65-F5344CB8AC3E}">
        <p14:creationId xmlns:p14="http://schemas.microsoft.com/office/powerpoint/2010/main" val="48289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空間複雜度</a:t>
            </a:r>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i="1" dirty="0" smtClean="0"/>
              <a:t>S</a:t>
            </a:r>
            <a:r>
              <a:rPr lang="en-US" altLang="zh-TW" dirty="0" smtClean="0"/>
              <a:t>(</a:t>
            </a:r>
            <a:r>
              <a:rPr lang="en-US" altLang="zh-TW" i="1" dirty="0" smtClean="0"/>
              <a:t>P</a:t>
            </a:r>
            <a:r>
              <a:rPr lang="en-US" altLang="zh-TW" dirty="0" smtClean="0"/>
              <a:t>)</a:t>
            </a:r>
            <a:r>
              <a:rPr lang="zh-TW" altLang="en-US" dirty="0" smtClean="0"/>
              <a:t>為程式執行所需空間，</a:t>
            </a:r>
            <a:r>
              <a:rPr lang="en-US" altLang="zh-TW" i="1" dirty="0" smtClean="0"/>
              <a:t>S</a:t>
            </a:r>
            <a:r>
              <a:rPr lang="en-US" altLang="zh-TW" dirty="0" smtClean="0"/>
              <a:t>(</a:t>
            </a:r>
            <a:r>
              <a:rPr lang="en-US" altLang="zh-TW" i="1" dirty="0" smtClean="0"/>
              <a:t>P</a:t>
            </a:r>
            <a:r>
              <a:rPr lang="en-US" altLang="zh-TW" dirty="0" smtClean="0"/>
              <a:t>) </a:t>
            </a:r>
            <a:r>
              <a:rPr lang="zh-TW" altLang="en-US" dirty="0" smtClean="0"/>
              <a:t>為兩個部分組成，第 一部分</a:t>
            </a:r>
            <a:r>
              <a:rPr lang="en-US" altLang="zh-TW" i="1" dirty="0" smtClean="0"/>
              <a:t>c</a:t>
            </a:r>
            <a:r>
              <a:rPr lang="zh-TW" altLang="en-US" i="0" dirty="0" smtClean="0"/>
              <a:t>為一個常數是固定空間需求，程式碼本身</a:t>
            </a:r>
            <a:r>
              <a:rPr lang="zh-TW" altLang="en-US" i="0" dirty="0" smtClean="0">
                <a:latin typeface="新細明體"/>
                <a:ea typeface="新細明體"/>
              </a:rPr>
              <a:t>、單一</a:t>
            </a:r>
            <a:r>
              <a:rPr lang="zh-TW" altLang="en-US" i="0" dirty="0" smtClean="0"/>
              <a:t>變數</a:t>
            </a:r>
            <a:r>
              <a:rPr lang="zh-TW" altLang="en-US" i="0" dirty="0" smtClean="0">
                <a:latin typeface="新細明體"/>
                <a:ea typeface="新細明體"/>
              </a:rPr>
              <a:t>、固定的結構大小、常數項都是一些固定的空間需求。</a:t>
            </a:r>
            <a:endParaRPr lang="en-US" altLang="zh-TW" dirty="0" smtClean="0"/>
          </a:p>
          <a:p>
            <a:r>
              <a:rPr lang="zh-TW" altLang="en-US" dirty="0" smtClean="0"/>
              <a:t>第二部分</a:t>
            </a:r>
            <a:r>
              <a:rPr lang="en-US" altLang="zh-TW" i="1" dirty="0" err="1" smtClean="0"/>
              <a:t>S</a:t>
            </a:r>
            <a:r>
              <a:rPr lang="en-US" altLang="zh-TW" i="1" baseline="-25000" dirty="0" err="1" smtClean="0"/>
              <a:t>p</a:t>
            </a:r>
            <a:r>
              <a:rPr lang="en-US" altLang="zh-TW" dirty="0" smtClean="0"/>
              <a:t>(</a:t>
            </a:r>
            <a:r>
              <a:rPr lang="en-US" altLang="zh-TW" i="1" dirty="0" smtClean="0"/>
              <a:t>n</a:t>
            </a:r>
            <a:r>
              <a:rPr lang="en-US" altLang="zh-TW" dirty="0" smtClean="0"/>
              <a:t>)</a:t>
            </a:r>
            <a:r>
              <a:rPr lang="zh-TW" altLang="en-US" dirty="0" smtClean="0"/>
              <a:t> 會隨著每次執行空間需求變動，會根據輸入資料大小而空間更動。程式在執行解決問題時會找出一些重要特徵，項是輸入的筆數或是資料大小等等，這些特徵較會應空間需求而有所改變。變數</a:t>
            </a:r>
            <a:r>
              <a:rPr lang="en-US" altLang="zh-TW" dirty="0" smtClean="0"/>
              <a:t>n</a:t>
            </a:r>
            <a:r>
              <a:rPr lang="zh-TW" altLang="en-US" dirty="0" smtClean="0"/>
              <a:t>為一個輸入問題的個數或資料筆數，根據</a:t>
            </a:r>
            <a:r>
              <a:rPr lang="en-US" altLang="zh-TW" dirty="0" smtClean="0"/>
              <a:t>n</a:t>
            </a:r>
            <a:r>
              <a:rPr lang="zh-TW" altLang="en-US" dirty="0" smtClean="0"/>
              <a:t>去算出空間需求。分析</a:t>
            </a:r>
            <a:r>
              <a:rPr lang="en-US" altLang="zh-TW" dirty="0" smtClean="0"/>
              <a:t>S(P)</a:t>
            </a:r>
            <a:r>
              <a:rPr lang="zh-TW" altLang="en-US" dirty="0" smtClean="0"/>
              <a:t>通常會考量變動部分</a:t>
            </a:r>
            <a:r>
              <a:rPr lang="en-US" altLang="zh-TW" i="1" dirty="0" err="1" smtClean="0"/>
              <a:t>S</a:t>
            </a:r>
            <a:r>
              <a:rPr lang="en-US" altLang="zh-TW" i="1" baseline="-25000" dirty="0" err="1" smtClean="0"/>
              <a:t>p</a:t>
            </a:r>
            <a:r>
              <a:rPr lang="en-US" altLang="zh-TW" dirty="0" smtClean="0"/>
              <a:t>(</a:t>
            </a:r>
            <a:r>
              <a:rPr lang="en-US" altLang="zh-TW" i="1" dirty="0" smtClean="0"/>
              <a:t>n</a:t>
            </a:r>
            <a:r>
              <a:rPr lang="zh-TW" altLang="en-US" i="0" dirty="0" smtClean="0"/>
              <a:t>）</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12</a:t>
            </a:fld>
            <a:endParaRPr lang="zh-TW" altLang="en-US"/>
          </a:p>
        </p:txBody>
      </p:sp>
    </p:spTree>
    <p:extLst>
      <p:ext uri="{BB962C8B-B14F-4D97-AF65-F5344CB8AC3E}">
        <p14:creationId xmlns:p14="http://schemas.microsoft.com/office/powerpoint/2010/main" val="142211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一個</a:t>
            </a:r>
            <a:r>
              <a:rPr lang="en-US" altLang="zh-TW" dirty="0" smtClean="0"/>
              <a:t>function</a:t>
            </a:r>
            <a:r>
              <a:rPr lang="zh-TW" altLang="en-US" dirty="0" smtClean="0"/>
              <a:t>傳進來三個參數</a:t>
            </a:r>
            <a:r>
              <a:rPr lang="en-US" altLang="zh-TW" dirty="0" smtClean="0"/>
              <a:t>a</a:t>
            </a:r>
            <a:r>
              <a:rPr lang="zh-TW" altLang="en-US" dirty="0" smtClean="0"/>
              <a:t>和</a:t>
            </a:r>
            <a:r>
              <a:rPr lang="en-US" altLang="zh-TW" dirty="0" smtClean="0"/>
              <a:t>b</a:t>
            </a:r>
            <a:r>
              <a:rPr lang="zh-TW" altLang="en-US" dirty="0" smtClean="0"/>
              <a:t>和</a:t>
            </a:r>
            <a:r>
              <a:rPr lang="en-US" altLang="zh-TW" dirty="0" smtClean="0"/>
              <a:t>c</a:t>
            </a:r>
            <a:r>
              <a:rPr lang="zh-TW" altLang="en-US" dirty="0" smtClean="0"/>
              <a:t>，計算</a:t>
            </a:r>
            <a:r>
              <a:rPr lang="en-US" altLang="zh-TW" sz="1200" dirty="0" err="1" smtClean="0"/>
              <a:t>a+b+b</a:t>
            </a:r>
            <a:r>
              <a:rPr lang="en-US" altLang="zh-TW" sz="1200" dirty="0" smtClean="0"/>
              <a:t>*c+(</a:t>
            </a:r>
            <a:r>
              <a:rPr lang="en-US" altLang="zh-TW" sz="1200" dirty="0" err="1" smtClean="0"/>
              <a:t>a+b</a:t>
            </a:r>
            <a:r>
              <a:rPr lang="en-US" altLang="zh-TW" sz="1200" dirty="0" smtClean="0"/>
              <a:t>-c)/(</a:t>
            </a:r>
            <a:r>
              <a:rPr lang="en-US" altLang="zh-TW" sz="1200" dirty="0" err="1" smtClean="0"/>
              <a:t>a+b</a:t>
            </a:r>
            <a:r>
              <a:rPr lang="en-US" altLang="zh-TW" sz="1200" dirty="0" smtClean="0"/>
              <a:t>)+4.0</a:t>
            </a:r>
            <a:r>
              <a:rPr lang="zh-TW" altLang="en-US" sz="1200" dirty="0" smtClean="0"/>
              <a:t>把結果回傳。</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這個</a:t>
            </a:r>
            <a:r>
              <a:rPr lang="en-US" altLang="zh-TW" dirty="0" smtClean="0"/>
              <a:t>function</a:t>
            </a:r>
            <a:r>
              <a:rPr lang="zh-TW" altLang="en-US" dirty="0" smtClean="0"/>
              <a:t>包含三個變數會有三個浮點數空間和回傳值空間來儲存，</a:t>
            </a:r>
            <a:r>
              <a:rPr lang="en-US" altLang="zh-TW" dirty="0" err="1" smtClean="0"/>
              <a:t>abc</a:t>
            </a:r>
            <a:r>
              <a:rPr lang="zh-TW" altLang="en-US" dirty="0" smtClean="0"/>
              <a:t>三個變數每次執行大小固定不變，回傳值也是固定不動，沒有會變動的空間，</a:t>
            </a:r>
            <a:r>
              <a:rPr lang="en-US" altLang="zh-TW" i="1" dirty="0" smtClean="0"/>
              <a:t>S</a:t>
            </a:r>
            <a:r>
              <a:rPr lang="en-US" altLang="zh-TW" i="1" baseline="-25000" dirty="0" smtClean="0"/>
              <a:t>p</a:t>
            </a:r>
            <a:r>
              <a:rPr lang="en-US" altLang="zh-TW" dirty="0" smtClean="0"/>
              <a:t>(</a:t>
            </a:r>
            <a:r>
              <a:rPr lang="en-US" altLang="zh-TW" i="1" dirty="0" smtClean="0"/>
              <a:t>n</a:t>
            </a:r>
            <a:r>
              <a:rPr lang="en-US" altLang="zh-TW" dirty="0" smtClean="0"/>
              <a:t>) </a:t>
            </a:r>
            <a:r>
              <a:rPr lang="zh-TW" altLang="en-US" dirty="0" smtClean="0"/>
              <a:t>為</a:t>
            </a:r>
            <a:r>
              <a:rPr lang="en-US" altLang="zh-TW" dirty="0" smtClean="0"/>
              <a:t> 0</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13</a:t>
            </a:fld>
            <a:endParaRPr lang="zh-TW" altLang="en-US"/>
          </a:p>
        </p:txBody>
      </p:sp>
    </p:spTree>
    <p:extLst>
      <p:ext uri="{BB962C8B-B14F-4D97-AF65-F5344CB8AC3E}">
        <p14:creationId xmlns:p14="http://schemas.microsoft.com/office/powerpoint/2010/main" val="205636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Function</a:t>
            </a:r>
            <a:r>
              <a:rPr lang="zh-TW" altLang="en-US" dirty="0" smtClean="0"/>
              <a:t>  </a:t>
            </a:r>
            <a:r>
              <a:rPr lang="en-US" altLang="zh-TW" dirty="0" smtClean="0"/>
              <a:t>sum</a:t>
            </a:r>
            <a:r>
              <a:rPr lang="zh-TW" altLang="en-US" dirty="0" smtClean="0"/>
              <a:t>會傳入一個陣列和陣列個數</a:t>
            </a:r>
            <a:r>
              <a:rPr lang="en-US" altLang="zh-TW" dirty="0" smtClean="0"/>
              <a:t>n</a:t>
            </a:r>
            <a:r>
              <a:rPr lang="zh-TW" altLang="en-US" dirty="0" smtClean="0"/>
              <a:t>，傳入後用一個迴圈把每個陣列的元素值相加，回傳加總結果。空間複雜度可能會因為陣列資料筆數</a:t>
            </a:r>
            <a:r>
              <a:rPr lang="en-US" altLang="zh-TW" dirty="0" smtClean="0"/>
              <a:t>n</a:t>
            </a:r>
            <a:r>
              <a:rPr lang="zh-TW" altLang="en-US" dirty="0" smtClean="0"/>
              <a:t>有所改變，會因為所放入的資料筆數而改變空間儲存大小。這個</a:t>
            </a:r>
            <a:r>
              <a:rPr lang="en-US" altLang="zh-TW" dirty="0" smtClean="0"/>
              <a:t>function</a:t>
            </a:r>
            <a:r>
              <a:rPr lang="zh-TW" altLang="en-US" dirty="0" smtClean="0"/>
              <a:t>把陣列的起始記憶體</a:t>
            </a:r>
            <a:r>
              <a:rPr lang="zh-TW" altLang="en-US" dirty="0" smtClean="0"/>
              <a:t>位址傳入，只有傳入一個固定的空間大小指標，所以傳入陣列是一個固定大小空間，變動的部分為零。</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14</a:t>
            </a:fld>
            <a:endParaRPr lang="zh-TW" altLang="en-US"/>
          </a:p>
        </p:txBody>
      </p:sp>
    </p:spTree>
    <p:extLst>
      <p:ext uri="{BB962C8B-B14F-4D97-AF65-F5344CB8AC3E}">
        <p14:creationId xmlns:p14="http://schemas.microsoft.com/office/powerpoint/2010/main" val="538406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函數</a:t>
            </a:r>
            <a:r>
              <a:rPr lang="zh-TW" altLang="en-US" dirty="0" smtClean="0"/>
              <a:t>在</a:t>
            </a:r>
            <a:r>
              <a:rPr lang="zh-TW" altLang="en-US" dirty="0" smtClean="0"/>
              <a:t>程式碼裡如果呼叫</a:t>
            </a:r>
            <a:r>
              <a:rPr lang="zh-TW" altLang="en-US" dirty="0" smtClean="0"/>
              <a:t>自己</a:t>
            </a:r>
            <a:r>
              <a:rPr lang="zh-TW" altLang="en-US" dirty="0" smtClean="0"/>
              <a:t>，稱作是一</a:t>
            </a:r>
            <a:r>
              <a:rPr lang="zh-TW" altLang="en-US" dirty="0" smtClean="0"/>
              <a:t>個直接遞迴，例如</a:t>
            </a:r>
            <a:r>
              <a:rPr lang="en-US" altLang="zh-TW" dirty="0" smtClean="0"/>
              <a:t>n! = n*(n-1)!</a:t>
            </a:r>
            <a:r>
              <a:rPr lang="zh-TW" altLang="en-US" baseline="0" dirty="0" smtClean="0"/>
              <a:t>  </a:t>
            </a:r>
            <a:r>
              <a:rPr lang="zh-TW" altLang="en-US" baseline="0" dirty="0" smtClean="0"/>
              <a:t>程式碼如下</a:t>
            </a:r>
            <a:r>
              <a:rPr lang="zh-TW" altLang="en-US" sz="1200" dirty="0" smtClean="0"/>
              <a:t>。</a:t>
            </a:r>
            <a:endParaRPr lang="en-US" altLang="zh-TW"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另一種遞迴函數稱為間接</a:t>
            </a:r>
            <a:r>
              <a:rPr lang="zh-TW" altLang="en-US" sz="1200" dirty="0" smtClean="0"/>
              <a:t>遞迴，例如</a:t>
            </a:r>
            <a:r>
              <a:rPr lang="en-US" altLang="zh-TW" sz="1200" dirty="0" smtClean="0"/>
              <a:t>a</a:t>
            </a:r>
            <a:r>
              <a:rPr lang="zh-TW" altLang="en-US" sz="1200" dirty="0" smtClean="0"/>
              <a:t>函數裡面會呼叫</a:t>
            </a:r>
            <a:r>
              <a:rPr lang="en-US" altLang="zh-TW" sz="1200" dirty="0" smtClean="0"/>
              <a:t>b</a:t>
            </a:r>
            <a:r>
              <a:rPr lang="zh-TW" altLang="en-US" sz="1200" dirty="0" smtClean="0"/>
              <a:t>函數，在</a:t>
            </a:r>
            <a:r>
              <a:rPr lang="en-US" altLang="zh-TW" sz="1200" dirty="0" smtClean="0"/>
              <a:t>b</a:t>
            </a:r>
            <a:r>
              <a:rPr lang="zh-TW" altLang="en-US" sz="1200" dirty="0" smtClean="0"/>
              <a:t>函數裡又會回頭呼叫</a:t>
            </a:r>
            <a:r>
              <a:rPr lang="en-US" altLang="zh-TW" sz="1200" dirty="0" smtClean="0"/>
              <a:t>a</a:t>
            </a:r>
            <a:r>
              <a:rPr lang="zh-TW" altLang="en-US" sz="1200" dirty="0" smtClean="0"/>
              <a:t>函數，形成一個間接遞迴</a:t>
            </a:r>
            <a:r>
              <a:rPr lang="zh-TW" altLang="en-US" sz="1200" dirty="0" smtClean="0"/>
              <a:t>。</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15</a:t>
            </a:fld>
            <a:endParaRPr lang="zh-TW" altLang="en-US"/>
          </a:p>
        </p:txBody>
      </p:sp>
    </p:spTree>
    <p:extLst>
      <p:ext uri="{BB962C8B-B14F-4D97-AF65-F5344CB8AC3E}">
        <p14:creationId xmlns:p14="http://schemas.microsoft.com/office/powerpoint/2010/main" val="56909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遞迴</a:t>
            </a:r>
            <a:r>
              <a:rPr lang="zh-TW" altLang="en-US" sz="1200" dirty="0" smtClean="0"/>
              <a:t>在作業系統裡會當做一個新的函數呼叫，系統會開一個空間來儲存函數所需要的參數和變數和函數結束返回位址和回傳值，如果函數遞迴越</a:t>
            </a:r>
            <a:r>
              <a:rPr lang="zh-TW" altLang="en-US" sz="1200" dirty="0" smtClean="0"/>
              <a:t>多層，空間</a:t>
            </a:r>
            <a:r>
              <a:rPr lang="zh-TW" altLang="en-US" sz="1200" dirty="0" smtClean="0"/>
              <a:t>需求就越大。</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16</a:t>
            </a:fld>
            <a:endParaRPr lang="zh-TW" altLang="en-US"/>
          </a:p>
        </p:txBody>
      </p:sp>
    </p:spTree>
    <p:extLst>
      <p:ext uri="{BB962C8B-B14F-4D97-AF65-F5344CB8AC3E}">
        <p14:creationId xmlns:p14="http://schemas.microsoft.com/office/powerpoint/2010/main" val="165172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陣列裡有</a:t>
            </a:r>
            <a:r>
              <a:rPr lang="en-US" altLang="zh-TW" dirty="0" smtClean="0"/>
              <a:t>n</a:t>
            </a:r>
            <a:r>
              <a:rPr lang="zh-TW" altLang="en-US" dirty="0" smtClean="0"/>
              <a:t>筆資料，每一次最後一筆跟前面</a:t>
            </a:r>
            <a:r>
              <a:rPr lang="en-US" altLang="zh-TW" dirty="0" smtClean="0"/>
              <a:t>n-1</a:t>
            </a:r>
            <a:r>
              <a:rPr lang="zh-TW" altLang="en-US" dirty="0" smtClean="0"/>
              <a:t>筆資料加總結果做相加，算完之後在兩者相加就是整個陣列的所有元素加總結果，遞迴呼叫自己跟前面</a:t>
            </a:r>
            <a:r>
              <a:rPr lang="en-US" altLang="zh-TW" dirty="0" smtClean="0"/>
              <a:t>n-1</a:t>
            </a:r>
            <a:r>
              <a:rPr lang="en-US" altLang="zh-TW" baseline="0" dirty="0" smtClean="0"/>
              <a:t> </a:t>
            </a:r>
            <a:r>
              <a:rPr lang="zh-TW" altLang="en-US" baseline="0" dirty="0" smtClean="0"/>
              <a:t>筆資料做相加。右邊的圖最一個遞迴函式加總，第一次的遞迴函式呼叫到</a:t>
            </a:r>
            <a:r>
              <a:rPr lang="en-US" altLang="zh-TW" baseline="0" dirty="0" smtClean="0"/>
              <a:t>999</a:t>
            </a:r>
            <a:r>
              <a:rPr lang="zh-TW" altLang="en-US" baseline="0" dirty="0" smtClean="0"/>
              <a:t>，每次呼叫系統都會開一個空間來儲存變數和參數值，遞迴呼叫</a:t>
            </a:r>
            <a:r>
              <a:rPr lang="en-US" altLang="zh-TW" baseline="0" dirty="0" smtClean="0"/>
              <a:t>1000</a:t>
            </a:r>
            <a:r>
              <a:rPr lang="zh-TW" altLang="en-US" baseline="0" dirty="0" smtClean="0"/>
              <a:t>到</a:t>
            </a:r>
            <a:r>
              <a:rPr lang="en-US" altLang="zh-TW" baseline="0" dirty="0" smtClean="0"/>
              <a:t>1</a:t>
            </a:r>
            <a:r>
              <a:rPr lang="zh-TW" altLang="en-US" baseline="0" dirty="0" smtClean="0"/>
              <a:t>總共呼叫</a:t>
            </a:r>
            <a:r>
              <a:rPr lang="en-US" altLang="zh-TW" baseline="0" dirty="0" smtClean="0"/>
              <a:t>1001</a:t>
            </a:r>
            <a:r>
              <a:rPr lang="zh-TW" altLang="en-US" baseline="0" dirty="0" smtClean="0"/>
              <a:t>次，所以系統會分配一個堆疊來紀錄</a:t>
            </a:r>
            <a:r>
              <a:rPr lang="en-US" altLang="zh-TW" baseline="0" dirty="0" smtClean="0"/>
              <a:t>1001</a:t>
            </a:r>
            <a:r>
              <a:rPr lang="zh-TW" altLang="en-US" baseline="0" dirty="0" smtClean="0"/>
              <a:t>個變數，資料個數越多所需空間就越大，底下為每次遞迴呼叫系統計錄的資料，每次呼叫用到</a:t>
            </a:r>
            <a:r>
              <a:rPr lang="en-US" altLang="zh-TW" baseline="0" dirty="0" smtClean="0"/>
              <a:t>4 </a:t>
            </a:r>
            <a:r>
              <a:rPr lang="zh-TW" altLang="en-US" baseline="0" dirty="0" smtClean="0"/>
              <a:t>個</a:t>
            </a:r>
            <a:r>
              <a:rPr lang="en-US" altLang="zh-TW" baseline="0" dirty="0" smtClean="0"/>
              <a:t>words</a:t>
            </a:r>
            <a:r>
              <a:rPr lang="zh-TW" altLang="en-US" baseline="0" dirty="0" smtClean="0"/>
              <a:t>的空間</a:t>
            </a:r>
            <a:r>
              <a:rPr lang="zh-TW" altLang="en-US" baseline="0" dirty="0" smtClean="0"/>
              <a:t>，總共呼叫</a:t>
            </a:r>
            <a:r>
              <a:rPr lang="en-US" altLang="zh-TW" dirty="0" smtClean="0"/>
              <a:t>4(n+1)</a:t>
            </a:r>
            <a:r>
              <a:rPr lang="zh-TW" altLang="en-US" dirty="0" smtClean="0"/>
              <a:t>個空間，</a:t>
            </a:r>
            <a:r>
              <a:rPr lang="en-US" altLang="zh-TW" dirty="0" smtClean="0"/>
              <a:t>n</a:t>
            </a:r>
            <a:r>
              <a:rPr lang="zh-TW" altLang="en-US" dirty="0" smtClean="0"/>
              <a:t>越大所需空間越多。</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17</a:t>
            </a:fld>
            <a:endParaRPr lang="zh-TW" altLang="en-US"/>
          </a:p>
        </p:txBody>
      </p:sp>
    </p:spTree>
    <p:extLst>
      <p:ext uri="{BB962C8B-B14F-4D97-AF65-F5344CB8AC3E}">
        <p14:creationId xmlns:p14="http://schemas.microsoft.com/office/powerpoint/2010/main" val="608570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時間複雜度</a:t>
            </a:r>
            <a:r>
              <a:rPr lang="en-US" altLang="zh-TW" i="1" dirty="0" smtClean="0"/>
              <a:t>T</a:t>
            </a:r>
            <a:r>
              <a:rPr lang="en-US" altLang="zh-TW" dirty="0" smtClean="0"/>
              <a:t>(</a:t>
            </a:r>
            <a:r>
              <a:rPr lang="en-US" altLang="zh-TW" i="1" dirty="0" smtClean="0"/>
              <a:t>P</a:t>
            </a:r>
            <a:r>
              <a:rPr lang="en-US" altLang="zh-TW" dirty="0" smtClean="0"/>
              <a:t>)</a:t>
            </a:r>
            <a:r>
              <a:rPr lang="zh-TW" altLang="en-US" dirty="0" smtClean="0"/>
              <a:t>，為程式執行的時間</a:t>
            </a:r>
            <a:r>
              <a:rPr lang="en-US" altLang="zh-TW" dirty="0" smtClean="0"/>
              <a:t>compile time + run time</a:t>
            </a:r>
            <a:r>
              <a:rPr lang="zh-TW" altLang="en-US" dirty="0" smtClean="0"/>
              <a:t>，</a:t>
            </a:r>
            <a:r>
              <a:rPr lang="en-US" altLang="zh-TW" dirty="0" smtClean="0"/>
              <a:t>compile time </a:t>
            </a:r>
            <a:r>
              <a:rPr lang="zh-TW" altLang="en-US" dirty="0" smtClean="0"/>
              <a:t>為程式碼轉換乘機器語言的時間，</a:t>
            </a:r>
            <a:r>
              <a:rPr lang="en-US" altLang="zh-TW" dirty="0" smtClean="0"/>
              <a:t>run time</a:t>
            </a:r>
            <a:r>
              <a:rPr lang="zh-TW" altLang="en-US" dirty="0" smtClean="0"/>
              <a:t>會根據程式的某一些執行特性做改變，第一個特性為特定的指令，另一種為程式執行的步驟，步驟愈多所花費時間越多，取一個大概的估計值。</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18</a:t>
            </a:fld>
            <a:endParaRPr lang="zh-TW" altLang="en-US"/>
          </a:p>
        </p:txBody>
      </p:sp>
    </p:spTree>
    <p:extLst>
      <p:ext uri="{BB962C8B-B14F-4D97-AF65-F5344CB8AC3E}">
        <p14:creationId xmlns:p14="http://schemas.microsoft.com/office/powerpoint/2010/main" val="112238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ea typeface="新細明體" charset="-120"/>
              </a:rPr>
              <a:t>Step Count</a:t>
            </a:r>
            <a:r>
              <a:rPr lang="zh-TW" altLang="en-US" dirty="0" smtClean="0">
                <a:ea typeface="新細明體" charset="-120"/>
              </a:rPr>
              <a:t>程式執行的步驟，用表格的方式表示較清楚</a:t>
            </a:r>
            <a:r>
              <a:rPr lang="zh-TW" altLang="en-US" dirty="0" smtClean="0">
                <a:ea typeface="新細明體" charset="-120"/>
              </a:rPr>
              <a:t>，執行</a:t>
            </a:r>
            <a:r>
              <a:rPr lang="zh-TW" altLang="en-US" dirty="0" smtClean="0">
                <a:ea typeface="新細明體" charset="-120"/>
              </a:rPr>
              <a:t>一行指令時間為執行步驟乘上執行頻率總共執行時間。來看程式範例，單純宣告數執行不需花時間，把值給變數為做一次步驟做一次相乘總共為</a:t>
            </a:r>
            <a:r>
              <a:rPr lang="en-US" altLang="zh-TW" dirty="0" smtClean="0">
                <a:ea typeface="新細明體" charset="-120"/>
              </a:rPr>
              <a:t>1</a:t>
            </a:r>
            <a:r>
              <a:rPr lang="zh-TW" altLang="en-US" dirty="0" smtClean="0">
                <a:ea typeface="新細明體" charset="-120"/>
              </a:rPr>
              <a:t>，</a:t>
            </a:r>
            <a:r>
              <a:rPr lang="en-US" altLang="zh-TW" dirty="0" smtClean="0">
                <a:ea typeface="新細明體" charset="-120"/>
              </a:rPr>
              <a:t>for</a:t>
            </a:r>
            <a:r>
              <a:rPr lang="zh-TW" altLang="en-US" dirty="0" smtClean="0">
                <a:ea typeface="新細明體" charset="-120"/>
              </a:rPr>
              <a:t>指令會做比較為一個步驟做</a:t>
            </a:r>
            <a:r>
              <a:rPr lang="en-US" altLang="zh-TW" dirty="0" smtClean="0">
                <a:ea typeface="新細明體" charset="-120"/>
              </a:rPr>
              <a:t>n+1 </a:t>
            </a:r>
            <a:r>
              <a:rPr lang="zh-TW" altLang="en-US" dirty="0" smtClean="0">
                <a:ea typeface="新細明體" charset="-120"/>
              </a:rPr>
              <a:t>次相乘總共為</a:t>
            </a:r>
            <a:r>
              <a:rPr lang="en-US" altLang="zh-TW" dirty="0" smtClean="0">
                <a:ea typeface="新細明體" charset="-120"/>
              </a:rPr>
              <a:t>n+1</a:t>
            </a:r>
            <a:r>
              <a:rPr lang="zh-TW" altLang="en-US" dirty="0" smtClean="0">
                <a:ea typeface="新細明體" charset="-120"/>
              </a:rPr>
              <a:t>，把值做加總每次為一個步驟做了</a:t>
            </a:r>
            <a:r>
              <a:rPr lang="en-US" altLang="zh-TW" dirty="0" smtClean="0">
                <a:ea typeface="新細明體" charset="-120"/>
              </a:rPr>
              <a:t>n</a:t>
            </a:r>
            <a:r>
              <a:rPr lang="zh-TW" altLang="en-US" dirty="0" smtClean="0">
                <a:ea typeface="新細明體" charset="-120"/>
              </a:rPr>
              <a:t>次相乘總共為</a:t>
            </a:r>
            <a:r>
              <a:rPr lang="en-US" altLang="zh-TW" dirty="0" smtClean="0">
                <a:ea typeface="新細明體" charset="-120"/>
              </a:rPr>
              <a:t>n</a:t>
            </a:r>
            <a:r>
              <a:rPr lang="zh-TW" altLang="en-US" dirty="0" smtClean="0">
                <a:ea typeface="新細明體" charset="-120"/>
              </a:rPr>
              <a:t>，回傳為一個步驟做了一次相乘總共為</a:t>
            </a:r>
            <a:r>
              <a:rPr lang="en-US" altLang="zh-TW" dirty="0" smtClean="0">
                <a:ea typeface="新細明體" charset="-120"/>
              </a:rPr>
              <a:t>1</a:t>
            </a:r>
            <a:r>
              <a:rPr lang="zh-TW" altLang="en-US" dirty="0" smtClean="0">
                <a:ea typeface="新細明體" charset="-120"/>
              </a:rPr>
              <a:t>，每一行加總就為程式總執行時間</a:t>
            </a:r>
            <a:r>
              <a:rPr lang="en-US" altLang="zh-TW" dirty="0" smtClean="0">
                <a:ea typeface="新細明體" charset="-120"/>
              </a:rPr>
              <a:t>2n+3</a:t>
            </a:r>
            <a:r>
              <a:rPr lang="zh-TW" altLang="en-US" dirty="0" smtClean="0">
                <a:ea typeface="新細明體" charset="-120"/>
              </a:rPr>
              <a:t>。</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19</a:t>
            </a:fld>
            <a:endParaRPr lang="zh-TW" altLang="en-US"/>
          </a:p>
        </p:txBody>
      </p:sp>
    </p:spTree>
    <p:extLst>
      <p:ext uri="{BB962C8B-B14F-4D97-AF65-F5344CB8AC3E}">
        <p14:creationId xmlns:p14="http://schemas.microsoft.com/office/powerpoint/2010/main" val="13865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矩陣相加步驟，把</a:t>
            </a:r>
            <a:r>
              <a:rPr lang="en-US" altLang="zh-TW" dirty="0" smtClean="0"/>
              <a:t>a</a:t>
            </a:r>
            <a:r>
              <a:rPr lang="zh-TW" altLang="en-US" dirty="0" smtClean="0"/>
              <a:t>矩陣和</a:t>
            </a:r>
            <a:r>
              <a:rPr lang="en-US" altLang="zh-TW" dirty="0" smtClean="0"/>
              <a:t>b</a:t>
            </a:r>
            <a:r>
              <a:rPr lang="zh-TW" altLang="en-US" dirty="0" smtClean="0"/>
              <a:t>矩陣對應位置的值相加，相加結果放入</a:t>
            </a:r>
            <a:r>
              <a:rPr lang="en-US" altLang="zh-TW" dirty="0" smtClean="0"/>
              <a:t>c</a:t>
            </a:r>
            <a:r>
              <a:rPr lang="zh-TW" altLang="en-US" dirty="0" smtClean="0"/>
              <a:t>矩陣中。兩層</a:t>
            </a:r>
            <a:r>
              <a:rPr lang="en-US" altLang="zh-TW" dirty="0" smtClean="0"/>
              <a:t>for</a:t>
            </a:r>
            <a:r>
              <a:rPr lang="zh-TW" altLang="en-US" dirty="0" smtClean="0"/>
              <a:t>迴圈把矩陣相加，第一層</a:t>
            </a:r>
            <a:r>
              <a:rPr lang="en-US" altLang="zh-TW" dirty="0" smtClean="0"/>
              <a:t>for</a:t>
            </a:r>
            <a:r>
              <a:rPr lang="zh-TW" altLang="en-US" dirty="0" smtClean="0"/>
              <a:t>迴圈</a:t>
            </a:r>
            <a:r>
              <a:rPr lang="en-US" altLang="zh-TW" dirty="0" err="1" smtClean="0"/>
              <a:t>i</a:t>
            </a:r>
            <a:r>
              <a:rPr lang="zh-TW" altLang="en-US" dirty="0" smtClean="0"/>
              <a:t>控制矩陣的列，第二層</a:t>
            </a:r>
            <a:r>
              <a:rPr lang="en-US" altLang="zh-TW" dirty="0" smtClean="0"/>
              <a:t>for</a:t>
            </a:r>
            <a:r>
              <a:rPr lang="zh-TW" altLang="en-US" dirty="0" smtClean="0"/>
              <a:t>迴圈</a:t>
            </a:r>
            <a:r>
              <a:rPr lang="en-US" altLang="zh-TW" dirty="0" smtClean="0"/>
              <a:t>j</a:t>
            </a:r>
            <a:r>
              <a:rPr lang="zh-TW" altLang="en-US" dirty="0" smtClean="0"/>
              <a:t>控制矩陣的行，每一次變動一個</a:t>
            </a:r>
            <a:r>
              <a:rPr lang="en-US" altLang="zh-TW" dirty="0" err="1" smtClean="0"/>
              <a:t>i</a:t>
            </a:r>
            <a:r>
              <a:rPr lang="zh-TW" altLang="en-US" dirty="0" smtClean="0"/>
              <a:t>或</a:t>
            </a:r>
            <a:r>
              <a:rPr lang="en-US" altLang="zh-TW" dirty="0" smtClean="0"/>
              <a:t>j</a:t>
            </a:r>
            <a:r>
              <a:rPr lang="zh-TW" altLang="en-US" dirty="0" smtClean="0"/>
              <a:t>，完成</a:t>
            </a:r>
            <a:r>
              <a:rPr lang="en-US" altLang="zh-TW" dirty="0" smtClean="0"/>
              <a:t>a</a:t>
            </a:r>
            <a:r>
              <a:rPr lang="zh-TW" altLang="en-US" dirty="0" smtClean="0"/>
              <a:t>和</a:t>
            </a:r>
            <a:r>
              <a:rPr lang="en-US" altLang="zh-TW" dirty="0" smtClean="0"/>
              <a:t>b</a:t>
            </a:r>
            <a:r>
              <a:rPr lang="zh-TW" altLang="en-US" dirty="0" smtClean="0"/>
              <a:t>矩陣中對應數值相加的動作，相加結果存入</a:t>
            </a:r>
            <a:r>
              <a:rPr lang="en-US" altLang="zh-TW" dirty="0" smtClean="0"/>
              <a:t>c</a:t>
            </a:r>
            <a:r>
              <a:rPr lang="zh-TW" altLang="en-US" dirty="0" smtClean="0"/>
              <a:t>矩陣中。每一行執行步驟都為</a:t>
            </a:r>
            <a:r>
              <a:rPr lang="en-US" altLang="zh-TW" dirty="0" smtClean="0"/>
              <a:t>1</a:t>
            </a:r>
            <a:r>
              <a:rPr lang="zh-TW" altLang="en-US" dirty="0" smtClean="0"/>
              <a:t>，第一層</a:t>
            </a:r>
            <a:r>
              <a:rPr lang="en-US" altLang="zh-TW" dirty="0" smtClean="0"/>
              <a:t>for</a:t>
            </a:r>
            <a:r>
              <a:rPr lang="zh-TW" altLang="en-US" dirty="0" smtClean="0"/>
              <a:t>迴圈</a:t>
            </a:r>
            <a:r>
              <a:rPr lang="en-US" altLang="zh-TW" dirty="0" err="1" smtClean="0"/>
              <a:t>i</a:t>
            </a:r>
            <a:r>
              <a:rPr lang="zh-TW" altLang="en-US" dirty="0" smtClean="0"/>
              <a:t>從</a:t>
            </a:r>
            <a:r>
              <a:rPr lang="en-US" altLang="zh-TW" dirty="0" smtClean="0"/>
              <a:t>0</a:t>
            </a:r>
            <a:r>
              <a:rPr lang="zh-TW" altLang="en-US" dirty="0" smtClean="0"/>
              <a:t>一直到</a:t>
            </a:r>
            <a:r>
              <a:rPr lang="en-US" altLang="zh-TW" dirty="0" smtClean="0"/>
              <a:t>rows</a:t>
            </a:r>
            <a:r>
              <a:rPr lang="zh-TW" altLang="en-US" dirty="0" smtClean="0"/>
              <a:t>，執行頻率總次數為</a:t>
            </a:r>
            <a:r>
              <a:rPr lang="en-US" altLang="zh-TW" dirty="0" smtClean="0"/>
              <a:t>rows+1</a:t>
            </a:r>
            <a:r>
              <a:rPr lang="zh-TW" altLang="en-US" dirty="0" smtClean="0"/>
              <a:t>；第二層</a:t>
            </a:r>
            <a:r>
              <a:rPr lang="en-US" altLang="zh-TW" dirty="0" smtClean="0"/>
              <a:t>for</a:t>
            </a:r>
            <a:r>
              <a:rPr lang="zh-TW" altLang="en-US" dirty="0" smtClean="0"/>
              <a:t>迴圈</a:t>
            </a:r>
            <a:r>
              <a:rPr lang="en-US" altLang="zh-TW" dirty="0" err="1" smtClean="0"/>
              <a:t>j</a:t>
            </a:r>
            <a:r>
              <a:rPr lang="zh-TW" altLang="en-US" dirty="0" smtClean="0"/>
              <a:t>從</a:t>
            </a:r>
            <a:r>
              <a:rPr lang="en-US" altLang="zh-TW" dirty="0" smtClean="0"/>
              <a:t>0</a:t>
            </a:r>
            <a:r>
              <a:rPr lang="zh-TW" altLang="en-US" dirty="0" smtClean="0"/>
              <a:t>一直到</a:t>
            </a:r>
            <a:r>
              <a:rPr lang="en-US" altLang="zh-TW" dirty="0" smtClean="0"/>
              <a:t>cols</a:t>
            </a:r>
            <a:r>
              <a:rPr lang="zh-TW" altLang="en-US" dirty="0" smtClean="0"/>
              <a:t>，總共進來</a:t>
            </a:r>
            <a:r>
              <a:rPr lang="en-US" altLang="zh-TW" dirty="0" smtClean="0"/>
              <a:t>rows</a:t>
            </a:r>
            <a:r>
              <a:rPr lang="zh-TW" altLang="en-US" dirty="0" smtClean="0"/>
              <a:t>次，執行頻率總次數為</a:t>
            </a:r>
            <a:r>
              <a:rPr lang="en-US" altLang="zh-TW" dirty="0" smtClean="0"/>
              <a:t>rows(cols+1)</a:t>
            </a:r>
            <a:r>
              <a:rPr lang="zh-TW" altLang="en-US" dirty="0" smtClean="0"/>
              <a:t>；矩陣相加的頻率為兩個</a:t>
            </a:r>
            <a:r>
              <a:rPr lang="en-US" altLang="zh-TW" dirty="0" smtClean="0"/>
              <a:t>for</a:t>
            </a:r>
            <a:r>
              <a:rPr lang="zh-TW" altLang="en-US" dirty="0" smtClean="0"/>
              <a:t>迴圈動作，執行頻率總次數為</a:t>
            </a:r>
            <a:r>
              <a:rPr lang="en-US" altLang="zh-TW" dirty="0" smtClean="0"/>
              <a:t>rows</a:t>
            </a:r>
            <a:r>
              <a:rPr lang="zh-TW" altLang="en-US" dirty="0" smtClean="0"/>
              <a:t>*</a:t>
            </a:r>
            <a:r>
              <a:rPr lang="en-US" altLang="zh-TW" dirty="0" smtClean="0"/>
              <a:t>cols</a:t>
            </a:r>
            <a:r>
              <a:rPr lang="zh-TW" altLang="en-US" dirty="0" smtClean="0"/>
              <a:t>。最後函數總共執行步驟為</a:t>
            </a:r>
            <a:r>
              <a:rPr lang="en-US" altLang="zh-TW" dirty="0" smtClean="0"/>
              <a:t>2rows</a:t>
            </a:r>
            <a:r>
              <a:rPr lang="zh-TW" altLang="en-US" dirty="0" smtClean="0"/>
              <a:t>*</a:t>
            </a:r>
            <a:r>
              <a:rPr lang="en-US" altLang="zh-TW" dirty="0" smtClean="0"/>
              <a:t>cols+2rows+1</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20</a:t>
            </a:fld>
            <a:endParaRPr lang="zh-TW" altLang="en-US"/>
          </a:p>
        </p:txBody>
      </p:sp>
    </p:spTree>
    <p:extLst>
      <p:ext uri="{BB962C8B-B14F-4D97-AF65-F5344CB8AC3E}">
        <p14:creationId xmlns:p14="http://schemas.microsoft.com/office/powerpoint/2010/main" val="2034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a:t>
            </a:fld>
            <a:endParaRPr lang="zh-TW" altLang="en-US"/>
          </a:p>
        </p:txBody>
      </p:sp>
    </p:spTree>
    <p:extLst>
      <p:ext uri="{BB962C8B-B14F-4D97-AF65-F5344CB8AC3E}">
        <p14:creationId xmlns:p14="http://schemas.microsoft.com/office/powerpoint/2010/main" val="974487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知道確定的步數是非常困難的，</a:t>
            </a:r>
            <a:r>
              <a:rPr lang="zh-TW" altLang="en-US" sz="1200" i="0" kern="1200" dirty="0" smtClean="0">
                <a:solidFill>
                  <a:schemeClr val="tx1"/>
                </a:solidFill>
                <a:latin typeface="+mn-lt"/>
                <a:ea typeface="+mn-ea"/>
                <a:cs typeface="+mn-cs"/>
              </a:rPr>
              <a:t>對於比較複雜的兩個程式，無須知道確切的步數</a:t>
            </a:r>
            <a:r>
              <a:rPr lang="zh-TW" altLang="en-US" sz="1200" i="0" kern="1200" dirty="0" smtClean="0">
                <a:solidFill>
                  <a:schemeClr val="tx1"/>
                </a:solidFill>
                <a:latin typeface="+mn-lt"/>
                <a:ea typeface="+mn-ea"/>
                <a:cs typeface="+mn-cs"/>
              </a:rPr>
              <a:t>。</a:t>
            </a:r>
            <a:r>
              <a:rPr lang="zh-TW" altLang="en-US" dirty="0" smtClean="0"/>
              <a:t>以</a:t>
            </a:r>
            <a:r>
              <a:rPr lang="en-US" altLang="zh-TW" dirty="0" smtClean="0"/>
              <a:t>1000n+3 </a:t>
            </a:r>
            <a:r>
              <a:rPr lang="zh-TW" altLang="en-US" dirty="0" smtClean="0"/>
              <a:t> </a:t>
            </a:r>
            <a:r>
              <a:rPr lang="zh-TW" altLang="en-US" dirty="0" smtClean="0"/>
              <a:t>和 </a:t>
            </a:r>
            <a:r>
              <a:rPr lang="en-US" altLang="zh-TW" dirty="0" smtClean="0"/>
              <a:t> </a:t>
            </a:r>
            <a:r>
              <a:rPr lang="en-US" altLang="zh-TW" dirty="0" smtClean="0"/>
              <a:t>2n</a:t>
            </a:r>
            <a:r>
              <a:rPr lang="en-US" altLang="zh-TW" baseline="30000" dirty="0" smtClean="0"/>
              <a:t>2</a:t>
            </a:r>
            <a:r>
              <a:rPr lang="en-US" altLang="zh-TW" dirty="0" smtClean="0"/>
              <a:t>+4</a:t>
            </a:r>
            <a:r>
              <a:rPr lang="zh-TW" altLang="en-US" dirty="0" smtClean="0"/>
              <a:t>來說 </a:t>
            </a:r>
            <a:r>
              <a:rPr lang="zh-TW" altLang="en-US" dirty="0" smtClean="0"/>
              <a:t>，當</a:t>
            </a:r>
            <a:r>
              <a:rPr lang="en-US" altLang="zh-TW" dirty="0" smtClean="0"/>
              <a:t>n</a:t>
            </a:r>
            <a:r>
              <a:rPr lang="zh-TW" altLang="en-US" dirty="0" smtClean="0"/>
              <a:t>超過某一個值之後，</a:t>
            </a:r>
            <a:r>
              <a:rPr lang="en-US" altLang="zh-TW" dirty="0" smtClean="0"/>
              <a:t>2n</a:t>
            </a:r>
            <a:r>
              <a:rPr lang="en-US" altLang="zh-TW" baseline="30000" dirty="0" smtClean="0"/>
              <a:t>2</a:t>
            </a:r>
            <a:r>
              <a:rPr lang="en-US" altLang="zh-TW" dirty="0" smtClean="0"/>
              <a:t>+4</a:t>
            </a:r>
            <a:r>
              <a:rPr lang="zh-TW" altLang="en-US" dirty="0" smtClean="0"/>
              <a:t>的值一定永遠大於</a:t>
            </a:r>
            <a:r>
              <a:rPr lang="en-US" altLang="zh-TW" dirty="0" smtClean="0"/>
              <a:t>1000n+3</a:t>
            </a:r>
            <a:r>
              <a:rPr lang="zh-TW" altLang="en-US" dirty="0" smtClean="0"/>
              <a:t>，</a:t>
            </a:r>
            <a:r>
              <a:rPr lang="en-US" altLang="zh-TW" dirty="0" smtClean="0"/>
              <a:t>2n</a:t>
            </a:r>
            <a:r>
              <a:rPr lang="en-US" altLang="zh-TW" baseline="30000" dirty="0" smtClean="0"/>
              <a:t>2</a:t>
            </a:r>
            <a:r>
              <a:rPr lang="en-US" altLang="zh-TW" dirty="0" smtClean="0"/>
              <a:t>+4</a:t>
            </a:r>
            <a:r>
              <a:rPr lang="zh-TW" altLang="en-US" dirty="0" smtClean="0"/>
              <a:t>成長速度比</a:t>
            </a:r>
            <a:r>
              <a:rPr lang="en-US" altLang="zh-TW" dirty="0" smtClean="0"/>
              <a:t>1000n+3</a:t>
            </a:r>
            <a:r>
              <a:rPr lang="zh-TW" altLang="en-US" dirty="0" smtClean="0"/>
              <a:t>快。</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21</a:t>
            </a:fld>
            <a:endParaRPr lang="zh-TW" altLang="en-US"/>
          </a:p>
        </p:txBody>
      </p:sp>
    </p:spTree>
    <p:extLst>
      <p:ext uri="{BB962C8B-B14F-4D97-AF65-F5344CB8AC3E}">
        <p14:creationId xmlns:p14="http://schemas.microsoft.com/office/powerpoint/2010/main" val="152342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粗略的估算程式執行時間，定義</a:t>
            </a:r>
            <a:r>
              <a:rPr lang="en-US" altLang="zh-TW" i="1" dirty="0" smtClean="0"/>
              <a:t>f</a:t>
            </a:r>
            <a:r>
              <a:rPr lang="en-US" altLang="zh-TW" dirty="0" smtClean="0"/>
              <a:t>(</a:t>
            </a:r>
            <a:r>
              <a:rPr lang="en-US" altLang="zh-TW" i="1" dirty="0" smtClean="0"/>
              <a:t>n</a:t>
            </a:r>
            <a:r>
              <a:rPr lang="en-US" altLang="zh-TW" dirty="0" smtClean="0"/>
              <a:t>) = </a:t>
            </a:r>
            <a:r>
              <a:rPr lang="en-US" altLang="zh-TW" i="1" dirty="0" smtClean="0"/>
              <a:t>O</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r>
              <a:rPr lang="zh-TW" altLang="en-US" dirty="0" smtClean="0"/>
              <a:t>為上限</a:t>
            </a:r>
            <a:r>
              <a:rPr lang="en-US" altLang="zh-TW" dirty="0" smtClean="0"/>
              <a:t> </a:t>
            </a:r>
            <a:r>
              <a:rPr lang="zh-TW" altLang="en-US" dirty="0" smtClean="0"/>
              <a:t>，存在一個常數</a:t>
            </a:r>
            <a:r>
              <a:rPr lang="en-US" altLang="zh-TW" dirty="0" smtClean="0"/>
              <a:t>c</a:t>
            </a:r>
            <a:r>
              <a:rPr lang="zh-TW" altLang="en-US" dirty="0" smtClean="0"/>
              <a:t>和</a:t>
            </a:r>
            <a:r>
              <a:rPr lang="en-US" altLang="zh-TW" dirty="0" smtClean="0"/>
              <a:t>n0</a:t>
            </a:r>
            <a:r>
              <a:rPr lang="zh-TW" altLang="en-US" dirty="0" smtClean="0"/>
              <a:t>，當</a:t>
            </a:r>
            <a:r>
              <a:rPr lang="en-US" altLang="zh-TW" i="1" dirty="0" smtClean="0"/>
              <a:t>n</a:t>
            </a:r>
            <a:r>
              <a:rPr lang="en-US" altLang="zh-TW" dirty="0" smtClean="0"/>
              <a:t>≧</a:t>
            </a:r>
            <a:r>
              <a:rPr lang="en-US" altLang="zh-TW" i="1" dirty="0" smtClean="0"/>
              <a:t>n</a:t>
            </a:r>
            <a:r>
              <a:rPr lang="en-US" altLang="zh-TW" baseline="-25000" dirty="0" smtClean="0"/>
              <a:t>0</a:t>
            </a:r>
            <a:r>
              <a:rPr lang="zh-TW" altLang="en-US" dirty="0" smtClean="0"/>
              <a:t>時，</a:t>
            </a:r>
            <a:r>
              <a:rPr lang="en-US" altLang="zh-TW" i="1" dirty="0" smtClean="0"/>
              <a:t>f</a:t>
            </a:r>
            <a:r>
              <a:rPr lang="en-US" altLang="zh-TW" dirty="0" smtClean="0"/>
              <a:t>(</a:t>
            </a:r>
            <a:r>
              <a:rPr lang="en-US" altLang="zh-TW" i="1" dirty="0" smtClean="0"/>
              <a:t>n</a:t>
            </a:r>
            <a:r>
              <a:rPr lang="en-US" altLang="zh-TW" dirty="0" smtClean="0"/>
              <a:t>)≦</a:t>
            </a:r>
            <a:r>
              <a:rPr lang="en-US" altLang="zh-TW" i="1" dirty="0" smtClean="0"/>
              <a:t>cg</a:t>
            </a:r>
            <a:r>
              <a:rPr lang="en-US" altLang="zh-TW" dirty="0" smtClean="0"/>
              <a:t>(</a:t>
            </a:r>
            <a:r>
              <a:rPr lang="en-US" altLang="zh-TW" i="1" dirty="0" smtClean="0"/>
              <a:t>n</a:t>
            </a:r>
            <a:r>
              <a:rPr lang="en-US" altLang="zh-TW" dirty="0" smtClean="0"/>
              <a:t>) </a:t>
            </a:r>
            <a:r>
              <a:rPr lang="zh-TW" altLang="en-US" dirty="0" smtClean="0"/>
              <a:t>條件成立就說</a:t>
            </a:r>
            <a:r>
              <a:rPr lang="en-US" altLang="zh-TW" i="1" dirty="0" smtClean="0"/>
              <a:t>O</a:t>
            </a:r>
            <a:r>
              <a:rPr lang="en-US" altLang="zh-TW" dirty="0" smtClean="0"/>
              <a:t>(</a:t>
            </a:r>
            <a:r>
              <a:rPr lang="en-US" altLang="zh-TW" i="1" dirty="0" smtClean="0"/>
              <a:t>n</a:t>
            </a:r>
            <a:r>
              <a:rPr lang="en-US" altLang="zh-TW" dirty="0" smtClean="0"/>
              <a:t>) </a:t>
            </a:r>
            <a:r>
              <a:rPr lang="zh-TW" altLang="en-US" dirty="0" smtClean="0"/>
              <a:t>為</a:t>
            </a:r>
            <a:r>
              <a:rPr lang="en-US" altLang="zh-TW" i="1" dirty="0" smtClean="0"/>
              <a:t>O</a:t>
            </a:r>
            <a:r>
              <a:rPr lang="en-US" altLang="zh-TW" dirty="0" smtClean="0"/>
              <a:t>(</a:t>
            </a:r>
            <a:r>
              <a:rPr lang="zh-TW" altLang="en-US" dirty="0" smtClean="0"/>
              <a:t>．</a:t>
            </a:r>
            <a:r>
              <a:rPr lang="en-US" altLang="zh-TW" dirty="0" smtClean="0"/>
              <a:t>)</a:t>
            </a:r>
            <a:r>
              <a:rPr lang="zh-TW" altLang="en-US" dirty="0" smtClean="0"/>
              <a:t>。舉例</a:t>
            </a:r>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zh-TW" altLang="en-US" dirty="0" smtClean="0">
                <a:solidFill>
                  <a:srgbClr val="FF0000"/>
                </a:solidFill>
              </a:rPr>
              <a:t>，</a:t>
            </a:r>
            <a:r>
              <a:rPr lang="zh-TW" altLang="en-US" dirty="0" smtClean="0"/>
              <a:t>當</a:t>
            </a:r>
            <a:r>
              <a:rPr lang="en-US" altLang="zh-TW" dirty="0" smtClean="0"/>
              <a:t>n≧2</a:t>
            </a:r>
            <a:r>
              <a:rPr lang="zh-TW" altLang="en-US" dirty="0" smtClean="0"/>
              <a:t>時，</a:t>
            </a:r>
            <a:r>
              <a:rPr lang="en-US" altLang="zh-TW" dirty="0" smtClean="0"/>
              <a:t>3</a:t>
            </a:r>
            <a:r>
              <a:rPr lang="en-US" altLang="zh-TW" i="1" dirty="0" smtClean="0"/>
              <a:t>n</a:t>
            </a:r>
            <a:r>
              <a:rPr lang="en-US" altLang="zh-TW" dirty="0" smtClean="0"/>
              <a:t>+2≦4</a:t>
            </a:r>
            <a:r>
              <a:rPr lang="en-US" altLang="zh-TW" i="1" dirty="0" smtClean="0"/>
              <a:t>n</a:t>
            </a:r>
            <a:r>
              <a:rPr lang="zh-TW" altLang="en-US" i="1" dirty="0" smtClean="0"/>
              <a:t>，</a:t>
            </a:r>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zh-TW" altLang="en-US" dirty="0" smtClean="0">
                <a:solidFill>
                  <a:schemeClr val="tx1"/>
                </a:solidFill>
              </a:rPr>
              <a:t>為</a:t>
            </a:r>
            <a:r>
              <a:rPr lang="en-US" altLang="zh-TW" dirty="0" smtClean="0">
                <a:solidFill>
                  <a:schemeClr val="tx1"/>
                </a:solidFill>
              </a:rPr>
              <a:t>f(n)</a:t>
            </a:r>
            <a:r>
              <a:rPr lang="zh-TW" altLang="en-US" dirty="0" smtClean="0">
                <a:solidFill>
                  <a:schemeClr val="tx1"/>
                </a:solidFill>
              </a:rPr>
              <a:t>，</a:t>
            </a:r>
            <a:r>
              <a:rPr lang="en-US" altLang="zh-TW" i="1" dirty="0" smtClean="0"/>
              <a:t>O</a:t>
            </a:r>
            <a:r>
              <a:rPr lang="en-US" altLang="zh-TW" dirty="0" smtClean="0"/>
              <a:t>(</a:t>
            </a:r>
            <a:r>
              <a:rPr lang="en-US" altLang="zh-TW" i="1" dirty="0" smtClean="0">
                <a:solidFill>
                  <a:srgbClr val="FF0000"/>
                </a:solidFill>
              </a:rPr>
              <a:t>n</a:t>
            </a:r>
            <a:r>
              <a:rPr lang="en-US" altLang="zh-TW" dirty="0" smtClean="0"/>
              <a:t>)</a:t>
            </a:r>
            <a:r>
              <a:rPr lang="zh-TW" altLang="en-US" dirty="0" smtClean="0"/>
              <a:t>為</a:t>
            </a:r>
            <a:r>
              <a:rPr lang="en-US" altLang="zh-TW" i="1" dirty="0" smtClean="0"/>
              <a:t>O</a:t>
            </a:r>
            <a:r>
              <a:rPr lang="en-US" altLang="zh-TW" dirty="0" smtClean="0"/>
              <a:t>(</a:t>
            </a:r>
            <a:r>
              <a:rPr lang="zh-TW" altLang="en-US" dirty="0" smtClean="0"/>
              <a:t>．</a:t>
            </a:r>
            <a:r>
              <a:rPr lang="en-US" altLang="zh-TW" dirty="0" smtClean="0"/>
              <a:t>)</a:t>
            </a:r>
            <a:r>
              <a:rPr lang="zh-TW" altLang="en-US" dirty="0" smtClean="0"/>
              <a:t>；</a:t>
            </a:r>
            <a:r>
              <a:rPr lang="en-US" altLang="zh-TW" dirty="0" smtClean="0">
                <a:solidFill>
                  <a:srgbClr val="FF0000"/>
                </a:solidFill>
              </a:rPr>
              <a:t>1000</a:t>
            </a:r>
            <a:r>
              <a:rPr lang="en-US" altLang="zh-TW" i="1" dirty="0" smtClean="0">
                <a:solidFill>
                  <a:srgbClr val="FF0000"/>
                </a:solidFill>
              </a:rPr>
              <a:t>n</a:t>
            </a:r>
            <a:r>
              <a:rPr lang="en-US" altLang="zh-TW" baseline="30000" dirty="0" smtClean="0">
                <a:solidFill>
                  <a:srgbClr val="FF0000"/>
                </a:solidFill>
              </a:rPr>
              <a:t>2</a:t>
            </a:r>
            <a:r>
              <a:rPr lang="en-US" altLang="zh-TW" dirty="0" smtClean="0">
                <a:solidFill>
                  <a:srgbClr val="FF0000"/>
                </a:solidFill>
              </a:rPr>
              <a:t>+10</a:t>
            </a:r>
            <a:r>
              <a:rPr lang="en-US" altLang="zh-TW" i="1" dirty="0" smtClean="0">
                <a:solidFill>
                  <a:srgbClr val="FF0000"/>
                </a:solidFill>
              </a:rPr>
              <a:t>n</a:t>
            </a:r>
            <a:r>
              <a:rPr lang="en-US" altLang="zh-TW" dirty="0" smtClean="0">
                <a:solidFill>
                  <a:srgbClr val="FF0000"/>
                </a:solidFill>
              </a:rPr>
              <a:t>-6</a:t>
            </a:r>
            <a:r>
              <a:rPr lang="zh-TW" altLang="en-US" dirty="0" smtClean="0">
                <a:solidFill>
                  <a:srgbClr val="FF0000"/>
                </a:solidFill>
              </a:rPr>
              <a:t>，當</a:t>
            </a:r>
            <a:r>
              <a:rPr lang="en-US" altLang="zh-TW" i="1" dirty="0" smtClean="0"/>
              <a:t>n</a:t>
            </a:r>
            <a:r>
              <a:rPr lang="en-US" altLang="zh-TW" dirty="0" smtClean="0"/>
              <a:t>≧</a:t>
            </a:r>
            <a:r>
              <a:rPr lang="en-US" altLang="zh-TW" i="1" dirty="0" smtClean="0"/>
              <a:t>n</a:t>
            </a:r>
            <a:r>
              <a:rPr lang="en-US" altLang="zh-TW" baseline="-25000" dirty="0" smtClean="0"/>
              <a:t>0</a:t>
            </a:r>
            <a:r>
              <a:rPr lang="en-US" altLang="zh-TW" dirty="0" smtClean="0"/>
              <a:t>=1</a:t>
            </a:r>
            <a:r>
              <a:rPr lang="zh-TW" altLang="en-US" dirty="0" smtClean="0"/>
              <a:t>時，</a:t>
            </a:r>
            <a:r>
              <a:rPr lang="en-US" altLang="zh-TW" dirty="0" smtClean="0"/>
              <a:t>1000</a:t>
            </a:r>
            <a:r>
              <a:rPr lang="en-US" altLang="zh-TW" i="1" dirty="0" smtClean="0"/>
              <a:t>n</a:t>
            </a:r>
            <a:r>
              <a:rPr lang="en-US" altLang="zh-TW" baseline="30000" dirty="0" smtClean="0"/>
              <a:t>2</a:t>
            </a:r>
            <a:r>
              <a:rPr lang="en-US" altLang="zh-TW" dirty="0" smtClean="0"/>
              <a:t>+10</a:t>
            </a:r>
            <a:r>
              <a:rPr lang="en-US" altLang="zh-TW" i="1" dirty="0" smtClean="0"/>
              <a:t>n</a:t>
            </a:r>
            <a:r>
              <a:rPr lang="en-US" altLang="zh-TW" dirty="0" smtClean="0"/>
              <a:t>-6 ≦ 2000</a:t>
            </a:r>
            <a:r>
              <a:rPr lang="en-US" altLang="zh-TW" i="1" dirty="0" smtClean="0"/>
              <a:t>n</a:t>
            </a:r>
            <a:r>
              <a:rPr lang="en-US" altLang="zh-TW" baseline="30000" dirty="0" smtClean="0"/>
              <a:t>2</a:t>
            </a:r>
            <a:r>
              <a:rPr lang="zh-TW" altLang="en-US" dirty="0" smtClean="0"/>
              <a:t>，</a:t>
            </a:r>
            <a:r>
              <a:rPr lang="en-US" altLang="zh-TW" dirty="0" smtClean="0">
                <a:solidFill>
                  <a:srgbClr val="FF0000"/>
                </a:solidFill>
              </a:rPr>
              <a:t>1000</a:t>
            </a:r>
            <a:r>
              <a:rPr lang="en-US" altLang="zh-TW" i="1" dirty="0" smtClean="0">
                <a:solidFill>
                  <a:srgbClr val="FF0000"/>
                </a:solidFill>
              </a:rPr>
              <a:t>n</a:t>
            </a:r>
            <a:r>
              <a:rPr lang="en-US" altLang="zh-TW" baseline="30000" dirty="0" smtClean="0">
                <a:solidFill>
                  <a:srgbClr val="FF0000"/>
                </a:solidFill>
              </a:rPr>
              <a:t>2</a:t>
            </a:r>
            <a:r>
              <a:rPr lang="en-US" altLang="zh-TW" dirty="0" smtClean="0">
                <a:solidFill>
                  <a:srgbClr val="FF0000"/>
                </a:solidFill>
              </a:rPr>
              <a:t>+10</a:t>
            </a:r>
            <a:r>
              <a:rPr lang="en-US" altLang="zh-TW" i="1" dirty="0" smtClean="0">
                <a:solidFill>
                  <a:srgbClr val="FF0000"/>
                </a:solidFill>
              </a:rPr>
              <a:t>n</a:t>
            </a:r>
            <a:r>
              <a:rPr lang="en-US" altLang="zh-TW" dirty="0" smtClean="0">
                <a:solidFill>
                  <a:srgbClr val="FF0000"/>
                </a:solidFill>
              </a:rPr>
              <a:t>-6</a:t>
            </a:r>
            <a:r>
              <a:rPr lang="zh-TW" altLang="en-US" dirty="0" smtClean="0">
                <a:solidFill>
                  <a:schemeClr val="tx1"/>
                </a:solidFill>
              </a:rPr>
              <a:t>為</a:t>
            </a:r>
            <a:r>
              <a:rPr lang="en-US" altLang="zh-TW" dirty="0" smtClean="0">
                <a:solidFill>
                  <a:schemeClr val="tx1"/>
                </a:solidFill>
              </a:rPr>
              <a:t>f(n)</a:t>
            </a:r>
            <a:r>
              <a:rPr lang="zh-TW" altLang="en-US" dirty="0" smtClean="0">
                <a:solidFill>
                  <a:schemeClr val="tx1"/>
                </a:solidFill>
              </a:rPr>
              <a:t>，</a:t>
            </a:r>
            <a:r>
              <a:rPr lang="en-US" altLang="zh-TW" i="1" dirty="0" smtClean="0"/>
              <a:t>O</a:t>
            </a:r>
            <a:r>
              <a:rPr lang="en-US" altLang="zh-TW" dirty="0" smtClean="0"/>
              <a:t>(</a:t>
            </a:r>
            <a:r>
              <a:rPr lang="en-US" altLang="zh-TW" i="1" dirty="0" smtClean="0">
                <a:solidFill>
                  <a:srgbClr val="FF0000"/>
                </a:solidFill>
              </a:rPr>
              <a:t>n</a:t>
            </a:r>
            <a:r>
              <a:rPr lang="en-US" altLang="zh-TW" baseline="30000" dirty="0" smtClean="0">
                <a:solidFill>
                  <a:srgbClr val="FF0000"/>
                </a:solidFill>
              </a:rPr>
              <a:t>2</a:t>
            </a:r>
            <a:r>
              <a:rPr lang="en-US" altLang="zh-TW" dirty="0" smtClean="0"/>
              <a:t> )</a:t>
            </a:r>
            <a:r>
              <a:rPr lang="zh-TW" altLang="en-US" dirty="0" smtClean="0"/>
              <a:t>為</a:t>
            </a:r>
            <a:r>
              <a:rPr lang="en-US" altLang="zh-TW" i="1" dirty="0" smtClean="0"/>
              <a:t>O</a:t>
            </a:r>
            <a:r>
              <a:rPr lang="en-US" altLang="zh-TW" dirty="0" smtClean="0"/>
              <a:t>(</a:t>
            </a:r>
            <a:r>
              <a:rPr lang="zh-TW" altLang="en-US" dirty="0" smtClean="0"/>
              <a:t>．</a:t>
            </a:r>
            <a:r>
              <a:rPr lang="en-US" altLang="zh-TW" dirty="0" smtClean="0"/>
              <a:t>)</a:t>
            </a:r>
            <a:r>
              <a:rPr lang="zh-TW" altLang="en-US" dirty="0" smtClean="0"/>
              <a:t>。</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22</a:t>
            </a:fld>
            <a:endParaRPr lang="zh-TW" altLang="en-US"/>
          </a:p>
        </p:txBody>
      </p:sp>
    </p:spTree>
    <p:extLst>
      <p:ext uri="{BB962C8B-B14F-4D97-AF65-F5344CB8AC3E}">
        <p14:creationId xmlns:p14="http://schemas.microsoft.com/office/powerpoint/2010/main" val="1605320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i="1" dirty="0" smtClean="0"/>
              <a:t>O</a:t>
            </a:r>
            <a:r>
              <a:rPr lang="en-US" altLang="zh-TW" dirty="0" smtClean="0"/>
              <a:t>(</a:t>
            </a:r>
            <a:r>
              <a:rPr lang="zh-TW" altLang="en-US" dirty="0" smtClean="0"/>
              <a:t>．</a:t>
            </a:r>
            <a:r>
              <a:rPr lang="en-US" altLang="zh-TW" dirty="0" smtClean="0"/>
              <a:t>)</a:t>
            </a:r>
            <a:r>
              <a:rPr lang="zh-TW" altLang="en-US" dirty="0" smtClean="0"/>
              <a:t>永遠大於</a:t>
            </a:r>
            <a:r>
              <a:rPr lang="en-US" altLang="zh-TW" i="1" dirty="0" smtClean="0"/>
              <a:t>f</a:t>
            </a:r>
            <a:r>
              <a:rPr lang="en-US" altLang="zh-TW" dirty="0" smtClean="0"/>
              <a:t>(</a:t>
            </a:r>
            <a:r>
              <a:rPr lang="en-US" altLang="zh-TW" i="1" dirty="0" smtClean="0"/>
              <a:t>n</a:t>
            </a:r>
            <a:r>
              <a:rPr lang="en-US" altLang="zh-TW" dirty="0" smtClean="0"/>
              <a:t>)</a:t>
            </a:r>
            <a:r>
              <a:rPr lang="zh-TW" altLang="en-US" dirty="0" smtClean="0"/>
              <a:t>。當</a:t>
            </a:r>
            <a:r>
              <a:rPr lang="en-US" altLang="zh-TW" i="1" dirty="0" smtClean="0"/>
              <a:t>g</a:t>
            </a:r>
            <a:r>
              <a:rPr lang="en-US" altLang="zh-TW" dirty="0" smtClean="0"/>
              <a:t>(</a:t>
            </a:r>
            <a:r>
              <a:rPr lang="en-US" altLang="zh-TW" i="1" dirty="0" smtClean="0"/>
              <a:t>n</a:t>
            </a:r>
            <a:r>
              <a:rPr lang="en-US" altLang="zh-TW" dirty="0" smtClean="0"/>
              <a:t>)</a:t>
            </a:r>
            <a:r>
              <a:rPr lang="zh-TW" altLang="en-US" dirty="0" smtClean="0"/>
              <a:t>為係數時，</a:t>
            </a:r>
            <a:r>
              <a:rPr lang="en-US" altLang="zh-TW" i="1" dirty="0" smtClean="0"/>
              <a:t>O</a:t>
            </a:r>
            <a:r>
              <a:rPr lang="en-US" altLang="zh-TW" dirty="0" smtClean="0"/>
              <a:t>(</a:t>
            </a:r>
            <a:r>
              <a:rPr lang="zh-TW" altLang="en-US" dirty="0" smtClean="0"/>
              <a:t>．</a:t>
            </a:r>
            <a:r>
              <a:rPr lang="en-US" altLang="zh-TW" dirty="0" smtClean="0"/>
              <a:t>)</a:t>
            </a:r>
            <a:r>
              <a:rPr lang="zh-TW" altLang="en-US" dirty="0" smtClean="0"/>
              <a:t>為</a:t>
            </a:r>
            <a:r>
              <a:rPr lang="en-US" altLang="zh-TW" dirty="0" smtClean="0"/>
              <a:t>1</a:t>
            </a:r>
            <a:r>
              <a:rPr lang="zh-TW" altLang="en-US" dirty="0" smtClean="0"/>
              <a:t>。上限有無限多種可能，當在分析</a:t>
            </a:r>
            <a:r>
              <a:rPr lang="en-US" altLang="zh-TW" i="1" dirty="0" smtClean="0"/>
              <a:t>O</a:t>
            </a:r>
            <a:r>
              <a:rPr lang="en-US" altLang="zh-TW" dirty="0" smtClean="0"/>
              <a:t>(</a:t>
            </a:r>
            <a:r>
              <a:rPr lang="zh-TW" altLang="en-US" dirty="0" smtClean="0"/>
              <a:t>．</a:t>
            </a:r>
            <a:r>
              <a:rPr lang="en-US" altLang="zh-TW" dirty="0" smtClean="0"/>
              <a:t>)</a:t>
            </a:r>
            <a:r>
              <a:rPr lang="zh-TW" altLang="en-US" dirty="0" smtClean="0"/>
              <a:t>時，會找出符合</a:t>
            </a:r>
            <a:r>
              <a:rPr lang="en-US" altLang="zh-TW" i="1" dirty="0" smtClean="0"/>
              <a:t>f</a:t>
            </a:r>
            <a:r>
              <a:rPr lang="en-US" altLang="zh-TW" dirty="0" smtClean="0"/>
              <a:t>(</a:t>
            </a:r>
            <a:r>
              <a:rPr lang="en-US" altLang="zh-TW" i="1" dirty="0" smtClean="0"/>
              <a:t>n</a:t>
            </a:r>
            <a:r>
              <a:rPr lang="en-US" altLang="zh-TW" dirty="0" smtClean="0"/>
              <a:t>) = </a:t>
            </a:r>
            <a:r>
              <a:rPr lang="en-US" altLang="zh-TW" i="1" dirty="0" smtClean="0"/>
              <a:t>O</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r>
              <a:rPr lang="zh-TW" altLang="en-US" dirty="0" smtClean="0"/>
              <a:t>條件最小上限</a:t>
            </a:r>
            <a:r>
              <a:rPr lang="en-US" altLang="zh-TW" i="1" dirty="0" smtClean="0"/>
              <a:t>g</a:t>
            </a:r>
            <a:r>
              <a:rPr lang="en-US" altLang="zh-TW" dirty="0" smtClean="0"/>
              <a:t>(</a:t>
            </a:r>
            <a:r>
              <a:rPr lang="en-US" altLang="zh-TW" i="1" dirty="0" smtClean="0"/>
              <a:t>n</a:t>
            </a:r>
            <a:r>
              <a:rPr lang="en-US" altLang="zh-TW" dirty="0" smtClean="0"/>
              <a:t>)</a:t>
            </a:r>
            <a:r>
              <a:rPr lang="zh-TW" altLang="en-US" dirty="0" smtClean="0"/>
              <a:t>的值。常用的</a:t>
            </a:r>
            <a:r>
              <a:rPr lang="en-US" altLang="zh-TW" i="1" dirty="0" smtClean="0"/>
              <a:t>O</a:t>
            </a:r>
            <a:r>
              <a:rPr lang="en-US" altLang="zh-TW" dirty="0" smtClean="0"/>
              <a:t>(</a:t>
            </a:r>
            <a:r>
              <a:rPr lang="zh-TW" altLang="en-US" dirty="0" smtClean="0"/>
              <a:t>．</a:t>
            </a:r>
            <a:r>
              <a:rPr lang="en-US" altLang="zh-TW" dirty="0" smtClean="0"/>
              <a:t>)</a:t>
            </a:r>
            <a:r>
              <a:rPr lang="zh-TW" altLang="en-US" dirty="0" smtClean="0"/>
              <a:t>為</a:t>
            </a:r>
            <a:r>
              <a:rPr lang="en-US" altLang="zh-TW" dirty="0" smtClean="0"/>
              <a:t>O(1)&lt;O(</a:t>
            </a:r>
            <a:r>
              <a:rPr lang="en-US" altLang="zh-TW" dirty="0" err="1" smtClean="0"/>
              <a:t>log</a:t>
            </a:r>
            <a:r>
              <a:rPr lang="en-US" altLang="zh-TW" i="1" dirty="0" err="1" smtClean="0"/>
              <a:t>n</a:t>
            </a:r>
            <a:r>
              <a:rPr lang="en-US" altLang="zh-TW" dirty="0" smtClean="0"/>
              <a:t>)&lt;O(</a:t>
            </a:r>
            <a:r>
              <a:rPr lang="en-US" altLang="zh-TW" i="1" dirty="0" smtClean="0"/>
              <a:t>n</a:t>
            </a:r>
            <a:r>
              <a:rPr lang="en-US" altLang="zh-TW" dirty="0" smtClean="0"/>
              <a:t>)&lt;O(</a:t>
            </a:r>
            <a:r>
              <a:rPr lang="en-US" altLang="zh-TW" i="1" dirty="0" err="1" smtClean="0"/>
              <a:t>n</a:t>
            </a:r>
            <a:r>
              <a:rPr lang="en-US" altLang="zh-TW" dirty="0" err="1" smtClean="0"/>
              <a:t>log</a:t>
            </a:r>
            <a:r>
              <a:rPr lang="en-US" altLang="zh-TW" i="1" dirty="0" err="1" smtClean="0"/>
              <a:t>n</a:t>
            </a:r>
            <a:r>
              <a:rPr lang="en-US" altLang="zh-TW" dirty="0" smtClean="0"/>
              <a:t>)&lt;O(</a:t>
            </a:r>
            <a:r>
              <a:rPr lang="en-US" altLang="zh-TW" i="1" dirty="0" smtClean="0"/>
              <a:t>n</a:t>
            </a:r>
            <a:r>
              <a:rPr lang="en-US" altLang="zh-TW" baseline="30000" dirty="0" smtClean="0"/>
              <a:t>2</a:t>
            </a:r>
            <a:r>
              <a:rPr lang="en-US" altLang="zh-TW" dirty="0" smtClean="0"/>
              <a:t>)&lt;O(</a:t>
            </a:r>
            <a:r>
              <a:rPr lang="en-US" altLang="zh-TW" i="1" dirty="0" smtClean="0"/>
              <a:t>n</a:t>
            </a:r>
            <a:r>
              <a:rPr lang="en-US" altLang="zh-TW" baseline="30000" dirty="0" smtClean="0"/>
              <a:t>3</a:t>
            </a:r>
            <a:r>
              <a:rPr lang="en-US" altLang="zh-TW" dirty="0" smtClean="0"/>
              <a:t>)&lt;O(2</a:t>
            </a:r>
            <a:r>
              <a:rPr lang="en-US" altLang="zh-TW" baseline="30000" dirty="0" smtClean="0"/>
              <a:t>n</a:t>
            </a:r>
            <a:r>
              <a:rPr lang="en-US" altLang="zh-TW" dirty="0" smtClean="0"/>
              <a:t>)&lt;O(</a:t>
            </a:r>
            <a:r>
              <a:rPr lang="en-US" altLang="zh-TW" i="1" dirty="0" smtClean="0"/>
              <a:t>n</a:t>
            </a:r>
            <a:r>
              <a:rPr lang="en-US" altLang="zh-TW" dirty="0" smtClean="0"/>
              <a:t>!)</a:t>
            </a:r>
            <a:r>
              <a:rPr lang="zh-TW" altLang="en-US" dirty="0" smtClean="0"/>
              <a:t>。</a:t>
            </a:r>
            <a:endParaRPr lang="en-US" altLang="zh-TW" sz="2400" dirty="0" smtClean="0"/>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23</a:t>
            </a:fld>
            <a:endParaRPr lang="zh-TW" altLang="en-US"/>
          </a:p>
        </p:txBody>
      </p:sp>
    </p:spTree>
    <p:extLst>
      <p:ext uri="{BB962C8B-B14F-4D97-AF65-F5344CB8AC3E}">
        <p14:creationId xmlns:p14="http://schemas.microsoft.com/office/powerpoint/2010/main" val="116823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zh-TW" altLang="en-US" dirty="0" smtClean="0"/>
              <a:t>表格觀察成長速度的差異，</a:t>
            </a:r>
            <a:r>
              <a:rPr lang="en-US" sz="1200" kern="100" dirty="0" smtClean="0">
                <a:latin typeface="Times New Roman"/>
                <a:ea typeface="新細明體"/>
                <a:cs typeface="Arial"/>
                <a:sym typeface="Symbol"/>
              </a:rPr>
              <a:t></a:t>
            </a:r>
            <a:r>
              <a:rPr lang="en-US" sz="1200" kern="100" dirty="0" smtClean="0">
                <a:latin typeface="Times New Roman"/>
                <a:ea typeface="新細明體"/>
                <a:cs typeface="Arial"/>
              </a:rPr>
              <a:t>s=microsecond= 10</a:t>
            </a:r>
            <a:r>
              <a:rPr lang="en-US" sz="1200" kern="100" baseline="30000" dirty="0" smtClean="0">
                <a:latin typeface="Times New Roman"/>
                <a:ea typeface="新細明體"/>
                <a:cs typeface="Arial"/>
              </a:rPr>
              <a:t>-6</a:t>
            </a:r>
            <a:r>
              <a:rPr lang="en-US" altLang="zh-TW" sz="1200" kern="100" dirty="0" smtClean="0">
                <a:latin typeface="Times New Roman"/>
                <a:ea typeface="+mn-ea"/>
                <a:cs typeface="Arial"/>
              </a:rPr>
              <a:t>seconds</a:t>
            </a:r>
            <a:r>
              <a:rPr lang="zh-TW" altLang="en-US" sz="1200" kern="100" dirty="0" smtClean="0">
                <a:latin typeface="Times New Roman"/>
                <a:ea typeface="+mn-ea"/>
                <a:cs typeface="Arial"/>
              </a:rPr>
              <a:t>；</a:t>
            </a:r>
            <a:r>
              <a:rPr lang="en-US" sz="1200" kern="100" dirty="0" smtClean="0">
                <a:latin typeface="Times New Roman"/>
                <a:ea typeface="新細明體"/>
                <a:cs typeface="Arial"/>
              </a:rPr>
              <a:t>ms =milli</a:t>
            </a:r>
            <a:r>
              <a:rPr lang="en-US" altLang="zh-TW" sz="1200" kern="100" dirty="0" smtClean="0">
                <a:latin typeface="Times New Roman"/>
                <a:ea typeface="+mn-ea"/>
                <a:cs typeface="Arial"/>
              </a:rPr>
              <a:t>second</a:t>
            </a:r>
            <a:r>
              <a:rPr lang="zh-TW" altLang="en-US" sz="1200" kern="100" dirty="0" smtClean="0">
                <a:latin typeface="Times New Roman"/>
                <a:ea typeface="+mn-ea"/>
                <a:cs typeface="Arial"/>
              </a:rPr>
              <a:t> </a:t>
            </a:r>
            <a:r>
              <a:rPr lang="en-US" sz="1200" kern="100" dirty="0" smtClean="0">
                <a:latin typeface="Times New Roman"/>
                <a:ea typeface="新細明體"/>
                <a:cs typeface="Arial"/>
              </a:rPr>
              <a:t>= 10</a:t>
            </a:r>
            <a:r>
              <a:rPr lang="en-US" sz="1200" kern="100" baseline="30000" dirty="0" smtClean="0">
                <a:latin typeface="Times New Roman"/>
                <a:ea typeface="新細明體"/>
                <a:cs typeface="Arial"/>
              </a:rPr>
              <a:t>-3</a:t>
            </a:r>
            <a:r>
              <a:rPr lang="en-US" altLang="zh-TW" sz="1200" kern="100" dirty="0" smtClean="0">
                <a:latin typeface="Times New Roman"/>
                <a:ea typeface="+mn-ea"/>
                <a:cs typeface="Arial"/>
              </a:rPr>
              <a:t>seconds</a:t>
            </a:r>
            <a:r>
              <a:rPr lang="zh-TW" altLang="en-US" sz="1200" kern="100" dirty="0" smtClean="0">
                <a:latin typeface="Times New Roman"/>
                <a:ea typeface="+mn-ea"/>
                <a:cs typeface="Arial"/>
              </a:rPr>
              <a:t>；</a:t>
            </a:r>
            <a:r>
              <a:rPr lang="en-US" sz="1200" kern="100" dirty="0" smtClean="0">
                <a:latin typeface="Times New Roman"/>
                <a:ea typeface="新細明體"/>
                <a:cs typeface="Arial"/>
              </a:rPr>
              <a:t>s = </a:t>
            </a:r>
            <a:r>
              <a:rPr lang="en-US" altLang="zh-TW" sz="1200" kern="100" dirty="0" smtClean="0">
                <a:latin typeface="Times New Roman"/>
                <a:ea typeface="+mn-ea"/>
                <a:cs typeface="Arial"/>
              </a:rPr>
              <a:t>seconds</a:t>
            </a:r>
            <a:r>
              <a:rPr lang="zh-TW" altLang="en-US" sz="1200" kern="100" dirty="0" smtClean="0">
                <a:latin typeface="Times New Roman"/>
                <a:ea typeface="+mn-ea"/>
                <a:cs typeface="Arial"/>
              </a:rPr>
              <a:t>；</a:t>
            </a:r>
            <a:r>
              <a:rPr lang="en-US" sz="1200" kern="100" dirty="0" smtClean="0">
                <a:latin typeface="Times New Roman"/>
                <a:ea typeface="新細明體"/>
                <a:cs typeface="Arial"/>
              </a:rPr>
              <a:t>m = </a:t>
            </a:r>
            <a:r>
              <a:rPr lang="en-US" altLang="zh-TW" sz="1200" kern="100" dirty="0" smtClean="0">
                <a:latin typeface="Times New Roman"/>
                <a:ea typeface="+mn-ea"/>
                <a:cs typeface="Arial"/>
              </a:rPr>
              <a:t>minutes</a:t>
            </a:r>
            <a:r>
              <a:rPr lang="zh-TW" altLang="en-US" sz="1200" kern="100" dirty="0" smtClean="0">
                <a:latin typeface="Times New Roman"/>
                <a:ea typeface="+mn-ea"/>
                <a:cs typeface="Arial"/>
              </a:rPr>
              <a:t>；</a:t>
            </a:r>
            <a:r>
              <a:rPr lang="en-US" sz="1200" kern="100" dirty="0" smtClean="0">
                <a:latin typeface="Times New Roman"/>
                <a:ea typeface="新細明體"/>
                <a:cs typeface="Arial"/>
              </a:rPr>
              <a:t>h = </a:t>
            </a:r>
            <a:r>
              <a:rPr lang="en-US" altLang="zh-TW" sz="1200" kern="100" dirty="0" smtClean="0">
                <a:latin typeface="Times New Roman"/>
                <a:ea typeface="+mn-ea"/>
                <a:cs typeface="Arial"/>
              </a:rPr>
              <a:t>hours</a:t>
            </a:r>
            <a:r>
              <a:rPr lang="zh-TW" altLang="en-US" sz="1200" kern="100" dirty="0" smtClean="0">
                <a:latin typeface="Times New Roman"/>
                <a:ea typeface="+mn-ea"/>
                <a:cs typeface="Arial"/>
              </a:rPr>
              <a:t>；</a:t>
            </a:r>
            <a:r>
              <a:rPr lang="en-US" sz="1200" kern="100" dirty="0" smtClean="0">
                <a:latin typeface="Times New Roman"/>
                <a:ea typeface="新細明體"/>
                <a:cs typeface="Arial"/>
              </a:rPr>
              <a:t>d = days</a:t>
            </a:r>
            <a:r>
              <a:rPr lang="zh-TW" altLang="en-US" sz="1200" kern="100" dirty="0" smtClean="0">
                <a:latin typeface="Times New Roman"/>
                <a:ea typeface="+mn-ea"/>
                <a:cs typeface="Arial"/>
              </a:rPr>
              <a:t>；</a:t>
            </a:r>
            <a:r>
              <a:rPr lang="en-US" sz="1200" kern="100" dirty="0" smtClean="0">
                <a:latin typeface="Times New Roman"/>
                <a:ea typeface="新細明體"/>
                <a:cs typeface="Arial"/>
              </a:rPr>
              <a:t>y = years</a:t>
            </a:r>
            <a:r>
              <a:rPr lang="zh-TW" altLang="en-US" sz="1200" kern="100" dirty="0" smtClean="0">
                <a:latin typeface="Times New Roman"/>
                <a:ea typeface="+mn-ea"/>
                <a:cs typeface="Arial"/>
              </a:rPr>
              <a:t>；表格對照電腦執行時間，</a:t>
            </a:r>
            <a:r>
              <a:rPr lang="en-US" altLang="zh-TW" sz="1200" kern="100" dirty="0" smtClean="0">
                <a:latin typeface="Times New Roman"/>
                <a:ea typeface="+mn-ea"/>
                <a:cs typeface="Arial"/>
              </a:rPr>
              <a:t>n</a:t>
            </a:r>
            <a:r>
              <a:rPr lang="zh-TW" altLang="en-US" sz="1200" kern="100" dirty="0" smtClean="0">
                <a:latin typeface="Times New Roman"/>
                <a:ea typeface="+mn-ea"/>
                <a:cs typeface="Arial"/>
              </a:rPr>
              <a:t>越大執行時間越久。</a:t>
            </a:r>
            <a:endParaRPr lang="zh-TW" altLang="en-US" sz="1200" kern="100" dirty="0" smtClean="0">
              <a:latin typeface="Times New Roman"/>
              <a:ea typeface="+mn-ea"/>
              <a:cs typeface="Times New Roman"/>
            </a:endParaRPr>
          </a:p>
          <a:p>
            <a:pPr algn="l">
              <a:lnSpc>
                <a:spcPct val="100000"/>
              </a:lnSpc>
              <a:spcBef>
                <a:spcPts val="600"/>
              </a:spcBef>
              <a:spcAft>
                <a:spcPts val="0"/>
              </a:spcAft>
            </a:pPr>
            <a:endParaRPr lang="zh-TW" altLang="en-US" sz="1200" kern="100" dirty="0">
              <a:latin typeface="Times New Roman"/>
              <a:ea typeface="+mn-ea"/>
              <a:cs typeface="Times New Roman"/>
            </a:endParaRPr>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24</a:t>
            </a:fld>
            <a:endParaRPr lang="zh-TW" altLang="en-US"/>
          </a:p>
        </p:txBody>
      </p:sp>
    </p:spTree>
    <p:extLst>
      <p:ext uri="{BB962C8B-B14F-4D97-AF65-F5344CB8AC3E}">
        <p14:creationId xmlns:p14="http://schemas.microsoft.com/office/powerpoint/2010/main" val="449810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Theorem 1.2</a:t>
            </a:r>
          </a:p>
          <a:p>
            <a:r>
              <a:rPr lang="zh-TW" altLang="en-US" dirty="0" smtClean="0"/>
              <a:t>結論，</a:t>
            </a:r>
            <a:r>
              <a:rPr lang="en-US" altLang="zh-TW" i="1" dirty="0" smtClean="0"/>
              <a:t>O</a:t>
            </a:r>
            <a:r>
              <a:rPr lang="en-US" altLang="zh-TW" dirty="0" smtClean="0"/>
              <a:t>(</a:t>
            </a:r>
            <a:r>
              <a:rPr lang="zh-TW" altLang="en-US" dirty="0" smtClean="0"/>
              <a:t>．</a:t>
            </a:r>
            <a:r>
              <a:rPr lang="en-US" altLang="zh-TW" dirty="0" smtClean="0"/>
              <a:t>) </a:t>
            </a:r>
            <a:r>
              <a:rPr lang="zh-TW" altLang="en-US" dirty="0" smtClean="0"/>
              <a:t>為多項式指數最高的</a:t>
            </a:r>
            <a:r>
              <a:rPr lang="zh-TW" altLang="en-US" dirty="0" smtClean="0"/>
              <a:t>次方項。</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25</a:t>
            </a:fld>
            <a:endParaRPr lang="zh-TW" altLang="en-US"/>
          </a:p>
        </p:txBody>
      </p:sp>
    </p:spTree>
    <p:extLst>
      <p:ext uri="{BB962C8B-B14F-4D97-AF65-F5344CB8AC3E}">
        <p14:creationId xmlns:p14="http://schemas.microsoft.com/office/powerpoint/2010/main" val="1463240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algn="l"/>
            <a:r>
              <a:rPr lang="en-US" altLang="zh-TW" b="1" dirty="0" smtClean="0"/>
              <a:t>Ω</a:t>
            </a:r>
            <a:r>
              <a:rPr lang="en-US" altLang="zh-TW" dirty="0" smtClean="0"/>
              <a:t> (</a:t>
            </a:r>
            <a:r>
              <a:rPr lang="zh-TW" altLang="en-US" dirty="0" smtClean="0"/>
              <a:t>．</a:t>
            </a:r>
            <a:r>
              <a:rPr lang="en-US" altLang="zh-TW" dirty="0" smtClean="0"/>
              <a:t>)</a:t>
            </a:r>
            <a:r>
              <a:rPr lang="zh-TW" altLang="en-US" dirty="0" smtClean="0"/>
              <a:t>計算時間複雜度跟</a:t>
            </a:r>
            <a:r>
              <a:rPr lang="en-US" altLang="zh-TW" i="1" dirty="0" smtClean="0"/>
              <a:t>O</a:t>
            </a:r>
            <a:r>
              <a:rPr lang="en-US" altLang="zh-TW" dirty="0" smtClean="0"/>
              <a:t>(</a:t>
            </a:r>
            <a:r>
              <a:rPr lang="zh-TW" altLang="en-US" dirty="0" smtClean="0"/>
              <a:t>．</a:t>
            </a:r>
            <a:r>
              <a:rPr lang="en-US" altLang="zh-TW" dirty="0" smtClean="0"/>
              <a:t>)</a:t>
            </a:r>
            <a:r>
              <a:rPr lang="zh-TW" altLang="en-US" dirty="0" smtClean="0"/>
              <a:t>相反，是計算下限。定義</a:t>
            </a:r>
            <a:r>
              <a:rPr lang="en-US" altLang="zh-TW" i="1" dirty="0" smtClean="0"/>
              <a:t>f</a:t>
            </a:r>
            <a:r>
              <a:rPr lang="en-US" altLang="zh-TW" dirty="0" smtClean="0"/>
              <a:t>(</a:t>
            </a:r>
            <a:r>
              <a:rPr lang="en-US" altLang="zh-TW" i="1" dirty="0" smtClean="0"/>
              <a:t>n</a:t>
            </a:r>
            <a:r>
              <a:rPr lang="en-US" altLang="zh-TW" dirty="0" smtClean="0"/>
              <a:t>) =  </a:t>
            </a:r>
            <a:r>
              <a:rPr lang="en-US" altLang="zh-TW" b="1" dirty="0" smtClean="0"/>
              <a:t>Ω</a:t>
            </a:r>
            <a:r>
              <a:rPr lang="en-US" altLang="zh-TW" dirty="0" smtClean="0"/>
              <a:t>(</a:t>
            </a:r>
            <a:r>
              <a:rPr lang="en-US" altLang="zh-TW" i="1" dirty="0" smtClean="0"/>
              <a:t>g</a:t>
            </a:r>
            <a:r>
              <a:rPr lang="en-US" altLang="zh-TW" dirty="0" smtClean="0"/>
              <a:t>(</a:t>
            </a:r>
            <a:r>
              <a:rPr lang="en-US" altLang="zh-TW" i="1" dirty="0" smtClean="0"/>
              <a:t>n</a:t>
            </a:r>
            <a:r>
              <a:rPr lang="en-US" altLang="zh-TW" dirty="0" smtClean="0"/>
              <a:t>)) </a:t>
            </a:r>
            <a:r>
              <a:rPr lang="zh-TW" altLang="en-US" dirty="0" smtClean="0"/>
              <a:t>為下限，存在一個常數</a:t>
            </a:r>
            <a:r>
              <a:rPr lang="en-US" altLang="zh-TW" dirty="0" smtClean="0"/>
              <a:t>c</a:t>
            </a:r>
            <a:r>
              <a:rPr lang="zh-TW" altLang="en-US" dirty="0" smtClean="0"/>
              <a:t>和</a:t>
            </a:r>
            <a:r>
              <a:rPr lang="en-US" altLang="zh-TW" dirty="0" smtClean="0"/>
              <a:t>n0</a:t>
            </a:r>
            <a:r>
              <a:rPr lang="zh-TW" altLang="en-US" dirty="0" smtClean="0"/>
              <a:t>，當</a:t>
            </a:r>
            <a:r>
              <a:rPr lang="en-US" altLang="zh-TW" i="1" dirty="0" smtClean="0"/>
              <a:t>n</a:t>
            </a:r>
            <a:r>
              <a:rPr lang="en-US" altLang="zh-TW" dirty="0" smtClean="0"/>
              <a:t>≧</a:t>
            </a:r>
            <a:r>
              <a:rPr lang="en-US" altLang="zh-TW" i="1" dirty="0" smtClean="0"/>
              <a:t>n</a:t>
            </a:r>
            <a:r>
              <a:rPr lang="en-US" altLang="zh-TW" baseline="-25000" dirty="0" smtClean="0"/>
              <a:t>0</a:t>
            </a:r>
            <a:r>
              <a:rPr lang="zh-TW" altLang="en-US" dirty="0" smtClean="0"/>
              <a:t>時，</a:t>
            </a:r>
            <a:r>
              <a:rPr lang="en-US" altLang="zh-TW" i="1" dirty="0" smtClean="0"/>
              <a:t>f</a:t>
            </a:r>
            <a:r>
              <a:rPr lang="en-US" altLang="zh-TW" dirty="0" smtClean="0"/>
              <a:t>(</a:t>
            </a:r>
            <a:r>
              <a:rPr lang="en-US" altLang="zh-TW" i="1" dirty="0" smtClean="0"/>
              <a:t>n</a:t>
            </a:r>
            <a:r>
              <a:rPr lang="en-US" altLang="zh-TW" dirty="0" smtClean="0"/>
              <a:t>) ≧</a:t>
            </a:r>
            <a:r>
              <a:rPr lang="en-US" altLang="zh-TW" i="1" dirty="0" smtClean="0"/>
              <a:t>cg</a:t>
            </a:r>
            <a:r>
              <a:rPr lang="en-US" altLang="zh-TW" dirty="0" smtClean="0"/>
              <a:t>(</a:t>
            </a:r>
            <a:r>
              <a:rPr lang="en-US" altLang="zh-TW" i="1" dirty="0" smtClean="0"/>
              <a:t>n</a:t>
            </a:r>
            <a:r>
              <a:rPr lang="en-US" altLang="zh-TW" dirty="0" smtClean="0"/>
              <a:t>) </a:t>
            </a:r>
            <a:r>
              <a:rPr lang="zh-TW" altLang="en-US" dirty="0" smtClean="0"/>
              <a:t>條件成立，就說</a:t>
            </a:r>
            <a:r>
              <a:rPr lang="en-US" altLang="zh-TW" b="1" dirty="0" smtClean="0"/>
              <a:t>Ω</a:t>
            </a:r>
            <a:r>
              <a:rPr lang="en-US" altLang="zh-TW" dirty="0" smtClean="0"/>
              <a:t> (</a:t>
            </a:r>
            <a:r>
              <a:rPr lang="en-US" altLang="zh-TW" i="1" dirty="0" smtClean="0"/>
              <a:t>n</a:t>
            </a:r>
            <a:r>
              <a:rPr lang="en-US" altLang="zh-TW" dirty="0" smtClean="0"/>
              <a:t>) </a:t>
            </a:r>
            <a:r>
              <a:rPr lang="zh-TW" altLang="en-US" dirty="0" smtClean="0"/>
              <a:t>為</a:t>
            </a:r>
            <a:r>
              <a:rPr lang="en-US" altLang="zh-TW" b="1" dirty="0" smtClean="0"/>
              <a:t>Ω</a:t>
            </a:r>
            <a:r>
              <a:rPr lang="en-US" altLang="zh-TW" dirty="0" smtClean="0"/>
              <a:t> (</a:t>
            </a:r>
            <a:r>
              <a:rPr lang="zh-TW" altLang="en-US" dirty="0" smtClean="0"/>
              <a:t>．</a:t>
            </a:r>
            <a:r>
              <a:rPr lang="en-US" altLang="zh-TW" dirty="0" smtClean="0"/>
              <a:t>)</a:t>
            </a:r>
            <a:r>
              <a:rPr lang="zh-TW" altLang="en-US" dirty="0" smtClean="0"/>
              <a:t>。 舉例</a:t>
            </a:r>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zh-TW" altLang="en-US" dirty="0" smtClean="0">
                <a:solidFill>
                  <a:srgbClr val="FF0000"/>
                </a:solidFill>
              </a:rPr>
              <a:t>，</a:t>
            </a:r>
            <a:r>
              <a:rPr lang="zh-TW" altLang="en-US" dirty="0" smtClean="0"/>
              <a:t>當</a:t>
            </a:r>
            <a:r>
              <a:rPr lang="en-US" altLang="zh-TW" dirty="0" smtClean="0"/>
              <a:t>n≧1</a:t>
            </a:r>
            <a:r>
              <a:rPr lang="zh-TW" altLang="en-US" dirty="0" smtClean="0"/>
              <a:t>時，</a:t>
            </a:r>
            <a:r>
              <a:rPr lang="en-US" altLang="zh-TW" dirty="0" smtClean="0"/>
              <a:t>3</a:t>
            </a:r>
            <a:r>
              <a:rPr lang="en-US" altLang="zh-TW" i="1" dirty="0" smtClean="0"/>
              <a:t>n</a:t>
            </a:r>
            <a:r>
              <a:rPr lang="en-US" altLang="zh-TW" dirty="0" smtClean="0"/>
              <a:t>+2≧</a:t>
            </a:r>
            <a:r>
              <a:rPr lang="en-US" altLang="zh-TW" i="1" dirty="0" smtClean="0"/>
              <a:t>3n</a:t>
            </a:r>
            <a:r>
              <a:rPr lang="en-US" altLang="zh-TW" dirty="0" smtClean="0"/>
              <a:t> </a:t>
            </a:r>
            <a:r>
              <a:rPr lang="zh-TW" altLang="en-US" i="1" dirty="0" smtClean="0"/>
              <a:t>，</a:t>
            </a:r>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zh-TW" altLang="en-US" dirty="0" smtClean="0">
                <a:solidFill>
                  <a:schemeClr val="tx1"/>
                </a:solidFill>
              </a:rPr>
              <a:t>為</a:t>
            </a:r>
            <a:r>
              <a:rPr lang="en-US" altLang="zh-TW" dirty="0" smtClean="0">
                <a:solidFill>
                  <a:schemeClr val="tx1"/>
                </a:solidFill>
              </a:rPr>
              <a:t>f(n)</a:t>
            </a:r>
            <a:r>
              <a:rPr lang="zh-TW" altLang="en-US" dirty="0" smtClean="0">
                <a:solidFill>
                  <a:schemeClr val="tx1"/>
                </a:solidFill>
              </a:rPr>
              <a:t>，</a:t>
            </a:r>
            <a:r>
              <a:rPr lang="en-US" altLang="zh-TW" b="1" dirty="0" smtClean="0"/>
              <a:t>Ω</a:t>
            </a:r>
            <a:r>
              <a:rPr lang="en-US" altLang="zh-TW" dirty="0" smtClean="0"/>
              <a:t>(</a:t>
            </a:r>
            <a:r>
              <a:rPr lang="en-US" altLang="zh-TW" i="1" dirty="0" smtClean="0">
                <a:solidFill>
                  <a:srgbClr val="FF0000"/>
                </a:solidFill>
              </a:rPr>
              <a:t>n)</a:t>
            </a:r>
            <a:r>
              <a:rPr lang="zh-TW" altLang="en-US" dirty="0" smtClean="0"/>
              <a:t>為</a:t>
            </a:r>
            <a:r>
              <a:rPr lang="en-US" altLang="zh-TW" b="1" dirty="0" smtClean="0"/>
              <a:t>Ω</a:t>
            </a:r>
            <a:r>
              <a:rPr lang="en-US" altLang="zh-TW" dirty="0" smtClean="0"/>
              <a:t> (</a:t>
            </a:r>
            <a:r>
              <a:rPr lang="zh-TW" altLang="en-US" dirty="0" smtClean="0"/>
              <a:t>．</a:t>
            </a:r>
            <a:r>
              <a:rPr lang="en-US" altLang="zh-TW" dirty="0" smtClean="0"/>
              <a:t>)</a:t>
            </a:r>
            <a:r>
              <a:rPr lang="zh-TW" altLang="en-US" dirty="0" smtClean="0"/>
              <a:t>；</a:t>
            </a:r>
            <a:r>
              <a:rPr lang="en-US" altLang="zh-TW" dirty="0" smtClean="0">
                <a:solidFill>
                  <a:srgbClr val="FF0000"/>
                </a:solidFill>
              </a:rPr>
              <a:t>6*2</a:t>
            </a:r>
            <a:r>
              <a:rPr lang="en-US" altLang="zh-TW" i="1" baseline="30000" dirty="0" smtClean="0">
                <a:solidFill>
                  <a:srgbClr val="FF0000"/>
                </a:solidFill>
              </a:rPr>
              <a:t>n</a:t>
            </a:r>
            <a:r>
              <a:rPr lang="en-US" altLang="zh-TW" dirty="0" smtClean="0">
                <a:solidFill>
                  <a:srgbClr val="FF0000"/>
                </a:solidFill>
              </a:rPr>
              <a:t>+</a:t>
            </a:r>
            <a:r>
              <a:rPr lang="en-US" altLang="zh-TW" i="1" dirty="0" smtClean="0">
                <a:solidFill>
                  <a:srgbClr val="FF0000"/>
                </a:solidFill>
              </a:rPr>
              <a:t>n</a:t>
            </a:r>
            <a:r>
              <a:rPr lang="en-US" altLang="zh-TW" baseline="30000" dirty="0" smtClean="0">
                <a:solidFill>
                  <a:srgbClr val="FF0000"/>
                </a:solidFill>
              </a:rPr>
              <a:t>2</a:t>
            </a:r>
            <a:r>
              <a:rPr lang="zh-TW" altLang="en-US" dirty="0" smtClean="0">
                <a:solidFill>
                  <a:srgbClr val="FF0000"/>
                </a:solidFill>
              </a:rPr>
              <a:t>，</a:t>
            </a:r>
            <a:r>
              <a:rPr lang="zh-TW" altLang="en-US" dirty="0" smtClean="0"/>
              <a:t>當</a:t>
            </a:r>
            <a:r>
              <a:rPr lang="en-US" altLang="zh-TW" dirty="0" smtClean="0"/>
              <a:t>n≧1</a:t>
            </a:r>
            <a:r>
              <a:rPr lang="zh-TW" altLang="en-US" dirty="0" smtClean="0"/>
              <a:t>時，</a:t>
            </a:r>
            <a:r>
              <a:rPr lang="en-US" altLang="zh-TW" dirty="0" smtClean="0"/>
              <a:t>6*2</a:t>
            </a:r>
            <a:r>
              <a:rPr lang="en-US" altLang="zh-TW" i="1" baseline="30000" dirty="0" smtClean="0"/>
              <a:t>n</a:t>
            </a:r>
            <a:r>
              <a:rPr lang="en-US" altLang="zh-TW" dirty="0" smtClean="0"/>
              <a:t>+</a:t>
            </a:r>
            <a:r>
              <a:rPr lang="en-US" altLang="zh-TW" i="1" dirty="0" smtClean="0"/>
              <a:t>n</a:t>
            </a:r>
            <a:r>
              <a:rPr lang="en-US" altLang="zh-TW" baseline="30000" dirty="0" smtClean="0"/>
              <a:t>2</a:t>
            </a:r>
            <a:r>
              <a:rPr lang="en-US" altLang="zh-TW" dirty="0" smtClean="0"/>
              <a:t>≧2</a:t>
            </a:r>
            <a:r>
              <a:rPr lang="en-US" altLang="zh-TW" i="1" baseline="30000" dirty="0" smtClean="0"/>
              <a:t>n</a:t>
            </a:r>
            <a:r>
              <a:rPr lang="en-US" altLang="zh-TW" dirty="0" smtClean="0"/>
              <a:t> </a:t>
            </a:r>
            <a:r>
              <a:rPr lang="zh-TW" altLang="en-US" dirty="0" smtClean="0">
                <a:solidFill>
                  <a:schemeClr val="tx1"/>
                </a:solidFill>
              </a:rPr>
              <a:t>，</a:t>
            </a:r>
            <a:r>
              <a:rPr lang="en-US" altLang="zh-TW" b="1" dirty="0" smtClean="0"/>
              <a:t>Ω</a:t>
            </a:r>
            <a:r>
              <a:rPr lang="en-US" altLang="zh-TW" dirty="0" smtClean="0"/>
              <a:t>(</a:t>
            </a:r>
            <a:r>
              <a:rPr lang="en-US" altLang="zh-TW" dirty="0" smtClean="0">
                <a:solidFill>
                  <a:srgbClr val="FF0000"/>
                </a:solidFill>
              </a:rPr>
              <a:t>2</a:t>
            </a:r>
            <a:r>
              <a:rPr lang="en-US" altLang="zh-TW" i="1" baseline="30000" dirty="0" smtClean="0">
                <a:solidFill>
                  <a:srgbClr val="FF0000"/>
                </a:solidFill>
              </a:rPr>
              <a:t>n</a:t>
            </a:r>
            <a:r>
              <a:rPr lang="en-US" altLang="zh-TW" dirty="0" smtClean="0"/>
              <a:t>)</a:t>
            </a:r>
            <a:r>
              <a:rPr lang="zh-TW" altLang="en-US" dirty="0" smtClean="0"/>
              <a:t>為</a:t>
            </a:r>
            <a:r>
              <a:rPr lang="en-US" altLang="zh-TW" b="1" dirty="0" smtClean="0"/>
              <a:t>Ω</a:t>
            </a:r>
            <a:r>
              <a:rPr lang="en-US" altLang="zh-TW" dirty="0" smtClean="0"/>
              <a:t> (</a:t>
            </a:r>
            <a:r>
              <a:rPr lang="zh-TW" altLang="en-US" dirty="0" smtClean="0"/>
              <a:t>．</a:t>
            </a:r>
            <a:r>
              <a:rPr lang="en-US" altLang="zh-TW" dirty="0" smtClean="0"/>
              <a: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26</a:t>
            </a:fld>
            <a:endParaRPr lang="zh-TW" altLang="en-US"/>
          </a:p>
        </p:txBody>
      </p:sp>
    </p:spTree>
    <p:extLst>
      <p:ext uri="{BB962C8B-B14F-4D97-AF65-F5344CB8AC3E}">
        <p14:creationId xmlns:p14="http://schemas.microsoft.com/office/powerpoint/2010/main" val="2033518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下限有無限多種可能，當在分析</a:t>
            </a:r>
            <a:r>
              <a:rPr lang="en-US" altLang="en-US" b="1" dirty="0" smtClean="0"/>
              <a:t>Ω</a:t>
            </a:r>
            <a:r>
              <a:rPr lang="en-US" altLang="zh-TW" dirty="0" smtClean="0"/>
              <a:t>(</a:t>
            </a:r>
            <a:r>
              <a:rPr lang="zh-TW" altLang="en-US" dirty="0" smtClean="0"/>
              <a:t>．</a:t>
            </a:r>
            <a:r>
              <a:rPr lang="en-US" altLang="zh-TW" dirty="0" smtClean="0"/>
              <a:t>)</a:t>
            </a:r>
            <a:r>
              <a:rPr lang="zh-TW" altLang="en-US" dirty="0" smtClean="0"/>
              <a:t>時，會找出符合</a:t>
            </a:r>
            <a:r>
              <a:rPr lang="en-US" altLang="zh-TW" i="1" dirty="0" smtClean="0"/>
              <a:t>f</a:t>
            </a:r>
            <a:r>
              <a:rPr lang="en-US" altLang="zh-TW" dirty="0" smtClean="0"/>
              <a:t>(</a:t>
            </a:r>
            <a:r>
              <a:rPr lang="en-US" altLang="zh-TW" i="1" dirty="0" smtClean="0"/>
              <a:t>n</a:t>
            </a:r>
            <a:r>
              <a:rPr lang="en-US" altLang="zh-TW" dirty="0" smtClean="0"/>
              <a:t>) = </a:t>
            </a:r>
            <a:r>
              <a:rPr lang="en-US" altLang="zh-TW" b="1" dirty="0" smtClean="0"/>
              <a:t>Ω</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r>
              <a:rPr lang="zh-TW" altLang="en-US" dirty="0" smtClean="0"/>
              <a:t>條件最大下限</a:t>
            </a:r>
            <a:r>
              <a:rPr lang="en-US" altLang="zh-TW" i="1" dirty="0" smtClean="0"/>
              <a:t>g</a:t>
            </a:r>
            <a:r>
              <a:rPr lang="en-US" altLang="zh-TW" dirty="0" smtClean="0"/>
              <a:t>(</a:t>
            </a:r>
            <a:r>
              <a:rPr lang="en-US" altLang="zh-TW" i="1" dirty="0" smtClean="0"/>
              <a:t>n</a:t>
            </a:r>
            <a:r>
              <a:rPr lang="en-US" altLang="zh-TW" dirty="0" smtClean="0"/>
              <a:t>)</a:t>
            </a:r>
            <a:r>
              <a:rPr lang="zh-TW" altLang="en-US" dirty="0" smtClean="0"/>
              <a:t>的值。</a:t>
            </a:r>
            <a:r>
              <a:rPr lang="en-US" altLang="zh-TW" i="1" dirty="0" smtClean="0"/>
              <a:t>g</a:t>
            </a:r>
            <a:r>
              <a:rPr lang="en-US" altLang="zh-TW" dirty="0" smtClean="0"/>
              <a:t>(</a:t>
            </a:r>
            <a:r>
              <a:rPr lang="en-US" altLang="zh-TW" i="1" dirty="0" smtClean="0"/>
              <a:t>n</a:t>
            </a:r>
            <a:r>
              <a:rPr lang="en-US" altLang="zh-TW" dirty="0" smtClean="0"/>
              <a:t>)</a:t>
            </a:r>
            <a:r>
              <a:rPr lang="zh-TW" altLang="en-US" dirty="0" smtClean="0"/>
              <a:t>的系數通常為</a:t>
            </a:r>
            <a:r>
              <a:rPr lang="en-US" altLang="zh-TW" dirty="0" smtClean="0"/>
              <a:t>1</a:t>
            </a:r>
            <a:r>
              <a:rPr lang="zh-TW" altLang="en-US" dirty="0" smtClean="0"/>
              <a:t>。假設</a:t>
            </a:r>
            <a:r>
              <a:rPr lang="en-US" altLang="zh-TW" dirty="0" smtClean="0"/>
              <a:t>f(n)=</a:t>
            </a:r>
            <a:r>
              <a:rPr lang="en-US" altLang="zh-TW" dirty="0" err="1" smtClean="0"/>
              <a:t>amnm</a:t>
            </a:r>
            <a:r>
              <a:rPr lang="en-US" altLang="zh-TW" dirty="0" smtClean="0"/>
              <a:t>+…+a1n+a0</a:t>
            </a:r>
            <a:r>
              <a:rPr lang="zh-TW" altLang="en-US" dirty="0" smtClean="0"/>
              <a:t>，</a:t>
            </a:r>
            <a:r>
              <a:rPr lang="en-US" altLang="zh-TW" dirty="0" smtClean="0"/>
              <a:t>f(n)=</a:t>
            </a:r>
            <a:r>
              <a:rPr lang="en-US" altLang="zh-TW" b="1" dirty="0" smtClean="0"/>
              <a:t>Ω </a:t>
            </a:r>
            <a:r>
              <a:rPr lang="en-US" altLang="zh-TW" dirty="0" smtClean="0"/>
              <a:t>(nm)</a:t>
            </a:r>
            <a:r>
              <a:rPr lang="zh-TW" altLang="en-US" dirty="0" smtClean="0"/>
              <a:t>。</a:t>
            </a:r>
            <a:r>
              <a:rPr lang="en-US" altLang="en-US" b="1" dirty="0" smtClean="0"/>
              <a:t>Ω</a:t>
            </a:r>
            <a:r>
              <a:rPr lang="en-US" altLang="zh-TW" dirty="0" smtClean="0"/>
              <a:t>(</a:t>
            </a:r>
            <a:r>
              <a:rPr lang="zh-TW" altLang="en-US" dirty="0" smtClean="0"/>
              <a:t>．</a:t>
            </a:r>
            <a:r>
              <a:rPr lang="en-US" altLang="zh-TW" dirty="0" smtClean="0"/>
              <a:t>) </a:t>
            </a:r>
            <a:r>
              <a:rPr lang="zh-TW" altLang="en-US" dirty="0" smtClean="0"/>
              <a:t>為多項式指數最高的次方。</a:t>
            </a:r>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27</a:t>
            </a:fld>
            <a:endParaRPr lang="zh-TW" altLang="en-US"/>
          </a:p>
        </p:txBody>
      </p:sp>
    </p:spTree>
    <p:extLst>
      <p:ext uri="{BB962C8B-B14F-4D97-AF65-F5344CB8AC3E}">
        <p14:creationId xmlns:p14="http://schemas.microsoft.com/office/powerpoint/2010/main" val="370494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定義</a:t>
            </a:r>
            <a:r>
              <a:rPr lang="en-US" altLang="zh-TW" dirty="0" smtClean="0"/>
              <a:t>: </a:t>
            </a:r>
            <a:r>
              <a:rPr lang="en-US" altLang="zh-TW" i="1" dirty="0" smtClean="0"/>
              <a:t>f</a:t>
            </a:r>
            <a:r>
              <a:rPr lang="en-US" altLang="zh-TW" dirty="0" smtClean="0"/>
              <a:t>(</a:t>
            </a:r>
            <a:r>
              <a:rPr lang="en-US" altLang="zh-TW" i="1" dirty="0" smtClean="0"/>
              <a:t>n</a:t>
            </a:r>
            <a:r>
              <a:rPr lang="en-US" altLang="zh-TW" dirty="0" smtClean="0"/>
              <a:t>) = </a:t>
            </a:r>
            <a:r>
              <a:rPr lang="en-US" altLang="zh-TW" b="1" dirty="0" smtClean="0"/>
              <a:t>Θ</a:t>
            </a:r>
            <a:r>
              <a:rPr lang="en-US" altLang="zh-TW" dirty="0" smtClean="0"/>
              <a:t>(</a:t>
            </a:r>
            <a:r>
              <a:rPr lang="en-US" altLang="zh-TW" i="1" dirty="0" smtClean="0"/>
              <a:t>g</a:t>
            </a:r>
            <a:r>
              <a:rPr lang="en-US" altLang="zh-TW" dirty="0" smtClean="0"/>
              <a:t>(</a:t>
            </a:r>
            <a:r>
              <a:rPr lang="en-US" altLang="zh-TW" i="1" dirty="0" smtClean="0"/>
              <a:t>n</a:t>
            </a:r>
            <a:r>
              <a:rPr lang="en-US" altLang="zh-TW" dirty="0" smtClean="0"/>
              <a:t>)) </a:t>
            </a:r>
            <a:r>
              <a:rPr lang="zh-TW" altLang="en-US" dirty="0" smtClean="0"/>
              <a:t>剛剛好等於，存在一個常數</a:t>
            </a:r>
            <a:r>
              <a:rPr lang="en-US" altLang="zh-TW" dirty="0" smtClean="0"/>
              <a:t>c</a:t>
            </a:r>
            <a:r>
              <a:rPr lang="zh-TW" altLang="en-US" dirty="0" smtClean="0"/>
              <a:t>和</a:t>
            </a:r>
            <a:r>
              <a:rPr lang="en-US" altLang="zh-TW" dirty="0" smtClean="0"/>
              <a:t>n0</a:t>
            </a:r>
            <a:r>
              <a:rPr lang="zh-TW" altLang="en-US" dirty="0" smtClean="0"/>
              <a:t>，當</a:t>
            </a:r>
            <a:r>
              <a:rPr lang="en-US" altLang="zh-TW" i="1" dirty="0" smtClean="0"/>
              <a:t>n</a:t>
            </a:r>
            <a:r>
              <a:rPr lang="en-US" altLang="zh-TW" dirty="0" smtClean="0"/>
              <a:t>≧</a:t>
            </a:r>
            <a:r>
              <a:rPr lang="en-US" altLang="zh-TW" i="1" dirty="0" smtClean="0"/>
              <a:t>n</a:t>
            </a:r>
            <a:r>
              <a:rPr lang="en-US" altLang="zh-TW" baseline="-25000" dirty="0" smtClean="0"/>
              <a:t>0</a:t>
            </a:r>
            <a:r>
              <a:rPr lang="zh-TW" altLang="en-US" dirty="0" smtClean="0"/>
              <a:t>時，</a:t>
            </a:r>
            <a:r>
              <a:rPr lang="en-US" altLang="zh-TW" i="1" dirty="0" smtClean="0"/>
              <a:t>c</a:t>
            </a:r>
            <a:r>
              <a:rPr lang="en-US" altLang="zh-TW" baseline="-25000" dirty="0" smtClean="0"/>
              <a:t>1</a:t>
            </a:r>
            <a:r>
              <a:rPr lang="en-US" altLang="zh-TW" i="1" dirty="0" smtClean="0"/>
              <a:t>g</a:t>
            </a:r>
            <a:r>
              <a:rPr lang="en-US" altLang="zh-TW" dirty="0" smtClean="0"/>
              <a:t>(</a:t>
            </a:r>
            <a:r>
              <a:rPr lang="en-US" altLang="zh-TW" i="1" dirty="0" smtClean="0"/>
              <a:t>n</a:t>
            </a:r>
            <a:r>
              <a:rPr lang="en-US" altLang="zh-TW" dirty="0" smtClean="0"/>
              <a:t>)≦ </a:t>
            </a:r>
            <a:r>
              <a:rPr lang="en-US" altLang="zh-TW" i="1" dirty="0" smtClean="0"/>
              <a:t>f</a:t>
            </a:r>
            <a:r>
              <a:rPr lang="en-US" altLang="zh-TW" dirty="0" smtClean="0"/>
              <a:t>(</a:t>
            </a:r>
            <a:r>
              <a:rPr lang="en-US" altLang="zh-TW" i="1" dirty="0" smtClean="0"/>
              <a:t>n</a:t>
            </a:r>
            <a:r>
              <a:rPr lang="en-US" altLang="zh-TW" dirty="0" smtClean="0"/>
              <a:t>)≦</a:t>
            </a:r>
            <a:r>
              <a:rPr lang="en-US" altLang="zh-TW" i="1" dirty="0" smtClean="0"/>
              <a:t>c</a:t>
            </a:r>
            <a:r>
              <a:rPr lang="en-US" altLang="zh-TW" baseline="-25000" dirty="0" smtClean="0"/>
              <a:t>2</a:t>
            </a:r>
            <a:r>
              <a:rPr lang="en-US" altLang="zh-TW" i="1" dirty="0" smtClean="0"/>
              <a:t>g</a:t>
            </a:r>
            <a:r>
              <a:rPr lang="en-US" altLang="zh-TW" dirty="0" smtClean="0"/>
              <a:t>(</a:t>
            </a:r>
            <a:r>
              <a:rPr lang="en-US" altLang="zh-TW" i="1" dirty="0" smtClean="0"/>
              <a:t>n</a:t>
            </a:r>
            <a:r>
              <a:rPr lang="en-US" altLang="zh-TW" dirty="0" smtClean="0"/>
              <a:t>)</a:t>
            </a:r>
            <a:r>
              <a:rPr lang="zh-TW" altLang="en-US" dirty="0" smtClean="0"/>
              <a:t>條件成立，就說</a:t>
            </a:r>
            <a:r>
              <a:rPr lang="en-US" altLang="zh-TW" sz="1200" b="1" dirty="0" smtClean="0"/>
              <a:t>Θ</a:t>
            </a:r>
            <a:r>
              <a:rPr lang="en-US" altLang="zh-TW" dirty="0" smtClean="0"/>
              <a:t>  (</a:t>
            </a:r>
            <a:r>
              <a:rPr lang="en-US" altLang="zh-TW" i="1" dirty="0" smtClean="0"/>
              <a:t>n</a:t>
            </a:r>
            <a:r>
              <a:rPr lang="en-US" altLang="zh-TW" dirty="0" smtClean="0"/>
              <a:t>) </a:t>
            </a:r>
            <a:r>
              <a:rPr lang="zh-TW" altLang="en-US" dirty="0" smtClean="0"/>
              <a:t>為</a:t>
            </a:r>
            <a:r>
              <a:rPr lang="en-US" altLang="zh-TW" sz="1200" b="1" dirty="0" smtClean="0"/>
              <a:t>Θ</a:t>
            </a:r>
            <a:r>
              <a:rPr lang="en-US" altLang="zh-TW" dirty="0" smtClean="0"/>
              <a:t> (</a:t>
            </a:r>
            <a:r>
              <a:rPr lang="zh-TW" altLang="en-US" dirty="0" smtClean="0"/>
              <a:t>．</a:t>
            </a:r>
            <a:r>
              <a:rPr lang="en-US" altLang="zh-TW" dirty="0" smtClean="0"/>
              <a:t>)</a:t>
            </a:r>
            <a:r>
              <a:rPr lang="zh-TW" altLang="en-US" dirty="0" smtClean="0"/>
              <a:t>。舉例</a:t>
            </a:r>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zh-TW" altLang="en-US" dirty="0" smtClean="0">
                <a:solidFill>
                  <a:srgbClr val="FF0000"/>
                </a:solidFill>
              </a:rPr>
              <a:t>，當</a:t>
            </a:r>
            <a:r>
              <a:rPr lang="en-US" altLang="zh-TW" i="1" dirty="0" smtClean="0"/>
              <a:t>n</a:t>
            </a:r>
            <a:r>
              <a:rPr lang="en-US" altLang="zh-TW" dirty="0" smtClean="0"/>
              <a:t>≧2</a:t>
            </a:r>
            <a:r>
              <a:rPr lang="zh-TW" altLang="en-US" dirty="0" smtClean="0"/>
              <a:t>時，</a:t>
            </a:r>
            <a:r>
              <a:rPr lang="en-US" altLang="zh-TW" dirty="0" smtClean="0"/>
              <a:t>3</a:t>
            </a:r>
            <a:r>
              <a:rPr lang="en-US" altLang="zh-TW" i="1" dirty="0" smtClean="0"/>
              <a:t>n</a:t>
            </a:r>
            <a:r>
              <a:rPr lang="en-US" altLang="zh-TW" dirty="0" smtClean="0"/>
              <a:t>+2≧3</a:t>
            </a:r>
            <a:r>
              <a:rPr lang="en-US" altLang="zh-TW" i="1" dirty="0" smtClean="0"/>
              <a:t>n</a:t>
            </a:r>
            <a:r>
              <a:rPr lang="en-US" altLang="zh-TW" dirty="0" smtClean="0"/>
              <a:t> and 3</a:t>
            </a:r>
            <a:r>
              <a:rPr lang="en-US" altLang="zh-TW" i="1" dirty="0" smtClean="0"/>
              <a:t>n</a:t>
            </a:r>
            <a:r>
              <a:rPr lang="en-US" altLang="zh-TW" dirty="0" smtClean="0"/>
              <a:t>+2≦4</a:t>
            </a:r>
            <a:r>
              <a:rPr lang="en-US" altLang="zh-TW" i="1" dirty="0" smtClean="0"/>
              <a:t>n</a:t>
            </a:r>
            <a:r>
              <a:rPr lang="en-US" altLang="zh-TW" dirty="0" smtClean="0"/>
              <a:t> </a:t>
            </a:r>
            <a:r>
              <a:rPr lang="zh-TW" altLang="en-US" dirty="0" smtClean="0"/>
              <a:t>，</a:t>
            </a:r>
            <a:r>
              <a:rPr lang="en-US" altLang="zh-TW" sz="1200" b="1" dirty="0" smtClean="0"/>
              <a:t>Θ</a:t>
            </a:r>
            <a:r>
              <a:rPr lang="en-US" altLang="zh-TW" sz="1200" dirty="0" smtClean="0"/>
              <a:t>(</a:t>
            </a:r>
            <a:r>
              <a:rPr lang="en-US" altLang="zh-TW" sz="1200" i="1" dirty="0" smtClean="0">
                <a:solidFill>
                  <a:srgbClr val="FF0000"/>
                </a:solidFill>
              </a:rPr>
              <a:t>n)</a:t>
            </a:r>
            <a:r>
              <a:rPr lang="zh-TW" altLang="en-US" sz="1200" i="1" dirty="0" smtClean="0">
                <a:solidFill>
                  <a:srgbClr val="FF0000"/>
                </a:solidFill>
              </a:rPr>
              <a:t>為</a:t>
            </a:r>
            <a:r>
              <a:rPr lang="en-US" altLang="zh-TW" sz="1200" b="1" dirty="0" smtClean="0"/>
              <a:t>Θ</a:t>
            </a:r>
            <a:r>
              <a:rPr lang="en-US" altLang="zh-TW" dirty="0" smtClean="0"/>
              <a:t> (</a:t>
            </a:r>
            <a:r>
              <a:rPr lang="zh-TW" altLang="en-US" dirty="0" smtClean="0"/>
              <a:t>．</a:t>
            </a:r>
            <a:r>
              <a:rPr lang="en-US" altLang="zh-TW" dirty="0" smtClean="0"/>
              <a:t>)</a:t>
            </a:r>
            <a:r>
              <a:rPr lang="zh-TW" altLang="en-US" dirty="0" smtClean="0"/>
              <a:t>。假設</a:t>
            </a:r>
            <a:r>
              <a:rPr lang="en-US" altLang="zh-TW" dirty="0" smtClean="0"/>
              <a:t>f(n)=</a:t>
            </a:r>
            <a:r>
              <a:rPr lang="en-US" altLang="zh-TW" dirty="0" err="1" smtClean="0"/>
              <a:t>amnm</a:t>
            </a:r>
            <a:r>
              <a:rPr lang="en-US" altLang="zh-TW" dirty="0" smtClean="0"/>
              <a:t>+…+a1n+a0</a:t>
            </a:r>
            <a:r>
              <a:rPr lang="zh-TW" altLang="en-US" dirty="0" smtClean="0"/>
              <a:t>，</a:t>
            </a:r>
            <a:r>
              <a:rPr lang="en-US" altLang="zh-TW" dirty="0" smtClean="0"/>
              <a:t>f(n)=</a:t>
            </a:r>
            <a:r>
              <a:rPr lang="en-US" altLang="zh-TW" sz="1200" b="1" dirty="0" smtClean="0"/>
              <a:t>Θ</a:t>
            </a:r>
            <a:r>
              <a:rPr lang="en-US" altLang="zh-TW" dirty="0" smtClean="0"/>
              <a:t> </a:t>
            </a:r>
            <a:r>
              <a:rPr lang="en-US" altLang="zh-TW" b="1" dirty="0" smtClean="0"/>
              <a:t> </a:t>
            </a:r>
            <a:r>
              <a:rPr lang="en-US" altLang="zh-TW" dirty="0" smtClean="0"/>
              <a:t>(nm)</a:t>
            </a:r>
            <a:r>
              <a:rPr lang="zh-TW" altLang="en-US" dirty="0" smtClean="0"/>
              <a:t>。</a:t>
            </a:r>
            <a:r>
              <a:rPr lang="en-US" altLang="zh-TW" sz="1200" b="1" dirty="0" smtClean="0"/>
              <a:t>Θ</a:t>
            </a:r>
            <a:r>
              <a:rPr lang="en-US" altLang="zh-TW" dirty="0" smtClean="0"/>
              <a:t> (</a:t>
            </a:r>
            <a:r>
              <a:rPr lang="zh-TW" altLang="en-US" dirty="0" smtClean="0"/>
              <a:t>．</a:t>
            </a:r>
            <a:r>
              <a:rPr lang="en-US" altLang="zh-TW" dirty="0" smtClean="0"/>
              <a:t>) </a:t>
            </a:r>
            <a:r>
              <a:rPr lang="zh-TW" altLang="en-US" dirty="0" smtClean="0"/>
              <a:t>為多項式指數最高的次方。</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28</a:t>
            </a:fld>
            <a:endParaRPr lang="zh-TW" altLang="en-US"/>
          </a:p>
        </p:txBody>
      </p:sp>
    </p:spTree>
    <p:extLst>
      <p:ext uri="{BB962C8B-B14F-4D97-AF65-F5344CB8AC3E}">
        <p14:creationId xmlns:p14="http://schemas.microsoft.com/office/powerpoint/2010/main" val="844140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i="1" dirty="0" smtClean="0"/>
              <a:t>O</a:t>
            </a:r>
            <a:r>
              <a:rPr lang="en-US" altLang="zh-TW" dirty="0" smtClean="0"/>
              <a:t> and Ω </a:t>
            </a:r>
            <a:r>
              <a:rPr lang="zh-TW" altLang="en-US" dirty="0" smtClean="0"/>
              <a:t>可以很快估算時間複雜度，</a:t>
            </a:r>
            <a:r>
              <a:rPr lang="en-US" altLang="zh-TW" i="1" dirty="0" smtClean="0"/>
              <a:t>O</a:t>
            </a:r>
            <a:r>
              <a:rPr lang="en-US" altLang="zh-TW" dirty="0" smtClean="0"/>
              <a:t> </a:t>
            </a:r>
            <a:r>
              <a:rPr lang="zh-TW" altLang="en-US" dirty="0" smtClean="0"/>
              <a:t>為上限對應到一個函數的</a:t>
            </a:r>
            <a:r>
              <a:rPr lang="en-US" altLang="zh-TW" dirty="0" smtClean="0"/>
              <a:t>worst</a:t>
            </a:r>
            <a:r>
              <a:rPr lang="zh-TW" altLang="en-US" dirty="0" smtClean="0"/>
              <a:t> </a:t>
            </a:r>
            <a:r>
              <a:rPr lang="en-US" altLang="zh-TW" dirty="0" smtClean="0"/>
              <a:t>case</a:t>
            </a:r>
            <a:r>
              <a:rPr lang="zh-TW" altLang="en-US" dirty="0" smtClean="0"/>
              <a:t>，</a:t>
            </a:r>
            <a:r>
              <a:rPr lang="en-US" altLang="zh-TW" dirty="0" smtClean="0"/>
              <a:t>Ω </a:t>
            </a:r>
            <a:r>
              <a:rPr lang="zh-TW" altLang="en-US" dirty="0" smtClean="0"/>
              <a:t>為下限對應到一個函數的</a:t>
            </a:r>
            <a:r>
              <a:rPr lang="en-US" altLang="zh-TW" dirty="0" smtClean="0"/>
              <a:t>best case </a:t>
            </a:r>
            <a:r>
              <a:rPr lang="zh-TW" altLang="en-US" dirty="0" smtClean="0"/>
              <a:t>。通常會分析一個函數的</a:t>
            </a:r>
            <a:r>
              <a:rPr lang="en-US" altLang="zh-TW" dirty="0" smtClean="0"/>
              <a:t>worst</a:t>
            </a:r>
            <a:r>
              <a:rPr lang="zh-TW" altLang="en-US" dirty="0" smtClean="0"/>
              <a:t> </a:t>
            </a:r>
            <a:r>
              <a:rPr lang="en-US" altLang="zh-TW" dirty="0" smtClean="0"/>
              <a:t>case</a:t>
            </a:r>
            <a:r>
              <a:rPr lang="zh-TW" altLang="en-US" dirty="0" smtClean="0"/>
              <a:t>，看看執行速度會有多久，即使最佳速度很快，如果</a:t>
            </a:r>
            <a:r>
              <a:rPr lang="en-US" altLang="zh-TW" dirty="0" smtClean="0"/>
              <a:t>worst</a:t>
            </a:r>
            <a:r>
              <a:rPr lang="zh-TW" altLang="en-US" dirty="0" smtClean="0"/>
              <a:t> </a:t>
            </a:r>
            <a:r>
              <a:rPr lang="en-US" altLang="zh-TW" dirty="0" smtClean="0"/>
              <a:t>case</a:t>
            </a:r>
            <a:r>
              <a:rPr lang="zh-TW" altLang="en-US" dirty="0" smtClean="0"/>
              <a:t>執行速度太久此函數就不適用。</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29</a:t>
            </a:fld>
            <a:endParaRPr lang="zh-TW" altLang="en-US"/>
          </a:p>
        </p:txBody>
      </p:sp>
    </p:spTree>
    <p:extLst>
      <p:ext uri="{BB962C8B-B14F-4D97-AF65-F5344CB8AC3E}">
        <p14:creationId xmlns:p14="http://schemas.microsoft.com/office/powerpoint/2010/main" val="124544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此表格計算</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，把最大的項取出來。</a:t>
            </a:r>
            <a:r>
              <a:rPr lang="en-US" sz="1200" kern="100" dirty="0" smtClean="0">
                <a:latin typeface="Times New Roman"/>
                <a:ea typeface="新細明體"/>
                <a:cs typeface="Arial"/>
              </a:rPr>
              <a:t>float </a:t>
            </a:r>
            <a:r>
              <a:rPr lang="en-US" sz="1200" i="1" kern="100" dirty="0" err="1" smtClean="0">
                <a:latin typeface="Times New Roman"/>
                <a:ea typeface="新細明體"/>
                <a:cs typeface="Arial"/>
              </a:rPr>
              <a:t>tempsum</a:t>
            </a:r>
            <a:r>
              <a:rPr lang="en-US" sz="1200" kern="100" dirty="0" smtClean="0">
                <a:latin typeface="Times New Roman"/>
                <a:ea typeface="新細明體"/>
                <a:cs typeface="Arial"/>
              </a:rPr>
              <a:t> = 0</a:t>
            </a:r>
            <a:r>
              <a:rPr lang="zh-TW" altLang="en-US" sz="1200" kern="100" dirty="0" smtClean="0">
                <a:latin typeface="Times New Roman"/>
                <a:ea typeface="新細明體"/>
                <a:cs typeface="Arial"/>
              </a:rPr>
              <a:t>執行一次，</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為</a:t>
            </a:r>
            <a:r>
              <a:rPr lang="en-US" altLang="zh-TW" sz="1200" dirty="0" smtClean="0">
                <a:latin typeface="Times New Roman" pitchFamily="18" charset="0"/>
                <a:cs typeface="Times New Roman" pitchFamily="18" charset="0"/>
              </a:rPr>
              <a:t>1</a:t>
            </a:r>
            <a:r>
              <a:rPr lang="zh-TW" altLang="en-US" sz="1200" dirty="0" smtClean="0">
                <a:latin typeface="Times New Roman" pitchFamily="18" charset="0"/>
                <a:cs typeface="Times New Roman" pitchFamily="18" charset="0"/>
              </a:rPr>
              <a:t>；</a:t>
            </a:r>
            <a:r>
              <a:rPr lang="en-US" altLang="zh-TW" sz="1200" dirty="0" smtClean="0">
                <a:latin typeface="Times New Roman" pitchFamily="18" charset="0"/>
                <a:cs typeface="Times New Roman" pitchFamily="18" charset="0"/>
              </a:rPr>
              <a:t>for</a:t>
            </a:r>
            <a:r>
              <a:rPr lang="zh-TW" altLang="en-US" sz="1200" dirty="0" smtClean="0">
                <a:latin typeface="Times New Roman" pitchFamily="18" charset="0"/>
                <a:cs typeface="Times New Roman" pitchFamily="18" charset="0"/>
              </a:rPr>
              <a:t>迴圈從</a:t>
            </a:r>
            <a:r>
              <a:rPr lang="en-US" altLang="zh-TW" sz="1200" dirty="0" err="1" smtClean="0">
                <a:latin typeface="Times New Roman" pitchFamily="18" charset="0"/>
                <a:cs typeface="Times New Roman" pitchFamily="18" charset="0"/>
              </a:rPr>
              <a:t>i</a:t>
            </a:r>
            <a:r>
              <a:rPr lang="en-US" altLang="zh-TW" sz="1200" dirty="0" smtClean="0">
                <a:latin typeface="Times New Roman" pitchFamily="18" charset="0"/>
                <a:cs typeface="Times New Roman" pitchFamily="18" charset="0"/>
              </a:rPr>
              <a:t>=0</a:t>
            </a:r>
            <a:r>
              <a:rPr lang="zh-TW" altLang="en-US" sz="1200" dirty="0" smtClean="0">
                <a:latin typeface="Times New Roman" pitchFamily="18" charset="0"/>
                <a:cs typeface="Times New Roman" pitchFamily="18" charset="0"/>
              </a:rPr>
              <a:t>到</a:t>
            </a:r>
            <a:r>
              <a:rPr lang="en-US" altLang="zh-TW" sz="1200" dirty="0" smtClean="0">
                <a:latin typeface="Times New Roman" pitchFamily="18" charset="0"/>
                <a:cs typeface="Times New Roman" pitchFamily="18" charset="0"/>
              </a:rPr>
              <a:t>n</a:t>
            </a:r>
            <a:r>
              <a:rPr lang="zh-TW" altLang="en-US" sz="1200" dirty="0" smtClean="0">
                <a:latin typeface="Times New Roman" pitchFamily="18" charset="0"/>
                <a:cs typeface="Times New Roman" pitchFamily="18" charset="0"/>
              </a:rPr>
              <a:t>總共執行</a:t>
            </a:r>
            <a:r>
              <a:rPr lang="en-US" altLang="zh-TW" sz="1200" dirty="0" smtClean="0">
                <a:latin typeface="Times New Roman" pitchFamily="18" charset="0"/>
                <a:cs typeface="Times New Roman" pitchFamily="18" charset="0"/>
              </a:rPr>
              <a:t>n</a:t>
            </a:r>
            <a:r>
              <a:rPr lang="zh-TW" altLang="en-US" sz="1200" dirty="0" smtClean="0">
                <a:latin typeface="Times New Roman" pitchFamily="18" charset="0"/>
                <a:cs typeface="Times New Roman" pitchFamily="18" charset="0"/>
              </a:rPr>
              <a:t>次，</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為</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en-US" sz="1200" i="1" kern="100" dirty="0" smtClean="0">
                <a:latin typeface="Times New Roman"/>
                <a:ea typeface="新細明體"/>
                <a:cs typeface="Arial"/>
              </a:rPr>
              <a:t>n</a:t>
            </a:r>
            <a:r>
              <a:rPr lang="en-US" sz="1200" i="0" kern="100" dirty="0" smtClean="0">
                <a:latin typeface="Times New Roman"/>
                <a:ea typeface="新細明體"/>
                <a:cs typeface="Arial"/>
              </a:rPr>
              <a:t>)</a:t>
            </a:r>
            <a:r>
              <a:rPr lang="zh-TW" altLang="en-US" sz="1200" i="0" kern="100" dirty="0" smtClean="0">
                <a:latin typeface="Times New Roman"/>
                <a:ea typeface="新細明體"/>
                <a:cs typeface="Arial"/>
              </a:rPr>
              <a:t>；</a:t>
            </a:r>
            <a:r>
              <a:rPr lang="en-US" altLang="zh-TW" sz="1200" i="0" kern="100" dirty="0" smtClean="0">
                <a:latin typeface="Times New Roman"/>
                <a:ea typeface="新細明體"/>
                <a:cs typeface="Arial"/>
              </a:rPr>
              <a:t>for</a:t>
            </a:r>
            <a:r>
              <a:rPr lang="zh-TW" altLang="en-US" sz="1200" i="0" kern="100" dirty="0" smtClean="0">
                <a:latin typeface="Times New Roman"/>
                <a:ea typeface="新細明體"/>
                <a:cs typeface="Arial"/>
              </a:rPr>
              <a:t>迴圈裡的</a:t>
            </a:r>
            <a:r>
              <a:rPr lang="en-US" sz="1200" i="1" kern="100" dirty="0" err="1" smtClean="0">
                <a:latin typeface="Times New Roman"/>
                <a:ea typeface="新細明體"/>
                <a:cs typeface="Arial"/>
              </a:rPr>
              <a:t>tempsum</a:t>
            </a:r>
            <a:r>
              <a:rPr lang="en-US" sz="1200" kern="100" dirty="0" smtClean="0">
                <a:latin typeface="Times New Roman"/>
                <a:ea typeface="新細明體"/>
                <a:cs typeface="Arial"/>
              </a:rPr>
              <a:t> += </a:t>
            </a:r>
            <a:r>
              <a:rPr lang="en-US" sz="1200" i="1" kern="100" dirty="0" smtClean="0">
                <a:latin typeface="Times New Roman"/>
                <a:ea typeface="新細明體"/>
                <a:cs typeface="Arial"/>
              </a:rPr>
              <a:t>list</a:t>
            </a:r>
            <a:r>
              <a:rPr lang="en-US" sz="1200" kern="100" dirty="0" smtClean="0">
                <a:latin typeface="Times New Roman"/>
                <a:ea typeface="新細明體"/>
                <a:cs typeface="Arial"/>
              </a:rPr>
              <a:t>[</a:t>
            </a:r>
            <a:r>
              <a:rPr lang="en-US" sz="1200" i="1" kern="100" dirty="0" err="1" smtClean="0">
                <a:latin typeface="Times New Roman"/>
                <a:ea typeface="新細明體"/>
                <a:cs typeface="Arial"/>
              </a:rPr>
              <a:t>i</a:t>
            </a:r>
            <a:r>
              <a:rPr lang="en-US" sz="1200" kern="100" dirty="0" smtClean="0">
                <a:latin typeface="Times New Roman"/>
                <a:ea typeface="新細明體"/>
                <a:cs typeface="Arial"/>
              </a:rPr>
              <a:t>] </a:t>
            </a:r>
            <a:r>
              <a:rPr lang="zh-TW" altLang="en-US" sz="1200" kern="100" dirty="0" smtClean="0">
                <a:latin typeface="Times New Roman"/>
                <a:ea typeface="新細明體"/>
                <a:cs typeface="Arial"/>
              </a:rPr>
              <a:t>也是</a:t>
            </a:r>
            <a:r>
              <a:rPr lang="zh-TW" altLang="en-US" sz="1200" dirty="0" smtClean="0">
                <a:latin typeface="Times New Roman" pitchFamily="18" charset="0"/>
                <a:cs typeface="Times New Roman" pitchFamily="18" charset="0"/>
              </a:rPr>
              <a:t>執行</a:t>
            </a:r>
            <a:r>
              <a:rPr lang="en-US" altLang="zh-TW" sz="1200" dirty="0" smtClean="0">
                <a:latin typeface="Times New Roman" pitchFamily="18" charset="0"/>
                <a:cs typeface="Times New Roman" pitchFamily="18" charset="0"/>
              </a:rPr>
              <a:t>n</a:t>
            </a:r>
            <a:r>
              <a:rPr lang="zh-TW" altLang="en-US" sz="1200" dirty="0" smtClean="0">
                <a:latin typeface="Times New Roman" pitchFamily="18" charset="0"/>
                <a:cs typeface="Times New Roman" pitchFamily="18" charset="0"/>
              </a:rPr>
              <a:t>次，</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為</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en-US" sz="1200" i="1" kern="100" dirty="0" smtClean="0">
                <a:latin typeface="Times New Roman"/>
                <a:ea typeface="新細明體"/>
                <a:cs typeface="Arial"/>
              </a:rPr>
              <a:t>n</a:t>
            </a:r>
            <a:r>
              <a:rPr lang="en-US" sz="1200" i="0" kern="100" dirty="0" smtClean="0">
                <a:latin typeface="Times New Roman"/>
                <a:ea typeface="新細明體"/>
                <a:cs typeface="Arial"/>
              </a:rPr>
              <a:t>)</a:t>
            </a:r>
            <a:r>
              <a:rPr lang="zh-TW" altLang="en-US" sz="1200" i="0" kern="100" dirty="0" smtClean="0">
                <a:latin typeface="Times New Roman"/>
                <a:ea typeface="+mn-ea"/>
                <a:cs typeface="Arial"/>
              </a:rPr>
              <a:t>；</a:t>
            </a:r>
            <a:r>
              <a:rPr lang="en-US" sz="1200" kern="100" dirty="0" smtClean="0">
                <a:latin typeface="Times New Roman"/>
                <a:ea typeface="新細明體"/>
                <a:cs typeface="Arial"/>
              </a:rPr>
              <a:t>return</a:t>
            </a:r>
            <a:r>
              <a:rPr lang="zh-TW" altLang="en-US" sz="1200" kern="100" dirty="0" smtClean="0">
                <a:latin typeface="Times New Roman"/>
                <a:ea typeface="新細明體"/>
                <a:cs typeface="Arial"/>
              </a:rPr>
              <a:t>執行一次，</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 </a:t>
            </a:r>
            <a:r>
              <a:rPr lang="en-US" altLang="zh-TW" sz="1200" dirty="0" smtClean="0">
                <a:latin typeface="Times New Roman" pitchFamily="18" charset="0"/>
                <a:cs typeface="Times New Roman" pitchFamily="18" charset="0"/>
              </a:rPr>
              <a:t>)</a:t>
            </a:r>
            <a:r>
              <a:rPr lang="zh-TW" altLang="en-US" sz="1200" dirty="0" smtClean="0">
                <a:latin typeface="Times New Roman" pitchFamily="18" charset="0"/>
                <a:cs typeface="Times New Roman" pitchFamily="18" charset="0"/>
              </a:rPr>
              <a:t>為</a:t>
            </a:r>
            <a:r>
              <a:rPr lang="en-US" altLang="zh-TW" sz="1200" dirty="0" smtClean="0">
                <a:latin typeface="Times New Roman" pitchFamily="18" charset="0"/>
                <a:cs typeface="Times New Roman" pitchFamily="18" charset="0"/>
              </a:rPr>
              <a:t>1</a:t>
            </a:r>
            <a:r>
              <a:rPr lang="zh-TW" altLang="en-US" sz="1200" dirty="0" smtClean="0">
                <a:latin typeface="Times New Roman" pitchFamily="18" charset="0"/>
                <a:cs typeface="Times New Roman" pitchFamily="18" charset="0"/>
              </a:rPr>
              <a:t>。函數總共執行速度為上面相加取近似的表達方式</a:t>
            </a:r>
            <a:r>
              <a:rPr lang="en-US" altLang="zh-TW" sz="1200" b="1" dirty="0" smtClean="0">
                <a:latin typeface="Times New Roman" pitchFamily="18" charset="0"/>
                <a:cs typeface="Times New Roman" pitchFamily="18" charset="0"/>
              </a:rPr>
              <a:t>Θ</a:t>
            </a:r>
            <a:r>
              <a:rPr lang="en-US" altLang="zh-TW" sz="1200" dirty="0" smtClean="0">
                <a:latin typeface="Times New Roman" pitchFamily="18" charset="0"/>
                <a:cs typeface="Times New Roman" pitchFamily="18" charset="0"/>
              </a:rPr>
              <a:t>(</a:t>
            </a:r>
            <a:r>
              <a:rPr lang="en-US" sz="1200" i="1" kern="100" dirty="0" smtClean="0">
                <a:latin typeface="Times New Roman"/>
                <a:ea typeface="新細明體"/>
                <a:cs typeface="Arial"/>
              </a:rPr>
              <a:t>n</a:t>
            </a:r>
            <a:r>
              <a:rPr lang="en-US" sz="1200" i="0" kern="100" dirty="0" smtClean="0">
                <a:latin typeface="Times New Roman"/>
                <a:ea typeface="新細明體"/>
                <a:cs typeface="Arial"/>
              </a:rPr>
              <a:t>)</a:t>
            </a:r>
            <a:r>
              <a:rPr lang="zh-TW" altLang="en-US" sz="1200" i="0" kern="100" dirty="0" smtClean="0">
                <a:latin typeface="Times New Roman"/>
                <a:ea typeface="新細明體"/>
                <a:cs typeface="Arial"/>
              </a:rPr>
              <a:t>。</a:t>
            </a:r>
            <a:endParaRPr lang="zh-TW" altLang="en-US" sz="1200" kern="100" dirty="0" smtClean="0">
              <a:latin typeface="Times New Roman"/>
              <a:ea typeface="+mn-ea"/>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i="0" kern="100" dirty="0" smtClean="0">
              <a:latin typeface="Times New Roman"/>
              <a:ea typeface="+mn-ea"/>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kern="100" dirty="0" smtClean="0">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kern="100" dirty="0" smtClean="0">
              <a:latin typeface="Times New Roman" pitchFamily="18" charset="0"/>
              <a:ea typeface="+mn-ea"/>
              <a:cs typeface="Times New Roman" pitchFamily="18" charset="0"/>
            </a:endParaRPr>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30</a:t>
            </a:fld>
            <a:endParaRPr lang="zh-TW" altLang="en-US"/>
          </a:p>
        </p:txBody>
      </p:sp>
    </p:spTree>
    <p:extLst>
      <p:ext uri="{BB962C8B-B14F-4D97-AF65-F5344CB8AC3E}">
        <p14:creationId xmlns:p14="http://schemas.microsoft.com/office/powerpoint/2010/main" val="181202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演算法</a:t>
            </a:r>
            <a:r>
              <a:rPr lang="en-US" altLang="zh-TW" dirty="0" smtClean="0"/>
              <a:t> </a:t>
            </a:r>
            <a:r>
              <a:rPr lang="zh-TW" altLang="en-US" dirty="0" smtClean="0"/>
              <a:t>為一個</a:t>
            </a:r>
            <a:r>
              <a:rPr lang="zh-TW" altLang="en-US" dirty="0" smtClean="0"/>
              <a:t>有限個數的</a:t>
            </a:r>
            <a:r>
              <a:rPr lang="zh-TW" altLang="en-US" dirty="0" smtClean="0"/>
              <a:t>指令所組成</a:t>
            </a:r>
            <a:r>
              <a:rPr lang="zh-TW" altLang="en-US" dirty="0" smtClean="0"/>
              <a:t>的集合。</a:t>
            </a:r>
            <a:endParaRPr lang="en-US" altLang="zh-TW" dirty="0" smtClean="0"/>
          </a:p>
          <a:p>
            <a:r>
              <a:rPr lang="zh-TW" altLang="en-US" dirty="0" smtClean="0"/>
              <a:t>只要遵循這些指令一步一步做，就可來完成某個特定的工作</a:t>
            </a:r>
            <a:r>
              <a:rPr lang="zh-TW" altLang="en-US" dirty="0" smtClean="0"/>
              <a:t>。換句話說，演算法一定是</a:t>
            </a:r>
            <a:r>
              <a:rPr lang="zh-TW" altLang="en-US" dirty="0" smtClean="0"/>
              <a:t>為某個特定的工作去設計的。</a:t>
            </a:r>
            <a:endParaRPr lang="en-US" altLang="zh-TW" dirty="0" smtClean="0"/>
          </a:p>
          <a:p>
            <a:r>
              <a:rPr lang="zh-TW" altLang="en-US" dirty="0" smtClean="0"/>
              <a:t>下面為演算法需符合的特性 </a:t>
            </a:r>
            <a:r>
              <a:rPr lang="en-US" altLang="zh-TW" dirty="0" smtClean="0"/>
              <a:t>:</a:t>
            </a:r>
            <a:r>
              <a:rPr lang="zh-TW" altLang="en-US" dirty="0" smtClean="0"/>
              <a:t> </a:t>
            </a:r>
            <a:endParaRPr lang="en-US" altLang="zh-TW" dirty="0" smtClean="0"/>
          </a:p>
          <a:p>
            <a:endParaRPr lang="en-US" altLang="zh-TW" dirty="0" smtClean="0"/>
          </a:p>
          <a:p>
            <a:r>
              <a:rPr lang="en-US" altLang="zh-TW" dirty="0" smtClean="0"/>
              <a:t>Input</a:t>
            </a:r>
            <a:r>
              <a:rPr lang="zh-TW" altLang="en-US" dirty="0" smtClean="0"/>
              <a:t> </a:t>
            </a:r>
            <a:r>
              <a:rPr lang="en-US" altLang="zh-TW" dirty="0" smtClean="0"/>
              <a:t>:</a:t>
            </a:r>
            <a:r>
              <a:rPr lang="zh-TW" altLang="en-US" dirty="0" smtClean="0"/>
              <a:t> 有的演算法可能需要在執行程式時，需要提供資料或參數，讓他能透過這些資料或參數來做運算，有些不需要，所需的資料及資訊已寫在程式碼中。</a:t>
            </a:r>
            <a:endParaRPr lang="en-US" altLang="zh-TW" dirty="0" smtClean="0"/>
          </a:p>
          <a:p>
            <a:r>
              <a:rPr lang="en-US" altLang="zh-TW" dirty="0" smtClean="0"/>
              <a:t>Output</a:t>
            </a:r>
            <a:r>
              <a:rPr lang="zh-TW" altLang="en-US" dirty="0" smtClean="0"/>
              <a:t> </a:t>
            </a:r>
            <a:r>
              <a:rPr lang="en-US" altLang="zh-TW" dirty="0" smtClean="0"/>
              <a:t>:</a:t>
            </a:r>
            <a:r>
              <a:rPr lang="zh-TW" altLang="en-US" dirty="0" smtClean="0"/>
              <a:t> 在演算法運算完必須要有一個結果輸出。</a:t>
            </a:r>
            <a:endParaRPr lang="en-US" altLang="zh-TW" dirty="0" smtClean="0"/>
          </a:p>
          <a:p>
            <a:r>
              <a:rPr lang="en-US" altLang="zh-TW" dirty="0" smtClean="0"/>
              <a:t>Definiteness</a:t>
            </a:r>
            <a:r>
              <a:rPr lang="zh-TW" altLang="en-US" dirty="0" smtClean="0"/>
              <a:t> </a:t>
            </a:r>
            <a:r>
              <a:rPr lang="en-US" altLang="zh-TW" dirty="0" smtClean="0"/>
              <a:t>:</a:t>
            </a:r>
            <a:r>
              <a:rPr lang="zh-TW" altLang="en-US" dirty="0" smtClean="0"/>
              <a:t> 確定性，沒有奇異性，沒有模糊性，每個指令都必須清楚的定義他所做的動作為何。</a:t>
            </a:r>
            <a:endParaRPr lang="en-US" altLang="zh-TW" dirty="0" smtClean="0"/>
          </a:p>
          <a:p>
            <a:r>
              <a:rPr lang="en-US" altLang="zh-TW" dirty="0" smtClean="0"/>
              <a:t>Finiteness</a:t>
            </a:r>
            <a:r>
              <a:rPr lang="en-US" altLang="zh-TW" baseline="0" dirty="0" smtClean="0"/>
              <a:t> : </a:t>
            </a:r>
            <a:r>
              <a:rPr lang="zh-TW" altLang="en-US" baseline="0" dirty="0" smtClean="0"/>
              <a:t>演算法一步一步往下做，在有限的步驟以內一定會結束。一個好的演算法不能無止盡的執行而不停止。</a:t>
            </a:r>
            <a:endParaRPr lang="en-US" altLang="zh-TW" baseline="0" dirty="0" smtClean="0"/>
          </a:p>
          <a:p>
            <a:r>
              <a:rPr lang="en-US" altLang="zh-TW" dirty="0" smtClean="0"/>
              <a:t>Effectiveness : </a:t>
            </a:r>
            <a:r>
              <a:rPr lang="zh-TW" altLang="en-US" dirty="0" smtClean="0"/>
              <a:t>每個動作指令都為一個基本的動作，不能在一句話內將所有動作都做完，讓每個動作盡可能的拆解，使每個動作都很簡單。所謂的簡單，就是可以不用電腦，可以在紙上自己按照步驟實行，就可將動作完成，這就是一個簡單的動作。</a:t>
            </a:r>
            <a:endParaRPr lang="en-US" altLang="zh-TW" dirty="0" smtClean="0"/>
          </a:p>
          <a:p>
            <a:endParaRPr lang="en-US" altLang="zh-TW" dirty="0" smtClean="0"/>
          </a:p>
          <a:p>
            <a:r>
              <a:rPr lang="zh-TW" altLang="en-US" dirty="0" smtClean="0"/>
              <a:t>符合這五個要件，並且能夠將工作完成，這就是一個演算法。</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4</a:t>
            </a:fld>
            <a:endParaRPr lang="zh-TW" altLang="en-US"/>
          </a:p>
        </p:txBody>
      </p:sp>
    </p:spTree>
    <p:extLst>
      <p:ext uri="{BB962C8B-B14F-4D97-AF65-F5344CB8AC3E}">
        <p14:creationId xmlns:p14="http://schemas.microsoft.com/office/powerpoint/2010/main" val="173441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矩陣相加步驟，把</a:t>
            </a:r>
            <a:r>
              <a:rPr lang="en-US" altLang="zh-TW" dirty="0" smtClean="0"/>
              <a:t>a</a:t>
            </a:r>
            <a:r>
              <a:rPr lang="zh-TW" altLang="en-US" dirty="0" smtClean="0"/>
              <a:t>矩陣和</a:t>
            </a:r>
            <a:r>
              <a:rPr lang="en-US" altLang="zh-TW" dirty="0" smtClean="0"/>
              <a:t>b</a:t>
            </a:r>
            <a:r>
              <a:rPr lang="zh-TW" altLang="en-US" dirty="0" smtClean="0"/>
              <a:t>矩陣對應位置的值相加，相加結果放入</a:t>
            </a:r>
            <a:r>
              <a:rPr lang="en-US" altLang="zh-TW" dirty="0" smtClean="0"/>
              <a:t>c</a:t>
            </a:r>
            <a:r>
              <a:rPr lang="zh-TW" altLang="en-US" dirty="0" smtClean="0"/>
              <a:t>矩陣中。兩層</a:t>
            </a:r>
            <a:r>
              <a:rPr lang="en-US" altLang="zh-TW" dirty="0" smtClean="0"/>
              <a:t>for</a:t>
            </a:r>
            <a:r>
              <a:rPr lang="zh-TW" altLang="en-US" dirty="0" smtClean="0"/>
              <a:t>迴圈把矩陣相加，第一層</a:t>
            </a:r>
            <a:r>
              <a:rPr lang="en-US" altLang="zh-TW" dirty="0" smtClean="0"/>
              <a:t>for</a:t>
            </a:r>
            <a:r>
              <a:rPr lang="zh-TW" altLang="en-US" dirty="0" smtClean="0"/>
              <a:t>迴圈</a:t>
            </a:r>
            <a:r>
              <a:rPr lang="en-US" altLang="zh-TW" dirty="0" err="1" smtClean="0"/>
              <a:t>i</a:t>
            </a:r>
            <a:r>
              <a:rPr lang="zh-TW" altLang="en-US" dirty="0" smtClean="0"/>
              <a:t>控制矩陣的列，第二層</a:t>
            </a:r>
            <a:r>
              <a:rPr lang="en-US" altLang="zh-TW" dirty="0" smtClean="0"/>
              <a:t>for</a:t>
            </a:r>
            <a:r>
              <a:rPr lang="zh-TW" altLang="en-US" dirty="0" smtClean="0"/>
              <a:t>迴圈</a:t>
            </a:r>
            <a:r>
              <a:rPr lang="en-US" altLang="zh-TW" dirty="0" smtClean="0"/>
              <a:t>j</a:t>
            </a:r>
            <a:r>
              <a:rPr lang="zh-TW" altLang="en-US" dirty="0" smtClean="0"/>
              <a:t>控制矩陣的行，每一次變動一個</a:t>
            </a:r>
            <a:r>
              <a:rPr lang="en-US" altLang="zh-TW" dirty="0" err="1" smtClean="0"/>
              <a:t>i</a:t>
            </a:r>
            <a:r>
              <a:rPr lang="zh-TW" altLang="en-US" dirty="0" smtClean="0"/>
              <a:t>或</a:t>
            </a:r>
            <a:r>
              <a:rPr lang="en-US" altLang="zh-TW" dirty="0" smtClean="0"/>
              <a:t>j</a:t>
            </a:r>
            <a:r>
              <a:rPr lang="zh-TW" altLang="en-US" dirty="0" smtClean="0"/>
              <a:t>，完成</a:t>
            </a:r>
            <a:r>
              <a:rPr lang="en-US" altLang="zh-TW" dirty="0" smtClean="0"/>
              <a:t>a</a:t>
            </a:r>
            <a:r>
              <a:rPr lang="zh-TW" altLang="en-US" dirty="0" smtClean="0"/>
              <a:t>和</a:t>
            </a:r>
            <a:r>
              <a:rPr lang="en-US" altLang="zh-TW" dirty="0" smtClean="0"/>
              <a:t>b</a:t>
            </a:r>
            <a:r>
              <a:rPr lang="zh-TW" altLang="en-US" dirty="0" smtClean="0"/>
              <a:t>矩陣中對應數值相加的動作，相加結果存入</a:t>
            </a:r>
            <a:r>
              <a:rPr lang="en-US" altLang="zh-TW" dirty="0" smtClean="0"/>
              <a:t>c</a:t>
            </a:r>
            <a:r>
              <a:rPr lang="zh-TW" altLang="en-US" dirty="0" smtClean="0"/>
              <a:t>矩陣中。第一層</a:t>
            </a:r>
            <a:r>
              <a:rPr lang="en-US" altLang="zh-TW" dirty="0" smtClean="0"/>
              <a:t>for</a:t>
            </a:r>
            <a:r>
              <a:rPr lang="zh-TW" altLang="en-US" dirty="0" smtClean="0"/>
              <a:t>迴圈</a:t>
            </a:r>
            <a:r>
              <a:rPr lang="en-US" altLang="zh-TW" dirty="0" err="1" smtClean="0"/>
              <a:t>i</a:t>
            </a:r>
            <a:r>
              <a:rPr lang="zh-TW" altLang="en-US" dirty="0" smtClean="0"/>
              <a:t>從</a:t>
            </a:r>
            <a:r>
              <a:rPr lang="en-US" altLang="zh-TW" dirty="0" smtClean="0"/>
              <a:t>0</a:t>
            </a:r>
            <a:r>
              <a:rPr lang="zh-TW" altLang="en-US" dirty="0" smtClean="0"/>
              <a:t>一直到</a:t>
            </a:r>
            <a:r>
              <a:rPr lang="en-US" altLang="zh-TW" dirty="0" smtClean="0"/>
              <a:t>rows</a:t>
            </a:r>
            <a:r>
              <a:rPr lang="zh-TW" altLang="en-US" dirty="0" smtClean="0"/>
              <a:t>，執行次數為</a:t>
            </a:r>
            <a:r>
              <a:rPr lang="en-US" altLang="zh-TW" dirty="0" smtClean="0"/>
              <a:t>rows</a:t>
            </a:r>
            <a:r>
              <a:rPr lang="zh-TW" altLang="en-US" dirty="0" smtClean="0"/>
              <a:t>；第二層</a:t>
            </a:r>
            <a:r>
              <a:rPr lang="en-US" altLang="zh-TW" dirty="0" smtClean="0"/>
              <a:t>for</a:t>
            </a:r>
            <a:r>
              <a:rPr lang="zh-TW" altLang="en-US" dirty="0" smtClean="0"/>
              <a:t>迴圈</a:t>
            </a:r>
            <a:r>
              <a:rPr lang="en-US" altLang="zh-TW" dirty="0" smtClean="0"/>
              <a:t>j</a:t>
            </a:r>
            <a:r>
              <a:rPr lang="zh-TW" altLang="en-US" dirty="0" smtClean="0"/>
              <a:t>從</a:t>
            </a:r>
            <a:r>
              <a:rPr lang="en-US" altLang="zh-TW" dirty="0" smtClean="0"/>
              <a:t>0</a:t>
            </a:r>
            <a:r>
              <a:rPr lang="zh-TW" altLang="en-US" dirty="0" smtClean="0"/>
              <a:t>一直到</a:t>
            </a:r>
            <a:r>
              <a:rPr lang="en-US" altLang="zh-TW" dirty="0" smtClean="0"/>
              <a:t>cols</a:t>
            </a:r>
            <a:r>
              <a:rPr lang="zh-TW" altLang="en-US" dirty="0" smtClean="0"/>
              <a:t>，總共進來</a:t>
            </a:r>
            <a:r>
              <a:rPr lang="en-US" altLang="zh-TW" dirty="0" smtClean="0"/>
              <a:t>rows</a:t>
            </a:r>
            <a:r>
              <a:rPr lang="zh-TW" altLang="en-US" dirty="0" smtClean="0"/>
              <a:t>次，執行總次數為</a:t>
            </a:r>
            <a:r>
              <a:rPr lang="en-US" altLang="zh-TW" dirty="0" smtClean="0"/>
              <a:t>rows</a:t>
            </a:r>
            <a:r>
              <a:rPr lang="zh-TW" altLang="en-US" dirty="0" smtClean="0"/>
              <a:t>*</a:t>
            </a:r>
            <a:r>
              <a:rPr lang="en-US" altLang="zh-TW" dirty="0" smtClean="0"/>
              <a:t>cols</a:t>
            </a:r>
            <a:r>
              <a:rPr lang="zh-TW" altLang="en-US" dirty="0" smtClean="0"/>
              <a:t>；矩陣相加的頻率為兩個</a:t>
            </a:r>
            <a:r>
              <a:rPr lang="en-US" altLang="zh-TW" dirty="0" smtClean="0"/>
              <a:t>for</a:t>
            </a:r>
            <a:r>
              <a:rPr lang="zh-TW" altLang="en-US" dirty="0" smtClean="0"/>
              <a:t>迴圈動作，執行頻率總次數為</a:t>
            </a:r>
            <a:r>
              <a:rPr lang="en-US" altLang="zh-TW" dirty="0" smtClean="0"/>
              <a:t>rows</a:t>
            </a:r>
            <a:r>
              <a:rPr lang="zh-TW" altLang="en-US" dirty="0" smtClean="0"/>
              <a:t>*</a:t>
            </a:r>
            <a:r>
              <a:rPr lang="en-US" altLang="zh-TW" dirty="0" smtClean="0"/>
              <a:t>cols</a:t>
            </a:r>
            <a:r>
              <a:rPr lang="zh-TW" altLang="en-US" dirty="0" smtClean="0"/>
              <a:t>。最後函數總共執行時間為</a:t>
            </a:r>
            <a:r>
              <a:rPr lang="en-US" altLang="zh-TW" dirty="0" smtClean="0"/>
              <a:t>rows</a:t>
            </a:r>
            <a:r>
              <a:rPr lang="zh-TW" altLang="en-US" dirty="0" smtClean="0"/>
              <a:t>*</a:t>
            </a:r>
            <a:r>
              <a:rPr lang="en-US" altLang="zh-TW" dirty="0" smtClean="0"/>
              <a:t>cols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31</a:t>
            </a:fld>
            <a:endParaRPr lang="zh-TW" altLang="en-US"/>
          </a:p>
        </p:txBody>
      </p:sp>
    </p:spTree>
    <p:extLst>
      <p:ext uri="{BB962C8B-B14F-4D97-AF65-F5344CB8AC3E}">
        <p14:creationId xmlns:p14="http://schemas.microsoft.com/office/powerpoint/2010/main" val="1401418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遞迴為一個特殊的例子，是不斷的呼叫自己。舉例函數</a:t>
            </a:r>
            <a:r>
              <a:rPr lang="en-US" altLang="zh-TW" dirty="0" err="1" smtClean="0"/>
              <a:t>rsum</a:t>
            </a:r>
            <a:r>
              <a:rPr lang="zh-TW" altLang="en-US" dirty="0" smtClean="0"/>
              <a:t>，</a:t>
            </a:r>
            <a:r>
              <a:rPr lang="en-US" altLang="zh-TW" sz="1200" i="1" dirty="0" err="1" smtClean="0"/>
              <a:t>T</a:t>
            </a:r>
            <a:r>
              <a:rPr lang="en-US" altLang="zh-TW" sz="1200" baseline="-25000" dirty="0" err="1" smtClean="0"/>
              <a:t>rsum</a:t>
            </a:r>
            <a:r>
              <a:rPr lang="en-US" altLang="zh-TW" sz="1200" dirty="0" smtClean="0"/>
              <a:t>(</a:t>
            </a:r>
            <a:r>
              <a:rPr lang="en-US" altLang="zh-TW" sz="1200" i="1" dirty="0" smtClean="0"/>
              <a:t>n</a:t>
            </a:r>
            <a:r>
              <a:rPr lang="en-US" altLang="zh-TW" sz="1200" dirty="0" smtClean="0"/>
              <a:t>)</a:t>
            </a:r>
            <a:r>
              <a:rPr lang="zh-TW" altLang="en-US" sz="1200" dirty="0" smtClean="0"/>
              <a:t>為輸入</a:t>
            </a:r>
            <a:r>
              <a:rPr lang="en-US" altLang="zh-TW" sz="1200" dirty="0" smtClean="0"/>
              <a:t>n</a:t>
            </a:r>
            <a:r>
              <a:rPr lang="zh-TW" altLang="en-US" sz="1200" dirty="0" smtClean="0"/>
              <a:t>的時候，總共輸入時間為</a:t>
            </a:r>
            <a:r>
              <a:rPr lang="en-US" altLang="zh-TW" sz="1200" i="1" dirty="0" smtClean="0"/>
              <a:t>O</a:t>
            </a:r>
            <a:r>
              <a:rPr lang="en-US" altLang="zh-TW" sz="1200" dirty="0" smtClean="0"/>
              <a:t>(</a:t>
            </a:r>
            <a:r>
              <a:rPr lang="en-US" altLang="zh-TW" sz="1200" i="1" dirty="0" smtClean="0"/>
              <a:t>n</a:t>
            </a:r>
            <a:r>
              <a:rPr lang="en-US" altLang="zh-TW" sz="1200" dirty="0" smtClean="0"/>
              <a:t>)</a:t>
            </a:r>
            <a:r>
              <a:rPr lang="zh-TW" altLang="en-US" sz="1200" dirty="0" smtClean="0"/>
              <a:t>。第一行執行時間為</a:t>
            </a:r>
            <a:r>
              <a:rPr lang="en-US" altLang="zh-TW" sz="1200" i="1" dirty="0" err="1" smtClean="0"/>
              <a:t>T</a:t>
            </a:r>
            <a:r>
              <a:rPr lang="en-US" altLang="zh-TW" sz="1200" baseline="-25000" dirty="0" err="1" smtClean="0"/>
              <a:t>rsum</a:t>
            </a:r>
            <a:r>
              <a:rPr lang="en-US" altLang="zh-TW" sz="1200" dirty="0" smtClean="0"/>
              <a:t>(</a:t>
            </a:r>
            <a:r>
              <a:rPr lang="en-US" altLang="zh-TW" sz="1200" i="1" dirty="0" smtClean="0"/>
              <a:t>n</a:t>
            </a:r>
            <a:r>
              <a:rPr lang="en-US" altLang="zh-TW" sz="1200" dirty="0" smtClean="0"/>
              <a:t>-1) + </a:t>
            </a:r>
            <a:r>
              <a:rPr lang="en-US" altLang="zh-TW" sz="1200" i="1" dirty="0" smtClean="0"/>
              <a:t>O</a:t>
            </a:r>
            <a:r>
              <a:rPr lang="en-US" altLang="zh-TW" sz="1200" dirty="0" smtClean="0"/>
              <a:t>(1)</a:t>
            </a:r>
            <a:r>
              <a:rPr lang="zh-TW" altLang="en-US" sz="1200" dirty="0" smtClean="0"/>
              <a:t>，第二行執行時間為</a:t>
            </a:r>
            <a:r>
              <a:rPr lang="en-US" altLang="zh-TW" sz="1200" dirty="0" smtClean="0"/>
              <a:t>O(1)</a:t>
            </a:r>
            <a:r>
              <a:rPr lang="zh-TW" altLang="en-US" sz="1200" dirty="0" smtClean="0"/>
              <a:t>，總共執行時間為第一行加上第二行，不斷的呼叫自己，時間複雜度為</a:t>
            </a:r>
            <a:r>
              <a:rPr lang="en-US" altLang="zh-TW" sz="1200" i="1" dirty="0" smtClean="0"/>
              <a:t>O</a:t>
            </a:r>
            <a:r>
              <a:rPr lang="en-US" altLang="zh-TW" sz="1200" dirty="0" smtClean="0"/>
              <a:t>(</a:t>
            </a:r>
            <a:r>
              <a:rPr lang="en-US" altLang="zh-TW" sz="1200" i="1" dirty="0" smtClean="0"/>
              <a:t>n</a:t>
            </a:r>
            <a:r>
              <a:rPr lang="en-US" altLang="zh-TW" sz="1200" dirty="0" smtClean="0"/>
              <a:t>)</a:t>
            </a:r>
            <a:r>
              <a:rPr lang="zh-TW" altLang="en-US" sz="1200" dirty="0" smtClean="0"/>
              <a:t>，因為</a:t>
            </a:r>
            <a:r>
              <a:rPr lang="zh-TW" altLang="en-US" baseline="0" dirty="0" smtClean="0"/>
              <a:t>每次呼叫系統都會開一個空間來儲存變數和參數值，所以他比一般的函數時間複雜度為</a:t>
            </a:r>
            <a:r>
              <a:rPr lang="en-US" altLang="zh-TW" sz="1200" i="1" dirty="0" smtClean="0"/>
              <a:t>O</a:t>
            </a:r>
            <a:r>
              <a:rPr lang="en-US" altLang="zh-TW" sz="1200" dirty="0" smtClean="0"/>
              <a:t>(</a:t>
            </a:r>
            <a:r>
              <a:rPr lang="en-US" altLang="zh-TW" sz="1200" i="1" dirty="0" smtClean="0"/>
              <a:t>n</a:t>
            </a:r>
            <a:r>
              <a:rPr lang="en-US" altLang="zh-TW" sz="1200" dirty="0" smtClean="0"/>
              <a:t>)</a:t>
            </a:r>
            <a:r>
              <a:rPr lang="zh-TW" altLang="en-US" sz="1200" dirty="0" smtClean="0"/>
              <a:t>執行的速度要來的長。</a:t>
            </a:r>
            <a:endParaRPr lang="en-US" altLang="zh-TW" sz="1200" dirty="0" smtClean="0"/>
          </a:p>
          <a:p>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32</a:t>
            </a:fld>
            <a:endParaRPr lang="zh-TW" altLang="en-US"/>
          </a:p>
        </p:txBody>
      </p:sp>
    </p:spTree>
    <p:extLst>
      <p:ext uri="{BB962C8B-B14F-4D97-AF65-F5344CB8AC3E}">
        <p14:creationId xmlns:p14="http://schemas.microsoft.com/office/powerpoint/2010/main" val="2025838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用一個例子來解釋。</a:t>
            </a:r>
            <a:endParaRPr lang="en-US" altLang="zh-TW" dirty="0" smtClean="0"/>
          </a:p>
          <a:p>
            <a:endParaRPr lang="en-US" altLang="zh-TW" dirty="0" smtClean="0"/>
          </a:p>
          <a:p>
            <a:r>
              <a:rPr lang="zh-TW" altLang="en-US" dirty="0" smtClean="0"/>
              <a:t>排序的方法有很多種，在此介紹的排序方法為</a:t>
            </a:r>
            <a:r>
              <a:rPr lang="en-US" altLang="zh-TW" dirty="0" smtClean="0"/>
              <a:t>selection</a:t>
            </a:r>
            <a:r>
              <a:rPr lang="en-US" altLang="zh-TW" baseline="0" dirty="0" smtClean="0"/>
              <a:t> sort</a:t>
            </a:r>
            <a:r>
              <a:rPr lang="zh-TW" altLang="en-US" baseline="0" dirty="0" smtClean="0"/>
              <a:t>，選擇排序法。</a:t>
            </a:r>
            <a:endParaRPr lang="en-US" altLang="zh-TW" baseline="0" dirty="0" smtClean="0"/>
          </a:p>
          <a:p>
            <a:r>
              <a:rPr lang="en-US" altLang="zh-TW" dirty="0" smtClean="0"/>
              <a:t>Selection</a:t>
            </a:r>
            <a:r>
              <a:rPr lang="en-US" altLang="zh-TW" baseline="0" dirty="0" smtClean="0"/>
              <a:t> sort</a:t>
            </a:r>
            <a:r>
              <a:rPr lang="zh-TW" altLang="en-US" baseline="0" dirty="0" smtClean="0"/>
              <a:t>的基本概念分為排序好及未排序好的兩塊，前面的為排序好的一半，後面的為未排序好的一半。</a:t>
            </a:r>
            <a:endParaRPr lang="en-US" altLang="zh-TW" baseline="0" dirty="0" smtClean="0"/>
          </a:p>
          <a:p>
            <a:r>
              <a:rPr lang="en-US" altLang="zh-TW" dirty="0" smtClean="0"/>
              <a:t>Selection</a:t>
            </a:r>
            <a:r>
              <a:rPr lang="en-US" altLang="zh-TW" baseline="0" dirty="0" smtClean="0"/>
              <a:t> sort</a:t>
            </a:r>
            <a:r>
              <a:rPr lang="zh-TW" altLang="en-US" baseline="0" dirty="0" smtClean="0"/>
              <a:t>的概念 </a:t>
            </a:r>
            <a:r>
              <a:rPr lang="en-US" altLang="zh-TW" baseline="0" dirty="0" smtClean="0"/>
              <a:t>:</a:t>
            </a:r>
            <a:r>
              <a:rPr lang="zh-TW" altLang="en-US" baseline="0" dirty="0" smtClean="0"/>
              <a:t> 每次在未排序好的一半裡，找出最小的數值，放入目前已排序好的後面一格。</a:t>
            </a:r>
            <a:endParaRPr lang="en-US" altLang="zh-TW" baseline="0" dirty="0" smtClean="0"/>
          </a:p>
          <a:p>
            <a:r>
              <a:rPr lang="zh-TW" altLang="en-US" baseline="0" dirty="0" smtClean="0"/>
              <a:t>剛開始時整個數列是未排序好的，最後的結果我們希望數列是由小到大排，所以我們會在還沒排序好的裡面選一個最小的數出來。</a:t>
            </a:r>
            <a:endParaRPr lang="en-US" altLang="zh-TW" baseline="0" dirty="0" smtClean="0"/>
          </a:p>
          <a:p>
            <a:r>
              <a:rPr lang="zh-TW" altLang="en-US" dirty="0" smtClean="0"/>
              <a:t>所以最剛開始排序好的數列個數為</a:t>
            </a:r>
            <a:r>
              <a:rPr lang="en-US" altLang="zh-TW" dirty="0" smtClean="0"/>
              <a:t>0</a:t>
            </a:r>
            <a:r>
              <a:rPr lang="zh-TW" altLang="en-US" dirty="0" smtClean="0"/>
              <a:t>，再由全部的數列找出最小的一個數排入第一個。</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34</a:t>
            </a:fld>
            <a:endParaRPr lang="zh-TW" altLang="en-US"/>
          </a:p>
        </p:txBody>
      </p:sp>
    </p:spTree>
    <p:extLst>
      <p:ext uri="{BB962C8B-B14F-4D97-AF65-F5344CB8AC3E}">
        <p14:creationId xmlns:p14="http://schemas.microsoft.com/office/powerpoint/2010/main" val="1287292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若要表示成一個像程式的寫法，可以使用虛擬碼。</a:t>
            </a:r>
            <a:endParaRPr lang="en-US" altLang="zh-TW" dirty="0" smtClean="0"/>
          </a:p>
          <a:p>
            <a:r>
              <a:rPr lang="zh-TW" altLang="en-US" dirty="0" smtClean="0"/>
              <a:t>虛擬碼並不是真正的程式碼，而是有點像程式架構的表事法。</a:t>
            </a:r>
            <a:endParaRPr lang="en-US" altLang="zh-TW" dirty="0" smtClean="0"/>
          </a:p>
          <a:p>
            <a:r>
              <a:rPr lang="zh-TW" altLang="en-US" dirty="0" smtClean="0"/>
              <a:t>一般寫虛擬碼是用來表示一個演算法的每個步驟，將其每個步驟該做的動作寫出。演算法會搭配一些程式語言中的語法及一般常用的自然語言表現出來。</a:t>
            </a:r>
            <a:endParaRPr lang="en-US" altLang="zh-TW" dirty="0" smtClean="0"/>
          </a:p>
          <a:p>
            <a:r>
              <a:rPr lang="zh-TW" altLang="en-US" dirty="0" smtClean="0"/>
              <a:t>虛擬碼只寫出該做的動作，並不是完全寫出</a:t>
            </a:r>
            <a:r>
              <a:rPr lang="zh-TW" altLang="en-US" dirty="0" smtClean="0"/>
              <a:t>程式碼。</a:t>
            </a:r>
            <a:endParaRPr lang="en-US" altLang="zh-TW" dirty="0" smtClean="0"/>
          </a:p>
          <a:p>
            <a:r>
              <a:rPr lang="zh-TW" altLang="en-US" dirty="0" smtClean="0"/>
              <a:t>這樣寫可以讓我們比較有結構化的了解此演算法的每個步驟該做的事項。</a:t>
            </a:r>
            <a:endParaRPr lang="en-US" altLang="zh-TW" dirty="0" smtClean="0"/>
          </a:p>
          <a:p>
            <a:endParaRPr lang="en-US" altLang="zh-TW" dirty="0" smtClean="0"/>
          </a:p>
          <a:p>
            <a:r>
              <a:rPr lang="zh-TW" altLang="en-US" dirty="0" smtClean="0"/>
              <a:t>下面為</a:t>
            </a:r>
            <a:r>
              <a:rPr lang="en-US" altLang="zh-TW" dirty="0" smtClean="0"/>
              <a:t>Selection</a:t>
            </a:r>
            <a:r>
              <a:rPr lang="en-US" altLang="zh-TW" baseline="0" dirty="0" smtClean="0"/>
              <a:t> sort</a:t>
            </a:r>
            <a:r>
              <a:rPr lang="zh-TW" altLang="en-US" baseline="0" dirty="0" smtClean="0"/>
              <a:t>的演算法，用一個像</a:t>
            </a:r>
            <a:r>
              <a:rPr lang="en-US" altLang="zh-TW" baseline="0" dirty="0" smtClean="0"/>
              <a:t>function</a:t>
            </a:r>
            <a:r>
              <a:rPr lang="zh-TW" altLang="en-US" baseline="0" dirty="0" smtClean="0"/>
              <a:t>的方式表示。剛開始會傳入一個陣列，此陣列為還未排序過的資料，名稱為</a:t>
            </a:r>
            <a:r>
              <a:rPr lang="en-US" altLang="zh-TW" baseline="0" dirty="0" smtClean="0"/>
              <a:t>list</a:t>
            </a:r>
            <a:r>
              <a:rPr lang="zh-TW" altLang="en-US" baseline="0" dirty="0" smtClean="0"/>
              <a:t>的整數陣列。以及傳入了一個變數</a:t>
            </a:r>
            <a:r>
              <a:rPr lang="en-US" altLang="zh-TW" baseline="0" dirty="0" smtClean="0"/>
              <a:t>n</a:t>
            </a:r>
            <a:r>
              <a:rPr lang="zh-TW" altLang="en-US" baseline="0" dirty="0" smtClean="0"/>
              <a:t>，表示這些資料中，總共儲存了</a:t>
            </a:r>
            <a:r>
              <a:rPr lang="en-US" altLang="zh-TW" baseline="0" dirty="0" smtClean="0"/>
              <a:t>n</a:t>
            </a:r>
            <a:r>
              <a:rPr lang="zh-TW" altLang="en-US" baseline="0" dirty="0" smtClean="0"/>
              <a:t>筆資料。</a:t>
            </a:r>
            <a:endParaRPr lang="en-US" altLang="zh-TW" baseline="0" dirty="0" smtClean="0"/>
          </a:p>
          <a:p>
            <a:r>
              <a:rPr lang="zh-TW" altLang="en-US" baseline="0" dirty="0" smtClean="0"/>
              <a:t>裡面寫了一個</a:t>
            </a:r>
            <a:r>
              <a:rPr lang="en-US" altLang="zh-TW" baseline="0" dirty="0" smtClean="0"/>
              <a:t>for</a:t>
            </a:r>
            <a:r>
              <a:rPr lang="zh-TW" altLang="en-US" baseline="0" dirty="0" smtClean="0"/>
              <a:t>迴圈，從</a:t>
            </a:r>
            <a:r>
              <a:rPr lang="en-US" altLang="zh-TW" baseline="0" dirty="0" err="1" smtClean="0"/>
              <a:t>i</a:t>
            </a:r>
            <a:r>
              <a:rPr lang="en-US" altLang="zh-TW" baseline="0" dirty="0" smtClean="0"/>
              <a:t>=0</a:t>
            </a:r>
            <a:r>
              <a:rPr lang="zh-TW" altLang="en-US" baseline="0" dirty="0" smtClean="0"/>
              <a:t>跑到</a:t>
            </a:r>
            <a:r>
              <a:rPr lang="en-US" altLang="zh-TW" baseline="0" dirty="0" smtClean="0"/>
              <a:t>n-1</a:t>
            </a:r>
            <a:r>
              <a:rPr lang="zh-TW" altLang="en-US" baseline="0" dirty="0" smtClean="0"/>
              <a:t>，總共做了</a:t>
            </a:r>
            <a:r>
              <a:rPr lang="en-US" altLang="zh-TW" baseline="0" dirty="0" smtClean="0"/>
              <a:t>n</a:t>
            </a:r>
            <a:r>
              <a:rPr lang="zh-TW" altLang="en-US" baseline="0" dirty="0" smtClean="0"/>
              <a:t>次。每次從陣列的編號 </a:t>
            </a:r>
            <a:r>
              <a:rPr lang="en-US" altLang="zh-TW" baseline="0" dirty="0" err="1" smtClean="0"/>
              <a:t>i</a:t>
            </a:r>
            <a:r>
              <a:rPr lang="en-US" altLang="zh-TW" baseline="0" dirty="0" smtClean="0"/>
              <a:t> </a:t>
            </a:r>
            <a:r>
              <a:rPr lang="zh-TW" altLang="en-US" baseline="0" dirty="0" smtClean="0"/>
              <a:t>的位置跑到最後</a:t>
            </a:r>
            <a:r>
              <a:rPr lang="en-US" altLang="zh-TW" baseline="0" dirty="0" smtClean="0"/>
              <a:t>n-1</a:t>
            </a:r>
            <a:r>
              <a:rPr lang="zh-TW" altLang="en-US" baseline="0" dirty="0" smtClean="0"/>
              <a:t>的位置，一個一個檢查，找出最小的值放在何處，</a:t>
            </a:r>
            <a:r>
              <a:rPr lang="en-US" altLang="zh-TW" baseline="0" dirty="0" err="1" smtClean="0"/>
              <a:t>i</a:t>
            </a:r>
            <a:r>
              <a:rPr lang="zh-TW" altLang="en-US" baseline="0" dirty="0" smtClean="0"/>
              <a:t>跑到</a:t>
            </a:r>
            <a:r>
              <a:rPr lang="en-US" altLang="zh-TW" baseline="0" dirty="0" smtClean="0"/>
              <a:t>n-1</a:t>
            </a:r>
            <a:r>
              <a:rPr lang="zh-TW" altLang="en-US" baseline="0" dirty="0" smtClean="0"/>
              <a:t>表示是後面還沒</a:t>
            </a:r>
            <a:r>
              <a:rPr lang="en-US" altLang="zh-TW" baseline="0" dirty="0" smtClean="0"/>
              <a:t>sort</a:t>
            </a:r>
            <a:r>
              <a:rPr lang="zh-TW" altLang="en-US" baseline="0" dirty="0" smtClean="0"/>
              <a:t>過的資料。</a:t>
            </a:r>
            <a:endParaRPr lang="en-US" altLang="zh-TW" baseline="0" dirty="0" smtClean="0"/>
          </a:p>
          <a:p>
            <a:r>
              <a:rPr lang="zh-TW" altLang="en-US" baseline="0" dirty="0" smtClean="0"/>
              <a:t>假設找到得最小值在</a:t>
            </a:r>
            <a:r>
              <a:rPr lang="en-US" altLang="zh-TW" baseline="0" dirty="0" smtClean="0"/>
              <a:t>list[min]</a:t>
            </a:r>
            <a:r>
              <a:rPr lang="zh-TW" altLang="en-US" baseline="0" dirty="0" smtClean="0"/>
              <a:t>的位置，因為</a:t>
            </a:r>
            <a:r>
              <a:rPr lang="en-US" altLang="zh-TW" baseline="0" dirty="0" err="1" smtClean="0"/>
              <a:t>i</a:t>
            </a:r>
            <a:r>
              <a:rPr lang="zh-TW" altLang="en-US" baseline="0" dirty="0" smtClean="0"/>
              <a:t>是還沒</a:t>
            </a:r>
            <a:r>
              <a:rPr lang="en-US" altLang="zh-TW" baseline="0" dirty="0" smtClean="0"/>
              <a:t>sort</a:t>
            </a:r>
            <a:r>
              <a:rPr lang="zh-TW" altLang="en-US" baseline="0" dirty="0" smtClean="0"/>
              <a:t>過的串列中位置第一號，也就是</a:t>
            </a:r>
            <a:r>
              <a:rPr lang="en-US" altLang="zh-TW" baseline="0" dirty="0" smtClean="0"/>
              <a:t>sort</a:t>
            </a:r>
            <a:r>
              <a:rPr lang="zh-TW" altLang="en-US" baseline="0" dirty="0" smtClean="0"/>
              <a:t>完的下一格，所以要將編號</a:t>
            </a:r>
            <a:r>
              <a:rPr lang="en-US" altLang="zh-TW" baseline="0" dirty="0" err="1" smtClean="0"/>
              <a:t>i</a:t>
            </a:r>
            <a:r>
              <a:rPr lang="zh-TW" altLang="en-US" baseline="0" dirty="0" smtClean="0"/>
              <a:t>的內容和編號</a:t>
            </a:r>
            <a:r>
              <a:rPr lang="en-US" altLang="zh-TW" baseline="0" dirty="0" smtClean="0"/>
              <a:t>min</a:t>
            </a:r>
            <a:r>
              <a:rPr lang="zh-TW" altLang="en-US" baseline="0" dirty="0" smtClean="0"/>
              <a:t>的內容做交換。</a:t>
            </a:r>
            <a:endParaRPr lang="en-US" altLang="zh-TW" baseline="0" dirty="0" smtClean="0"/>
          </a:p>
          <a:p>
            <a:endParaRPr lang="en-US" altLang="zh-TW" baseline="0"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35</a:t>
            </a:fld>
            <a:endParaRPr lang="zh-TW" altLang="en-US"/>
          </a:p>
        </p:txBody>
      </p:sp>
    </p:spTree>
    <p:extLst>
      <p:ext uri="{BB962C8B-B14F-4D97-AF65-F5344CB8AC3E}">
        <p14:creationId xmlns:p14="http://schemas.microsoft.com/office/powerpoint/2010/main" val="1723441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若要使演算法真的能執行，則必須要把演算法轉換成程式碼，也就是根據演算法中的步驟，去寫出相對應的程式碼。</a:t>
            </a:r>
            <a:endParaRPr lang="en-US" altLang="zh-TW" dirty="0" smtClean="0"/>
          </a:p>
          <a:p>
            <a:r>
              <a:rPr lang="zh-TW" altLang="en-US" dirty="0" smtClean="0"/>
              <a:t>這裡是一</a:t>
            </a:r>
            <a:r>
              <a:rPr lang="zh-TW" altLang="en-US" dirty="0" smtClean="0"/>
              <a:t>個用</a:t>
            </a:r>
            <a:r>
              <a:rPr lang="en-US" altLang="zh-TW" dirty="0" smtClean="0"/>
              <a:t>C#</a:t>
            </a:r>
            <a:r>
              <a:rPr lang="zh-TW" altLang="en-US" dirty="0" smtClean="0"/>
              <a:t>寫</a:t>
            </a:r>
            <a:r>
              <a:rPr lang="zh-TW" altLang="en-US" dirty="0" smtClean="0"/>
              <a:t>的</a:t>
            </a:r>
            <a:r>
              <a:rPr lang="en-US" altLang="zh-TW" dirty="0" smtClean="0"/>
              <a:t>selection</a:t>
            </a:r>
            <a:r>
              <a:rPr lang="en-US" altLang="zh-TW" baseline="0" dirty="0" smtClean="0"/>
              <a:t> sort</a:t>
            </a:r>
            <a:r>
              <a:rPr lang="zh-TW" altLang="en-US" dirty="0" smtClean="0"/>
              <a:t>的程式碼。</a:t>
            </a:r>
            <a:endParaRPr lang="en-US" altLang="zh-TW" dirty="0" smtClean="0"/>
          </a:p>
          <a:p>
            <a:r>
              <a:rPr lang="zh-TW" altLang="en-US" dirty="0" smtClean="0"/>
              <a:t>首先定義一個</a:t>
            </a:r>
            <a:r>
              <a:rPr lang="en-US" altLang="zh-TW" dirty="0" smtClean="0"/>
              <a:t>function</a:t>
            </a:r>
            <a:r>
              <a:rPr lang="zh-TW" altLang="en-US" dirty="0" smtClean="0"/>
              <a:t>叫</a:t>
            </a:r>
            <a:r>
              <a:rPr lang="en-US" altLang="zh-TW" dirty="0" smtClean="0"/>
              <a:t>swap</a:t>
            </a:r>
            <a:r>
              <a:rPr lang="zh-TW" altLang="en-US" dirty="0" smtClean="0"/>
              <a:t>，傳入了兩個整數的指標</a:t>
            </a:r>
            <a:r>
              <a:rPr lang="zh-TW" altLang="en-US" dirty="0" smtClean="0"/>
              <a:t>，並宣告為</a:t>
            </a:r>
            <a:r>
              <a:rPr lang="en-US" altLang="zh-TW" dirty="0" smtClean="0"/>
              <a:t>ref</a:t>
            </a:r>
            <a:r>
              <a:rPr lang="zh-TW" altLang="en-US" dirty="0" smtClean="0"/>
              <a:t>，因為</a:t>
            </a:r>
            <a:r>
              <a:rPr lang="en-US" altLang="zh-TW" dirty="0" smtClean="0"/>
              <a:t>swap</a:t>
            </a:r>
            <a:r>
              <a:rPr lang="zh-TW" altLang="en-US" dirty="0" smtClean="0"/>
              <a:t>的功能就是將兩</a:t>
            </a:r>
            <a:r>
              <a:rPr lang="zh-TW" altLang="en-US" dirty="0" smtClean="0"/>
              <a:t>個引數</a:t>
            </a:r>
            <a:r>
              <a:rPr lang="zh-TW" altLang="en-US" dirty="0" smtClean="0"/>
              <a:t>做交換。</a:t>
            </a:r>
            <a:endParaRPr lang="en-US" altLang="zh-TW" dirty="0" smtClean="0"/>
          </a:p>
          <a:p>
            <a:r>
              <a:rPr lang="zh-TW" altLang="en-US" dirty="0" smtClean="0"/>
              <a:t>在之前的演算法中，每次找到最小的就要和最前面的位置做交換，所以可以寫一個副函式方便程式呼叫。</a:t>
            </a:r>
            <a:endParaRPr lang="en-US" altLang="zh-TW" dirty="0" smtClean="0"/>
          </a:p>
          <a:p>
            <a:r>
              <a:rPr lang="zh-TW" altLang="en-US" dirty="0" smtClean="0"/>
              <a:t>先宣告</a:t>
            </a:r>
            <a:r>
              <a:rPr lang="en-US" altLang="zh-TW" dirty="0" smtClean="0"/>
              <a:t>temp</a:t>
            </a:r>
            <a:r>
              <a:rPr lang="zh-TW" altLang="en-US" dirty="0" smtClean="0"/>
              <a:t>記錄某個整數的數值，再將</a:t>
            </a:r>
            <a:r>
              <a:rPr lang="en-US" altLang="zh-TW" dirty="0" smtClean="0"/>
              <a:t>y</a:t>
            </a:r>
            <a:r>
              <a:rPr lang="zh-TW" altLang="en-US" dirty="0" smtClean="0"/>
              <a:t>記錄的位置的值考背到</a:t>
            </a:r>
            <a:r>
              <a:rPr lang="en-US" altLang="zh-TW" dirty="0" smtClean="0"/>
              <a:t>x</a:t>
            </a:r>
            <a:r>
              <a:rPr lang="zh-TW" altLang="en-US" dirty="0" smtClean="0"/>
              <a:t>裡去，再將</a:t>
            </a:r>
            <a:r>
              <a:rPr lang="en-US" altLang="zh-TW" dirty="0" smtClean="0"/>
              <a:t>temp</a:t>
            </a:r>
            <a:r>
              <a:rPr lang="zh-TW" altLang="en-US" dirty="0" smtClean="0"/>
              <a:t>的值寫入</a:t>
            </a:r>
            <a:r>
              <a:rPr lang="en-US" altLang="zh-TW" dirty="0" smtClean="0"/>
              <a:t>y</a:t>
            </a:r>
            <a:r>
              <a:rPr lang="zh-TW" altLang="en-US" dirty="0" smtClean="0"/>
              <a:t>裡。</a:t>
            </a:r>
            <a:endParaRPr lang="en-US" altLang="zh-TW" dirty="0" smtClean="0"/>
          </a:p>
          <a:p>
            <a:r>
              <a:rPr lang="zh-TW" altLang="en-US" dirty="0" smtClean="0"/>
              <a:t>接著是</a:t>
            </a:r>
            <a:r>
              <a:rPr lang="en-US" altLang="zh-TW" dirty="0" smtClean="0"/>
              <a:t>sort</a:t>
            </a:r>
            <a:r>
              <a:rPr lang="zh-TW" altLang="en-US" dirty="0" smtClean="0"/>
              <a:t>的程式碼，傳入一個</a:t>
            </a:r>
            <a:r>
              <a:rPr lang="en-US" altLang="zh-TW" dirty="0" smtClean="0"/>
              <a:t>list</a:t>
            </a:r>
            <a:r>
              <a:rPr lang="zh-TW" altLang="en-US" dirty="0" smtClean="0"/>
              <a:t>及整數</a:t>
            </a:r>
            <a:r>
              <a:rPr lang="en-US" altLang="zh-TW" dirty="0" smtClean="0"/>
              <a:t>n</a:t>
            </a:r>
            <a:r>
              <a:rPr lang="zh-TW" altLang="en-US" dirty="0" smtClean="0"/>
              <a:t>，表示傳入的陣列及陣列中有</a:t>
            </a:r>
            <a:r>
              <a:rPr lang="en-US" altLang="zh-TW" dirty="0" smtClean="0"/>
              <a:t>n</a:t>
            </a:r>
            <a:r>
              <a:rPr lang="zh-TW" altLang="en-US" dirty="0" smtClean="0"/>
              <a:t>筆資料。</a:t>
            </a:r>
            <a:endParaRPr lang="en-US" altLang="zh-TW" dirty="0" smtClean="0"/>
          </a:p>
          <a:p>
            <a:r>
              <a:rPr lang="zh-TW" altLang="en-US" baseline="0" dirty="0" smtClean="0"/>
              <a:t>接著是一個</a:t>
            </a:r>
            <a:r>
              <a:rPr lang="en-US" altLang="zh-TW" baseline="0" dirty="0" smtClean="0"/>
              <a:t>for</a:t>
            </a:r>
            <a:r>
              <a:rPr lang="zh-TW" altLang="en-US" baseline="0" dirty="0" smtClean="0"/>
              <a:t>迴圈，迴圈內做兩大部分，先找出最小值後，將最小值跟第</a:t>
            </a:r>
            <a:r>
              <a:rPr lang="en-US" altLang="zh-TW" baseline="0" dirty="0" err="1" smtClean="0"/>
              <a:t>i</a:t>
            </a:r>
            <a:r>
              <a:rPr lang="zh-TW" altLang="en-US" baseline="0" dirty="0" smtClean="0"/>
              <a:t>個做對調。</a:t>
            </a:r>
            <a:endParaRPr lang="en-US" altLang="zh-TW" baseline="0" dirty="0" smtClean="0"/>
          </a:p>
          <a:p>
            <a:r>
              <a:rPr lang="zh-TW" altLang="en-US" baseline="0" dirty="0" smtClean="0"/>
              <a:t>再找出最小值時，又使用一個迴圈，去找出後面未排序過的資料中，何者為最小值。剛開始先將第</a:t>
            </a:r>
            <a:r>
              <a:rPr lang="en-US" altLang="zh-TW" baseline="0" dirty="0" err="1" smtClean="0"/>
              <a:t>i</a:t>
            </a:r>
            <a:r>
              <a:rPr lang="zh-TW" altLang="en-US" baseline="0" dirty="0" smtClean="0"/>
              <a:t>個設定為最小的值，再從 </a:t>
            </a:r>
            <a:r>
              <a:rPr lang="en-US" altLang="zh-TW" baseline="0" dirty="0" smtClean="0"/>
              <a:t>i+1</a:t>
            </a:r>
            <a:r>
              <a:rPr lang="zh-TW" altLang="en-US" baseline="0" dirty="0" smtClean="0"/>
              <a:t>比到</a:t>
            </a:r>
            <a:r>
              <a:rPr lang="en-US" altLang="zh-TW" baseline="0" dirty="0" smtClean="0"/>
              <a:t>n</a:t>
            </a:r>
            <a:r>
              <a:rPr lang="zh-TW" altLang="en-US" baseline="0" dirty="0" smtClean="0"/>
              <a:t>，若其值比</a:t>
            </a:r>
            <a:r>
              <a:rPr lang="en-US" altLang="zh-TW" baseline="0" dirty="0" smtClean="0"/>
              <a:t>min</a:t>
            </a:r>
            <a:r>
              <a:rPr lang="zh-TW" altLang="en-US" baseline="0" dirty="0" smtClean="0"/>
              <a:t>小時，則將值記錄。 </a:t>
            </a:r>
            <a:endParaRPr lang="en-US" altLang="zh-TW" baseline="0" dirty="0" smtClean="0"/>
          </a:p>
          <a:p>
            <a:r>
              <a:rPr lang="zh-TW" altLang="en-US" baseline="0" dirty="0" smtClean="0"/>
              <a:t>做完此迴圈後，</a:t>
            </a:r>
            <a:r>
              <a:rPr lang="en-US" altLang="zh-TW" baseline="0" dirty="0" smtClean="0"/>
              <a:t>min</a:t>
            </a:r>
            <a:r>
              <a:rPr lang="zh-TW" altLang="en-US" baseline="0" dirty="0" smtClean="0"/>
              <a:t>所記錄的值一定為未排序過的資料中最小的值。所以我們可以將其與第</a:t>
            </a:r>
            <a:r>
              <a:rPr lang="en-US" altLang="zh-TW" baseline="0" dirty="0" err="1" smtClean="0"/>
              <a:t>i</a:t>
            </a:r>
            <a:r>
              <a:rPr lang="zh-TW" altLang="en-US" baseline="0" dirty="0" smtClean="0"/>
              <a:t>格做交換，呼叫副函式</a:t>
            </a:r>
            <a:r>
              <a:rPr lang="en-US" altLang="zh-TW" baseline="0" dirty="0" smtClean="0"/>
              <a:t>swap</a:t>
            </a:r>
            <a:r>
              <a:rPr lang="zh-TW" altLang="en-US" baseline="0" dirty="0" smtClean="0"/>
              <a:t>。</a:t>
            </a:r>
            <a:endParaRPr lang="en-US" altLang="zh-TW" baseline="0"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36</a:t>
            </a:fld>
            <a:endParaRPr lang="zh-TW" altLang="en-US"/>
          </a:p>
        </p:txBody>
      </p:sp>
    </p:spTree>
    <p:extLst>
      <p:ext uri="{BB962C8B-B14F-4D97-AF65-F5344CB8AC3E}">
        <p14:creationId xmlns:p14="http://schemas.microsoft.com/office/powerpoint/2010/main" val="1747219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lnSpcReduction="10000"/>
          </a:bodyPr>
          <a:lstStyle/>
          <a:p>
            <a:r>
              <a:rPr lang="en-US" altLang="zh-TW" dirty="0" smtClean="0"/>
              <a:t>Binary</a:t>
            </a:r>
            <a:r>
              <a:rPr lang="zh-TW" altLang="en-US" dirty="0" smtClean="0"/>
              <a:t> </a:t>
            </a:r>
            <a:r>
              <a:rPr lang="en-US" altLang="zh-TW" dirty="0" smtClean="0"/>
              <a:t>search</a:t>
            </a:r>
            <a:r>
              <a:rPr lang="zh-TW" altLang="en-US" dirty="0" smtClean="0"/>
              <a:t>二元</a:t>
            </a:r>
            <a:r>
              <a:rPr lang="zh-TW" altLang="en-US" dirty="0" smtClean="0"/>
              <a:t>搜尋</a:t>
            </a:r>
            <a:endParaRPr lang="en-US" altLang="zh-TW" dirty="0" smtClean="0"/>
          </a:p>
          <a:p>
            <a:r>
              <a:rPr lang="zh-TW" altLang="en-US" dirty="0" smtClean="0"/>
              <a:t>使用</a:t>
            </a:r>
            <a:r>
              <a:rPr lang="en-US" altLang="zh-TW" dirty="0" smtClean="0"/>
              <a:t>binary search</a:t>
            </a:r>
            <a:r>
              <a:rPr lang="zh-TW" altLang="en-US" dirty="0" smtClean="0"/>
              <a:t>必須先經</a:t>
            </a:r>
            <a:r>
              <a:rPr lang="en-US" altLang="zh-TW" dirty="0" smtClean="0"/>
              <a:t>sort</a:t>
            </a:r>
            <a:r>
              <a:rPr lang="zh-TW" altLang="en-US" dirty="0" smtClean="0"/>
              <a:t>，這是使用二元搜尋的條件，若未經排序過，在搜尋時會出錯。</a:t>
            </a:r>
            <a:endParaRPr lang="en-US" altLang="zh-TW" dirty="0" smtClean="0"/>
          </a:p>
          <a:p>
            <a:endParaRPr lang="en-US" altLang="zh-TW" dirty="0" smtClean="0"/>
          </a:p>
          <a:p>
            <a:r>
              <a:rPr lang="zh-TW" altLang="en-US" dirty="0" smtClean="0"/>
              <a:t>我們要找出的資料值是</a:t>
            </a:r>
            <a:r>
              <a:rPr lang="en-US" altLang="zh-TW" dirty="0" smtClean="0"/>
              <a:t>key</a:t>
            </a:r>
            <a:r>
              <a:rPr lang="zh-TW" altLang="en-US" dirty="0" smtClean="0"/>
              <a:t>，一開始找出資料最中間的那格，也就是所有的個數除以</a:t>
            </a:r>
            <a:r>
              <a:rPr lang="en-US" altLang="zh-TW" dirty="0" smtClean="0"/>
              <a:t>2</a:t>
            </a:r>
            <a:r>
              <a:rPr lang="zh-TW" altLang="en-US" dirty="0" smtClean="0"/>
              <a:t>。所以</a:t>
            </a:r>
            <a:r>
              <a:rPr lang="en-US" altLang="zh-TW" dirty="0" smtClean="0"/>
              <a:t>5</a:t>
            </a:r>
            <a:r>
              <a:rPr lang="zh-TW" altLang="en-US" dirty="0" smtClean="0"/>
              <a:t>除以</a:t>
            </a:r>
            <a:r>
              <a:rPr lang="en-US" altLang="zh-TW" dirty="0" smtClean="0"/>
              <a:t>2</a:t>
            </a:r>
            <a:r>
              <a:rPr lang="zh-TW" altLang="en-US" dirty="0" smtClean="0"/>
              <a:t>就是</a:t>
            </a:r>
            <a:r>
              <a:rPr lang="en-US" altLang="zh-TW" dirty="0" smtClean="0"/>
              <a:t>2</a:t>
            </a:r>
            <a:r>
              <a:rPr lang="zh-TW" altLang="en-US" dirty="0" smtClean="0"/>
              <a:t>，程式就會找出</a:t>
            </a:r>
            <a:r>
              <a:rPr lang="en-US" altLang="zh-TW" dirty="0" smtClean="0"/>
              <a:t>2</a:t>
            </a:r>
            <a:r>
              <a:rPr lang="zh-TW" altLang="en-US" dirty="0" smtClean="0"/>
              <a:t>這格的資料和</a:t>
            </a:r>
            <a:r>
              <a:rPr lang="en-US" altLang="zh-TW" dirty="0" smtClean="0"/>
              <a:t>key</a:t>
            </a:r>
            <a:r>
              <a:rPr lang="zh-TW" altLang="en-US" dirty="0" smtClean="0"/>
              <a:t>值做比較大小。</a:t>
            </a:r>
            <a:endParaRPr lang="en-US" altLang="zh-TW" dirty="0" smtClean="0"/>
          </a:p>
          <a:p>
            <a:r>
              <a:rPr lang="zh-TW" altLang="en-US" dirty="0" smtClean="0"/>
              <a:t>比較大小的結果會有三種可能，大於等於小於，相對於三種不同的結果會有不同的動作。</a:t>
            </a:r>
            <a:endParaRPr lang="en-US" altLang="zh-TW" dirty="0" smtClean="0"/>
          </a:p>
          <a:p>
            <a:r>
              <a:rPr lang="zh-TW" altLang="en-US" dirty="0" smtClean="0"/>
              <a:t>若</a:t>
            </a:r>
            <a:r>
              <a:rPr lang="en-US" altLang="zh-TW" dirty="0" smtClean="0"/>
              <a:t>key</a:t>
            </a:r>
            <a:r>
              <a:rPr lang="zh-TW" altLang="en-US" dirty="0" smtClean="0"/>
              <a:t>值與</a:t>
            </a:r>
            <a:r>
              <a:rPr lang="en-US" altLang="zh-TW" dirty="0" smtClean="0"/>
              <a:t>middle</a:t>
            </a:r>
            <a:r>
              <a:rPr lang="zh-TW" altLang="en-US" dirty="0" smtClean="0"/>
              <a:t>值相等時，則我們就找到資料了。</a:t>
            </a:r>
            <a:endParaRPr lang="en-US" altLang="zh-TW" dirty="0" smtClean="0"/>
          </a:p>
          <a:p>
            <a:r>
              <a:rPr lang="zh-TW" altLang="en-US" dirty="0" smtClean="0"/>
              <a:t>若</a:t>
            </a:r>
            <a:r>
              <a:rPr lang="en-US" altLang="zh-TW" dirty="0" smtClean="0"/>
              <a:t>key</a:t>
            </a:r>
            <a:r>
              <a:rPr lang="zh-TW" altLang="en-US" dirty="0" smtClean="0"/>
              <a:t>值與</a:t>
            </a:r>
            <a:r>
              <a:rPr lang="en-US" altLang="zh-TW" dirty="0" smtClean="0"/>
              <a:t>middle</a:t>
            </a:r>
            <a:r>
              <a:rPr lang="zh-TW" altLang="en-US" dirty="0" smtClean="0"/>
              <a:t>值相比發現</a:t>
            </a:r>
            <a:r>
              <a:rPr lang="en-US" altLang="zh-TW" dirty="0" smtClean="0"/>
              <a:t>key</a:t>
            </a:r>
            <a:r>
              <a:rPr lang="zh-TW" altLang="en-US" dirty="0" smtClean="0"/>
              <a:t>值比較小時，則我們知道應該往前繼續搜尋，因為資料是由小到大排序好，所以一定擺放在此筆資料的前面。</a:t>
            </a:r>
            <a:endParaRPr lang="en-US" altLang="zh-TW" dirty="0" smtClean="0"/>
          </a:p>
          <a:p>
            <a:r>
              <a:rPr lang="zh-TW" altLang="en-US" dirty="0" smtClean="0"/>
              <a:t>相反的，若</a:t>
            </a:r>
            <a:r>
              <a:rPr lang="en-US" altLang="zh-TW" dirty="0" smtClean="0"/>
              <a:t>key</a:t>
            </a:r>
            <a:r>
              <a:rPr lang="zh-TW" altLang="en-US" dirty="0" smtClean="0"/>
              <a:t>值與</a:t>
            </a:r>
            <a:r>
              <a:rPr lang="en-US" altLang="zh-TW" dirty="0" smtClean="0"/>
              <a:t>middle</a:t>
            </a:r>
            <a:r>
              <a:rPr lang="zh-TW" altLang="en-US" dirty="0" smtClean="0"/>
              <a:t>值相比發現</a:t>
            </a:r>
            <a:r>
              <a:rPr lang="en-US" altLang="zh-TW" dirty="0" smtClean="0"/>
              <a:t>key</a:t>
            </a:r>
            <a:r>
              <a:rPr lang="zh-TW" altLang="en-US" dirty="0" smtClean="0"/>
              <a:t>值比較小時，我們應該像後搜尋。</a:t>
            </a:r>
            <a:endParaRPr lang="en-US" altLang="zh-TW" dirty="0" smtClean="0"/>
          </a:p>
          <a:p>
            <a:r>
              <a:rPr lang="zh-TW" altLang="en-US" dirty="0" smtClean="0"/>
              <a:t>只有再找到相等時停止，大於或小於都會重新再搜尋，只是搜尋的範圍變窄了，而且是直接減少一半。</a:t>
            </a:r>
            <a:endParaRPr lang="en-US" altLang="zh-TW" dirty="0" smtClean="0"/>
          </a:p>
          <a:p>
            <a:r>
              <a:rPr lang="zh-TW" altLang="en-US" dirty="0" smtClean="0"/>
              <a:t>由此例子我們可以在第一次時找到</a:t>
            </a:r>
            <a:r>
              <a:rPr lang="en-US" altLang="zh-TW" dirty="0" smtClean="0"/>
              <a:t>2</a:t>
            </a:r>
            <a:r>
              <a:rPr lang="zh-TW" altLang="en-US" dirty="0" smtClean="0"/>
              <a:t>這格的資料與</a:t>
            </a:r>
            <a:r>
              <a:rPr lang="en-US" altLang="zh-TW" dirty="0" smtClean="0"/>
              <a:t>23</a:t>
            </a:r>
            <a:r>
              <a:rPr lang="zh-TW" altLang="en-US" dirty="0" smtClean="0"/>
              <a:t>做比較，</a:t>
            </a:r>
            <a:r>
              <a:rPr lang="en-US" altLang="zh-TW" dirty="0" smtClean="0"/>
              <a:t>23</a:t>
            </a:r>
            <a:r>
              <a:rPr lang="zh-TW" altLang="en-US" dirty="0" smtClean="0"/>
              <a:t>比</a:t>
            </a:r>
            <a:r>
              <a:rPr lang="en-US" altLang="zh-TW" dirty="0" smtClean="0"/>
              <a:t>12</a:t>
            </a:r>
            <a:r>
              <a:rPr lang="zh-TW" altLang="en-US" dirty="0" smtClean="0"/>
              <a:t>大，所以必須往後找，搜尋</a:t>
            </a:r>
            <a:r>
              <a:rPr lang="en-US" altLang="zh-TW" dirty="0" smtClean="0"/>
              <a:t>middle+1</a:t>
            </a:r>
            <a:r>
              <a:rPr lang="zh-TW" altLang="en-US" dirty="0" smtClean="0"/>
              <a:t>到</a:t>
            </a:r>
            <a:r>
              <a:rPr lang="en-US" altLang="zh-TW" dirty="0" smtClean="0"/>
              <a:t>n</a:t>
            </a:r>
            <a:r>
              <a:rPr lang="zh-TW" altLang="en-US" dirty="0" smtClean="0"/>
              <a:t>之間的數值，所以會將</a:t>
            </a:r>
            <a:r>
              <a:rPr lang="en-US" altLang="zh-TW" dirty="0" smtClean="0"/>
              <a:t>left</a:t>
            </a:r>
            <a:r>
              <a:rPr lang="zh-TW" altLang="en-US" dirty="0" smtClean="0"/>
              <a:t>指到</a:t>
            </a:r>
            <a:r>
              <a:rPr lang="en-US" altLang="zh-TW" dirty="0" smtClean="0"/>
              <a:t>3</a:t>
            </a:r>
            <a:r>
              <a:rPr lang="zh-TW" altLang="en-US" dirty="0" smtClean="0"/>
              <a:t>的位置，下次搜尋就從</a:t>
            </a:r>
            <a:r>
              <a:rPr lang="en-US" altLang="zh-TW" dirty="0" smtClean="0"/>
              <a:t>3~5</a:t>
            </a:r>
            <a:r>
              <a:rPr lang="zh-TW" altLang="en-US" dirty="0" smtClean="0"/>
              <a:t>做搜尋。</a:t>
            </a:r>
            <a:endParaRPr lang="en-US" altLang="zh-TW" dirty="0" smtClean="0"/>
          </a:p>
          <a:p>
            <a:r>
              <a:rPr lang="zh-TW" altLang="en-US" dirty="0" smtClean="0"/>
              <a:t>第二次在搜尋時，</a:t>
            </a:r>
            <a:r>
              <a:rPr lang="en-US" altLang="zh-TW" dirty="0" smtClean="0"/>
              <a:t>middle</a:t>
            </a:r>
            <a:r>
              <a:rPr lang="zh-TW" altLang="en-US" dirty="0" smtClean="0"/>
              <a:t>的值為</a:t>
            </a:r>
            <a:r>
              <a:rPr lang="en-US" altLang="zh-TW" dirty="0" smtClean="0"/>
              <a:t>23</a:t>
            </a:r>
            <a:r>
              <a:rPr lang="zh-TW" altLang="en-US" dirty="0" smtClean="0"/>
              <a:t>，和要找的</a:t>
            </a:r>
            <a:r>
              <a:rPr lang="en-US" altLang="zh-TW" dirty="0" smtClean="0"/>
              <a:t>key</a:t>
            </a:r>
            <a:r>
              <a:rPr lang="zh-TW" altLang="en-US" dirty="0" smtClean="0"/>
              <a:t>值相符合，所以就找到了。</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38</a:t>
            </a:fld>
            <a:endParaRPr lang="zh-TW" altLang="en-US"/>
          </a:p>
        </p:txBody>
      </p:sp>
    </p:spTree>
    <p:extLst>
      <p:ext uri="{BB962C8B-B14F-4D97-AF65-F5344CB8AC3E}">
        <p14:creationId xmlns:p14="http://schemas.microsoft.com/office/powerpoint/2010/main" val="301936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kumimoji="0" lang="en-US" altLang="zh-TW" sz="1200" dirty="0" err="1" smtClean="0">
                <a:latin typeface="Arial Unicode MS" pitchFamily="34" charset="-120"/>
                <a:ea typeface="Arial Unicode MS" pitchFamily="34" charset="-120"/>
                <a:cs typeface="Arial Unicode MS" pitchFamily="34" charset="-120"/>
              </a:rPr>
              <a:t>Binsearch</a:t>
            </a:r>
            <a:r>
              <a:rPr kumimoji="0" lang="zh-TW" altLang="en-US" sz="1200" dirty="0" smtClean="0">
                <a:latin typeface="Arial Unicode MS" pitchFamily="34" charset="-120"/>
                <a:ea typeface="Arial Unicode MS" pitchFamily="34" charset="-120"/>
                <a:cs typeface="Arial Unicode MS" pitchFamily="34" charset="-120"/>
              </a:rPr>
              <a:t>程式碼</a:t>
            </a:r>
            <a:endParaRPr kumimoji="0" lang="en-US" altLang="zh-TW" sz="1200" dirty="0" smtClean="0">
              <a:latin typeface="Arial Unicode MS" pitchFamily="34" charset="-120"/>
              <a:ea typeface="Arial Unicode MS" pitchFamily="34" charset="-120"/>
              <a:cs typeface="Arial Unicode MS" pitchFamily="34" charset="-120"/>
            </a:endParaRPr>
          </a:p>
          <a:p>
            <a:r>
              <a:rPr kumimoji="0" lang="zh-TW" altLang="en-US" sz="1200" dirty="0" smtClean="0">
                <a:latin typeface="Arial Unicode MS" pitchFamily="34" charset="-120"/>
                <a:ea typeface="Arial Unicode MS" pitchFamily="34" charset="-120"/>
                <a:cs typeface="Arial Unicode MS" pitchFamily="34" charset="-120"/>
              </a:rPr>
              <a:t>每次都有兩個指標，</a:t>
            </a:r>
            <a:r>
              <a:rPr kumimoji="0" lang="en-US" altLang="zh-TW" sz="1200" dirty="0" smtClean="0">
                <a:latin typeface="Arial Unicode MS" pitchFamily="34" charset="-120"/>
                <a:ea typeface="Arial Unicode MS" pitchFamily="34" charset="-120"/>
                <a:cs typeface="Arial Unicode MS" pitchFamily="34" charset="-120"/>
              </a:rPr>
              <a:t>left</a:t>
            </a:r>
            <a:r>
              <a:rPr kumimoji="0" lang="zh-TW" altLang="en-US" sz="1200" dirty="0" smtClean="0">
                <a:latin typeface="Arial Unicode MS" pitchFamily="34" charset="-120"/>
                <a:ea typeface="Arial Unicode MS" pitchFamily="34" charset="-120"/>
                <a:cs typeface="Arial Unicode MS" pitchFamily="34" charset="-120"/>
              </a:rPr>
              <a:t>和</a:t>
            </a:r>
            <a:r>
              <a:rPr kumimoji="0" lang="en-US" altLang="zh-TW" sz="1200" dirty="0" smtClean="0">
                <a:latin typeface="Arial Unicode MS" pitchFamily="34" charset="-120"/>
                <a:ea typeface="Arial Unicode MS" pitchFamily="34" charset="-120"/>
                <a:cs typeface="Arial Unicode MS" pitchFamily="34" charset="-120"/>
              </a:rPr>
              <a:t>right</a:t>
            </a:r>
            <a:r>
              <a:rPr kumimoji="0" lang="zh-TW" altLang="en-US" sz="1200" dirty="0" smtClean="0">
                <a:latin typeface="Arial Unicode MS" pitchFamily="34" charset="-120"/>
                <a:ea typeface="Arial Unicode MS" pitchFamily="34" charset="-120"/>
                <a:cs typeface="Arial Unicode MS" pitchFamily="34" charset="-120"/>
              </a:rPr>
              <a:t>。</a:t>
            </a:r>
            <a:r>
              <a:rPr kumimoji="0" lang="en-US" altLang="zh-TW" sz="1200" dirty="0" smtClean="0">
                <a:latin typeface="Arial Unicode MS" pitchFamily="34" charset="-120"/>
                <a:ea typeface="Arial Unicode MS" pitchFamily="34" charset="-120"/>
                <a:cs typeface="Arial Unicode MS" pitchFamily="34" charset="-120"/>
              </a:rPr>
              <a:t>left</a:t>
            </a:r>
            <a:r>
              <a:rPr kumimoji="0" lang="zh-TW" altLang="en-US" sz="1200" dirty="0" smtClean="0">
                <a:latin typeface="Arial Unicode MS" pitchFamily="34" charset="-120"/>
                <a:ea typeface="Arial Unicode MS" pitchFamily="34" charset="-120"/>
                <a:cs typeface="Arial Unicode MS" pitchFamily="34" charset="-120"/>
              </a:rPr>
              <a:t>指向要找尋資料做左邊那一格，</a:t>
            </a:r>
            <a:r>
              <a:rPr kumimoji="0" lang="en-US" altLang="zh-TW" sz="1200" dirty="0" smtClean="0">
                <a:latin typeface="Arial Unicode MS" pitchFamily="34" charset="-120"/>
                <a:ea typeface="Arial Unicode MS" pitchFamily="34" charset="-120"/>
                <a:cs typeface="Arial Unicode MS" pitchFamily="34" charset="-120"/>
              </a:rPr>
              <a:t>right</a:t>
            </a:r>
            <a:r>
              <a:rPr kumimoji="0" lang="zh-TW" altLang="en-US" sz="1200" dirty="0" smtClean="0">
                <a:latin typeface="Arial Unicode MS" pitchFamily="34" charset="-120"/>
                <a:ea typeface="Arial Unicode MS" pitchFamily="34" charset="-120"/>
                <a:cs typeface="Arial Unicode MS" pitchFamily="34" charset="-120"/>
              </a:rPr>
              <a:t>指向要找尋資料做左邊那一格，中間</a:t>
            </a:r>
            <a:r>
              <a:rPr kumimoji="0" lang="en-US" altLang="zh-TW" sz="1200" dirty="0" smtClean="0">
                <a:latin typeface="Arial Unicode MS" pitchFamily="34" charset="-120"/>
                <a:ea typeface="Arial Unicode MS" pitchFamily="34" charset="-120"/>
                <a:cs typeface="Arial Unicode MS" pitchFamily="34" charset="-120"/>
              </a:rPr>
              <a:t>middle</a:t>
            </a:r>
            <a:r>
              <a:rPr kumimoji="0" lang="zh-TW" altLang="en-US" sz="1200" dirty="0" smtClean="0">
                <a:latin typeface="Arial Unicode MS" pitchFamily="34" charset="-120"/>
                <a:ea typeface="Arial Unicode MS" pitchFamily="34" charset="-120"/>
                <a:cs typeface="Arial Unicode MS" pitchFamily="34" charset="-120"/>
              </a:rPr>
              <a:t>為</a:t>
            </a:r>
            <a:r>
              <a:rPr kumimoji="0" lang="en-US" altLang="zh-TW" sz="1200" dirty="0" smtClean="0">
                <a:latin typeface="Arial Unicode MS" pitchFamily="34" charset="-120"/>
                <a:ea typeface="Arial Unicode MS" pitchFamily="34" charset="-120"/>
                <a:cs typeface="Arial Unicode MS" pitchFamily="34" charset="-120"/>
              </a:rPr>
              <a:t>left</a:t>
            </a:r>
            <a:r>
              <a:rPr kumimoji="0" lang="zh-TW" altLang="en-US" sz="1200" dirty="0" smtClean="0">
                <a:latin typeface="Arial Unicode MS" pitchFamily="34" charset="-120"/>
                <a:ea typeface="Arial Unicode MS" pitchFamily="34" charset="-120"/>
                <a:cs typeface="Arial Unicode MS" pitchFamily="34" charset="-120"/>
              </a:rPr>
              <a:t>加</a:t>
            </a:r>
            <a:r>
              <a:rPr kumimoji="0" lang="en-US" altLang="zh-TW" sz="1200" dirty="0" smtClean="0">
                <a:latin typeface="Arial Unicode MS" pitchFamily="34" charset="-120"/>
                <a:ea typeface="Arial Unicode MS" pitchFamily="34" charset="-120"/>
                <a:cs typeface="Arial Unicode MS" pitchFamily="34" charset="-120"/>
              </a:rPr>
              <a:t>right</a:t>
            </a:r>
            <a:r>
              <a:rPr kumimoji="0" lang="zh-TW" altLang="en-US" sz="1200" dirty="0" smtClean="0">
                <a:latin typeface="Arial Unicode MS" pitchFamily="34" charset="-120"/>
                <a:ea typeface="Arial Unicode MS" pitchFamily="34" charset="-120"/>
                <a:cs typeface="Arial Unicode MS" pitchFamily="34" charset="-120"/>
              </a:rPr>
              <a:t>除</a:t>
            </a:r>
            <a:r>
              <a:rPr kumimoji="0" lang="en-US" altLang="zh-TW" sz="1200" dirty="0" smtClean="0">
                <a:latin typeface="Arial Unicode MS" pitchFamily="34" charset="-120"/>
                <a:ea typeface="Arial Unicode MS" pitchFamily="34" charset="-120"/>
                <a:cs typeface="Arial Unicode MS" pitchFamily="34" charset="-120"/>
              </a:rPr>
              <a:t>2</a:t>
            </a:r>
            <a:r>
              <a:rPr kumimoji="0" lang="zh-TW" altLang="en-US" sz="1200" dirty="0" smtClean="0">
                <a:latin typeface="Arial Unicode MS" pitchFamily="34" charset="-120"/>
                <a:ea typeface="Arial Unicode MS" pitchFamily="34" charset="-120"/>
                <a:cs typeface="Arial Unicode MS" pitchFamily="34" charset="-120"/>
              </a:rPr>
              <a:t>，比較</a:t>
            </a:r>
            <a:r>
              <a:rPr kumimoji="0" lang="zh-TW" altLang="en-US" sz="1200" dirty="0" smtClean="0">
                <a:latin typeface="Arial Unicode MS" pitchFamily="34" charset="-120"/>
                <a:ea typeface="Arial Unicode MS" pitchFamily="34" charset="-120"/>
                <a:cs typeface="Arial Unicode MS" pitchFamily="34" charset="-120"/>
              </a:rPr>
              <a:t>結果有三種</a:t>
            </a:r>
            <a:r>
              <a:rPr kumimoji="0" lang="zh-TW" altLang="en-US" sz="1200" dirty="0" smtClean="0">
                <a:latin typeface="Arial Unicode MS" pitchFamily="34" charset="-120"/>
                <a:ea typeface="Arial Unicode MS" pitchFamily="34" charset="-120"/>
                <a:cs typeface="Arial Unicode MS" pitchFamily="34" charset="-120"/>
              </a:rPr>
              <a:t>，中間的元素比</a:t>
            </a:r>
            <a:r>
              <a:rPr kumimoji="0" lang="en-US" altLang="zh-TW" sz="1200" dirty="0" err="1" smtClean="0">
                <a:latin typeface="Arial Unicode MS" pitchFamily="34" charset="-120"/>
                <a:ea typeface="Arial Unicode MS" pitchFamily="34" charset="-120"/>
                <a:cs typeface="Arial Unicode MS" pitchFamily="34" charset="-120"/>
              </a:rPr>
              <a:t>searchnum</a:t>
            </a:r>
            <a:r>
              <a:rPr kumimoji="0" lang="zh-TW" altLang="en-US" sz="1200" dirty="0" smtClean="0">
                <a:latin typeface="Arial Unicode MS" pitchFamily="34" charset="-120"/>
                <a:ea typeface="Arial Unicode MS" pitchFamily="34" charset="-120"/>
                <a:cs typeface="Arial Unicode MS" pitchFamily="34" charset="-120"/>
              </a:rPr>
              <a:t>小</a:t>
            </a:r>
            <a:r>
              <a:rPr kumimoji="0" lang="zh-TW" altLang="en-US" sz="1200" dirty="0" smtClean="0">
                <a:latin typeface="Arial Unicode MS" pitchFamily="34" charset="-120"/>
                <a:ea typeface="Arial Unicode MS" pitchFamily="34" charset="-120"/>
                <a:cs typeface="Arial Unicode MS" pitchFamily="34" charset="-120"/>
              </a:rPr>
              <a:t>，找後半段，把</a:t>
            </a:r>
            <a:r>
              <a:rPr kumimoji="0" lang="en-US" altLang="zh-TW" sz="1200" dirty="0" smtClean="0">
                <a:latin typeface="Arial Unicode MS" pitchFamily="34" charset="-120"/>
                <a:ea typeface="Arial Unicode MS" pitchFamily="34" charset="-120"/>
                <a:cs typeface="Arial Unicode MS" pitchFamily="34" charset="-120"/>
              </a:rPr>
              <a:t>left</a:t>
            </a:r>
            <a:r>
              <a:rPr kumimoji="0" lang="zh-TW" altLang="en-US" sz="1200" dirty="0" smtClean="0">
                <a:latin typeface="Arial Unicode MS" pitchFamily="34" charset="-120"/>
                <a:ea typeface="Arial Unicode MS" pitchFamily="34" charset="-120"/>
                <a:cs typeface="Arial Unicode MS" pitchFamily="34" charset="-120"/>
              </a:rPr>
              <a:t>移動到</a:t>
            </a:r>
            <a:r>
              <a:rPr kumimoji="0" lang="en-US" altLang="zh-TW" sz="1200" dirty="0" smtClean="0">
                <a:latin typeface="Arial Unicode MS" pitchFamily="34" charset="-120"/>
                <a:ea typeface="Arial Unicode MS" pitchFamily="34" charset="-120"/>
                <a:cs typeface="Arial Unicode MS" pitchFamily="34" charset="-120"/>
              </a:rPr>
              <a:t>middle</a:t>
            </a:r>
            <a:r>
              <a:rPr kumimoji="0" lang="zh-TW" altLang="en-US" sz="1200" dirty="0" smtClean="0">
                <a:latin typeface="Arial Unicode MS" pitchFamily="34" charset="-120"/>
                <a:ea typeface="Arial Unicode MS" pitchFamily="34" charset="-120"/>
                <a:cs typeface="Arial Unicode MS" pitchFamily="34" charset="-120"/>
              </a:rPr>
              <a:t>後一個位子</a:t>
            </a:r>
            <a:r>
              <a:rPr kumimoji="0" lang="zh-TW" altLang="en-US" sz="1200" dirty="0" smtClean="0">
                <a:latin typeface="Arial Unicode MS" pitchFamily="34" charset="-120"/>
                <a:ea typeface="Arial Unicode MS" pitchFamily="34" charset="-120"/>
                <a:cs typeface="Arial Unicode MS" pitchFamily="34" charset="-120"/>
              </a:rPr>
              <a:t>；如果中間的元素比</a:t>
            </a:r>
            <a:r>
              <a:rPr kumimoji="0" lang="zh-TW" altLang="en-US" sz="1200" dirty="0" smtClean="0">
                <a:latin typeface="Arial Unicode MS" pitchFamily="34" charset="-120"/>
                <a:ea typeface="Arial Unicode MS" pitchFamily="34" charset="-120"/>
                <a:cs typeface="Arial Unicode MS" pitchFamily="34" charset="-120"/>
              </a:rPr>
              <a:t>後面大，找前半段，把</a:t>
            </a:r>
            <a:r>
              <a:rPr kumimoji="0" lang="en-US" altLang="zh-TW" sz="1200" dirty="0" smtClean="0">
                <a:latin typeface="Arial Unicode MS" pitchFamily="34" charset="-120"/>
                <a:ea typeface="Arial Unicode MS" pitchFamily="34" charset="-120"/>
                <a:cs typeface="Arial Unicode MS" pitchFamily="34" charset="-120"/>
              </a:rPr>
              <a:t>right</a:t>
            </a:r>
            <a:r>
              <a:rPr kumimoji="0" lang="zh-TW" altLang="en-US" sz="1200" dirty="0" smtClean="0">
                <a:latin typeface="Arial Unicode MS" pitchFamily="34" charset="-120"/>
                <a:ea typeface="Arial Unicode MS" pitchFamily="34" charset="-120"/>
                <a:cs typeface="Arial Unicode MS" pitchFamily="34" charset="-120"/>
              </a:rPr>
              <a:t>移動到</a:t>
            </a:r>
            <a:r>
              <a:rPr kumimoji="0" lang="en-US" altLang="zh-TW" sz="1200" dirty="0" smtClean="0">
                <a:latin typeface="Arial Unicode MS" pitchFamily="34" charset="-120"/>
                <a:ea typeface="Arial Unicode MS" pitchFamily="34" charset="-120"/>
                <a:cs typeface="Arial Unicode MS" pitchFamily="34" charset="-120"/>
              </a:rPr>
              <a:t>middle</a:t>
            </a:r>
            <a:r>
              <a:rPr kumimoji="0" lang="zh-TW" altLang="en-US" sz="1200" dirty="0" smtClean="0">
                <a:latin typeface="Arial Unicode MS" pitchFamily="34" charset="-120"/>
                <a:ea typeface="Arial Unicode MS" pitchFamily="34" charset="-120"/>
                <a:cs typeface="Arial Unicode MS" pitchFamily="34" charset="-120"/>
              </a:rPr>
              <a:t>前一個位子；傳回</a:t>
            </a:r>
            <a:r>
              <a:rPr kumimoji="0" lang="en-US" altLang="zh-TW" sz="1200" dirty="0" smtClean="0">
                <a:latin typeface="Arial Unicode MS" pitchFamily="34" charset="-120"/>
                <a:ea typeface="Arial Unicode MS" pitchFamily="34" charset="-120"/>
                <a:cs typeface="Arial Unicode MS" pitchFamily="34" charset="-120"/>
              </a:rPr>
              <a:t>0</a:t>
            </a:r>
            <a:r>
              <a:rPr kumimoji="0" lang="zh-TW" altLang="en-US" sz="1200" dirty="0" smtClean="0">
                <a:latin typeface="Arial Unicode MS" pitchFamily="34" charset="-120"/>
                <a:ea typeface="Arial Unicode MS" pitchFamily="34" charset="-120"/>
                <a:cs typeface="Arial Unicode MS" pitchFamily="34" charset="-120"/>
              </a:rPr>
              <a:t>為前後兩筆資料相等，找到要找尋的資料回傳</a:t>
            </a:r>
            <a:r>
              <a:rPr kumimoji="0" lang="en-US" altLang="zh-TW" sz="1200" dirty="0" smtClean="0">
                <a:latin typeface="Arial Unicode MS" pitchFamily="34" charset="-120"/>
                <a:ea typeface="Arial Unicode MS" pitchFamily="34" charset="-120"/>
                <a:cs typeface="Arial Unicode MS" pitchFamily="34" charset="-120"/>
              </a:rPr>
              <a:t>middle</a:t>
            </a:r>
            <a:r>
              <a:rPr kumimoji="0" lang="zh-TW" altLang="en-US" sz="1200" dirty="0" smtClean="0">
                <a:latin typeface="Arial Unicode MS" pitchFamily="34" charset="-120"/>
                <a:ea typeface="Arial Unicode MS" pitchFamily="34" charset="-120"/>
                <a:cs typeface="Arial Unicode MS" pitchFamily="34" charset="-120"/>
              </a:rPr>
              <a:t>，函式結束。</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39</a:t>
            </a:fld>
            <a:endParaRPr lang="zh-TW" altLang="en-US"/>
          </a:p>
        </p:txBody>
      </p:sp>
    </p:spTree>
    <p:extLst>
      <p:ext uri="{BB962C8B-B14F-4D97-AF65-F5344CB8AC3E}">
        <p14:creationId xmlns:p14="http://schemas.microsoft.com/office/powerpoint/2010/main" val="29350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下面</a:t>
            </a:r>
            <a:r>
              <a:rPr lang="zh-TW" altLang="en-US" dirty="0" smtClean="0"/>
              <a:t>為演算法需符合的特性 </a:t>
            </a:r>
            <a:r>
              <a:rPr lang="en-US" altLang="zh-TW" dirty="0" smtClean="0"/>
              <a:t>:</a:t>
            </a:r>
            <a:r>
              <a:rPr lang="zh-TW" altLang="en-US" dirty="0" smtClean="0"/>
              <a:t> </a:t>
            </a:r>
            <a:endParaRPr lang="en-US" altLang="zh-TW" dirty="0" smtClean="0"/>
          </a:p>
          <a:p>
            <a:endParaRPr lang="en-US" altLang="zh-TW" dirty="0" smtClean="0"/>
          </a:p>
          <a:p>
            <a:r>
              <a:rPr lang="zh-TW" altLang="en-US" sz="1200" dirty="0" smtClean="0"/>
              <a:t>輸入（</a:t>
            </a:r>
            <a:r>
              <a:rPr lang="en-US" altLang="zh-TW" sz="1200" dirty="0" smtClean="0"/>
              <a:t>Input</a:t>
            </a:r>
            <a:r>
              <a:rPr lang="zh-TW" altLang="en-US" sz="1200" dirty="0" smtClean="0"/>
              <a:t>）</a:t>
            </a:r>
            <a:endParaRPr lang="en-US" altLang="zh-TW" sz="1200" dirty="0" smtClean="0"/>
          </a:p>
          <a:p>
            <a:r>
              <a:rPr lang="zh-TW" altLang="en-US" sz="1200" dirty="0" smtClean="0"/>
              <a:t>輸出（</a:t>
            </a:r>
            <a:r>
              <a:rPr lang="en-US" altLang="zh-TW" sz="1200" dirty="0" smtClean="0"/>
              <a:t>Output</a:t>
            </a:r>
            <a:r>
              <a:rPr lang="zh-TW" altLang="en-US" sz="1200" dirty="0" smtClean="0"/>
              <a:t>）</a:t>
            </a:r>
            <a:endParaRPr lang="en-US" altLang="zh-TW" sz="1200" dirty="0" smtClean="0"/>
          </a:p>
          <a:p>
            <a:r>
              <a:rPr lang="zh-TW" altLang="en-US" sz="1200" dirty="0" smtClean="0"/>
              <a:t>確定性</a:t>
            </a:r>
            <a:r>
              <a:rPr lang="en-US" altLang="zh-TW" sz="1200" dirty="0" smtClean="0"/>
              <a:t>(Definiteness</a:t>
            </a:r>
            <a:r>
              <a:rPr lang="zh-TW" altLang="en-US" sz="1200" dirty="0" smtClean="0"/>
              <a:t>）</a:t>
            </a:r>
            <a:endParaRPr lang="en-US" altLang="zh-TW" sz="1200" dirty="0" smtClean="0"/>
          </a:p>
          <a:p>
            <a:r>
              <a:rPr lang="zh-TW" altLang="en-US" sz="1200" dirty="0" smtClean="0"/>
              <a:t>有限性（</a:t>
            </a:r>
            <a:r>
              <a:rPr lang="en-US" altLang="zh-TW" sz="1200" dirty="0" smtClean="0"/>
              <a:t>Finiteness</a:t>
            </a:r>
            <a:r>
              <a:rPr lang="zh-TW" altLang="en-US" sz="1200" dirty="0" smtClean="0"/>
              <a:t>）</a:t>
            </a:r>
            <a:endParaRPr lang="en-US" altLang="zh-TW" sz="1200" dirty="0" smtClean="0"/>
          </a:p>
          <a:p>
            <a:r>
              <a:rPr lang="zh-TW" altLang="en-US" sz="1200" dirty="0" smtClean="0"/>
              <a:t>有效性（</a:t>
            </a:r>
            <a:r>
              <a:rPr lang="en-US" altLang="zh-TW" sz="1200" dirty="0" smtClean="0"/>
              <a:t>Effectiveness</a:t>
            </a:r>
            <a:r>
              <a:rPr lang="zh-TW" altLang="en-US" sz="1200" dirty="0" smtClean="0"/>
              <a:t>）</a:t>
            </a:r>
            <a:endParaRPr lang="en-US" altLang="zh-TW" dirty="0" smtClean="0"/>
          </a:p>
          <a:p>
            <a:endParaRPr lang="en-US" altLang="zh-TW" dirty="0" smtClean="0"/>
          </a:p>
          <a:p>
            <a:r>
              <a:rPr lang="zh-TW" altLang="en-US" dirty="0" smtClean="0"/>
              <a:t>符合這五個要件，並且能夠將工作完成，這就是一個演算法。</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5</a:t>
            </a:fld>
            <a:endParaRPr lang="zh-TW" altLang="en-US"/>
          </a:p>
        </p:txBody>
      </p:sp>
    </p:spTree>
    <p:extLst>
      <p:ext uri="{BB962C8B-B14F-4D97-AF65-F5344CB8AC3E}">
        <p14:creationId xmlns:p14="http://schemas.microsoft.com/office/powerpoint/2010/main" val="32534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輸入</a:t>
            </a:r>
            <a:endParaRPr lang="en-US" altLang="zh-TW" dirty="0" smtClean="0"/>
          </a:p>
          <a:p>
            <a:endParaRPr lang="en-US" altLang="zh-TW" dirty="0" smtClean="0"/>
          </a:p>
          <a:p>
            <a:r>
              <a:rPr lang="zh-TW" altLang="en-US" dirty="0" smtClean="0"/>
              <a:t>有的</a:t>
            </a:r>
            <a:r>
              <a:rPr lang="zh-TW" altLang="en-US" dirty="0" smtClean="0"/>
              <a:t>演算法可能需要在執行程式時，需要提供資料或參數，讓他能透過這些資料或參數來做運算，有些不需要，所需的資料及資訊已寫在程式碼中</a:t>
            </a:r>
            <a:r>
              <a:rPr lang="zh-TW" altLang="en-US" dirty="0" smtClean="0"/>
              <a:t>。</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6</a:t>
            </a:fld>
            <a:endParaRPr lang="zh-TW" altLang="en-US"/>
          </a:p>
        </p:txBody>
      </p:sp>
    </p:spTree>
    <p:extLst>
      <p:ext uri="{BB962C8B-B14F-4D97-AF65-F5344CB8AC3E}">
        <p14:creationId xmlns:p14="http://schemas.microsoft.com/office/powerpoint/2010/main" val="161214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Output</a:t>
            </a:r>
            <a:r>
              <a:rPr lang="zh-TW" altLang="en-US" dirty="0" smtClean="0"/>
              <a:t> </a:t>
            </a:r>
            <a:r>
              <a:rPr lang="en-US" altLang="zh-TW" dirty="0" smtClean="0"/>
              <a:t>:</a:t>
            </a:r>
          </a:p>
          <a:p>
            <a:r>
              <a:rPr lang="zh-TW" altLang="en-US" dirty="0" smtClean="0"/>
              <a:t>在</a:t>
            </a:r>
            <a:r>
              <a:rPr lang="zh-TW" altLang="en-US" dirty="0" smtClean="0"/>
              <a:t>演算法運算完必須要有一個結果輸出</a:t>
            </a:r>
            <a:r>
              <a:rPr lang="zh-TW" altLang="en-US" dirty="0" smtClean="0"/>
              <a:t>。</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7</a:t>
            </a:fld>
            <a:endParaRPr lang="zh-TW" altLang="en-US"/>
          </a:p>
        </p:txBody>
      </p:sp>
    </p:spTree>
    <p:extLst>
      <p:ext uri="{BB962C8B-B14F-4D97-AF65-F5344CB8AC3E}">
        <p14:creationId xmlns:p14="http://schemas.microsoft.com/office/powerpoint/2010/main" val="172853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Definiteness</a:t>
            </a:r>
            <a:r>
              <a:rPr lang="zh-TW" altLang="en-US" dirty="0" smtClean="0"/>
              <a:t> </a:t>
            </a:r>
            <a:r>
              <a:rPr lang="en-US" altLang="zh-TW" dirty="0" smtClean="0"/>
              <a:t>:</a:t>
            </a:r>
          </a:p>
          <a:p>
            <a:r>
              <a:rPr lang="zh-TW" altLang="en-US" dirty="0" smtClean="0"/>
              <a:t>確定性</a:t>
            </a:r>
            <a:r>
              <a:rPr lang="zh-TW" altLang="en-US" dirty="0" smtClean="0"/>
              <a:t>，沒有奇異性，沒有模糊性，每個指令都必須清楚的定義他所做的動作為何</a:t>
            </a:r>
            <a:r>
              <a:rPr lang="zh-TW" altLang="en-US" dirty="0" smtClean="0"/>
              <a:t>。</a:t>
            </a:r>
            <a:endParaRPr lang="en-US" altLang="zh-TW"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8</a:t>
            </a:fld>
            <a:endParaRPr lang="zh-TW" altLang="en-US"/>
          </a:p>
        </p:txBody>
      </p:sp>
    </p:spTree>
    <p:extLst>
      <p:ext uri="{BB962C8B-B14F-4D97-AF65-F5344CB8AC3E}">
        <p14:creationId xmlns:p14="http://schemas.microsoft.com/office/powerpoint/2010/main" val="198707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a:p>
            <a:r>
              <a:rPr lang="en-US" altLang="zh-TW" dirty="0" smtClean="0"/>
              <a:t>Finiteness</a:t>
            </a:r>
            <a:r>
              <a:rPr lang="en-US" altLang="zh-TW" baseline="0" dirty="0" smtClean="0"/>
              <a:t> : </a:t>
            </a:r>
            <a:endParaRPr lang="en-US" altLang="zh-TW" baseline="0" dirty="0" smtClean="0"/>
          </a:p>
          <a:p>
            <a:r>
              <a:rPr lang="zh-TW" altLang="en-US" baseline="0" dirty="0" smtClean="0"/>
              <a:t>演算法</a:t>
            </a:r>
            <a:r>
              <a:rPr lang="zh-TW" altLang="en-US" baseline="0" dirty="0" smtClean="0"/>
              <a:t>一步一步往下做，在有限的步驟以內一定會結束。一</a:t>
            </a:r>
            <a:r>
              <a:rPr lang="zh-TW" altLang="en-US" baseline="0" dirty="0" smtClean="0"/>
              <a:t>個演算法</a:t>
            </a:r>
            <a:r>
              <a:rPr lang="zh-TW" altLang="en-US" baseline="0" dirty="0" smtClean="0"/>
              <a:t>不能無止盡的執行而不停止</a:t>
            </a:r>
            <a:r>
              <a:rPr lang="zh-TW" altLang="en-US" baseline="0" dirty="0" smtClean="0"/>
              <a:t>。</a:t>
            </a:r>
            <a:endParaRPr lang="en-US" altLang="zh-TW" baseline="0" dirty="0" smtClean="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9</a:t>
            </a:fld>
            <a:endParaRPr lang="zh-TW" altLang="en-US"/>
          </a:p>
        </p:txBody>
      </p:sp>
    </p:spTree>
    <p:extLst>
      <p:ext uri="{BB962C8B-B14F-4D97-AF65-F5344CB8AC3E}">
        <p14:creationId xmlns:p14="http://schemas.microsoft.com/office/powerpoint/2010/main" val="55348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下面</a:t>
            </a:r>
            <a:r>
              <a:rPr lang="zh-TW" altLang="en-US" dirty="0" smtClean="0"/>
              <a:t>為演算法需符合的特性 </a:t>
            </a:r>
            <a:r>
              <a:rPr lang="en-US" altLang="zh-TW" dirty="0" smtClean="0"/>
              <a:t>:</a:t>
            </a:r>
            <a:r>
              <a:rPr lang="zh-TW" altLang="en-US" dirty="0" smtClean="0"/>
              <a:t> </a:t>
            </a:r>
            <a:endParaRPr lang="en-US" altLang="zh-TW" dirty="0" smtClean="0"/>
          </a:p>
          <a:p>
            <a:endParaRPr lang="en-US" altLang="zh-TW" dirty="0" smtClean="0"/>
          </a:p>
          <a:p>
            <a:r>
              <a:rPr lang="en-US" altLang="zh-TW" dirty="0" smtClean="0"/>
              <a:t>Input</a:t>
            </a:r>
            <a:r>
              <a:rPr lang="zh-TW" altLang="en-US" dirty="0" smtClean="0"/>
              <a:t> </a:t>
            </a:r>
            <a:r>
              <a:rPr lang="en-US" altLang="zh-TW" dirty="0" smtClean="0"/>
              <a:t>:</a:t>
            </a:r>
            <a:r>
              <a:rPr lang="zh-TW" altLang="en-US" dirty="0" smtClean="0"/>
              <a:t> 有的演算法可能需要在執行程式時，需要提供資料或參數，讓他能透過這些資料或參數來做運算，有些不需要，所需的資料及資訊已寫在程式碼中。</a:t>
            </a:r>
            <a:endParaRPr lang="en-US" altLang="zh-TW" dirty="0" smtClean="0"/>
          </a:p>
          <a:p>
            <a:r>
              <a:rPr lang="en-US" altLang="zh-TW" dirty="0" smtClean="0"/>
              <a:t>Output</a:t>
            </a:r>
            <a:r>
              <a:rPr lang="zh-TW" altLang="en-US" dirty="0" smtClean="0"/>
              <a:t> </a:t>
            </a:r>
            <a:r>
              <a:rPr lang="en-US" altLang="zh-TW" dirty="0" smtClean="0"/>
              <a:t>:</a:t>
            </a:r>
            <a:r>
              <a:rPr lang="zh-TW" altLang="en-US" dirty="0" smtClean="0"/>
              <a:t> 在演算法運算完必須要有一個結果輸出。</a:t>
            </a:r>
            <a:endParaRPr lang="en-US" altLang="zh-TW" dirty="0" smtClean="0"/>
          </a:p>
          <a:p>
            <a:r>
              <a:rPr lang="en-US" altLang="zh-TW" dirty="0" smtClean="0"/>
              <a:t>Definiteness</a:t>
            </a:r>
            <a:r>
              <a:rPr lang="zh-TW" altLang="en-US" dirty="0" smtClean="0"/>
              <a:t> </a:t>
            </a:r>
            <a:r>
              <a:rPr lang="en-US" altLang="zh-TW" dirty="0" smtClean="0"/>
              <a:t>:</a:t>
            </a:r>
            <a:r>
              <a:rPr lang="zh-TW" altLang="en-US" dirty="0" smtClean="0"/>
              <a:t> 確定性，沒有奇異性，沒有模糊性，每個指令都必須清楚的定義他所做的動作為何。</a:t>
            </a:r>
            <a:endParaRPr lang="en-US" altLang="zh-TW" dirty="0" smtClean="0"/>
          </a:p>
          <a:p>
            <a:r>
              <a:rPr lang="en-US" altLang="zh-TW" dirty="0" smtClean="0"/>
              <a:t>Finiteness</a:t>
            </a:r>
            <a:r>
              <a:rPr lang="en-US" altLang="zh-TW" baseline="0" dirty="0" smtClean="0"/>
              <a:t> : </a:t>
            </a:r>
            <a:r>
              <a:rPr lang="zh-TW" altLang="en-US" baseline="0" dirty="0" smtClean="0"/>
              <a:t>演算法一步一步往下做，在有限的步驟以內一定會結束。一個好的演算法不能無止盡的執行而不停止。</a:t>
            </a:r>
            <a:endParaRPr lang="en-US" altLang="zh-TW" baseline="0" dirty="0" smtClean="0"/>
          </a:p>
          <a:p>
            <a:r>
              <a:rPr lang="en-US" altLang="zh-TW" dirty="0" smtClean="0"/>
              <a:t>Effectiveness : </a:t>
            </a:r>
            <a:r>
              <a:rPr lang="zh-TW" altLang="en-US" dirty="0" smtClean="0"/>
              <a:t>每個動作指令都為一個基本的動作，不能在一句話內將所有動作都做完，讓每個動作盡可能的拆解，使每個動作都很簡單。所謂的簡單，就是可以不用電腦，可以在紙上自己按照步驟實行，就可將動作完成，這就是一個簡單的動作。</a:t>
            </a:r>
            <a:endParaRPr lang="en-US" altLang="zh-TW" dirty="0" smtClean="0"/>
          </a:p>
          <a:p>
            <a:endParaRPr lang="en-US" altLang="zh-TW" dirty="0" smtClean="0"/>
          </a:p>
          <a:p>
            <a:r>
              <a:rPr lang="zh-TW" altLang="en-US" dirty="0" smtClean="0"/>
              <a:t>符合這五個要件，並且能夠將工作完成，這就是一個演算法。</a:t>
            </a:r>
            <a:endParaRPr lang="zh-TW" altLang="en-US" dirty="0"/>
          </a:p>
        </p:txBody>
      </p:sp>
      <p:sp>
        <p:nvSpPr>
          <p:cNvPr id="4" name="投影片編號版面配置區 3"/>
          <p:cNvSpPr>
            <a:spLocks noGrp="1"/>
          </p:cNvSpPr>
          <p:nvPr>
            <p:ph type="sldNum" sz="quarter" idx="10"/>
          </p:nvPr>
        </p:nvSpPr>
        <p:spPr/>
        <p:txBody>
          <a:bodyPr/>
          <a:lstStyle/>
          <a:p>
            <a:fld id="{D3C12574-E7AC-41EC-A816-8FA959CD1CBF}" type="slidenum">
              <a:rPr lang="zh-TW" altLang="en-US" smtClean="0"/>
              <a:pPr/>
              <a:t>10</a:t>
            </a:fld>
            <a:endParaRPr lang="zh-TW" altLang="en-US"/>
          </a:p>
        </p:txBody>
      </p:sp>
    </p:spTree>
    <p:extLst>
      <p:ext uri="{BB962C8B-B14F-4D97-AF65-F5344CB8AC3E}">
        <p14:creationId xmlns:p14="http://schemas.microsoft.com/office/powerpoint/2010/main" val="109190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81954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41251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99587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59309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166449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206324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152643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94886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27726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208593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ECDF4118-BAA4-F340-A739-FFE7F3EBA8AF}" type="datetimeFigureOut">
              <a:rPr kumimoji="1" lang="zh-TW" altLang="en-US" smtClean="0"/>
              <a:t>2017/9/5</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6E0781A8-77AB-154B-B636-ABD931539E55}" type="slidenum">
              <a:rPr kumimoji="1" lang="zh-TW" altLang="en-US" smtClean="0"/>
              <a:t>‹#›</a:t>
            </a:fld>
            <a:endParaRPr kumimoji="1" lang="zh-TW" altLang="en-US"/>
          </a:p>
        </p:txBody>
      </p:sp>
    </p:spTree>
    <p:extLst>
      <p:ext uri="{BB962C8B-B14F-4D97-AF65-F5344CB8AC3E}">
        <p14:creationId xmlns:p14="http://schemas.microsoft.com/office/powerpoint/2010/main" val="616402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charset="-120"/>
                <a:ea typeface="Microsoft JhengHei" charset="-120"/>
                <a:cs typeface="Microsoft JhengHei" charset="-120"/>
              </a:defRPr>
            </a:lvl1pPr>
          </a:lstStyle>
          <a:p>
            <a:fld id="{ECDF4118-BAA4-F340-A739-FFE7F3EBA8AF}" type="datetimeFigureOut">
              <a:rPr kumimoji="1" lang="zh-TW" altLang="en-US" smtClean="0"/>
              <a:pPr/>
              <a:t>2017/9/5</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charset="-120"/>
                <a:ea typeface="Microsoft JhengHei" charset="-120"/>
                <a:cs typeface="Microsoft JhengHei" charset="-120"/>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charset="-120"/>
                <a:ea typeface="Microsoft JhengHei" charset="-120"/>
                <a:cs typeface="Microsoft JhengHei" charset="-120"/>
              </a:defRPr>
            </a:lvl1pPr>
          </a:lstStyle>
          <a:p>
            <a:fld id="{6E0781A8-77AB-154B-B636-ABD931539E55}" type="slidenum">
              <a:rPr kumimoji="1" lang="zh-TW" altLang="en-US" smtClean="0"/>
              <a:pPr/>
              <a:t>‹#›</a:t>
            </a:fld>
            <a:endParaRPr kumimoji="1" lang="zh-TW" altLang="en-US"/>
          </a:p>
        </p:txBody>
      </p:sp>
    </p:spTree>
    <p:extLst>
      <p:ext uri="{BB962C8B-B14F-4D97-AF65-F5344CB8AC3E}">
        <p14:creationId xmlns:p14="http://schemas.microsoft.com/office/powerpoint/2010/main" val="113889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icrosoft JhengHei" charset="-120"/>
          <a:ea typeface="Microsoft JhengHei" charset="-120"/>
          <a:cs typeface="Microsoft JhengHei" charset="-12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JhengHei" charset="-120"/>
          <a:ea typeface="Microsoft JhengHei" charset="-120"/>
          <a:cs typeface="Microsoft JhengHei" charset="-12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JhengHei" charset="-120"/>
          <a:ea typeface="Microsoft JhengHei" charset="-120"/>
          <a:cs typeface="Microsoft JhengHei" charset="-12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JhengHei" charset="-120"/>
          <a:ea typeface="Microsoft JhengHei" charset="-120"/>
          <a:cs typeface="Microsoft JhengHei" charset="-12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JhengHei" charset="-120"/>
          <a:ea typeface="Microsoft JhengHei" charset="-120"/>
          <a:cs typeface="Microsoft JhengHei" charset="-12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JhengHei" charset="-120"/>
          <a:ea typeface="Microsoft JhengHei" charset="-120"/>
          <a:cs typeface="Microsoft JhengHei" charset="-12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b="1" dirty="0"/>
              <a:t>資料結構</a:t>
            </a:r>
            <a:endParaRPr kumimoji="1" lang="zh-TW" altLang="en-US" b="1" dirty="0"/>
          </a:p>
        </p:txBody>
      </p:sp>
      <p:sp>
        <p:nvSpPr>
          <p:cNvPr id="3" name="副標題 2"/>
          <p:cNvSpPr>
            <a:spLocks noGrp="1"/>
          </p:cNvSpPr>
          <p:nvPr>
            <p:ph type="subTitle" idx="1"/>
          </p:nvPr>
        </p:nvSpPr>
        <p:spPr/>
        <p:txBody>
          <a:bodyPr/>
          <a:lstStyle/>
          <a:p>
            <a:r>
              <a:rPr kumimoji="1" lang="zh-TW" altLang="en-US" dirty="0"/>
              <a:t>單元一：基本觀念</a:t>
            </a:r>
            <a:endParaRPr kumimoji="1" lang="zh-TW" altLang="en-US" dirty="0"/>
          </a:p>
        </p:txBody>
      </p:sp>
    </p:spTree>
    <p:extLst>
      <p:ext uri="{BB962C8B-B14F-4D97-AF65-F5344CB8AC3E}">
        <p14:creationId xmlns:p14="http://schemas.microsoft.com/office/powerpoint/2010/main" val="10571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有效性</a:t>
            </a:r>
            <a:endParaRPr lang="zh-TW" altLang="en-US" dirty="0"/>
          </a:p>
        </p:txBody>
      </p:sp>
      <p:sp>
        <p:nvSpPr>
          <p:cNvPr id="3" name="內容版面配置區 2"/>
          <p:cNvSpPr>
            <a:spLocks noGrp="1"/>
          </p:cNvSpPr>
          <p:nvPr>
            <p:ph idx="1"/>
          </p:nvPr>
        </p:nvSpPr>
        <p:spPr>
          <a:xfrm>
            <a:off x="838200" y="1690688"/>
            <a:ext cx="9619488" cy="5024460"/>
          </a:xfrm>
        </p:spPr>
        <p:txBody>
          <a:bodyPr>
            <a:normAutofit/>
          </a:bodyPr>
          <a:lstStyle/>
          <a:p>
            <a:r>
              <a:rPr lang="zh-TW" altLang="en-US" sz="3600" dirty="0"/>
              <a:t>每個動作指令都為一個基本的動作，不能在一句話內將所有動作都</a:t>
            </a:r>
            <a:r>
              <a:rPr lang="zh-TW" altLang="en-US" sz="3600" dirty="0" smtClean="0"/>
              <a:t>做完。</a:t>
            </a:r>
            <a:endParaRPr lang="en-US" altLang="zh-TW" sz="3600" dirty="0" smtClean="0"/>
          </a:p>
          <a:p>
            <a:pPr lvl="1"/>
            <a:r>
              <a:rPr lang="zh-TW" altLang="en-US" sz="3200" dirty="0" smtClean="0"/>
              <a:t>讓</a:t>
            </a:r>
            <a:r>
              <a:rPr lang="zh-TW" altLang="en-US" sz="3200" dirty="0"/>
              <a:t>每個動作盡可能的拆解，使每個動作都很簡單</a:t>
            </a:r>
            <a:r>
              <a:rPr lang="zh-TW" altLang="en-US" sz="3200" dirty="0" smtClean="0"/>
              <a:t>。</a:t>
            </a:r>
            <a:endParaRPr lang="en-US" altLang="zh-TW" sz="3200" dirty="0" smtClean="0"/>
          </a:p>
          <a:p>
            <a:pPr lvl="2"/>
            <a:r>
              <a:rPr lang="zh-TW" altLang="en-US" sz="2800" dirty="0" smtClean="0"/>
              <a:t>所謂</a:t>
            </a:r>
            <a:r>
              <a:rPr lang="zh-TW" altLang="en-US" sz="2800" dirty="0"/>
              <a:t>的簡單，就是可以</a:t>
            </a:r>
            <a:r>
              <a:rPr lang="zh-TW" altLang="en-US" sz="2800" dirty="0" smtClean="0"/>
              <a:t>不需經過電腦就可以</a:t>
            </a:r>
            <a:r>
              <a:rPr lang="zh-TW" altLang="en-US" sz="2800" dirty="0"/>
              <a:t>在紙上</a:t>
            </a:r>
            <a:r>
              <a:rPr lang="zh-TW" altLang="en-US" sz="2800" dirty="0" smtClean="0"/>
              <a:t>自行按照</a:t>
            </a:r>
            <a:r>
              <a:rPr lang="zh-TW" altLang="en-US" sz="2800" dirty="0"/>
              <a:t>步驟實行，就可</a:t>
            </a:r>
            <a:r>
              <a:rPr lang="zh-TW" altLang="en-US" sz="2800" dirty="0" smtClean="0"/>
              <a:t>將指令完成的</a:t>
            </a:r>
            <a:r>
              <a:rPr lang="zh-TW" altLang="en-US" sz="2800" dirty="0"/>
              <a:t>動作。</a:t>
            </a:r>
            <a:endParaRPr lang="zh-TW" altLang="en-US" sz="1800" dirty="0"/>
          </a:p>
        </p:txBody>
      </p:sp>
    </p:spTree>
    <p:extLst>
      <p:ext uri="{BB962C8B-B14F-4D97-AF65-F5344CB8AC3E}">
        <p14:creationId xmlns:p14="http://schemas.microsoft.com/office/powerpoint/2010/main" val="117813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效能分析</a:t>
            </a:r>
            <a:endParaRPr lang="zh-TW" altLang="en-US" dirty="0"/>
          </a:p>
        </p:txBody>
      </p:sp>
      <p:sp>
        <p:nvSpPr>
          <p:cNvPr id="3" name="內容版面配置區 2"/>
          <p:cNvSpPr>
            <a:spLocks noGrp="1"/>
          </p:cNvSpPr>
          <p:nvPr>
            <p:ph idx="1"/>
          </p:nvPr>
        </p:nvSpPr>
        <p:spPr/>
        <p:txBody>
          <a:bodyPr/>
          <a:lstStyle/>
          <a:p>
            <a:r>
              <a:rPr lang="zh-TW" altLang="en-US" dirty="0"/>
              <a:t>在寫演算法</a:t>
            </a:r>
            <a:r>
              <a:rPr lang="zh-TW" altLang="en-US" dirty="0" smtClean="0"/>
              <a:t>時要考慮</a:t>
            </a:r>
            <a:r>
              <a:rPr lang="zh-TW" altLang="en-US" dirty="0"/>
              <a:t>效能分析</a:t>
            </a:r>
            <a:r>
              <a:rPr lang="zh-TW" altLang="en-US" dirty="0" smtClean="0"/>
              <a:t>，通常程式的效能可從使用的記憶體空間</a:t>
            </a:r>
            <a:r>
              <a:rPr lang="zh-TW" altLang="en-US" dirty="0"/>
              <a:t>大小和執行</a:t>
            </a:r>
            <a:r>
              <a:rPr lang="zh-TW" altLang="en-US" dirty="0" smtClean="0"/>
              <a:t>時間等兩方面來考量，包括以下因素：</a:t>
            </a:r>
            <a:endParaRPr lang="en-US" altLang="zh-TW" dirty="0" smtClean="0"/>
          </a:p>
          <a:p>
            <a:pPr lvl="1"/>
            <a:endParaRPr lang="en-US" altLang="zh-TW" dirty="0" smtClean="0"/>
          </a:p>
          <a:p>
            <a:pPr lvl="1"/>
            <a:r>
              <a:rPr lang="zh-TW" altLang="en-US" dirty="0" smtClean="0"/>
              <a:t>空間複雜度</a:t>
            </a:r>
            <a:endParaRPr lang="en-US" altLang="zh-TW" dirty="0" smtClean="0"/>
          </a:p>
          <a:p>
            <a:pPr lvl="2"/>
            <a:r>
              <a:rPr lang="zh-TW" altLang="en-US" dirty="0"/>
              <a:t>程式在執行時所會用到的記憶體</a:t>
            </a:r>
            <a:r>
              <a:rPr lang="zh-TW" altLang="en-US" dirty="0" smtClean="0"/>
              <a:t>空間。</a:t>
            </a:r>
            <a:endParaRPr lang="en-US" altLang="zh-TW" dirty="0" smtClean="0"/>
          </a:p>
          <a:p>
            <a:pPr lvl="2"/>
            <a:endParaRPr lang="en-US" altLang="zh-TW" dirty="0" smtClean="0"/>
          </a:p>
          <a:p>
            <a:pPr lvl="1"/>
            <a:r>
              <a:rPr lang="zh-TW" altLang="en-US" dirty="0" smtClean="0"/>
              <a:t>時間複雜度</a:t>
            </a:r>
            <a:endParaRPr lang="en-US" altLang="zh-TW" dirty="0" smtClean="0"/>
          </a:p>
          <a:p>
            <a:pPr lvl="2"/>
            <a:r>
              <a:rPr lang="zh-TW" altLang="en-US" dirty="0"/>
              <a:t>程式執行時會花費的</a:t>
            </a:r>
            <a:r>
              <a:rPr lang="zh-TW" altLang="en-US" dirty="0" smtClean="0"/>
              <a:t>時間。</a:t>
            </a:r>
            <a:endParaRPr lang="zh-TW" altLang="en-US" dirty="0"/>
          </a:p>
        </p:txBody>
      </p:sp>
    </p:spTree>
    <p:extLst>
      <p:ext uri="{BB962C8B-B14F-4D97-AF65-F5344CB8AC3E}">
        <p14:creationId xmlns:p14="http://schemas.microsoft.com/office/powerpoint/2010/main" val="193272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空間</a:t>
            </a:r>
            <a:r>
              <a:rPr lang="zh-TW" altLang="en-US" dirty="0" smtClean="0"/>
              <a:t>複雜度</a:t>
            </a:r>
            <a:endParaRPr lang="zh-TW" altLang="en-US" dirty="0"/>
          </a:p>
        </p:txBody>
      </p:sp>
      <p:sp>
        <p:nvSpPr>
          <p:cNvPr id="3" name="內容版面配置區 2"/>
          <p:cNvSpPr>
            <a:spLocks noGrp="1"/>
          </p:cNvSpPr>
          <p:nvPr>
            <p:ph idx="1"/>
          </p:nvPr>
        </p:nvSpPr>
        <p:spPr/>
        <p:txBody>
          <a:bodyPr/>
          <a:lstStyle/>
          <a:p>
            <a:r>
              <a:rPr lang="zh-TW" altLang="en-US" dirty="0" smtClean="0"/>
              <a:t>令</a:t>
            </a:r>
            <a:r>
              <a:rPr lang="en-US" altLang="zh-TW" i="1" dirty="0" smtClean="0"/>
              <a:t>S</a:t>
            </a:r>
            <a:r>
              <a:rPr lang="en-US" altLang="zh-TW" dirty="0" smtClean="0"/>
              <a:t>(</a:t>
            </a:r>
            <a:r>
              <a:rPr lang="en-US" altLang="zh-TW" i="1" dirty="0" smtClean="0"/>
              <a:t>P</a:t>
            </a:r>
            <a:r>
              <a:rPr lang="en-US" altLang="zh-TW" dirty="0" smtClean="0"/>
              <a:t>)</a:t>
            </a:r>
            <a:r>
              <a:rPr lang="zh-TW" altLang="en-US" dirty="0" smtClean="0"/>
              <a:t>代表對於某個程式</a:t>
            </a:r>
            <a:r>
              <a:rPr lang="en-US" altLang="zh-TW" i="1" dirty="0" smtClean="0"/>
              <a:t>P</a:t>
            </a:r>
            <a:r>
              <a:rPr lang="zh-TW" altLang="en-US" dirty="0" smtClean="0"/>
              <a:t>所需要的記憶體空間，可用以下算式表示：</a:t>
            </a:r>
            <a:endParaRPr lang="en-US" altLang="zh-TW" dirty="0" smtClean="0"/>
          </a:p>
          <a:p>
            <a:pPr lvl="1">
              <a:spcAft>
                <a:spcPct val="20000"/>
              </a:spcAft>
            </a:pPr>
            <a:r>
              <a:rPr lang="en-US" altLang="zh-TW" i="1" dirty="0" smtClean="0"/>
              <a:t>S</a:t>
            </a:r>
            <a:r>
              <a:rPr lang="en-US" altLang="zh-TW" dirty="0" smtClean="0"/>
              <a:t>(</a:t>
            </a:r>
            <a:r>
              <a:rPr lang="en-US" altLang="zh-TW" i="1" dirty="0" smtClean="0"/>
              <a:t>P</a:t>
            </a:r>
            <a:r>
              <a:rPr lang="en-US" altLang="zh-TW" dirty="0" smtClean="0"/>
              <a:t>) = </a:t>
            </a:r>
            <a:r>
              <a:rPr lang="en-US" altLang="zh-TW" i="1" dirty="0" smtClean="0"/>
              <a:t>c</a:t>
            </a:r>
            <a:r>
              <a:rPr lang="en-US" altLang="zh-TW" dirty="0" smtClean="0"/>
              <a:t> + </a:t>
            </a:r>
            <a:r>
              <a:rPr lang="en-US" altLang="zh-TW" i="1" dirty="0" smtClean="0"/>
              <a:t>S</a:t>
            </a:r>
            <a:r>
              <a:rPr lang="en-US" altLang="zh-TW" i="1" baseline="-25000" dirty="0" smtClean="0"/>
              <a:t>p</a:t>
            </a:r>
            <a:r>
              <a:rPr lang="en-US" altLang="zh-TW" dirty="0" smtClean="0"/>
              <a:t>(</a:t>
            </a:r>
            <a:r>
              <a:rPr lang="en-US" altLang="zh-TW" i="1" dirty="0" smtClean="0"/>
              <a:t>n</a:t>
            </a:r>
            <a:r>
              <a:rPr lang="en-US" altLang="zh-TW" dirty="0" smtClean="0"/>
              <a:t>)</a:t>
            </a:r>
          </a:p>
          <a:p>
            <a:pPr lvl="2">
              <a:spcAft>
                <a:spcPct val="20000"/>
              </a:spcAft>
            </a:pPr>
            <a:r>
              <a:rPr lang="en-US" altLang="zh-TW" i="1" dirty="0" smtClean="0"/>
              <a:t>c</a:t>
            </a:r>
            <a:r>
              <a:rPr lang="zh-TW" altLang="en-US" i="1" dirty="0" smtClean="0"/>
              <a:t> </a:t>
            </a:r>
            <a:r>
              <a:rPr lang="zh-TW" altLang="en-US" dirty="0" smtClean="0"/>
              <a:t>：代表固定的空間需求，與資料多寡與容量大小無關。</a:t>
            </a:r>
            <a:endParaRPr lang="en-US" altLang="zh-TW" dirty="0" smtClean="0"/>
          </a:p>
          <a:p>
            <a:pPr lvl="3">
              <a:spcAft>
                <a:spcPct val="20000"/>
              </a:spcAft>
            </a:pPr>
            <a:r>
              <a:rPr lang="zh-TW" altLang="en-US" dirty="0"/>
              <a:t>例如固定空間需求，程式碼本身、單一變數、固定的結構大小、常</a:t>
            </a:r>
            <a:r>
              <a:rPr lang="zh-TW" altLang="en-US" dirty="0" smtClean="0"/>
              <a:t>數項等等。</a:t>
            </a:r>
            <a:endParaRPr lang="en-US" altLang="zh-TW" dirty="0" smtClean="0"/>
          </a:p>
          <a:p>
            <a:pPr lvl="2">
              <a:spcAft>
                <a:spcPct val="20000"/>
              </a:spcAft>
            </a:pPr>
            <a:r>
              <a:rPr lang="en-US" altLang="zh-TW" i="1" dirty="0" err="1"/>
              <a:t>S</a:t>
            </a:r>
            <a:r>
              <a:rPr lang="en-US" altLang="zh-TW" i="1" baseline="-25000" dirty="0" err="1"/>
              <a:t>p</a:t>
            </a:r>
            <a:r>
              <a:rPr lang="en-US" altLang="zh-TW" dirty="0"/>
              <a:t>(</a:t>
            </a:r>
            <a:r>
              <a:rPr lang="en-US" altLang="zh-TW" i="1" dirty="0"/>
              <a:t>n</a:t>
            </a:r>
            <a:r>
              <a:rPr lang="en-US" altLang="zh-TW" dirty="0" smtClean="0"/>
              <a:t>)</a:t>
            </a:r>
            <a:r>
              <a:rPr lang="zh-TW" altLang="en-US" dirty="0"/>
              <a:t>：隨著每次執行空間需求變動，會根據輸入資料大小而空間</a:t>
            </a:r>
            <a:r>
              <a:rPr lang="zh-TW" altLang="en-US" dirty="0" smtClean="0"/>
              <a:t>更動。</a:t>
            </a:r>
            <a:endParaRPr lang="en-US" altLang="zh-TW" dirty="0" smtClean="0"/>
          </a:p>
          <a:p>
            <a:pPr lvl="3">
              <a:spcAft>
                <a:spcPct val="20000"/>
              </a:spcAft>
            </a:pPr>
            <a:r>
              <a:rPr lang="zh-TW" altLang="en-US" dirty="0"/>
              <a:t>變數</a:t>
            </a:r>
            <a:r>
              <a:rPr lang="en-US" altLang="zh-TW" dirty="0"/>
              <a:t>n</a:t>
            </a:r>
            <a:r>
              <a:rPr lang="zh-TW" altLang="en-US" dirty="0"/>
              <a:t>為一個輸入問題的個數或資料筆數，根據</a:t>
            </a:r>
            <a:r>
              <a:rPr lang="en-US" altLang="zh-TW" dirty="0"/>
              <a:t>n</a:t>
            </a:r>
            <a:r>
              <a:rPr lang="zh-TW" altLang="en-US" dirty="0"/>
              <a:t>去算出空間需求。分析</a:t>
            </a:r>
            <a:r>
              <a:rPr lang="en-US" altLang="zh-TW" dirty="0"/>
              <a:t>S(P)</a:t>
            </a:r>
            <a:r>
              <a:rPr lang="zh-TW" altLang="en-US" dirty="0"/>
              <a:t>通常會考量變動部分</a:t>
            </a:r>
            <a:r>
              <a:rPr lang="en-US" altLang="zh-TW" i="1" dirty="0" err="1" smtClean="0"/>
              <a:t>S</a:t>
            </a:r>
            <a:r>
              <a:rPr lang="en-US" altLang="zh-TW" i="1" baseline="-25000" dirty="0" err="1" smtClean="0"/>
              <a:t>p</a:t>
            </a:r>
            <a:r>
              <a:rPr lang="en-US" altLang="zh-TW" dirty="0" smtClean="0"/>
              <a:t>(</a:t>
            </a:r>
            <a:r>
              <a:rPr lang="en-US" altLang="zh-TW" i="1" dirty="0" smtClean="0"/>
              <a:t>n</a:t>
            </a:r>
            <a:r>
              <a:rPr lang="en-US" altLang="zh-TW" dirty="0" smtClean="0"/>
              <a:t>)</a:t>
            </a:r>
            <a:r>
              <a:rPr lang="zh-TW" altLang="en-US" dirty="0" smtClean="0"/>
              <a:t>。</a:t>
            </a:r>
            <a:endParaRPr lang="zh-TW" altLang="en-US" dirty="0"/>
          </a:p>
          <a:p>
            <a:pPr lvl="3">
              <a:spcAft>
                <a:spcPct val="20000"/>
              </a:spcAft>
            </a:pPr>
            <a:endParaRPr lang="en-US" altLang="zh-TW" dirty="0" smtClean="0"/>
          </a:p>
          <a:p>
            <a:pPr lvl="3">
              <a:spcAft>
                <a:spcPct val="20000"/>
              </a:spcAft>
            </a:pPr>
            <a:endParaRPr lang="en-US" altLang="zh-TW" dirty="0" smtClean="0"/>
          </a:p>
        </p:txBody>
      </p:sp>
    </p:spTree>
    <p:extLst>
      <p:ext uri="{BB962C8B-B14F-4D97-AF65-F5344CB8AC3E}">
        <p14:creationId xmlns:p14="http://schemas.microsoft.com/office/powerpoint/2010/main" val="63946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690688"/>
            <a:ext cx="10118271" cy="4321629"/>
          </a:xfrm>
        </p:spPr>
        <p:txBody>
          <a:bodyPr>
            <a:normAutofit/>
          </a:bodyPr>
          <a:lstStyle/>
          <a:p>
            <a:pPr>
              <a:buNone/>
            </a:pPr>
            <a:r>
              <a:rPr lang="en-US" altLang="zh-TW" dirty="0" smtClean="0"/>
              <a:t>	</a:t>
            </a:r>
            <a:r>
              <a:rPr lang="en-US" altLang="zh-TW" dirty="0" smtClean="0"/>
              <a:t>public static </a:t>
            </a:r>
            <a:r>
              <a:rPr lang="en-US" altLang="zh-TW" dirty="0" smtClean="0"/>
              <a:t>float </a:t>
            </a:r>
            <a:r>
              <a:rPr lang="en-US" altLang="zh-TW" dirty="0" err="1"/>
              <a:t>abc</a:t>
            </a:r>
            <a:r>
              <a:rPr lang="en-US" altLang="zh-TW" dirty="0"/>
              <a:t>(float a, float b, float c</a:t>
            </a:r>
            <a:r>
              <a:rPr lang="en-US" altLang="zh-TW" dirty="0" smtClean="0"/>
              <a:t>) {</a:t>
            </a:r>
            <a:endParaRPr lang="en-US" altLang="zh-TW" dirty="0"/>
          </a:p>
          <a:p>
            <a:pPr>
              <a:buNone/>
            </a:pPr>
            <a:r>
              <a:rPr lang="en-US" altLang="zh-TW" dirty="0"/>
              <a:t>		return </a:t>
            </a:r>
            <a:r>
              <a:rPr lang="en-US" altLang="zh-TW" dirty="0" err="1"/>
              <a:t>a+b+b</a:t>
            </a:r>
            <a:r>
              <a:rPr lang="en-US" altLang="zh-TW" dirty="0"/>
              <a:t>*c+(</a:t>
            </a:r>
            <a:r>
              <a:rPr lang="en-US" altLang="zh-TW" dirty="0" err="1"/>
              <a:t>a+b</a:t>
            </a:r>
            <a:r>
              <a:rPr lang="en-US" altLang="zh-TW" dirty="0"/>
              <a:t>-c)/(</a:t>
            </a:r>
            <a:r>
              <a:rPr lang="en-US" altLang="zh-TW" dirty="0" err="1"/>
              <a:t>a+b</a:t>
            </a:r>
            <a:r>
              <a:rPr lang="en-US" altLang="zh-TW" dirty="0"/>
              <a:t>)+4.0;</a:t>
            </a:r>
          </a:p>
          <a:p>
            <a:pPr>
              <a:buNone/>
            </a:pPr>
            <a:r>
              <a:rPr lang="en-US" altLang="zh-TW" dirty="0"/>
              <a:t>	}</a:t>
            </a:r>
          </a:p>
          <a:p>
            <a:endParaRPr lang="en-US" altLang="zh-TW" sz="2400" dirty="0"/>
          </a:p>
          <a:p>
            <a:r>
              <a:rPr lang="zh-TW" altLang="en-US" dirty="0" smtClean="0"/>
              <a:t>分析：</a:t>
            </a:r>
            <a:endParaRPr lang="en-US" altLang="zh-TW" dirty="0" smtClean="0"/>
          </a:p>
          <a:p>
            <a:pPr lvl="1"/>
            <a:r>
              <a:rPr lang="zh-TW" altLang="en-US" dirty="0" smtClean="0"/>
              <a:t>固定部分：用來儲存參數與回傳值。</a:t>
            </a:r>
            <a:endParaRPr lang="en-US" altLang="zh-TW" dirty="0" smtClean="0"/>
          </a:p>
          <a:p>
            <a:pPr lvl="1">
              <a:spcAft>
                <a:spcPct val="20000"/>
              </a:spcAft>
            </a:pPr>
            <a:r>
              <a:rPr lang="en-US" altLang="zh-TW" dirty="0" smtClean="0"/>
              <a:t>a</a:t>
            </a:r>
            <a:r>
              <a:rPr lang="zh-TW" altLang="en-US" dirty="0" smtClean="0"/>
              <a:t>、</a:t>
            </a:r>
            <a:r>
              <a:rPr lang="en-US" altLang="zh-TW" dirty="0" smtClean="0"/>
              <a:t>b</a:t>
            </a:r>
            <a:r>
              <a:rPr lang="zh-TW" altLang="en-US" dirty="0" smtClean="0"/>
              <a:t>、</a:t>
            </a:r>
            <a:r>
              <a:rPr lang="en-US" altLang="zh-TW" dirty="0" smtClean="0"/>
              <a:t>c</a:t>
            </a:r>
            <a:r>
              <a:rPr lang="zh-TW" altLang="en-US" dirty="0"/>
              <a:t>三個變數每次執行大小固定不變，回傳值也是固定不動，沒有會變動的</a:t>
            </a:r>
            <a:r>
              <a:rPr lang="zh-TW" altLang="en-US" dirty="0" smtClean="0"/>
              <a:t>空間。</a:t>
            </a:r>
            <a:endParaRPr lang="zh-TW" altLang="en-US" dirty="0"/>
          </a:p>
        </p:txBody>
      </p:sp>
      <p:sp>
        <p:nvSpPr>
          <p:cNvPr id="4" name="標題 1"/>
          <p:cNvSpPr>
            <a:spLocks noGrp="1"/>
          </p:cNvSpPr>
          <p:nvPr>
            <p:ph type="title"/>
          </p:nvPr>
        </p:nvSpPr>
        <p:spPr>
          <a:xfrm>
            <a:off x="838200" y="365125"/>
            <a:ext cx="10515600" cy="1325563"/>
          </a:xfrm>
        </p:spPr>
        <p:txBody>
          <a:bodyPr/>
          <a:lstStyle/>
          <a:p>
            <a:r>
              <a:rPr lang="zh-TW" altLang="en-US" dirty="0" smtClean="0"/>
              <a:t>範例說明一</a:t>
            </a:r>
            <a:endParaRPr lang="zh-TW" altLang="en-US" dirty="0"/>
          </a:p>
        </p:txBody>
      </p:sp>
    </p:spTree>
    <p:extLst>
      <p:ext uri="{BB962C8B-B14F-4D97-AF65-F5344CB8AC3E}">
        <p14:creationId xmlns:p14="http://schemas.microsoft.com/office/powerpoint/2010/main" val="155933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59329" y="1690688"/>
            <a:ext cx="10194471" cy="4557712"/>
          </a:xfrm>
        </p:spPr>
        <p:txBody>
          <a:bodyPr>
            <a:normAutofit/>
          </a:bodyPr>
          <a:lstStyle/>
          <a:p>
            <a:pPr>
              <a:lnSpc>
                <a:spcPct val="90000"/>
              </a:lnSpc>
              <a:buNone/>
            </a:pPr>
            <a:r>
              <a:rPr lang="en-US" altLang="zh-TW" sz="2400" dirty="0"/>
              <a:t>p</a:t>
            </a:r>
            <a:r>
              <a:rPr lang="en-US" altLang="zh-TW" sz="2400" dirty="0" smtClean="0"/>
              <a:t>ublic static float sum(float[] list, </a:t>
            </a:r>
            <a:r>
              <a:rPr lang="en-US" altLang="zh-TW" sz="2400" dirty="0" err="1"/>
              <a:t>int</a:t>
            </a:r>
            <a:r>
              <a:rPr lang="en-US" altLang="zh-TW" sz="2400" dirty="0"/>
              <a:t> n</a:t>
            </a:r>
            <a:r>
              <a:rPr lang="en-US" altLang="zh-TW" sz="2400" dirty="0" smtClean="0"/>
              <a:t>) {</a:t>
            </a:r>
            <a:endParaRPr lang="en-US" altLang="zh-TW" sz="2400" dirty="0"/>
          </a:p>
          <a:p>
            <a:pPr>
              <a:lnSpc>
                <a:spcPct val="90000"/>
              </a:lnSpc>
              <a:buNone/>
            </a:pPr>
            <a:r>
              <a:rPr lang="en-US" altLang="zh-TW" sz="2400" dirty="0"/>
              <a:t>	float </a:t>
            </a:r>
            <a:r>
              <a:rPr lang="en-US" altLang="zh-TW" sz="2400" dirty="0" err="1"/>
              <a:t>tempsum</a:t>
            </a:r>
            <a:r>
              <a:rPr lang="en-US" altLang="zh-TW" sz="2400" dirty="0"/>
              <a:t> = 0</a:t>
            </a:r>
            <a:r>
              <a:rPr lang="en-US" altLang="zh-TW" sz="2400" dirty="0" smtClean="0"/>
              <a:t>;</a:t>
            </a:r>
            <a:endParaRPr lang="en-US" altLang="zh-TW" sz="2400" dirty="0"/>
          </a:p>
          <a:p>
            <a:pPr>
              <a:lnSpc>
                <a:spcPct val="90000"/>
              </a:lnSpc>
              <a:buNone/>
            </a:pPr>
            <a:r>
              <a:rPr lang="en-US" altLang="zh-TW" sz="2400" dirty="0"/>
              <a:t>	for </a:t>
            </a:r>
            <a:r>
              <a:rPr lang="en-US" altLang="zh-TW" sz="2400" dirty="0" smtClean="0"/>
              <a:t>(</a:t>
            </a:r>
            <a:r>
              <a:rPr lang="en-US" altLang="zh-TW" sz="2400" dirty="0" err="1" smtClean="0"/>
              <a:t>int</a:t>
            </a:r>
            <a:r>
              <a:rPr lang="en-US" altLang="zh-TW" sz="2400" dirty="0" smtClean="0"/>
              <a:t> </a:t>
            </a:r>
            <a:r>
              <a:rPr lang="en-US" altLang="zh-TW" sz="2400" dirty="0" err="1" smtClean="0"/>
              <a:t>i</a:t>
            </a:r>
            <a:r>
              <a:rPr lang="en-US" altLang="zh-TW" sz="2400" dirty="0" smtClean="0"/>
              <a:t>=0</a:t>
            </a:r>
            <a:r>
              <a:rPr lang="en-US" altLang="zh-TW" sz="2400" dirty="0"/>
              <a:t>; </a:t>
            </a:r>
            <a:r>
              <a:rPr lang="en-US" altLang="zh-TW" sz="2400" dirty="0" err="1"/>
              <a:t>i</a:t>
            </a:r>
            <a:r>
              <a:rPr lang="en-US" altLang="zh-TW" sz="2400" dirty="0"/>
              <a:t>&lt;n; </a:t>
            </a:r>
            <a:r>
              <a:rPr lang="en-US" altLang="zh-TW" sz="2400" dirty="0" err="1"/>
              <a:t>i</a:t>
            </a:r>
            <a:r>
              <a:rPr lang="en-US" altLang="zh-TW" sz="2400" dirty="0"/>
              <a:t>++)</a:t>
            </a:r>
          </a:p>
          <a:p>
            <a:pPr>
              <a:lnSpc>
                <a:spcPct val="90000"/>
              </a:lnSpc>
              <a:buNone/>
            </a:pPr>
            <a:r>
              <a:rPr lang="en-US" altLang="zh-TW" sz="2400" dirty="0"/>
              <a:t>	     </a:t>
            </a:r>
            <a:r>
              <a:rPr lang="en-US" altLang="zh-TW" sz="2400" dirty="0" err="1"/>
              <a:t>tempsum</a:t>
            </a:r>
            <a:r>
              <a:rPr lang="en-US" altLang="zh-TW" sz="2400" dirty="0"/>
              <a:t> += list[</a:t>
            </a:r>
            <a:r>
              <a:rPr lang="en-US" altLang="zh-TW" sz="2400" dirty="0" err="1"/>
              <a:t>i</a:t>
            </a:r>
            <a:r>
              <a:rPr lang="en-US" altLang="zh-TW" sz="2400" dirty="0"/>
              <a:t>];</a:t>
            </a:r>
          </a:p>
          <a:p>
            <a:pPr>
              <a:lnSpc>
                <a:spcPct val="90000"/>
              </a:lnSpc>
              <a:buNone/>
            </a:pPr>
            <a:r>
              <a:rPr lang="en-US" altLang="zh-TW" sz="2400" dirty="0"/>
              <a:t>	return </a:t>
            </a:r>
            <a:r>
              <a:rPr lang="en-US" altLang="zh-TW" sz="2400" dirty="0" err="1"/>
              <a:t>tempsum</a:t>
            </a:r>
            <a:r>
              <a:rPr lang="en-US" altLang="zh-TW" sz="2400" dirty="0"/>
              <a:t>;</a:t>
            </a:r>
          </a:p>
          <a:p>
            <a:pPr>
              <a:lnSpc>
                <a:spcPct val="90000"/>
              </a:lnSpc>
              <a:buNone/>
            </a:pPr>
            <a:r>
              <a:rPr lang="en-US" altLang="zh-TW" sz="2400" dirty="0"/>
              <a:t>}</a:t>
            </a:r>
          </a:p>
          <a:p>
            <a:r>
              <a:rPr lang="zh-TW" altLang="en-US" sz="2400" dirty="0"/>
              <a:t>空間複雜度可能會因為陣列資料筆數</a:t>
            </a:r>
            <a:r>
              <a:rPr lang="en-US" altLang="zh-TW" sz="2400" dirty="0"/>
              <a:t>n</a:t>
            </a:r>
            <a:r>
              <a:rPr lang="zh-TW" altLang="en-US" sz="2400" dirty="0"/>
              <a:t>有所</a:t>
            </a:r>
            <a:r>
              <a:rPr lang="zh-TW" altLang="en-US" sz="2400" dirty="0" smtClean="0"/>
              <a:t>改變。</a:t>
            </a:r>
            <a:endParaRPr lang="en-US" altLang="zh-TW" sz="2400" dirty="0" smtClean="0"/>
          </a:p>
          <a:p>
            <a:r>
              <a:rPr lang="en-US" altLang="zh-TW" sz="2400" dirty="0" smtClean="0"/>
              <a:t>I</a:t>
            </a:r>
            <a:r>
              <a:rPr lang="zh-TW" altLang="en-US" sz="2400" dirty="0"/>
              <a:t>這個</a:t>
            </a:r>
            <a:r>
              <a:rPr lang="en-US" altLang="zh-TW" sz="2400" dirty="0"/>
              <a:t>function</a:t>
            </a:r>
            <a:r>
              <a:rPr lang="zh-TW" altLang="en-US" sz="2400" dirty="0"/>
              <a:t>把陣列的起始記憶體位址傳入，只有傳入一個固定的空間大小指標，所以傳入陣列是一個固定大小空間，變動的部分為</a:t>
            </a:r>
            <a:r>
              <a:rPr lang="zh-TW" altLang="en-US" sz="2400" dirty="0" smtClean="0"/>
              <a:t>零</a:t>
            </a:r>
            <a:r>
              <a:rPr lang="en-US" altLang="zh-TW" sz="2400" dirty="0" smtClean="0"/>
              <a:t> (</a:t>
            </a:r>
            <a:r>
              <a:rPr lang="en-US" altLang="zh-TW" sz="2400" i="1" dirty="0" err="1" smtClean="0"/>
              <a:t>S</a:t>
            </a:r>
            <a:r>
              <a:rPr lang="en-US" altLang="zh-TW" sz="2400" baseline="-25000" dirty="0" err="1" smtClean="0"/>
              <a:t>sum</a:t>
            </a:r>
            <a:r>
              <a:rPr lang="en-US" altLang="zh-TW" sz="2400" dirty="0" smtClean="0"/>
              <a:t>(</a:t>
            </a:r>
            <a:r>
              <a:rPr lang="en-US" altLang="zh-TW" sz="2400" i="1" dirty="0" smtClean="0"/>
              <a:t>n</a:t>
            </a:r>
            <a:r>
              <a:rPr lang="en-US" altLang="zh-TW" sz="2400" dirty="0" smtClean="0"/>
              <a:t>)=0</a:t>
            </a:r>
            <a:r>
              <a:rPr lang="en-US" altLang="zh-TW" sz="2400" dirty="0" smtClean="0"/>
              <a:t>)</a:t>
            </a:r>
            <a:r>
              <a:rPr lang="zh-TW" altLang="en-US" sz="2400" dirty="0" smtClean="0"/>
              <a:t>。</a:t>
            </a:r>
            <a:endParaRPr lang="zh-TW" altLang="en-US" sz="2400" dirty="0"/>
          </a:p>
        </p:txBody>
      </p:sp>
      <p:sp>
        <p:nvSpPr>
          <p:cNvPr id="4" name="標題 1"/>
          <p:cNvSpPr>
            <a:spLocks noGrp="1"/>
          </p:cNvSpPr>
          <p:nvPr>
            <p:ph type="title"/>
          </p:nvPr>
        </p:nvSpPr>
        <p:spPr>
          <a:xfrm>
            <a:off x="838200" y="365125"/>
            <a:ext cx="10515600" cy="1325563"/>
          </a:xfrm>
        </p:spPr>
        <p:txBody>
          <a:bodyPr/>
          <a:lstStyle/>
          <a:p>
            <a:r>
              <a:rPr lang="zh-TW" altLang="en-US" dirty="0" smtClean="0"/>
              <a:t>範例說明二：迴圈</a:t>
            </a:r>
            <a:endParaRPr lang="zh-TW" altLang="en-US" dirty="0"/>
          </a:p>
        </p:txBody>
      </p:sp>
    </p:spTree>
    <p:extLst>
      <p:ext uri="{BB962C8B-B14F-4D97-AF65-F5344CB8AC3E}">
        <p14:creationId xmlns:p14="http://schemas.microsoft.com/office/powerpoint/2010/main" val="192212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範例說明三：遞迴函式</a:t>
            </a:r>
            <a:endParaRPr lang="zh-TW" altLang="en-US" dirty="0"/>
          </a:p>
        </p:txBody>
      </p:sp>
      <p:sp>
        <p:nvSpPr>
          <p:cNvPr id="3" name="內容版面配置區 2"/>
          <p:cNvSpPr>
            <a:spLocks noGrp="1"/>
          </p:cNvSpPr>
          <p:nvPr>
            <p:ph idx="1"/>
          </p:nvPr>
        </p:nvSpPr>
        <p:spPr>
          <a:xfrm>
            <a:off x="1094014" y="1447800"/>
            <a:ext cx="9363674" cy="5267348"/>
          </a:xfrm>
        </p:spPr>
        <p:txBody>
          <a:bodyPr>
            <a:normAutofit/>
          </a:bodyPr>
          <a:lstStyle/>
          <a:p>
            <a:r>
              <a:rPr lang="zh-TW" altLang="en-US" dirty="0"/>
              <a:t>函數在程式碼裡如果呼叫自己，稱作是一個直接</a:t>
            </a:r>
            <a:r>
              <a:rPr lang="zh-TW" altLang="en-US" dirty="0" smtClean="0"/>
              <a:t>遞迴。</a:t>
            </a:r>
            <a:endParaRPr lang="en-US" altLang="zh-TW" dirty="0" smtClean="0"/>
          </a:p>
          <a:p>
            <a:pPr lvl="1"/>
            <a:r>
              <a:rPr lang="zh-TW" altLang="en-US" dirty="0" smtClean="0"/>
              <a:t>例如：階乘計算（</a:t>
            </a:r>
            <a:r>
              <a:rPr lang="en-US" altLang="zh-TW" dirty="0" smtClean="0"/>
              <a:t>Factorial</a:t>
            </a:r>
            <a:r>
              <a:rPr lang="zh-TW" altLang="en-US" dirty="0" smtClean="0"/>
              <a:t>）</a:t>
            </a:r>
            <a:endParaRPr lang="en-US" altLang="zh-TW" dirty="0" smtClean="0"/>
          </a:p>
          <a:p>
            <a:pPr lvl="2"/>
            <a:r>
              <a:rPr lang="en-US" altLang="zh-TW" dirty="0" smtClean="0"/>
              <a:t>n! = n*(n-1</a:t>
            </a:r>
            <a:r>
              <a:rPr lang="en-US" altLang="zh-TW" dirty="0" smtClean="0"/>
              <a:t>)!</a:t>
            </a:r>
          </a:p>
          <a:p>
            <a:endParaRPr lang="en-US" altLang="zh-TW" sz="2000" dirty="0" smtClean="0"/>
          </a:p>
          <a:p>
            <a:pPr>
              <a:buNone/>
            </a:pPr>
            <a:r>
              <a:rPr lang="en-US" altLang="zh-TW" sz="2000" dirty="0"/>
              <a:t>       double </a:t>
            </a:r>
            <a:r>
              <a:rPr lang="en-US" altLang="zh-TW" sz="2000" dirty="0" err="1"/>
              <a:t>rfact</a:t>
            </a:r>
            <a:r>
              <a:rPr lang="en-US" altLang="zh-TW" sz="2000" dirty="0"/>
              <a:t>(</a:t>
            </a:r>
            <a:r>
              <a:rPr lang="en-US" altLang="zh-TW" sz="2000" dirty="0" err="1"/>
              <a:t>int</a:t>
            </a:r>
            <a:r>
              <a:rPr lang="en-US" altLang="zh-TW" sz="2000" dirty="0"/>
              <a:t> n</a:t>
            </a:r>
            <a:r>
              <a:rPr lang="en-US" altLang="zh-TW" sz="2000" dirty="0" smtClean="0"/>
              <a:t>)</a:t>
            </a:r>
            <a:r>
              <a:rPr lang="zh-TW" altLang="en-US" sz="2000" dirty="0" smtClean="0"/>
              <a:t> </a:t>
            </a:r>
            <a:r>
              <a:rPr lang="en-US" altLang="zh-TW" sz="2000" dirty="0" smtClean="0"/>
              <a:t>{   </a:t>
            </a:r>
          </a:p>
          <a:p>
            <a:pPr>
              <a:buNone/>
            </a:pPr>
            <a:r>
              <a:rPr lang="en-US" altLang="zh-TW" sz="2000" dirty="0"/>
              <a:t>	</a:t>
            </a:r>
            <a:r>
              <a:rPr lang="en-US" altLang="zh-TW" sz="2000" dirty="0" smtClean="0"/>
              <a:t>	if </a:t>
            </a:r>
            <a:r>
              <a:rPr lang="en-US" altLang="zh-TW" sz="2000" dirty="0"/>
              <a:t>(n&gt;1) return n*</a:t>
            </a:r>
            <a:r>
              <a:rPr lang="en-US" altLang="zh-TW" sz="2000" dirty="0" err="1"/>
              <a:t>rfact</a:t>
            </a:r>
            <a:r>
              <a:rPr lang="en-US" altLang="zh-TW" sz="2000" dirty="0"/>
              <a:t>(n-1);</a:t>
            </a:r>
          </a:p>
          <a:p>
            <a:pPr>
              <a:buNone/>
            </a:pPr>
            <a:r>
              <a:rPr lang="en-US" altLang="zh-TW" sz="2000" dirty="0"/>
              <a:t>            </a:t>
            </a:r>
            <a:r>
              <a:rPr lang="zh-TW" altLang="en-US" sz="2000" dirty="0" smtClean="0"/>
              <a:t> </a:t>
            </a:r>
            <a:r>
              <a:rPr lang="en-US" altLang="zh-TW" sz="2000" dirty="0" smtClean="0"/>
              <a:t>return </a:t>
            </a:r>
            <a:r>
              <a:rPr lang="en-US" altLang="zh-TW" sz="2000" dirty="0"/>
              <a:t>1.0;    </a:t>
            </a:r>
            <a:endParaRPr lang="en-US" altLang="zh-TW" sz="2000" dirty="0" smtClean="0"/>
          </a:p>
          <a:p>
            <a:pPr>
              <a:buNone/>
            </a:pPr>
            <a:r>
              <a:rPr lang="en-US" altLang="zh-TW" sz="2000" dirty="0"/>
              <a:t>	</a:t>
            </a:r>
            <a:r>
              <a:rPr lang="zh-TW" altLang="en-US" sz="2000" dirty="0"/>
              <a:t> </a:t>
            </a:r>
            <a:r>
              <a:rPr lang="zh-TW" altLang="en-US" sz="2000" dirty="0" smtClean="0"/>
              <a:t>    </a:t>
            </a:r>
            <a:r>
              <a:rPr lang="en-US" altLang="zh-TW" sz="2000" dirty="0" smtClean="0"/>
              <a:t>}</a:t>
            </a:r>
            <a:endParaRPr lang="en-US" altLang="zh-TW" sz="2000" dirty="0"/>
          </a:p>
          <a:p>
            <a:r>
              <a:rPr lang="zh-TW" altLang="en-US" dirty="0" smtClean="0"/>
              <a:t>間接遞迴</a:t>
            </a:r>
            <a:endParaRPr lang="en-US" altLang="zh-TW" dirty="0" smtClean="0"/>
          </a:p>
          <a:p>
            <a:pPr lvl="1"/>
            <a:r>
              <a:rPr lang="zh-TW" altLang="en-US" dirty="0"/>
              <a:t>例如</a:t>
            </a:r>
            <a:r>
              <a:rPr lang="en-US" altLang="zh-TW" dirty="0"/>
              <a:t>a</a:t>
            </a:r>
            <a:r>
              <a:rPr lang="zh-TW" altLang="en-US" dirty="0"/>
              <a:t>函數裡面會呼叫</a:t>
            </a:r>
            <a:r>
              <a:rPr lang="en-US" altLang="zh-TW" dirty="0"/>
              <a:t>b</a:t>
            </a:r>
            <a:r>
              <a:rPr lang="zh-TW" altLang="en-US" dirty="0"/>
              <a:t>函數，在</a:t>
            </a:r>
            <a:r>
              <a:rPr lang="en-US" altLang="zh-TW" dirty="0"/>
              <a:t>b</a:t>
            </a:r>
            <a:r>
              <a:rPr lang="zh-TW" altLang="en-US" dirty="0"/>
              <a:t>函數裡又會回頭呼叫</a:t>
            </a:r>
            <a:r>
              <a:rPr lang="en-US" altLang="zh-TW" dirty="0"/>
              <a:t>a</a:t>
            </a:r>
            <a:r>
              <a:rPr lang="zh-TW" altLang="en-US" dirty="0"/>
              <a:t>函數</a:t>
            </a:r>
            <a:endParaRPr lang="en-US" altLang="zh-TW" dirty="0" smtClean="0"/>
          </a:p>
        </p:txBody>
      </p:sp>
    </p:spTree>
    <p:extLst>
      <p:ext uri="{BB962C8B-B14F-4D97-AF65-F5344CB8AC3E}">
        <p14:creationId xmlns:p14="http://schemas.microsoft.com/office/powerpoint/2010/main" val="16488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範例說明三：遞迴函式</a:t>
            </a:r>
            <a:endParaRPr lang="zh-TW" altLang="en-US" dirty="0"/>
          </a:p>
        </p:txBody>
      </p:sp>
      <p:sp>
        <p:nvSpPr>
          <p:cNvPr id="3" name="內容版面配置區 2"/>
          <p:cNvSpPr>
            <a:spLocks noGrp="1"/>
          </p:cNvSpPr>
          <p:nvPr>
            <p:ph idx="1"/>
          </p:nvPr>
        </p:nvSpPr>
        <p:spPr>
          <a:xfrm>
            <a:off x="1094014" y="1447800"/>
            <a:ext cx="9363674" cy="5267348"/>
          </a:xfrm>
        </p:spPr>
        <p:txBody>
          <a:bodyPr>
            <a:normAutofit/>
          </a:bodyPr>
          <a:lstStyle/>
          <a:p>
            <a:pPr lvl="1"/>
            <a:endParaRPr lang="en-US" altLang="zh-TW" dirty="0" smtClean="0"/>
          </a:p>
          <a:p>
            <a:r>
              <a:rPr lang="zh-TW" altLang="en-US" dirty="0"/>
              <a:t>遞迴在作業系統裡會當做一個新的函數呼叫，系統會開一個空間來儲存函數所需要的</a:t>
            </a:r>
            <a:r>
              <a:rPr lang="zh-TW" altLang="en-US" dirty="0" smtClean="0"/>
              <a:t>參數、變數</a:t>
            </a:r>
            <a:r>
              <a:rPr lang="zh-TW" altLang="en-US" dirty="0"/>
              <a:t>和</a:t>
            </a:r>
            <a:r>
              <a:rPr lang="zh-TW" altLang="en-US" dirty="0" smtClean="0"/>
              <a:t>函數。</a:t>
            </a:r>
            <a:endParaRPr lang="en-US" altLang="zh-TW" dirty="0" smtClean="0"/>
          </a:p>
          <a:p>
            <a:r>
              <a:rPr lang="zh-TW" altLang="en-US" dirty="0" smtClean="0"/>
              <a:t>結束</a:t>
            </a:r>
            <a:r>
              <a:rPr lang="zh-TW" altLang="en-US" dirty="0"/>
              <a:t>返回位址和回傳值，如果函數遞迴越</a:t>
            </a:r>
            <a:r>
              <a:rPr lang="zh-TW" altLang="en-US" dirty="0" smtClean="0"/>
              <a:t>多層，空間</a:t>
            </a:r>
            <a:r>
              <a:rPr lang="zh-TW" altLang="en-US" dirty="0"/>
              <a:t>需求就越大。</a:t>
            </a:r>
            <a:endParaRPr lang="zh-TW" altLang="en-US" dirty="0"/>
          </a:p>
        </p:txBody>
      </p:sp>
    </p:spTree>
    <p:extLst>
      <p:ext uri="{BB962C8B-B14F-4D97-AF65-F5344CB8AC3E}">
        <p14:creationId xmlns:p14="http://schemas.microsoft.com/office/powerpoint/2010/main" val="19980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6429" y="428604"/>
            <a:ext cx="9641259" cy="6215106"/>
          </a:xfrm>
        </p:spPr>
        <p:txBody>
          <a:bodyPr>
            <a:normAutofit/>
          </a:bodyPr>
          <a:lstStyle/>
          <a:p>
            <a:pPr marL="0" indent="0">
              <a:buNone/>
            </a:pPr>
            <a:r>
              <a:rPr lang="en-US" altLang="zh-TW" sz="3200" b="1" dirty="0" smtClean="0"/>
              <a:t>Recursive sum</a:t>
            </a:r>
          </a:p>
          <a:p>
            <a:pPr>
              <a:buNone/>
            </a:pPr>
            <a:r>
              <a:rPr lang="en-US" altLang="zh-TW" dirty="0"/>
              <a:t>  </a:t>
            </a:r>
            <a:endParaRPr lang="en-US" altLang="zh-TW" dirty="0" smtClean="0"/>
          </a:p>
          <a:p>
            <a:pPr>
              <a:buNone/>
            </a:pPr>
            <a:r>
              <a:rPr lang="en-US" altLang="zh-TW" dirty="0" smtClean="0"/>
              <a:t>public static float </a:t>
            </a:r>
            <a:r>
              <a:rPr lang="en-US" altLang="zh-TW" dirty="0" err="1" smtClean="0"/>
              <a:t>rsum</a:t>
            </a:r>
            <a:r>
              <a:rPr lang="en-US" altLang="zh-TW" dirty="0" smtClean="0"/>
              <a:t>(float[] list, </a:t>
            </a:r>
            <a:r>
              <a:rPr lang="en-US" altLang="zh-TW" dirty="0" err="1"/>
              <a:t>int</a:t>
            </a:r>
            <a:r>
              <a:rPr lang="en-US" altLang="zh-TW" dirty="0"/>
              <a:t> n</a:t>
            </a:r>
            <a:r>
              <a:rPr lang="en-US" altLang="zh-TW" dirty="0" smtClean="0"/>
              <a:t>)</a:t>
            </a:r>
            <a:r>
              <a:rPr lang="zh-TW" altLang="en-US" dirty="0" smtClean="0"/>
              <a:t> </a:t>
            </a:r>
            <a:r>
              <a:rPr lang="en-US" altLang="zh-TW" dirty="0" smtClean="0"/>
              <a:t>{</a:t>
            </a:r>
            <a:endParaRPr lang="en-US" altLang="zh-TW" dirty="0"/>
          </a:p>
          <a:p>
            <a:pPr>
              <a:buNone/>
            </a:pPr>
            <a:r>
              <a:rPr lang="en-US" altLang="zh-TW" dirty="0"/>
              <a:t>	  if (</a:t>
            </a:r>
            <a:r>
              <a:rPr lang="en-US" altLang="zh-TW" dirty="0" smtClean="0"/>
              <a:t>n &gt; 0) </a:t>
            </a:r>
          </a:p>
          <a:p>
            <a:pPr>
              <a:buNone/>
            </a:pPr>
            <a:r>
              <a:rPr lang="en-US" altLang="zh-TW" dirty="0" smtClean="0"/>
              <a:t>		return </a:t>
            </a:r>
            <a:r>
              <a:rPr lang="en-US" altLang="zh-TW" dirty="0" err="1"/>
              <a:t>rsum</a:t>
            </a:r>
            <a:r>
              <a:rPr lang="en-US" altLang="zh-TW" dirty="0"/>
              <a:t>(list,n-1)+list[n-1];</a:t>
            </a:r>
          </a:p>
          <a:p>
            <a:pPr>
              <a:buNone/>
            </a:pPr>
            <a:r>
              <a:rPr lang="en-US" altLang="zh-TW" dirty="0"/>
              <a:t>	  return 0;</a:t>
            </a:r>
          </a:p>
          <a:p>
            <a:pPr>
              <a:buNone/>
            </a:pPr>
            <a:r>
              <a:rPr lang="en-US" altLang="zh-TW" dirty="0"/>
              <a:t>  }</a:t>
            </a:r>
          </a:p>
          <a:p>
            <a:pPr lvl="1">
              <a:buNone/>
            </a:pPr>
            <a:endParaRPr lang="en-US" altLang="zh-TW" dirty="0" smtClean="0"/>
          </a:p>
          <a:p>
            <a:pPr lvl="1"/>
            <a:r>
              <a:rPr lang="zh-TW" altLang="en-US" dirty="0"/>
              <a:t>每次呼叫用到</a:t>
            </a:r>
            <a:r>
              <a:rPr lang="en-US" altLang="zh-TW" dirty="0"/>
              <a:t>4 </a:t>
            </a:r>
            <a:r>
              <a:rPr lang="zh-TW" altLang="en-US" dirty="0"/>
              <a:t>個</a:t>
            </a:r>
            <a:r>
              <a:rPr lang="en-US" altLang="zh-TW" dirty="0"/>
              <a:t>words</a:t>
            </a:r>
            <a:r>
              <a:rPr lang="zh-TW" altLang="en-US" dirty="0"/>
              <a:t>的空間</a:t>
            </a:r>
            <a:endParaRPr lang="en-US" altLang="zh-TW" dirty="0" smtClean="0"/>
          </a:p>
          <a:p>
            <a:pPr lvl="2"/>
            <a:r>
              <a:rPr lang="en-US" altLang="zh-TW" i="1" dirty="0" smtClean="0"/>
              <a:t>n</a:t>
            </a:r>
            <a:r>
              <a:rPr lang="zh-TW" altLang="en-US" dirty="0" smtClean="0"/>
              <a:t>、</a:t>
            </a:r>
            <a:r>
              <a:rPr lang="en-US" altLang="zh-TW" i="1" dirty="0" smtClean="0"/>
              <a:t>list</a:t>
            </a:r>
            <a:r>
              <a:rPr lang="zh-TW" altLang="en-US" dirty="0" smtClean="0"/>
              <a:t>、回傳值和回傳位址</a:t>
            </a:r>
            <a:endParaRPr lang="en-US" altLang="zh-TW" dirty="0" smtClean="0"/>
          </a:p>
          <a:p>
            <a:pPr lvl="1"/>
            <a:r>
              <a:rPr lang="zh-TW" altLang="en-US" dirty="0" smtClean="0"/>
              <a:t>遞迴的深度為</a:t>
            </a:r>
            <a:r>
              <a:rPr lang="en-US" altLang="zh-TW" dirty="0" smtClean="0"/>
              <a:t>n+1</a:t>
            </a:r>
            <a:r>
              <a:rPr lang="en-US" altLang="zh-TW" dirty="0" smtClean="0"/>
              <a:t>. </a:t>
            </a:r>
          </a:p>
          <a:p>
            <a:pPr lvl="2"/>
            <a:r>
              <a:rPr lang="zh-TW" altLang="en-US" dirty="0" smtClean="0"/>
              <a:t>因此，函式呼叫所產生的堆疊最多需要</a:t>
            </a:r>
            <a:r>
              <a:rPr lang="en-US" altLang="zh-TW" dirty="0" smtClean="0"/>
              <a:t>4(n+1)</a:t>
            </a:r>
            <a:r>
              <a:rPr lang="zh-TW" altLang="en-US" dirty="0" smtClean="0"/>
              <a:t>個</a:t>
            </a:r>
            <a:r>
              <a:rPr lang="en-US" altLang="zh-TW" dirty="0" smtClean="0"/>
              <a:t>words</a:t>
            </a:r>
            <a:r>
              <a:rPr lang="zh-TW" altLang="en-US" dirty="0" smtClean="0"/>
              <a:t>的空間</a:t>
            </a:r>
            <a:endParaRPr lang="zh-TW" altLang="en-US" dirty="0"/>
          </a:p>
        </p:txBody>
      </p:sp>
      <p:grpSp>
        <p:nvGrpSpPr>
          <p:cNvPr id="2" name="群組 1"/>
          <p:cNvGrpSpPr/>
          <p:nvPr/>
        </p:nvGrpSpPr>
        <p:grpSpPr>
          <a:xfrm>
            <a:off x="9294380" y="969266"/>
            <a:ext cx="1988661" cy="4678892"/>
            <a:chOff x="9310710" y="136509"/>
            <a:chExt cx="1223964" cy="2879724"/>
          </a:xfrm>
        </p:grpSpPr>
        <p:sp>
          <p:nvSpPr>
            <p:cNvPr id="4" name="Rectangle 3"/>
            <p:cNvSpPr>
              <a:spLocks noChangeArrowheads="1"/>
            </p:cNvSpPr>
            <p:nvPr/>
          </p:nvSpPr>
          <p:spPr bwMode="auto">
            <a:xfrm>
              <a:off x="9310711" y="2512995"/>
              <a:ext cx="1223963"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p>
          </p:txBody>
        </p:sp>
        <p:sp>
          <p:nvSpPr>
            <p:cNvPr id="5" name="Rectangle 4"/>
            <p:cNvSpPr>
              <a:spLocks noChangeArrowheads="1"/>
            </p:cNvSpPr>
            <p:nvPr/>
          </p:nvSpPr>
          <p:spPr bwMode="auto">
            <a:xfrm>
              <a:off x="9310711" y="2008170"/>
              <a:ext cx="1223963"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p>
          </p:txBody>
        </p:sp>
        <p:sp>
          <p:nvSpPr>
            <p:cNvPr id="6" name="Rectangle 5"/>
            <p:cNvSpPr>
              <a:spLocks noChangeArrowheads="1"/>
            </p:cNvSpPr>
            <p:nvPr/>
          </p:nvSpPr>
          <p:spPr bwMode="auto">
            <a:xfrm>
              <a:off x="9310711" y="1504934"/>
              <a:ext cx="1223963" cy="5032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p>
          </p:txBody>
        </p:sp>
        <p:sp>
          <p:nvSpPr>
            <p:cNvPr id="7" name="Rectangle 6"/>
            <p:cNvSpPr>
              <a:spLocks noChangeArrowheads="1"/>
            </p:cNvSpPr>
            <p:nvPr/>
          </p:nvSpPr>
          <p:spPr bwMode="auto">
            <a:xfrm>
              <a:off x="9310711" y="1000109"/>
              <a:ext cx="1223963" cy="5032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p>
          </p:txBody>
        </p:sp>
        <p:sp>
          <p:nvSpPr>
            <p:cNvPr id="8" name="Line 7"/>
            <p:cNvSpPr>
              <a:spLocks noChangeShapeType="1"/>
            </p:cNvSpPr>
            <p:nvPr/>
          </p:nvSpPr>
          <p:spPr bwMode="auto">
            <a:xfrm flipV="1">
              <a:off x="9886973" y="136509"/>
              <a:ext cx="0" cy="720725"/>
            </a:xfrm>
            <a:prstGeom prst="line">
              <a:avLst/>
            </a:prstGeom>
            <a:noFill/>
            <a:ln w="28575">
              <a:solidFill>
                <a:schemeClr val="tx1"/>
              </a:solidFill>
              <a:prstDash val="sysDot"/>
              <a:round/>
              <a:headEnd/>
              <a:tailEnd/>
            </a:ln>
          </p:spPr>
          <p:txBody>
            <a:bodyPr/>
            <a:lstStyle/>
            <a:p>
              <a:endParaRPr lang="zh-TW" altLang="en-US"/>
            </a:p>
          </p:txBody>
        </p:sp>
        <p:cxnSp>
          <p:nvCxnSpPr>
            <p:cNvPr id="9" name="AutoShape 8"/>
            <p:cNvCxnSpPr>
              <a:cxnSpLocks noChangeShapeType="1"/>
              <a:stCxn id="4" idx="1"/>
              <a:endCxn id="5" idx="1"/>
            </p:cNvCxnSpPr>
            <p:nvPr/>
          </p:nvCxnSpPr>
          <p:spPr bwMode="auto">
            <a:xfrm rot="10800000" flipH="1">
              <a:off x="9310710" y="2260584"/>
              <a:ext cx="1588" cy="504825"/>
            </a:xfrm>
            <a:prstGeom prst="curvedConnector3">
              <a:avLst>
                <a:gd name="adj1" fmla="val -14400005"/>
              </a:avLst>
            </a:prstGeom>
            <a:noFill/>
            <a:ln w="9525">
              <a:solidFill>
                <a:schemeClr val="tx1"/>
              </a:solidFill>
              <a:round/>
              <a:headEnd/>
              <a:tailEnd type="triangle" w="med" len="med"/>
            </a:ln>
          </p:spPr>
        </p:cxnSp>
        <p:cxnSp>
          <p:nvCxnSpPr>
            <p:cNvPr id="10" name="AutoShape 9"/>
            <p:cNvCxnSpPr>
              <a:cxnSpLocks noChangeShapeType="1"/>
              <a:stCxn id="5" idx="1"/>
              <a:endCxn id="6" idx="1"/>
            </p:cNvCxnSpPr>
            <p:nvPr/>
          </p:nvCxnSpPr>
          <p:spPr bwMode="auto">
            <a:xfrm rot="10800000" flipH="1">
              <a:off x="9310710" y="1757345"/>
              <a:ext cx="1588" cy="503238"/>
            </a:xfrm>
            <a:prstGeom prst="curvedConnector3">
              <a:avLst>
                <a:gd name="adj1" fmla="val -14400005"/>
              </a:avLst>
            </a:prstGeom>
            <a:noFill/>
            <a:ln w="9525">
              <a:solidFill>
                <a:schemeClr val="tx1"/>
              </a:solidFill>
              <a:round/>
              <a:headEnd/>
              <a:tailEnd type="triangle" w="med" len="med"/>
            </a:ln>
          </p:spPr>
        </p:cxnSp>
        <p:cxnSp>
          <p:nvCxnSpPr>
            <p:cNvPr id="11" name="AutoShape 10"/>
            <p:cNvCxnSpPr>
              <a:cxnSpLocks noChangeShapeType="1"/>
              <a:stCxn id="6" idx="1"/>
              <a:endCxn id="7" idx="1"/>
            </p:cNvCxnSpPr>
            <p:nvPr/>
          </p:nvCxnSpPr>
          <p:spPr bwMode="auto">
            <a:xfrm rot="10800000" flipH="1">
              <a:off x="9310710" y="1252521"/>
              <a:ext cx="1588" cy="504825"/>
            </a:xfrm>
            <a:prstGeom prst="curvedConnector3">
              <a:avLst>
                <a:gd name="adj1" fmla="val -14400005"/>
              </a:avLst>
            </a:prstGeom>
            <a:noFill/>
            <a:ln w="9525">
              <a:solidFill>
                <a:schemeClr val="tx1"/>
              </a:solidFill>
              <a:round/>
              <a:headEnd/>
              <a:tailEnd type="triangle" w="med" len="med"/>
            </a:ln>
          </p:spPr>
        </p:cxnSp>
        <p:sp>
          <p:nvSpPr>
            <p:cNvPr id="12" name="Text Box 11"/>
            <p:cNvSpPr txBox="1">
              <a:spLocks noChangeArrowheads="1"/>
            </p:cNvSpPr>
            <p:nvPr/>
          </p:nvSpPr>
          <p:spPr bwMode="auto">
            <a:xfrm>
              <a:off x="9383735" y="1073133"/>
              <a:ext cx="1079500" cy="366712"/>
            </a:xfrm>
            <a:prstGeom prst="rect">
              <a:avLst/>
            </a:prstGeom>
            <a:noFill/>
            <a:ln w="9525">
              <a:noFill/>
              <a:miter lim="800000"/>
              <a:headEnd/>
              <a:tailEnd/>
            </a:ln>
          </p:spPr>
          <p:txBody>
            <a:bodyPr>
              <a:spAutoFit/>
            </a:bodyPr>
            <a:lstStyle/>
            <a:p>
              <a:pPr algn="ctr">
                <a:spcBef>
                  <a:spcPct val="50000"/>
                </a:spcBef>
              </a:pPr>
              <a:r>
                <a:rPr lang="en-US" altLang="zh-TW" dirty="0"/>
                <a:t>n=997</a:t>
              </a:r>
            </a:p>
          </p:txBody>
        </p:sp>
        <p:sp>
          <p:nvSpPr>
            <p:cNvPr id="13" name="Text Box 12"/>
            <p:cNvSpPr txBox="1">
              <a:spLocks noChangeArrowheads="1"/>
            </p:cNvSpPr>
            <p:nvPr/>
          </p:nvSpPr>
          <p:spPr bwMode="auto">
            <a:xfrm>
              <a:off x="9383735" y="2512996"/>
              <a:ext cx="1079500" cy="366713"/>
            </a:xfrm>
            <a:prstGeom prst="rect">
              <a:avLst/>
            </a:prstGeom>
            <a:noFill/>
            <a:ln w="9525">
              <a:noFill/>
              <a:miter lim="800000"/>
              <a:headEnd/>
              <a:tailEnd/>
            </a:ln>
          </p:spPr>
          <p:txBody>
            <a:bodyPr>
              <a:spAutoFit/>
            </a:bodyPr>
            <a:lstStyle/>
            <a:p>
              <a:pPr algn="ctr">
                <a:spcBef>
                  <a:spcPct val="50000"/>
                </a:spcBef>
              </a:pPr>
              <a:r>
                <a:rPr lang="en-US" altLang="zh-TW"/>
                <a:t>n=1000</a:t>
              </a:r>
            </a:p>
          </p:txBody>
        </p:sp>
        <p:sp>
          <p:nvSpPr>
            <p:cNvPr id="14" name="Text Box 13"/>
            <p:cNvSpPr txBox="1">
              <a:spLocks noChangeArrowheads="1"/>
            </p:cNvSpPr>
            <p:nvPr/>
          </p:nvSpPr>
          <p:spPr bwMode="auto">
            <a:xfrm>
              <a:off x="9383735" y="2008171"/>
              <a:ext cx="1079500" cy="366713"/>
            </a:xfrm>
            <a:prstGeom prst="rect">
              <a:avLst/>
            </a:prstGeom>
            <a:noFill/>
            <a:ln w="9525">
              <a:noFill/>
              <a:miter lim="800000"/>
              <a:headEnd/>
              <a:tailEnd/>
            </a:ln>
          </p:spPr>
          <p:txBody>
            <a:bodyPr>
              <a:spAutoFit/>
            </a:bodyPr>
            <a:lstStyle/>
            <a:p>
              <a:pPr algn="ctr">
                <a:spcBef>
                  <a:spcPct val="50000"/>
                </a:spcBef>
              </a:pPr>
              <a:r>
                <a:rPr lang="en-US" altLang="zh-TW"/>
                <a:t>n=999</a:t>
              </a:r>
            </a:p>
          </p:txBody>
        </p:sp>
        <p:sp>
          <p:nvSpPr>
            <p:cNvPr id="15" name="Text Box 14"/>
            <p:cNvSpPr txBox="1">
              <a:spLocks noChangeArrowheads="1"/>
            </p:cNvSpPr>
            <p:nvPr/>
          </p:nvSpPr>
          <p:spPr bwMode="auto">
            <a:xfrm>
              <a:off x="9383735" y="1576371"/>
              <a:ext cx="1079500" cy="366713"/>
            </a:xfrm>
            <a:prstGeom prst="rect">
              <a:avLst/>
            </a:prstGeom>
            <a:noFill/>
            <a:ln w="9525">
              <a:noFill/>
              <a:miter lim="800000"/>
              <a:headEnd/>
              <a:tailEnd/>
            </a:ln>
          </p:spPr>
          <p:txBody>
            <a:bodyPr>
              <a:spAutoFit/>
            </a:bodyPr>
            <a:lstStyle/>
            <a:p>
              <a:pPr algn="ctr">
                <a:spcBef>
                  <a:spcPct val="50000"/>
                </a:spcBef>
              </a:pPr>
              <a:r>
                <a:rPr lang="en-US" altLang="zh-TW"/>
                <a:t>n=998</a:t>
              </a:r>
            </a:p>
          </p:txBody>
        </p:sp>
      </p:grpSp>
    </p:spTree>
    <p:extLst>
      <p:ext uri="{BB962C8B-B14F-4D97-AF65-F5344CB8AC3E}">
        <p14:creationId xmlns:p14="http://schemas.microsoft.com/office/powerpoint/2010/main" val="203367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時間複雜度</a:t>
            </a:r>
            <a:endParaRPr lang="zh-TW" altLang="en-US" dirty="0"/>
          </a:p>
        </p:txBody>
      </p:sp>
      <p:sp>
        <p:nvSpPr>
          <p:cNvPr id="3" name="內容版面配置區 2"/>
          <p:cNvSpPr>
            <a:spLocks noGrp="1"/>
          </p:cNvSpPr>
          <p:nvPr>
            <p:ph idx="1"/>
          </p:nvPr>
        </p:nvSpPr>
        <p:spPr/>
        <p:txBody>
          <a:bodyPr/>
          <a:lstStyle/>
          <a:p>
            <a:r>
              <a:rPr lang="zh-TW" altLang="en-US" dirty="0" smtClean="0"/>
              <a:t>時間複雜度</a:t>
            </a:r>
            <a:r>
              <a:rPr lang="en-US" altLang="zh-TW" i="1" dirty="0" smtClean="0"/>
              <a:t>T</a:t>
            </a:r>
            <a:r>
              <a:rPr lang="en-US" altLang="zh-TW" dirty="0" smtClean="0"/>
              <a:t>(</a:t>
            </a:r>
            <a:r>
              <a:rPr lang="en-US" altLang="zh-TW" i="1" dirty="0" smtClean="0"/>
              <a:t>P</a:t>
            </a:r>
            <a:r>
              <a:rPr lang="en-US" altLang="zh-TW" dirty="0" smtClean="0"/>
              <a:t>)</a:t>
            </a:r>
            <a:r>
              <a:rPr lang="zh-TW" altLang="en-US" dirty="0" smtClean="0"/>
              <a:t>，</a:t>
            </a:r>
            <a:r>
              <a:rPr lang="zh-TW" altLang="en-US" dirty="0" smtClean="0"/>
              <a:t>為</a:t>
            </a:r>
            <a:r>
              <a:rPr lang="zh-TW" altLang="en-US" dirty="0"/>
              <a:t>程式執行的</a:t>
            </a:r>
            <a:r>
              <a:rPr lang="zh-TW" altLang="en-US" dirty="0" smtClean="0"/>
              <a:t>時間，由</a:t>
            </a:r>
            <a:r>
              <a:rPr lang="zh-TW" altLang="en-US" dirty="0" smtClean="0"/>
              <a:t>編譯時間（</a:t>
            </a:r>
            <a:r>
              <a:rPr lang="en-US" altLang="zh-TW" dirty="0" smtClean="0"/>
              <a:t>compile time</a:t>
            </a:r>
            <a:r>
              <a:rPr lang="zh-TW" altLang="en-US" dirty="0" smtClean="0"/>
              <a:t>）和執行時間（</a:t>
            </a:r>
            <a:r>
              <a:rPr lang="en-US" altLang="zh-TW" dirty="0" smtClean="0"/>
              <a:t>run time</a:t>
            </a:r>
            <a:r>
              <a:rPr lang="zh-TW" altLang="en-US" dirty="0" smtClean="0"/>
              <a:t>）所構成</a:t>
            </a:r>
            <a:endParaRPr lang="en-US" altLang="zh-TW" dirty="0" smtClean="0"/>
          </a:p>
          <a:p>
            <a:pPr lvl="1"/>
            <a:r>
              <a:rPr lang="zh-TW" altLang="en-US" dirty="0" smtClean="0"/>
              <a:t>編譯時間為常數</a:t>
            </a:r>
            <a:endParaRPr lang="en-US" altLang="zh-TW" dirty="0" smtClean="0"/>
          </a:p>
          <a:p>
            <a:pPr lvl="1"/>
            <a:r>
              <a:rPr lang="zh-TW" altLang="en-US" dirty="0" smtClean="0"/>
              <a:t>我們比較關注執行時間，記做</a:t>
            </a:r>
            <a:r>
              <a:rPr lang="en-US" altLang="zh-TW" i="1" dirty="0" err="1" smtClean="0"/>
              <a:t>T</a:t>
            </a:r>
            <a:r>
              <a:rPr lang="en-US" altLang="zh-TW" i="1" baseline="-25000" dirty="0" err="1" smtClean="0"/>
              <a:t>p</a:t>
            </a:r>
            <a:r>
              <a:rPr lang="en-US" altLang="zh-TW" dirty="0" smtClean="0"/>
              <a:t>(</a:t>
            </a:r>
            <a:r>
              <a:rPr lang="en-US" altLang="zh-TW" i="1" dirty="0" smtClean="0"/>
              <a:t>n</a:t>
            </a:r>
            <a:r>
              <a:rPr lang="en-US" altLang="zh-TW" dirty="0" smtClean="0"/>
              <a:t>)</a:t>
            </a:r>
            <a:r>
              <a:rPr lang="zh-TW" altLang="en-US" dirty="0" smtClean="0"/>
              <a:t>，其中它是一個</a:t>
            </a:r>
            <a:r>
              <a:rPr lang="en-US" altLang="zh-TW" i="1" dirty="0" smtClean="0"/>
              <a:t>n</a:t>
            </a:r>
            <a:r>
              <a:rPr lang="zh-TW" altLang="en-US" dirty="0" smtClean="0"/>
              <a:t>的函式。</a:t>
            </a:r>
            <a:endParaRPr lang="en-US" altLang="zh-TW" dirty="0" smtClean="0"/>
          </a:p>
          <a:p>
            <a:r>
              <a:rPr lang="zh-TW" altLang="en-US" dirty="0" smtClean="0"/>
              <a:t>如何計算？</a:t>
            </a:r>
            <a:endParaRPr lang="en-US" altLang="zh-TW" dirty="0" smtClean="0"/>
          </a:p>
          <a:p>
            <a:pPr lvl="1"/>
            <a:r>
              <a:rPr lang="zh-TW" altLang="en-US" dirty="0" smtClean="0"/>
              <a:t>計算其中關鍵的功能</a:t>
            </a:r>
            <a:endParaRPr lang="en-US" altLang="zh-TW" dirty="0" smtClean="0"/>
          </a:p>
          <a:p>
            <a:pPr lvl="1"/>
            <a:r>
              <a:rPr lang="zh-TW" altLang="en-US" dirty="0" smtClean="0"/>
              <a:t>計算執行步驟</a:t>
            </a:r>
            <a:endParaRPr lang="en-US" altLang="zh-TW" dirty="0" smtClean="0"/>
          </a:p>
          <a:p>
            <a:pPr lvl="1"/>
            <a:r>
              <a:rPr lang="zh-TW" altLang="en-US" dirty="0" smtClean="0"/>
              <a:t>估算複雜度</a:t>
            </a:r>
            <a:endParaRPr lang="en-US" altLang="zh-TW" dirty="0" smtClean="0"/>
          </a:p>
          <a:p>
            <a:pPr lvl="2"/>
            <a:r>
              <a:rPr lang="zh-TW" altLang="en-US" dirty="0" smtClean="0"/>
              <a:t>用</a:t>
            </a:r>
            <a:r>
              <a:rPr lang="en-US" altLang="zh-TW" dirty="0" smtClean="0"/>
              <a:t> </a:t>
            </a:r>
            <a:r>
              <a:rPr lang="en-US" altLang="zh-TW" i="1" dirty="0" smtClean="0"/>
              <a:t>O</a:t>
            </a:r>
            <a:r>
              <a:rPr lang="en-US" altLang="zh-TW" dirty="0" smtClean="0"/>
              <a:t>, Ω, </a:t>
            </a:r>
            <a:r>
              <a:rPr lang="zh-TW" altLang="en-US" dirty="0" smtClean="0"/>
              <a:t>與</a:t>
            </a:r>
            <a:r>
              <a:rPr lang="en-US" altLang="zh-TW" dirty="0" smtClean="0"/>
              <a:t> </a:t>
            </a:r>
            <a:r>
              <a:rPr lang="en-US" altLang="zh-TW" dirty="0" err="1" smtClean="0"/>
              <a:t>Θ</a:t>
            </a:r>
            <a:r>
              <a:rPr lang="zh-TW" altLang="en-US" dirty="0" smtClean="0"/>
              <a:t> 表示</a:t>
            </a:r>
            <a:endParaRPr lang="zh-TW" altLang="en-US" dirty="0"/>
          </a:p>
        </p:txBody>
      </p:sp>
    </p:spTree>
    <p:extLst>
      <p:ext uri="{BB962C8B-B14F-4D97-AF65-F5344CB8AC3E}">
        <p14:creationId xmlns:p14="http://schemas.microsoft.com/office/powerpoint/2010/main" val="192708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計算程式</a:t>
            </a:r>
            <a:r>
              <a:rPr lang="zh-TW" altLang="en-US" dirty="0"/>
              <a:t>執行的</a:t>
            </a:r>
            <a:r>
              <a:rPr lang="zh-TW" altLang="en-US" dirty="0" smtClean="0"/>
              <a:t>步驟（範例一）</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28146693"/>
              </p:ext>
            </p:extLst>
          </p:nvPr>
        </p:nvGraphicFramePr>
        <p:xfrm>
          <a:off x="1224643" y="2095497"/>
          <a:ext cx="9145390" cy="4273254"/>
        </p:xfrm>
        <a:graphic>
          <a:graphicData uri="http://schemas.openxmlformats.org/drawingml/2006/table">
            <a:tbl>
              <a:tblPr/>
              <a:tblGrid>
                <a:gridCol w="5045529"/>
                <a:gridCol w="1453243"/>
                <a:gridCol w="1391368"/>
                <a:gridCol w="1255250"/>
              </a:tblGrid>
              <a:tr h="571505">
                <a:tc>
                  <a:txBody>
                    <a:bodyPr/>
                    <a:lstStyle/>
                    <a:p>
                      <a:pPr>
                        <a:lnSpc>
                          <a:spcPts val="1500"/>
                        </a:lnSpc>
                        <a:spcAft>
                          <a:spcPts val="0"/>
                        </a:spcAft>
                      </a:pPr>
                      <a:r>
                        <a:rPr lang="en-US" altLang="zh-TW" sz="2200" kern="100" dirty="0" smtClean="0">
                          <a:latin typeface="Times New Roman"/>
                          <a:ea typeface="新細明體"/>
                          <a:cs typeface="Arial"/>
                        </a:rPr>
                        <a:t>Statement</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800" kern="100" dirty="0" smtClean="0">
                          <a:latin typeface="Times New Roman"/>
                          <a:ea typeface="新細明體"/>
                          <a:cs typeface="Arial"/>
                        </a:rPr>
                        <a:t>Steps / executed</a:t>
                      </a:r>
                      <a:endParaRPr lang="zh-TW" sz="18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altLang="zh-TW" sz="1800" kern="100" dirty="0" smtClean="0">
                          <a:latin typeface="Times New Roman"/>
                          <a:ea typeface="新細明體"/>
                          <a:cs typeface="Arial"/>
                        </a:rPr>
                        <a:t>Frequency</a:t>
                      </a:r>
                      <a:endParaRPr lang="zh-TW" sz="1800" kern="100" dirty="0">
                        <a:latin typeface="Times New Roman"/>
                        <a:ea typeface="新細明體"/>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altLang="zh-TW" sz="1800" kern="100" dirty="0" smtClean="0">
                          <a:latin typeface="Times New Roman"/>
                          <a:ea typeface="新細明體"/>
                          <a:cs typeface="Arial"/>
                        </a:rPr>
                        <a:t>Steps</a:t>
                      </a:r>
                      <a:endParaRPr lang="zh-TW" sz="18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7558">
                <a:tc>
                  <a:txBody>
                    <a:bodyPr/>
                    <a:lstStyle/>
                    <a:p>
                      <a:pPr>
                        <a:lnSpc>
                          <a:spcPct val="100000"/>
                        </a:lnSpc>
                        <a:spcAft>
                          <a:spcPts val="0"/>
                        </a:spcAft>
                      </a:pPr>
                      <a:r>
                        <a:rPr lang="en-US" sz="2200" kern="100" dirty="0" smtClean="0">
                          <a:latin typeface="Times New Roman"/>
                          <a:ea typeface="新細明體"/>
                          <a:cs typeface="Arial"/>
                        </a:rPr>
                        <a:t>public</a:t>
                      </a:r>
                      <a:r>
                        <a:rPr lang="en-US" sz="2200" kern="100" baseline="0" dirty="0" smtClean="0">
                          <a:latin typeface="Times New Roman"/>
                          <a:ea typeface="新細明體"/>
                          <a:cs typeface="Arial"/>
                        </a:rPr>
                        <a:t> static </a:t>
                      </a:r>
                      <a:r>
                        <a:rPr lang="en-US" sz="2200" kern="100" dirty="0" smtClean="0">
                          <a:latin typeface="Times New Roman"/>
                          <a:ea typeface="新細明體"/>
                          <a:cs typeface="Arial"/>
                        </a:rPr>
                        <a:t>float </a:t>
                      </a:r>
                      <a:r>
                        <a:rPr lang="en-US" sz="2200" i="1" kern="100" dirty="0" smtClean="0">
                          <a:latin typeface="Times New Roman"/>
                          <a:ea typeface="新細明體"/>
                          <a:cs typeface="Arial"/>
                        </a:rPr>
                        <a:t>sum</a:t>
                      </a:r>
                      <a:r>
                        <a:rPr lang="en-US" sz="2200" kern="100" dirty="0" smtClean="0">
                          <a:latin typeface="Times New Roman"/>
                          <a:ea typeface="新細明體"/>
                          <a:cs typeface="Arial"/>
                        </a:rPr>
                        <a:t>(float[] </a:t>
                      </a:r>
                      <a:r>
                        <a:rPr lang="en-US" sz="2200" i="1" kern="100" dirty="0" smtClean="0">
                          <a:latin typeface="Times New Roman"/>
                          <a:ea typeface="新細明體"/>
                          <a:cs typeface="Arial"/>
                        </a:rPr>
                        <a:t>list</a:t>
                      </a:r>
                      <a:r>
                        <a:rPr lang="en-US" sz="2200" kern="100" dirty="0" smtClean="0">
                          <a:latin typeface="Times New Roman"/>
                          <a:ea typeface="新細明體"/>
                          <a:cs typeface="Arial"/>
                        </a:rPr>
                        <a:t>, </a:t>
                      </a:r>
                      <a:r>
                        <a:rPr lang="en-US" sz="2200" kern="100" dirty="0" err="1">
                          <a:latin typeface="Times New Roman"/>
                          <a:ea typeface="新細明體"/>
                          <a:cs typeface="Arial"/>
                        </a:rPr>
                        <a:t>int</a:t>
                      </a:r>
                      <a:r>
                        <a:rPr lang="en-US" sz="2200" kern="100" dirty="0">
                          <a:latin typeface="Times New Roman"/>
                          <a:ea typeface="新細明體"/>
                          <a:cs typeface="Arial"/>
                        </a:rPr>
                        <a:t> </a:t>
                      </a:r>
                      <a:r>
                        <a:rPr lang="en-US" sz="2200" i="1" kern="100" dirty="0">
                          <a:latin typeface="Times New Roman"/>
                          <a:ea typeface="新細明體"/>
                          <a:cs typeface="Arial"/>
                        </a:rPr>
                        <a:t>n</a:t>
                      </a:r>
                      <a:r>
                        <a:rPr lang="en-US" sz="2200" kern="100" dirty="0" smtClean="0">
                          <a:latin typeface="Times New Roman"/>
                          <a:ea typeface="新細明體"/>
                          <a:cs typeface="Arial"/>
                        </a:rPr>
                        <a:t>)</a:t>
                      </a:r>
                      <a:r>
                        <a:rPr lang="zh-TW" altLang="en-US" sz="2200" kern="100" baseline="0" dirty="0" smtClean="0">
                          <a:latin typeface="Times New Roman"/>
                          <a:ea typeface="新細明體"/>
                          <a:cs typeface="Times New Roman"/>
                        </a:rPr>
                        <a:t> </a:t>
                      </a:r>
                      <a:r>
                        <a:rPr lang="en-US" sz="2200" kern="100" dirty="0" smtClean="0">
                          <a:latin typeface="Times New Roman"/>
                          <a:ea typeface="新細明體"/>
                          <a:cs typeface="Arial"/>
                        </a:rPr>
                        <a:t>{</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    float </a:t>
                      </a:r>
                      <a:r>
                        <a:rPr lang="en-US" sz="2200" i="1" kern="100" dirty="0" err="1">
                          <a:latin typeface="Times New Roman"/>
                          <a:ea typeface="新細明體"/>
                          <a:cs typeface="Arial"/>
                        </a:rPr>
                        <a:t>tempsum</a:t>
                      </a:r>
                      <a:r>
                        <a:rPr lang="en-US" sz="2200" kern="100" dirty="0">
                          <a:latin typeface="Times New Roman"/>
                          <a:ea typeface="新細明體"/>
                          <a:cs typeface="Arial"/>
                        </a:rPr>
                        <a:t> = 0;</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    </a:t>
                      </a:r>
                      <a:r>
                        <a:rPr lang="en-US" sz="2200" kern="100" dirty="0" err="1">
                          <a:latin typeface="Times New Roman"/>
                          <a:ea typeface="新細明體"/>
                          <a:cs typeface="Arial"/>
                        </a:rPr>
                        <a:t>int</a:t>
                      </a:r>
                      <a:r>
                        <a:rPr lang="en-US" sz="2200" i="1" kern="100" dirty="0">
                          <a:latin typeface="Times New Roman"/>
                          <a:ea typeface="新細明體"/>
                          <a:cs typeface="Arial"/>
                        </a:rPr>
                        <a:t> </a:t>
                      </a:r>
                      <a:r>
                        <a:rPr lang="en-US" sz="2200" i="1" kern="100" dirty="0" err="1" smtClean="0">
                          <a:latin typeface="Times New Roman"/>
                          <a:ea typeface="新細明體"/>
                          <a:cs typeface="Arial"/>
                        </a:rPr>
                        <a:t>i</a:t>
                      </a:r>
                      <a:r>
                        <a:rPr lang="en-US" sz="2200" i="1" kern="100" dirty="0" smtClean="0">
                          <a:latin typeface="Times New Roman"/>
                          <a:ea typeface="新細明體"/>
                          <a:cs typeface="Arial"/>
                        </a:rPr>
                        <a:t> </a:t>
                      </a:r>
                      <a:r>
                        <a:rPr lang="en-US" sz="2200" i="0" kern="100" dirty="0" smtClean="0">
                          <a:latin typeface="Times New Roman"/>
                          <a:ea typeface="新細明體"/>
                          <a:cs typeface="Arial"/>
                        </a:rPr>
                        <a:t>= 0</a:t>
                      </a:r>
                      <a:r>
                        <a:rPr lang="en-US" sz="2200" kern="100" dirty="0" smtClean="0">
                          <a:latin typeface="Times New Roman"/>
                          <a:ea typeface="新細明體"/>
                          <a:cs typeface="Arial"/>
                        </a:rPr>
                        <a:t>;</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    </a:t>
                      </a:r>
                      <a:r>
                        <a:rPr lang="en-US" sz="2200" kern="100" dirty="0" smtClean="0">
                          <a:latin typeface="Times New Roman"/>
                          <a:ea typeface="新細明體"/>
                          <a:cs typeface="Arial"/>
                        </a:rPr>
                        <a:t>for(</a:t>
                      </a:r>
                      <a:r>
                        <a:rPr lang="en-US" sz="2200" i="1" kern="100" dirty="0" err="1" smtClean="0">
                          <a:latin typeface="Times New Roman"/>
                          <a:ea typeface="新細明體"/>
                          <a:cs typeface="Arial"/>
                        </a:rPr>
                        <a:t>i</a:t>
                      </a:r>
                      <a:r>
                        <a:rPr lang="en-US" sz="2200" kern="100" dirty="0" smtClean="0">
                          <a:latin typeface="Times New Roman"/>
                          <a:ea typeface="新細明體"/>
                          <a:cs typeface="Arial"/>
                        </a:rPr>
                        <a:t> </a:t>
                      </a:r>
                      <a:r>
                        <a:rPr lang="en-US" sz="2200" kern="100" dirty="0">
                          <a:latin typeface="Times New Roman"/>
                          <a:ea typeface="新細明體"/>
                          <a:cs typeface="Arial"/>
                        </a:rPr>
                        <a:t>= 0; </a:t>
                      </a:r>
                      <a:r>
                        <a:rPr lang="en-US" sz="2200" i="1" kern="100" dirty="0" err="1">
                          <a:latin typeface="Times New Roman"/>
                          <a:ea typeface="新細明體"/>
                          <a:cs typeface="Arial"/>
                        </a:rPr>
                        <a:t>i</a:t>
                      </a:r>
                      <a:r>
                        <a:rPr lang="en-US" sz="2200" kern="100" dirty="0">
                          <a:latin typeface="Times New Roman"/>
                          <a:ea typeface="新細明體"/>
                          <a:cs typeface="Arial"/>
                        </a:rPr>
                        <a:t> &lt;</a:t>
                      </a:r>
                      <a:r>
                        <a:rPr lang="en-US" sz="2200" i="1" kern="100" dirty="0">
                          <a:latin typeface="Times New Roman"/>
                          <a:ea typeface="新細明體"/>
                          <a:cs typeface="Arial"/>
                        </a:rPr>
                        <a:t>n</a:t>
                      </a:r>
                      <a:r>
                        <a:rPr lang="en-US" sz="2200" kern="100" dirty="0">
                          <a:latin typeface="Times New Roman"/>
                          <a:ea typeface="新細明體"/>
                          <a:cs typeface="Arial"/>
                        </a:rPr>
                        <a:t> ; </a:t>
                      </a:r>
                      <a:r>
                        <a:rPr lang="en-US" sz="2200" i="1" kern="100" dirty="0" err="1">
                          <a:latin typeface="Times New Roman"/>
                          <a:ea typeface="新細明體"/>
                          <a:cs typeface="Arial"/>
                        </a:rPr>
                        <a:t>i</a:t>
                      </a:r>
                      <a:r>
                        <a:rPr lang="en-US" sz="2200" kern="100" dirty="0">
                          <a:latin typeface="Times New Roman"/>
                          <a:ea typeface="新細明體"/>
                          <a:cs typeface="Arial"/>
                        </a:rPr>
                        <a:t>++)</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        </a:t>
                      </a:r>
                      <a:r>
                        <a:rPr lang="en-US" sz="2200" i="1" kern="100" dirty="0" err="1">
                          <a:latin typeface="Times New Roman"/>
                          <a:ea typeface="新細明體"/>
                          <a:cs typeface="Arial"/>
                        </a:rPr>
                        <a:t>tempsum</a:t>
                      </a:r>
                      <a:r>
                        <a:rPr lang="en-US" sz="2200" kern="100" dirty="0">
                          <a:latin typeface="Times New Roman"/>
                          <a:ea typeface="新細明體"/>
                          <a:cs typeface="Arial"/>
                        </a:rPr>
                        <a:t> += </a:t>
                      </a:r>
                      <a:r>
                        <a:rPr lang="en-US" sz="2200" i="1" kern="100" dirty="0">
                          <a:latin typeface="Times New Roman"/>
                          <a:ea typeface="新細明體"/>
                          <a:cs typeface="Arial"/>
                        </a:rPr>
                        <a:t>list</a:t>
                      </a:r>
                      <a:r>
                        <a:rPr lang="en-US" sz="2200" kern="100" dirty="0">
                          <a:latin typeface="Times New Roman"/>
                          <a:ea typeface="新細明體"/>
                          <a:cs typeface="Arial"/>
                        </a:rPr>
                        <a:t>[</a:t>
                      </a:r>
                      <a:r>
                        <a:rPr lang="en-US" sz="2200" i="1" kern="100" dirty="0" err="1">
                          <a:latin typeface="Times New Roman"/>
                          <a:ea typeface="新細明體"/>
                          <a:cs typeface="Arial"/>
                        </a:rPr>
                        <a:t>i</a:t>
                      </a:r>
                      <a:r>
                        <a:rPr lang="en-US" sz="2200" kern="100" dirty="0">
                          <a:latin typeface="Times New Roman"/>
                          <a:ea typeface="新細明體"/>
                          <a:cs typeface="Arial"/>
                        </a:rPr>
                        <a:t>] ;</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    return </a:t>
                      </a:r>
                      <a:r>
                        <a:rPr lang="en-US" sz="2200" i="1" kern="100" dirty="0" err="1">
                          <a:latin typeface="Times New Roman"/>
                          <a:ea typeface="新細明體"/>
                          <a:cs typeface="Arial"/>
                        </a:rPr>
                        <a:t>tempsum</a:t>
                      </a:r>
                      <a:r>
                        <a:rPr lang="en-US" sz="2200" kern="100" dirty="0">
                          <a:latin typeface="Times New Roman"/>
                          <a:ea typeface="新細明體"/>
                          <a:cs typeface="Arial"/>
                        </a:rPr>
                        <a:t>;</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2200" kern="100" dirty="0" smtClean="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2200" kern="100" dirty="0" smtClean="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i="1" kern="100" dirty="0">
                          <a:latin typeface="Times New Roman"/>
                          <a:ea typeface="新細明體"/>
                          <a:cs typeface="Arial"/>
                        </a:rPr>
                        <a:t>n</a:t>
                      </a: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i="1" kern="100" dirty="0">
                          <a:latin typeface="Times New Roman"/>
                          <a:ea typeface="新細明體"/>
                          <a:cs typeface="Arial"/>
                        </a:rPr>
                        <a:t>n</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2200" kern="100" dirty="0" smtClean="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p>
                      <a:pPr>
                        <a:lnSpc>
                          <a:spcPct val="100000"/>
                        </a:lnSpc>
                        <a:spcAft>
                          <a:spcPts val="0"/>
                        </a:spcAft>
                      </a:pPr>
                      <a:r>
                        <a:rPr lang="en-US" sz="2200" i="1" kern="100" dirty="0">
                          <a:latin typeface="Times New Roman"/>
                          <a:ea typeface="新細明體"/>
                          <a:cs typeface="Arial"/>
                        </a:rPr>
                        <a:t>n</a:t>
                      </a: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i="1" kern="100" dirty="0">
                          <a:latin typeface="Times New Roman"/>
                          <a:ea typeface="新細明體"/>
                          <a:cs typeface="Arial"/>
                        </a:rPr>
                        <a:t>n</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1</a:t>
                      </a:r>
                      <a:endParaRPr lang="zh-TW" sz="2200" kern="100" dirty="0">
                        <a:latin typeface="Times New Roman"/>
                        <a:ea typeface="新細明體"/>
                        <a:cs typeface="Times New Roman"/>
                      </a:endParaRPr>
                    </a:p>
                    <a:p>
                      <a:pPr>
                        <a:lnSpc>
                          <a:spcPct val="100000"/>
                        </a:lnSpc>
                        <a:spcAft>
                          <a:spcPts val="0"/>
                        </a:spcAft>
                      </a:pPr>
                      <a:r>
                        <a:rPr lang="en-US" sz="2200" kern="100" dirty="0">
                          <a:latin typeface="Times New Roman"/>
                          <a:ea typeface="新細明體"/>
                          <a:cs typeface="Arial"/>
                        </a:rPr>
                        <a:t>0</a:t>
                      </a:r>
                      <a:endParaRPr lang="zh-TW" sz="22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191">
                <a:tc>
                  <a:txBody>
                    <a:bodyPr/>
                    <a:lstStyle/>
                    <a:p>
                      <a:pPr>
                        <a:lnSpc>
                          <a:spcPts val="1500"/>
                        </a:lnSpc>
                        <a:spcAft>
                          <a:spcPts val="0"/>
                        </a:spcAft>
                      </a:pPr>
                      <a:r>
                        <a:rPr lang="en-US" altLang="zh-TW" sz="2200" kern="100" dirty="0" smtClean="0">
                          <a:latin typeface="Times New Roman"/>
                          <a:ea typeface="新細明體"/>
                          <a:cs typeface="Arial"/>
                        </a:rPr>
                        <a:t>Total</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500"/>
                        </a:lnSpc>
                        <a:spcAft>
                          <a:spcPts val="0"/>
                        </a:spcAft>
                      </a:pPr>
                      <a:endParaRPr lang="en-US" sz="2200" kern="100" dirty="0">
                        <a:latin typeface="Times New Roman"/>
                        <a:ea typeface="新細明體"/>
                        <a:cs typeface="Ari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nSpc>
                          <a:spcPts val="1500"/>
                        </a:lnSpc>
                        <a:spcAft>
                          <a:spcPts val="0"/>
                        </a:spcAft>
                      </a:pPr>
                      <a:r>
                        <a:rPr lang="en-US" sz="2200" kern="100" dirty="0">
                          <a:latin typeface="Times New Roman"/>
                          <a:ea typeface="新細明體"/>
                          <a:cs typeface="Arial"/>
                        </a:rPr>
                        <a:t>2</a:t>
                      </a:r>
                      <a:r>
                        <a:rPr lang="en-US" sz="2200" i="1" kern="100" dirty="0">
                          <a:latin typeface="Times New Roman"/>
                          <a:ea typeface="新細明體"/>
                          <a:cs typeface="Arial"/>
                        </a:rPr>
                        <a:t>n</a:t>
                      </a:r>
                      <a:r>
                        <a:rPr lang="en-US" sz="2200" kern="100" dirty="0">
                          <a:latin typeface="Times New Roman"/>
                          <a:ea typeface="新細明體"/>
                          <a:cs typeface="Arial"/>
                        </a:rPr>
                        <a:t> + 3</a:t>
                      </a:r>
                      <a:endParaRPr lang="zh-TW" sz="22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內容版面配置區 2"/>
          <p:cNvSpPr txBox="1">
            <a:spLocks/>
          </p:cNvSpPr>
          <p:nvPr/>
        </p:nvSpPr>
        <p:spPr>
          <a:xfrm>
            <a:off x="868113" y="1559712"/>
            <a:ext cx="10251643" cy="1071570"/>
          </a:xfrm>
          <a:prstGeom prst="rect">
            <a:avLst/>
          </a:prstGeom>
        </p:spPr>
        <p:txBody>
          <a:bodyPr>
            <a:normAutofit/>
          </a:bodyPr>
          <a:lstStyle/>
          <a:p>
            <a:pPr marL="365760" indent="-283464">
              <a:spcBef>
                <a:spcPts val="600"/>
              </a:spcBef>
              <a:buClr>
                <a:schemeClr val="accent1"/>
              </a:buClr>
              <a:buSzPct val="80000"/>
              <a:buFont typeface="Wingdings 2"/>
              <a:buChar char=""/>
              <a:defRPr/>
            </a:pPr>
            <a:r>
              <a:rPr lang="zh-TW" altLang="en-US" sz="2800">
                <a:latin typeface="Microsoft JhengHei" charset="-120"/>
                <a:ea typeface="Microsoft JhengHei" charset="-120"/>
                <a:cs typeface="Microsoft JhengHei" charset="-120"/>
              </a:rPr>
              <a:t>執行一行指令時間為執行步驟乘上執行頻率總共執行時間。</a:t>
            </a:r>
            <a:endParaRPr lang="zh-TW" altLang="en-US" sz="2800"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90029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mj-ea"/>
              </a:rPr>
              <a:t>資料結構課程是什麼？</a:t>
            </a:r>
            <a:endParaRPr lang="zh-TW" altLang="en-US" b="1" dirty="0">
              <a:latin typeface="+mj-ea"/>
            </a:endParaRPr>
          </a:p>
        </p:txBody>
      </p:sp>
      <p:sp>
        <p:nvSpPr>
          <p:cNvPr id="3" name="內容版面配置區 2"/>
          <p:cNvSpPr>
            <a:spLocks noGrp="1"/>
          </p:cNvSpPr>
          <p:nvPr>
            <p:ph idx="1"/>
          </p:nvPr>
        </p:nvSpPr>
        <p:spPr/>
        <p:txBody>
          <a:bodyPr>
            <a:normAutofit/>
          </a:bodyPr>
          <a:lstStyle/>
          <a:p>
            <a:r>
              <a:rPr lang="zh-TW" altLang="en-US" dirty="0"/>
              <a:t>我們在此課程中會學習到如何表達或儲存資料，以及進一步來使用這些</a:t>
            </a:r>
            <a:r>
              <a:rPr lang="zh-TW" altLang="en-US" dirty="0" smtClean="0"/>
              <a:t>資料。</a:t>
            </a:r>
            <a:endParaRPr lang="en-US" altLang="zh-TW" dirty="0" smtClean="0"/>
          </a:p>
          <a:p>
            <a:r>
              <a:rPr lang="zh-TW" altLang="en-US" dirty="0"/>
              <a:t>不同的儲存</a:t>
            </a:r>
            <a:r>
              <a:rPr lang="zh-TW" altLang="en-US" dirty="0" smtClean="0"/>
              <a:t>方式會</a:t>
            </a:r>
            <a:r>
              <a:rPr lang="zh-TW" altLang="en-US" dirty="0"/>
              <a:t>有不同的操作</a:t>
            </a:r>
            <a:r>
              <a:rPr lang="zh-TW" altLang="en-US" dirty="0" smtClean="0"/>
              <a:t>方法，</a:t>
            </a:r>
            <a:r>
              <a:rPr lang="zh-TW" altLang="en-US" dirty="0"/>
              <a:t>其效率也不同</a:t>
            </a:r>
            <a:r>
              <a:rPr lang="zh-TW" altLang="en-US" dirty="0" smtClean="0"/>
              <a:t>。</a:t>
            </a:r>
            <a:endParaRPr lang="en-US" altLang="zh-TW" dirty="0" smtClean="0"/>
          </a:p>
          <a:p>
            <a:r>
              <a:rPr lang="zh-TW" altLang="en-US" dirty="0" smtClean="0"/>
              <a:t>我們</a:t>
            </a:r>
            <a:r>
              <a:rPr lang="zh-TW" altLang="en-US" dirty="0"/>
              <a:t>希望能開發效率較高的程式供使用者使用，所以我們會去比較不同的方法在效能上的差異。</a:t>
            </a:r>
          </a:p>
          <a:p>
            <a:endParaRPr lang="zh-TW" altLang="en-US" dirty="0"/>
          </a:p>
          <a:p>
            <a:endParaRPr lang="en-US" altLang="zh-TW" dirty="0" smtClean="0"/>
          </a:p>
        </p:txBody>
      </p:sp>
    </p:spTree>
    <p:extLst>
      <p:ext uri="{BB962C8B-B14F-4D97-AF65-F5344CB8AC3E}">
        <p14:creationId xmlns:p14="http://schemas.microsoft.com/office/powerpoint/2010/main" val="58055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計算程式執行的步驟（</a:t>
            </a:r>
            <a:r>
              <a:rPr lang="zh-TW" altLang="en-US" dirty="0" smtClean="0"/>
              <a:t>範例二）</a:t>
            </a:r>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692773213"/>
              </p:ext>
            </p:extLst>
          </p:nvPr>
        </p:nvGraphicFramePr>
        <p:xfrm>
          <a:off x="587829" y="1785926"/>
          <a:ext cx="11119757" cy="4273254"/>
        </p:xfrm>
        <a:graphic>
          <a:graphicData uri="http://schemas.openxmlformats.org/drawingml/2006/table">
            <a:tbl>
              <a:tblPr/>
              <a:tblGrid>
                <a:gridCol w="5140412"/>
                <a:gridCol w="2191116"/>
                <a:gridCol w="1877786"/>
                <a:gridCol w="1910443"/>
              </a:tblGrid>
              <a:tr h="571505">
                <a:tc>
                  <a:txBody>
                    <a:bodyPr/>
                    <a:lstStyle/>
                    <a:p>
                      <a:pPr>
                        <a:lnSpc>
                          <a:spcPts val="1500"/>
                        </a:lnSpc>
                        <a:spcAft>
                          <a:spcPts val="0"/>
                        </a:spcAft>
                      </a:pPr>
                      <a:r>
                        <a:rPr lang="en-US" altLang="zh-TW" sz="2200" kern="100" dirty="0" smtClean="0">
                          <a:latin typeface="Times New Roman"/>
                          <a:ea typeface="新細明體"/>
                          <a:cs typeface="Arial"/>
                        </a:rPr>
                        <a:t>Statement</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2200" kern="100" dirty="0" smtClean="0">
                          <a:latin typeface="Times New Roman"/>
                          <a:ea typeface="新細明體"/>
                          <a:cs typeface="Arial"/>
                        </a:rPr>
                        <a:t>Steps / executed</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altLang="zh-TW" sz="2200" kern="100" dirty="0" smtClean="0">
                          <a:latin typeface="Times New Roman"/>
                          <a:ea typeface="新細明體"/>
                          <a:cs typeface="Arial"/>
                        </a:rPr>
                        <a:t>Frequency</a:t>
                      </a:r>
                      <a:endParaRPr lang="zh-TW" sz="2200" kern="100" dirty="0">
                        <a:latin typeface="Times New Roman"/>
                        <a:ea typeface="新細明體"/>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altLang="zh-TW" sz="2200" kern="100" dirty="0" smtClean="0">
                          <a:latin typeface="Times New Roman"/>
                          <a:ea typeface="新細明體"/>
                          <a:cs typeface="Arial"/>
                        </a:rPr>
                        <a:t>Steps</a:t>
                      </a:r>
                      <a:endParaRPr lang="zh-TW" sz="22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7558">
                <a:tc>
                  <a:txBody>
                    <a:bodyPr/>
                    <a:lstStyle/>
                    <a:p>
                      <a:r>
                        <a:rPr kumimoji="0" lang="en-US" sz="2000" b="0" kern="1200" dirty="0" smtClean="0">
                          <a:solidFill>
                            <a:schemeClr val="tx1"/>
                          </a:solidFill>
                          <a:latin typeface="+mn-lt"/>
                          <a:ea typeface="+mn-ea"/>
                          <a:cs typeface="+mn-cs"/>
                        </a:rPr>
                        <a:t>public static void</a:t>
                      </a:r>
                      <a:r>
                        <a:rPr kumimoji="0" lang="en-US" sz="2000" b="0" i="1"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add </a:t>
                      </a:r>
                      <a:r>
                        <a:rPr kumimoji="0" lang="en-US" sz="2000" b="0" kern="1200" dirty="0" smtClean="0">
                          <a:solidFill>
                            <a:schemeClr val="tx1"/>
                          </a:solidFill>
                          <a:latin typeface="+mn-lt"/>
                          <a:ea typeface="+mn-ea"/>
                          <a:cs typeface="+mn-cs"/>
                        </a:rPr>
                        <a:t>(</a:t>
                      </a:r>
                      <a:r>
                        <a:rPr kumimoji="0" lang="en-US" sz="2000" b="0" kern="1200" dirty="0" err="1" smtClean="0">
                          <a:solidFill>
                            <a:schemeClr val="tx1"/>
                          </a:solidFill>
                          <a:latin typeface="+mn-lt"/>
                          <a:ea typeface="+mn-ea"/>
                          <a:cs typeface="+mn-cs"/>
                        </a:rPr>
                        <a:t>int</a:t>
                      </a:r>
                      <a:r>
                        <a:rPr kumimoji="0" lang="en-US" sz="2000" b="0"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a, </a:t>
                      </a:r>
                      <a:r>
                        <a:rPr kumimoji="0" lang="en-US" sz="2000" b="0" i="0" kern="1200" dirty="0" err="1" smtClean="0">
                          <a:solidFill>
                            <a:schemeClr val="tx1"/>
                          </a:solidFill>
                          <a:latin typeface="+mn-lt"/>
                          <a:ea typeface="+mn-ea"/>
                          <a:cs typeface="+mn-cs"/>
                        </a:rPr>
                        <a:t>int</a:t>
                      </a:r>
                      <a:r>
                        <a:rPr kumimoji="0" lang="en-US" sz="2000" b="0" i="0" kern="1200" dirty="0" smtClean="0">
                          <a:solidFill>
                            <a:schemeClr val="tx1"/>
                          </a:solidFill>
                          <a:latin typeface="+mn-lt"/>
                          <a:ea typeface="+mn-ea"/>
                          <a:cs typeface="+mn-cs"/>
                        </a:rPr>
                        <a:t> rows, </a:t>
                      </a:r>
                      <a:r>
                        <a:rPr kumimoji="0" lang="en-US" sz="2000" b="0" i="0" kern="1200" dirty="0" err="1" smtClean="0">
                          <a:solidFill>
                            <a:schemeClr val="tx1"/>
                          </a:solidFill>
                          <a:latin typeface="+mn-lt"/>
                          <a:ea typeface="+mn-ea"/>
                          <a:cs typeface="+mn-cs"/>
                        </a:rPr>
                        <a:t>int</a:t>
                      </a:r>
                      <a:r>
                        <a:rPr kumimoji="0" lang="en-US" sz="2000" b="0" i="0" kern="1200" dirty="0" smtClean="0">
                          <a:solidFill>
                            <a:schemeClr val="tx1"/>
                          </a:solidFill>
                          <a:latin typeface="+mn-lt"/>
                          <a:ea typeface="+mn-ea"/>
                          <a:cs typeface="+mn-cs"/>
                        </a:rPr>
                        <a:t> cols</a:t>
                      </a:r>
                      <a:r>
                        <a:rPr kumimoji="0" lang="en-US" sz="2000" b="0" kern="1200" dirty="0" smtClean="0">
                          <a:solidFill>
                            <a:schemeClr val="tx1"/>
                          </a:solidFill>
                          <a:latin typeface="+mn-lt"/>
                          <a:ea typeface="+mn-ea"/>
                          <a:cs typeface="+mn-cs"/>
                        </a:rPr>
                        <a:t>)</a:t>
                      </a:r>
                      <a:r>
                        <a:rPr kumimoji="0" lang="en-US" sz="2000" b="0" kern="1200" baseline="0" dirty="0" smtClean="0">
                          <a:solidFill>
                            <a:schemeClr val="tx1"/>
                          </a:solidFill>
                          <a:latin typeface="+mn-lt"/>
                          <a:ea typeface="+mn-ea"/>
                          <a:cs typeface="+mn-cs"/>
                        </a:rPr>
                        <a:t> </a:t>
                      </a:r>
                      <a:r>
                        <a:rPr kumimoji="0" lang="en-US" sz="2000" b="0" kern="1200" dirty="0" smtClean="0">
                          <a:solidFill>
                            <a:schemeClr val="tx1"/>
                          </a:solidFill>
                          <a:latin typeface="+mn-lt"/>
                          <a:ea typeface="+mn-ea"/>
                          <a:cs typeface="+mn-cs"/>
                        </a:rPr>
                        <a:t>{</a:t>
                      </a:r>
                      <a:endParaRPr kumimoji="0" lang="zh-TW" altLang="en-US" sz="2000" b="0" kern="1200" dirty="0" smtClean="0">
                        <a:solidFill>
                          <a:schemeClr val="tx1"/>
                        </a:solidFill>
                        <a:latin typeface="+mn-lt"/>
                        <a:ea typeface="+mn-ea"/>
                        <a:cs typeface="+mn-cs"/>
                      </a:endParaRPr>
                    </a:p>
                    <a:p>
                      <a:r>
                        <a:rPr kumimoji="0" lang="en-US" sz="2000" b="0" kern="1200" dirty="0" smtClean="0">
                          <a:solidFill>
                            <a:schemeClr val="tx1"/>
                          </a:solidFill>
                          <a:latin typeface="+mn-lt"/>
                          <a:ea typeface="+mn-ea"/>
                          <a:cs typeface="+mn-cs"/>
                        </a:rPr>
                        <a:t>  </a:t>
                      </a:r>
                      <a:r>
                        <a:rPr kumimoji="0" lang="en-US" sz="2000" b="0" kern="1200" dirty="0" smtClean="0">
                          <a:solidFill>
                            <a:schemeClr val="tx1"/>
                          </a:solidFill>
                          <a:latin typeface="+mn-lt"/>
                          <a:ea typeface="+mn-ea"/>
                          <a:cs typeface="+mn-cs"/>
                        </a:rPr>
                        <a:t> </a:t>
                      </a:r>
                      <a:r>
                        <a:rPr kumimoji="0" lang="en-US" sz="2000" b="0" kern="1200" dirty="0" smtClean="0">
                          <a:solidFill>
                            <a:schemeClr val="tx1"/>
                          </a:solidFill>
                          <a:latin typeface="+mn-lt"/>
                          <a:ea typeface="+mn-ea"/>
                          <a:cs typeface="+mn-cs"/>
                        </a:rPr>
                        <a:t>for </a:t>
                      </a:r>
                      <a:r>
                        <a:rPr kumimoji="0" lang="en-US" sz="2000" b="0" kern="1200" dirty="0" smtClean="0">
                          <a:solidFill>
                            <a:schemeClr val="tx1"/>
                          </a:solidFill>
                          <a:latin typeface="+mn-lt"/>
                          <a:ea typeface="+mn-ea"/>
                          <a:cs typeface="+mn-cs"/>
                        </a:rPr>
                        <a:t>(</a:t>
                      </a:r>
                      <a:r>
                        <a:rPr kumimoji="0" lang="en-US" sz="2000" b="0" kern="1200" dirty="0" err="1" smtClean="0">
                          <a:solidFill>
                            <a:schemeClr val="tx1"/>
                          </a:solidFill>
                          <a:latin typeface="+mn-lt"/>
                          <a:ea typeface="+mn-ea"/>
                          <a:cs typeface="+mn-cs"/>
                        </a:rPr>
                        <a:t>int</a:t>
                      </a:r>
                      <a:r>
                        <a:rPr kumimoji="0" lang="en-US" sz="2000" b="0" i="1" kern="1200" dirty="0" smtClean="0">
                          <a:solidFill>
                            <a:schemeClr val="tx1"/>
                          </a:solidFill>
                          <a:latin typeface="+mn-lt"/>
                          <a:ea typeface="+mn-ea"/>
                          <a:cs typeface="+mn-cs"/>
                        </a:rPr>
                        <a:t>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 = 0 ;</a:t>
                      </a:r>
                      <a:r>
                        <a:rPr kumimoji="0" lang="en-US" sz="2000" b="0" i="1" kern="1200" dirty="0" smtClean="0">
                          <a:solidFill>
                            <a:schemeClr val="tx1"/>
                          </a:solidFill>
                          <a:latin typeface="+mn-lt"/>
                          <a:ea typeface="+mn-ea"/>
                          <a:cs typeface="+mn-cs"/>
                        </a:rPr>
                        <a:t>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 &lt;</a:t>
                      </a:r>
                      <a:r>
                        <a:rPr kumimoji="0" lang="en-US" sz="2000" b="0" i="1"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rows</a:t>
                      </a:r>
                      <a:r>
                        <a:rPr kumimoji="0" lang="en-US" sz="2000" b="0" kern="1200" dirty="0" smtClean="0">
                          <a:solidFill>
                            <a:schemeClr val="tx1"/>
                          </a:solidFill>
                          <a:latin typeface="+mn-lt"/>
                          <a:ea typeface="+mn-ea"/>
                          <a:cs typeface="+mn-cs"/>
                        </a:rPr>
                        <a:t>;</a:t>
                      </a:r>
                      <a:r>
                        <a:rPr kumimoji="0" lang="en-US" sz="2000" b="0" i="1" kern="1200" dirty="0" smtClean="0">
                          <a:solidFill>
                            <a:schemeClr val="tx1"/>
                          </a:solidFill>
                          <a:latin typeface="+mn-lt"/>
                          <a:ea typeface="+mn-ea"/>
                          <a:cs typeface="+mn-cs"/>
                        </a:rPr>
                        <a:t>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a:t>
                      </a:r>
                      <a:endParaRPr kumimoji="0" lang="zh-TW" altLang="en-US" sz="2000" b="0" kern="1200" dirty="0" smtClean="0">
                        <a:solidFill>
                          <a:schemeClr val="tx1"/>
                        </a:solidFill>
                        <a:latin typeface="+mn-lt"/>
                        <a:ea typeface="+mn-ea"/>
                        <a:cs typeface="+mn-cs"/>
                      </a:endParaRPr>
                    </a:p>
                    <a:p>
                      <a:r>
                        <a:rPr kumimoji="0" lang="en-US" sz="2000" b="0" kern="1200" dirty="0" smtClean="0">
                          <a:solidFill>
                            <a:schemeClr val="tx1"/>
                          </a:solidFill>
                          <a:latin typeface="+mn-lt"/>
                          <a:ea typeface="+mn-ea"/>
                          <a:cs typeface="+mn-cs"/>
                        </a:rPr>
                        <a:t>      for </a:t>
                      </a:r>
                      <a:r>
                        <a:rPr kumimoji="0" lang="en-US" sz="2000" b="0" kern="1200" dirty="0" smtClean="0">
                          <a:solidFill>
                            <a:schemeClr val="tx1"/>
                          </a:solidFill>
                          <a:latin typeface="+mn-lt"/>
                          <a:ea typeface="+mn-ea"/>
                          <a:cs typeface="+mn-cs"/>
                        </a:rPr>
                        <a:t>(</a:t>
                      </a:r>
                      <a:r>
                        <a:rPr kumimoji="0" lang="en-US" sz="2000" b="0" kern="1200" dirty="0" err="1" smtClean="0">
                          <a:solidFill>
                            <a:schemeClr val="tx1"/>
                          </a:solidFill>
                          <a:latin typeface="+mn-lt"/>
                          <a:ea typeface="+mn-ea"/>
                          <a:cs typeface="+mn-cs"/>
                        </a:rPr>
                        <a:t>int</a:t>
                      </a:r>
                      <a:r>
                        <a:rPr kumimoji="0" lang="en-US" sz="2000" b="0"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j</a:t>
                      </a:r>
                      <a:r>
                        <a:rPr kumimoji="0" lang="en-US" sz="2000" b="0" kern="1200" dirty="0" smtClean="0">
                          <a:solidFill>
                            <a:schemeClr val="tx1"/>
                          </a:solidFill>
                          <a:latin typeface="+mn-lt"/>
                          <a:ea typeface="+mn-ea"/>
                          <a:cs typeface="+mn-cs"/>
                        </a:rPr>
                        <a:t> = 0 ;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 &lt;</a:t>
                      </a:r>
                      <a:r>
                        <a:rPr kumimoji="0" lang="en-US" sz="2000" b="0" i="1"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cols</a:t>
                      </a:r>
                      <a:r>
                        <a:rPr kumimoji="0" lang="en-US" sz="2000" b="0"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j</a:t>
                      </a:r>
                      <a:r>
                        <a:rPr kumimoji="0" lang="en-US" sz="2000" b="0" kern="1200" dirty="0" smtClean="0">
                          <a:solidFill>
                            <a:schemeClr val="tx1"/>
                          </a:solidFill>
                          <a:latin typeface="+mn-lt"/>
                          <a:ea typeface="+mn-ea"/>
                          <a:cs typeface="+mn-cs"/>
                        </a:rPr>
                        <a:t>++)</a:t>
                      </a:r>
                      <a:endParaRPr kumimoji="0" lang="zh-TW" altLang="en-US" sz="2000" b="0" kern="1200" dirty="0" smtClean="0">
                        <a:solidFill>
                          <a:schemeClr val="tx1"/>
                        </a:solidFill>
                        <a:latin typeface="+mn-lt"/>
                        <a:ea typeface="+mn-ea"/>
                        <a:cs typeface="+mn-cs"/>
                      </a:endParaRPr>
                    </a:p>
                    <a:p>
                      <a:r>
                        <a:rPr kumimoji="0" lang="en-US" sz="2000" b="0" kern="1200" dirty="0" smtClean="0">
                          <a:solidFill>
                            <a:schemeClr val="tx1"/>
                          </a:solidFill>
                          <a:latin typeface="+mn-lt"/>
                          <a:ea typeface="+mn-ea"/>
                          <a:cs typeface="+mn-cs"/>
                        </a:rPr>
                        <a:t>         </a:t>
                      </a:r>
                      <a:r>
                        <a:rPr kumimoji="0" lang="en-US" sz="2000" b="0" i="1" kern="1200" dirty="0" smtClean="0">
                          <a:solidFill>
                            <a:schemeClr val="tx1"/>
                          </a:solidFill>
                          <a:latin typeface="+mn-lt"/>
                          <a:ea typeface="+mn-ea"/>
                          <a:cs typeface="+mn-cs"/>
                        </a:rPr>
                        <a:t>c </a:t>
                      </a:r>
                      <a:r>
                        <a:rPr kumimoji="0" lang="en-US" sz="2000" b="0" kern="1200" dirty="0" smtClean="0">
                          <a:solidFill>
                            <a:schemeClr val="tx1"/>
                          </a:solidFill>
                          <a:latin typeface="+mn-lt"/>
                          <a:ea typeface="+mn-ea"/>
                          <a:cs typeface="+mn-cs"/>
                        </a:rPr>
                        <a:t>[</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a:t>
                      </a:r>
                      <a:r>
                        <a:rPr kumimoji="0" lang="en-US" sz="2000" b="0" i="1" kern="1200" dirty="0" smtClean="0">
                          <a:solidFill>
                            <a:schemeClr val="tx1"/>
                          </a:solidFill>
                          <a:latin typeface="+mn-lt"/>
                          <a:ea typeface="+mn-ea"/>
                          <a:cs typeface="+mn-cs"/>
                        </a:rPr>
                        <a:t>j</a:t>
                      </a:r>
                      <a:r>
                        <a:rPr kumimoji="0" lang="en-US" sz="2000" b="0" kern="1200" dirty="0" smtClean="0">
                          <a:solidFill>
                            <a:schemeClr val="tx1"/>
                          </a:solidFill>
                          <a:latin typeface="+mn-lt"/>
                          <a:ea typeface="+mn-ea"/>
                          <a:cs typeface="+mn-cs"/>
                        </a:rPr>
                        <a:t>] = </a:t>
                      </a:r>
                      <a:r>
                        <a:rPr kumimoji="0" lang="en-US" sz="2000" b="0" i="1" kern="1200" dirty="0" smtClean="0">
                          <a:solidFill>
                            <a:schemeClr val="tx1"/>
                          </a:solidFill>
                          <a:latin typeface="+mn-lt"/>
                          <a:ea typeface="+mn-ea"/>
                          <a:cs typeface="+mn-cs"/>
                        </a:rPr>
                        <a:t>a</a:t>
                      </a:r>
                      <a:r>
                        <a:rPr kumimoji="0" lang="en-US" sz="2000" b="0" kern="1200" dirty="0" smtClean="0">
                          <a:solidFill>
                            <a:schemeClr val="tx1"/>
                          </a:solidFill>
                          <a:latin typeface="+mn-lt"/>
                          <a:ea typeface="+mn-ea"/>
                          <a:cs typeface="+mn-cs"/>
                        </a:rPr>
                        <a:t>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a:t>
                      </a:r>
                      <a:r>
                        <a:rPr kumimoji="0" lang="en-US" sz="2000" b="0" i="1" kern="1200" dirty="0" smtClean="0">
                          <a:solidFill>
                            <a:schemeClr val="tx1"/>
                          </a:solidFill>
                          <a:latin typeface="+mn-lt"/>
                          <a:ea typeface="+mn-ea"/>
                          <a:cs typeface="+mn-cs"/>
                        </a:rPr>
                        <a:t>j</a:t>
                      </a:r>
                      <a:r>
                        <a:rPr kumimoji="0" lang="en-US" sz="2000" b="0" kern="1200" dirty="0" smtClean="0">
                          <a:solidFill>
                            <a:schemeClr val="tx1"/>
                          </a:solidFill>
                          <a:latin typeface="+mn-lt"/>
                          <a:ea typeface="+mn-ea"/>
                          <a:cs typeface="+mn-cs"/>
                        </a:rPr>
                        <a:t>] + </a:t>
                      </a:r>
                      <a:r>
                        <a:rPr kumimoji="0" lang="en-US" sz="2000" b="0" i="1" kern="1200" dirty="0" smtClean="0">
                          <a:solidFill>
                            <a:schemeClr val="tx1"/>
                          </a:solidFill>
                          <a:latin typeface="+mn-lt"/>
                          <a:ea typeface="+mn-ea"/>
                          <a:cs typeface="+mn-cs"/>
                        </a:rPr>
                        <a:t>b</a:t>
                      </a:r>
                      <a:r>
                        <a:rPr kumimoji="0" lang="en-US" sz="2000" b="0" kern="1200" dirty="0" smtClean="0">
                          <a:solidFill>
                            <a:schemeClr val="tx1"/>
                          </a:solidFill>
                          <a:latin typeface="+mn-lt"/>
                          <a:ea typeface="+mn-ea"/>
                          <a:cs typeface="+mn-cs"/>
                        </a:rPr>
                        <a:t> [</a:t>
                      </a:r>
                      <a:r>
                        <a:rPr kumimoji="0" lang="en-US" sz="2000" b="0" i="1" kern="1200" dirty="0" err="1" smtClean="0">
                          <a:solidFill>
                            <a:schemeClr val="tx1"/>
                          </a:solidFill>
                          <a:latin typeface="+mn-lt"/>
                          <a:ea typeface="+mn-ea"/>
                          <a:cs typeface="+mn-cs"/>
                        </a:rPr>
                        <a:t>i</a:t>
                      </a:r>
                      <a:r>
                        <a:rPr kumimoji="0" lang="en-US" sz="2000" b="0" kern="1200" dirty="0" smtClean="0">
                          <a:solidFill>
                            <a:schemeClr val="tx1"/>
                          </a:solidFill>
                          <a:latin typeface="+mn-lt"/>
                          <a:ea typeface="+mn-ea"/>
                          <a:cs typeface="+mn-cs"/>
                        </a:rPr>
                        <a:t>][</a:t>
                      </a:r>
                      <a:r>
                        <a:rPr kumimoji="0" lang="en-US" sz="2000" b="0" i="1" kern="1200" dirty="0" smtClean="0">
                          <a:solidFill>
                            <a:schemeClr val="tx1"/>
                          </a:solidFill>
                          <a:latin typeface="+mn-lt"/>
                          <a:ea typeface="+mn-ea"/>
                          <a:cs typeface="+mn-cs"/>
                        </a:rPr>
                        <a:t>j</a:t>
                      </a:r>
                      <a:r>
                        <a:rPr kumimoji="0" lang="en-US" sz="2000" b="0" kern="1200" dirty="0" smtClean="0">
                          <a:solidFill>
                            <a:schemeClr val="tx1"/>
                          </a:solidFill>
                          <a:latin typeface="+mn-lt"/>
                          <a:ea typeface="+mn-ea"/>
                          <a:cs typeface="+mn-cs"/>
                        </a:rPr>
                        <a:t>] ;</a:t>
                      </a:r>
                      <a:endParaRPr kumimoji="0" lang="zh-TW" altLang="en-US" sz="2000" b="0" kern="1200" dirty="0" smtClean="0">
                        <a:solidFill>
                          <a:schemeClr val="tx1"/>
                        </a:solidFill>
                        <a:latin typeface="+mn-lt"/>
                        <a:ea typeface="+mn-ea"/>
                        <a:cs typeface="+mn-cs"/>
                      </a:endParaRPr>
                    </a:p>
                    <a:p>
                      <a:r>
                        <a:rPr kumimoji="0" lang="en-US" sz="2000" b="0" kern="1200" dirty="0" smtClean="0">
                          <a:solidFill>
                            <a:schemeClr val="tx1"/>
                          </a:solidFill>
                          <a:latin typeface="+mn-lt"/>
                          <a:ea typeface="+mn-ea"/>
                          <a:cs typeface="+mn-cs"/>
                        </a:rPr>
                        <a:t>}</a:t>
                      </a:r>
                      <a:endParaRPr lang="zh-TW" altLang="en-US" sz="2000" b="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altLang="zh-TW" sz="2200" kern="100" dirty="0" smtClean="0">
                          <a:latin typeface="Times New Roman"/>
                          <a:ea typeface="新細明體"/>
                          <a:cs typeface="Times New Roman"/>
                        </a:rPr>
                        <a:t>0</a:t>
                      </a:r>
                      <a:endParaRPr lang="en-US" altLang="zh-TW" sz="2200" kern="100" dirty="0" smtClean="0">
                        <a:latin typeface="Times New Roman"/>
                        <a:ea typeface="新細明體"/>
                        <a:cs typeface="Times New Roman"/>
                      </a:endParaRPr>
                    </a:p>
                    <a:p>
                      <a:pPr>
                        <a:lnSpc>
                          <a:spcPct val="100000"/>
                        </a:lnSpc>
                        <a:spcAft>
                          <a:spcPts val="0"/>
                        </a:spcAft>
                      </a:pPr>
                      <a:r>
                        <a:rPr lang="en-US" altLang="zh-TW" sz="2200" kern="100" dirty="0" smtClean="0">
                          <a:latin typeface="Times New Roman"/>
                          <a:ea typeface="新細明體"/>
                          <a:cs typeface="Times New Roman"/>
                        </a:rPr>
                        <a:t>1</a:t>
                      </a:r>
                    </a:p>
                    <a:p>
                      <a:pPr>
                        <a:lnSpc>
                          <a:spcPct val="100000"/>
                        </a:lnSpc>
                        <a:spcAft>
                          <a:spcPts val="0"/>
                        </a:spcAft>
                      </a:pPr>
                      <a:r>
                        <a:rPr lang="en-US" altLang="zh-TW" sz="2200" kern="100" dirty="0" smtClean="0">
                          <a:latin typeface="Times New Roman"/>
                          <a:ea typeface="新細明體"/>
                          <a:cs typeface="Times New Roman"/>
                        </a:rPr>
                        <a:t>1</a:t>
                      </a:r>
                    </a:p>
                    <a:p>
                      <a:pPr>
                        <a:lnSpc>
                          <a:spcPct val="100000"/>
                        </a:lnSpc>
                        <a:spcAft>
                          <a:spcPts val="0"/>
                        </a:spcAft>
                      </a:pPr>
                      <a:r>
                        <a:rPr lang="en-US" altLang="zh-TW" sz="2200" kern="100" dirty="0" smtClean="0">
                          <a:latin typeface="Times New Roman"/>
                          <a:ea typeface="新細明體"/>
                          <a:cs typeface="Times New Roman"/>
                        </a:rPr>
                        <a:t>1</a:t>
                      </a:r>
                    </a:p>
                    <a:p>
                      <a:pPr>
                        <a:lnSpc>
                          <a:spcPct val="100000"/>
                        </a:lnSpc>
                        <a:spcAft>
                          <a:spcPts val="0"/>
                        </a:spcAft>
                      </a:pPr>
                      <a:r>
                        <a:rPr lang="en-US" altLang="zh-TW" sz="2200" kern="100" dirty="0" smtClean="0">
                          <a:latin typeface="Times New Roman"/>
                          <a:ea typeface="新細明體"/>
                          <a:cs typeface="Times New Roman"/>
                        </a:rPr>
                        <a:t>0</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altLang="zh-TW" sz="2200" kern="100" dirty="0" smtClean="0">
                          <a:latin typeface="Times New Roman"/>
                          <a:ea typeface="新細明體"/>
                          <a:cs typeface="Times New Roman"/>
                        </a:rPr>
                        <a:t>0</a:t>
                      </a:r>
                      <a:endParaRPr lang="en-US" altLang="zh-TW" sz="2200" kern="100" dirty="0" smtClean="0">
                        <a:latin typeface="Times New Roman"/>
                        <a:ea typeface="新細明體"/>
                        <a:cs typeface="Times New Roman"/>
                      </a:endParaRPr>
                    </a:p>
                    <a:p>
                      <a:pPr>
                        <a:lnSpc>
                          <a:spcPct val="100000"/>
                        </a:lnSpc>
                        <a:spcAft>
                          <a:spcPts val="0"/>
                        </a:spcAft>
                      </a:pPr>
                      <a:r>
                        <a:rPr lang="en-US" altLang="zh-TW" sz="2200" kern="100" dirty="0" smtClean="0">
                          <a:latin typeface="Times New Roman"/>
                          <a:ea typeface="新細明體"/>
                          <a:cs typeface="Times New Roman"/>
                        </a:rPr>
                        <a:t>rows+1</a:t>
                      </a:r>
                    </a:p>
                    <a:p>
                      <a:pPr>
                        <a:lnSpc>
                          <a:spcPct val="100000"/>
                        </a:lnSpc>
                        <a:spcAft>
                          <a:spcPts val="0"/>
                        </a:spcAft>
                      </a:pPr>
                      <a:r>
                        <a:rPr lang="en-US" altLang="zh-TW" sz="2200" kern="100" dirty="0" smtClean="0">
                          <a:latin typeface="Times New Roman"/>
                          <a:ea typeface="新細明體"/>
                          <a:cs typeface="Times New Roman"/>
                        </a:rPr>
                        <a:t>rows(cols+1)</a:t>
                      </a:r>
                    </a:p>
                    <a:p>
                      <a:pPr>
                        <a:lnSpc>
                          <a:spcPct val="100000"/>
                        </a:lnSpc>
                        <a:spcAft>
                          <a:spcPts val="0"/>
                        </a:spcAft>
                      </a:pPr>
                      <a:r>
                        <a:rPr lang="en-US" altLang="zh-TW" sz="2200" kern="100" dirty="0" smtClean="0">
                          <a:latin typeface="Times New Roman"/>
                          <a:ea typeface="新細明體"/>
                          <a:cs typeface="Times New Roman"/>
                        </a:rPr>
                        <a:t>rows*cols</a:t>
                      </a:r>
                    </a:p>
                    <a:p>
                      <a:pPr>
                        <a:lnSpc>
                          <a:spcPct val="100000"/>
                        </a:lnSpc>
                        <a:spcAft>
                          <a:spcPts val="0"/>
                        </a:spcAft>
                      </a:pPr>
                      <a:r>
                        <a:rPr lang="en-US" altLang="zh-TW" sz="2200" kern="100" dirty="0" smtClean="0">
                          <a:latin typeface="Times New Roman"/>
                          <a:ea typeface="新細明體"/>
                          <a:cs typeface="Times New Roman"/>
                        </a:rPr>
                        <a:t>0</a:t>
                      </a:r>
                      <a:endParaRPr lang="zh-TW" sz="2200" kern="100" dirty="0">
                        <a:latin typeface="Times New Roman"/>
                        <a:ea typeface="新細明體"/>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altLang="zh-TW" sz="2200" kern="100" dirty="0" smtClean="0">
                          <a:latin typeface="Times New Roman"/>
                          <a:ea typeface="新細明體"/>
                          <a:cs typeface="Times New Roman"/>
                        </a:rPr>
                        <a:t>0</a:t>
                      </a:r>
                      <a:endParaRPr lang="en-US" altLang="zh-TW" sz="2200" kern="100" dirty="0" smtClean="0">
                        <a:latin typeface="Times New Roman"/>
                        <a:ea typeface="新細明體"/>
                        <a:cs typeface="Times New Roman"/>
                      </a:endParaRPr>
                    </a:p>
                    <a:p>
                      <a:pPr>
                        <a:lnSpc>
                          <a:spcPct val="100000"/>
                        </a:lnSpc>
                        <a:spcAft>
                          <a:spcPts val="0"/>
                        </a:spcAft>
                      </a:pPr>
                      <a:r>
                        <a:rPr lang="en-US" altLang="zh-TW" sz="2200" kern="100" dirty="0" smtClean="0">
                          <a:latin typeface="Times New Roman"/>
                          <a:ea typeface="新細明體"/>
                          <a:cs typeface="Times New Roman"/>
                        </a:rPr>
                        <a:t>rows+1</a:t>
                      </a:r>
                    </a:p>
                    <a:p>
                      <a:pPr>
                        <a:lnSpc>
                          <a:spcPct val="100000"/>
                        </a:lnSpc>
                        <a:spcAft>
                          <a:spcPts val="0"/>
                        </a:spcAft>
                      </a:pPr>
                      <a:r>
                        <a:rPr lang="en-US" altLang="zh-TW" sz="2200" kern="100" dirty="0" smtClean="0">
                          <a:latin typeface="Times New Roman"/>
                          <a:ea typeface="新細明體"/>
                          <a:cs typeface="Times New Roman"/>
                        </a:rPr>
                        <a:t>rows(cols+1)</a:t>
                      </a:r>
                    </a:p>
                    <a:p>
                      <a:pPr>
                        <a:lnSpc>
                          <a:spcPct val="100000"/>
                        </a:lnSpc>
                        <a:spcAft>
                          <a:spcPts val="0"/>
                        </a:spcAft>
                      </a:pPr>
                      <a:r>
                        <a:rPr lang="en-US" altLang="zh-TW" sz="2200" kern="100" dirty="0" smtClean="0">
                          <a:latin typeface="Times New Roman"/>
                          <a:ea typeface="新細明體"/>
                          <a:cs typeface="Times New Roman"/>
                        </a:rPr>
                        <a:t>rows*cols</a:t>
                      </a:r>
                    </a:p>
                    <a:p>
                      <a:pPr>
                        <a:lnSpc>
                          <a:spcPct val="100000"/>
                        </a:lnSpc>
                        <a:spcAft>
                          <a:spcPts val="0"/>
                        </a:spcAft>
                      </a:pPr>
                      <a:r>
                        <a:rPr lang="en-US" altLang="zh-TW" sz="2200" kern="100" dirty="0" smtClean="0">
                          <a:latin typeface="Times New Roman"/>
                          <a:ea typeface="新細明體"/>
                          <a:cs typeface="Times New Roman"/>
                        </a:rPr>
                        <a:t>0</a:t>
                      </a:r>
                      <a:endParaRPr lang="zh-TW" sz="22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191">
                <a:tc>
                  <a:txBody>
                    <a:bodyPr/>
                    <a:lstStyle/>
                    <a:p>
                      <a:pPr>
                        <a:lnSpc>
                          <a:spcPts val="1500"/>
                        </a:lnSpc>
                        <a:spcAft>
                          <a:spcPts val="0"/>
                        </a:spcAft>
                      </a:pPr>
                      <a:r>
                        <a:rPr lang="en-US" altLang="zh-TW" sz="2200" kern="100" dirty="0" smtClean="0">
                          <a:latin typeface="Times New Roman"/>
                          <a:ea typeface="新細明體"/>
                          <a:cs typeface="Arial"/>
                        </a:rPr>
                        <a:t>Total</a:t>
                      </a:r>
                      <a:endParaRPr lang="zh-TW" sz="2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r">
                        <a:lnSpc>
                          <a:spcPts val="1500"/>
                        </a:lnSpc>
                        <a:spcAft>
                          <a:spcPts val="0"/>
                        </a:spcAft>
                      </a:pPr>
                      <a:r>
                        <a:rPr lang="en-US" sz="2200" kern="100" dirty="0" smtClean="0">
                          <a:latin typeface="Times New Roman"/>
                          <a:ea typeface="新細明體"/>
                          <a:cs typeface="Arial"/>
                        </a:rPr>
                        <a:t>2</a:t>
                      </a:r>
                      <a:r>
                        <a:rPr lang="en-US" sz="2200" i="1" kern="100" dirty="0" smtClean="0">
                          <a:latin typeface="Times New Roman"/>
                          <a:ea typeface="新細明體"/>
                          <a:cs typeface="Arial"/>
                        </a:rPr>
                        <a:t>rows*cols+</a:t>
                      </a:r>
                      <a:r>
                        <a:rPr lang="en-US" sz="2200" i="0" kern="100" dirty="0" smtClean="0">
                          <a:latin typeface="Times New Roman"/>
                          <a:ea typeface="新細明體"/>
                          <a:cs typeface="Arial"/>
                        </a:rPr>
                        <a:t>2</a:t>
                      </a:r>
                      <a:r>
                        <a:rPr lang="en-US" sz="2200" i="1" kern="100" dirty="0" smtClean="0">
                          <a:latin typeface="Times New Roman"/>
                          <a:ea typeface="新細明體"/>
                          <a:cs typeface="Arial"/>
                        </a:rPr>
                        <a:t>rows+</a:t>
                      </a:r>
                      <a:r>
                        <a:rPr lang="en-US" sz="2200" i="0" kern="100" dirty="0" smtClean="0">
                          <a:latin typeface="Times New Roman"/>
                          <a:ea typeface="新細明體"/>
                          <a:cs typeface="Arial"/>
                        </a:rPr>
                        <a:t>1</a:t>
                      </a:r>
                      <a:endParaRPr lang="zh-TW" sz="2200" i="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pPr>
                        <a:lnSpc>
                          <a:spcPts val="1500"/>
                        </a:lnSpc>
                        <a:spcAft>
                          <a:spcPts val="0"/>
                        </a:spcAft>
                      </a:pPr>
                      <a:endParaRPr lang="zh-TW" sz="2200" kern="100" dirty="0">
                        <a:latin typeface="Times New Roman"/>
                        <a:ea typeface="新細明體"/>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98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漸進符號（</a:t>
            </a:r>
            <a:r>
              <a:rPr lang="en-US" altLang="zh-TW" dirty="0" smtClean="0"/>
              <a:t>Asymptotic Notation</a:t>
            </a:r>
            <a:r>
              <a:rPr lang="zh-TW" altLang="en-US" dirty="0" smtClean="0"/>
              <a:t>）</a:t>
            </a:r>
            <a:endParaRPr lang="zh-TW" altLang="en-US" dirty="0"/>
          </a:p>
        </p:txBody>
      </p:sp>
      <p:sp>
        <p:nvSpPr>
          <p:cNvPr id="3" name="內容版面配置區 2"/>
          <p:cNvSpPr>
            <a:spLocks noGrp="1"/>
          </p:cNvSpPr>
          <p:nvPr>
            <p:ph idx="1"/>
          </p:nvPr>
        </p:nvSpPr>
        <p:spPr/>
        <p:txBody>
          <a:bodyPr/>
          <a:lstStyle/>
          <a:p>
            <a:r>
              <a:rPr lang="zh-TW" altLang="en-US" dirty="0"/>
              <a:t>知道</a:t>
            </a:r>
            <a:r>
              <a:rPr lang="zh-TW" altLang="en-US" dirty="0" smtClean="0"/>
              <a:t>確切的步驟數</a:t>
            </a:r>
            <a:r>
              <a:rPr lang="zh-TW" altLang="en-US" dirty="0"/>
              <a:t>是非常困難</a:t>
            </a:r>
            <a:r>
              <a:rPr lang="zh-TW" altLang="en-US" dirty="0" smtClean="0"/>
              <a:t>的。</a:t>
            </a:r>
            <a:endParaRPr lang="en-US" altLang="zh-TW" dirty="0" smtClean="0"/>
          </a:p>
          <a:p>
            <a:r>
              <a:rPr lang="zh-TW" altLang="en-US" dirty="0"/>
              <a:t>對於比較複雜的兩個程式，無須知道確切的步數。</a:t>
            </a:r>
            <a:endParaRPr lang="en-US" altLang="zh-TW" dirty="0" smtClean="0"/>
          </a:p>
          <a:p>
            <a:pPr lvl="1"/>
            <a:r>
              <a:rPr lang="en-US" altLang="zh-TW" dirty="0" smtClean="0"/>
              <a:t> </a:t>
            </a:r>
            <a:r>
              <a:rPr lang="zh-TW" altLang="en-US" dirty="0" smtClean="0"/>
              <a:t>考量</a:t>
            </a:r>
            <a:r>
              <a:rPr lang="en-US" altLang="zh-TW" dirty="0" smtClean="0"/>
              <a:t>1000n+3 </a:t>
            </a:r>
            <a:r>
              <a:rPr lang="zh-TW" altLang="en-US" dirty="0" smtClean="0"/>
              <a:t>與</a:t>
            </a:r>
            <a:r>
              <a:rPr lang="en-US" altLang="zh-TW" dirty="0" smtClean="0"/>
              <a:t> 2n</a:t>
            </a:r>
            <a:r>
              <a:rPr lang="en-US" altLang="zh-TW" baseline="30000" dirty="0" smtClean="0"/>
              <a:t>2</a:t>
            </a:r>
            <a:r>
              <a:rPr lang="en-US" altLang="zh-TW" dirty="0" smtClean="0"/>
              <a:t>+4</a:t>
            </a:r>
            <a:endParaRPr lang="en-US" altLang="zh-TW" dirty="0" smtClean="0"/>
          </a:p>
          <a:p>
            <a:pPr lvl="2"/>
            <a:r>
              <a:rPr lang="zh-TW" altLang="en-US" dirty="0" smtClean="0"/>
              <a:t>當</a:t>
            </a:r>
            <a:r>
              <a:rPr lang="en-US" altLang="zh-TW" dirty="0" smtClean="0"/>
              <a:t>n</a:t>
            </a:r>
            <a:r>
              <a:rPr lang="zh-TW" altLang="en-US" dirty="0"/>
              <a:t>超過某一個值之後</a:t>
            </a:r>
            <a:r>
              <a:rPr lang="zh-TW" altLang="en-US" dirty="0" smtClean="0"/>
              <a:t>，</a:t>
            </a:r>
            <a:r>
              <a:rPr lang="en-US" altLang="zh-TW" dirty="0"/>
              <a:t> 2n</a:t>
            </a:r>
            <a:r>
              <a:rPr lang="en-US" altLang="zh-TW" baseline="30000" dirty="0"/>
              <a:t>2</a:t>
            </a:r>
            <a:r>
              <a:rPr lang="en-US" altLang="zh-TW" dirty="0"/>
              <a:t>+4</a:t>
            </a:r>
            <a:r>
              <a:rPr lang="zh-TW" altLang="en-US" dirty="0" smtClean="0"/>
              <a:t>的值成長速度一定比</a:t>
            </a:r>
            <a:r>
              <a:rPr lang="en-US" altLang="zh-TW" dirty="0"/>
              <a:t>1000n+3</a:t>
            </a:r>
            <a:r>
              <a:rPr lang="zh-TW" altLang="en-US" dirty="0"/>
              <a:t>快。</a:t>
            </a:r>
            <a:endParaRPr lang="zh-TW" altLang="en-US" dirty="0"/>
          </a:p>
        </p:txBody>
      </p:sp>
    </p:spTree>
    <p:extLst>
      <p:ext uri="{BB962C8B-B14F-4D97-AF65-F5344CB8AC3E}">
        <p14:creationId xmlns:p14="http://schemas.microsoft.com/office/powerpoint/2010/main" val="20286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Big </a:t>
            </a:r>
            <a:r>
              <a:rPr lang="en-US" altLang="zh-TW" dirty="0" smtClean="0">
                <a:latin typeface="Times New Roman" pitchFamily="18" charset="0"/>
              </a:rPr>
              <a:t>“</a:t>
            </a:r>
            <a:r>
              <a:rPr lang="en-US" altLang="zh-TW" i="1" dirty="0" smtClean="0"/>
              <a:t>oh</a:t>
            </a:r>
            <a:r>
              <a:rPr lang="en-US" altLang="zh-TW" dirty="0" smtClean="0">
                <a:latin typeface="Times New Roman" pitchFamily="18" charset="0"/>
              </a:rPr>
              <a:t>”  O</a:t>
            </a:r>
            <a:r>
              <a:rPr lang="en-US" altLang="zh-TW" dirty="0" smtClean="0"/>
              <a:t> (</a:t>
            </a:r>
            <a:r>
              <a:rPr lang="zh-TW" altLang="en-US" dirty="0" smtClean="0"/>
              <a: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用</a:t>
            </a:r>
            <a:r>
              <a:rPr lang="en-US" altLang="zh-TW" dirty="0" smtClean="0"/>
              <a:t>Big-O</a:t>
            </a:r>
            <a:r>
              <a:rPr lang="zh-TW" altLang="en-US" dirty="0" smtClean="0"/>
              <a:t>來估算</a:t>
            </a:r>
            <a:endParaRPr lang="en-US" altLang="zh-TW" dirty="0" smtClean="0"/>
          </a:p>
          <a:p>
            <a:r>
              <a:rPr lang="zh-TW" altLang="en-US" dirty="0" smtClean="0"/>
              <a:t>定義</a:t>
            </a:r>
            <a:r>
              <a:rPr lang="en-US" altLang="zh-TW" dirty="0" smtClean="0"/>
              <a:t>:</a:t>
            </a:r>
          </a:p>
          <a:p>
            <a:pPr lvl="1"/>
            <a:r>
              <a:rPr lang="zh-TW" altLang="en-US" dirty="0" smtClean="0"/>
              <a:t>存在</a:t>
            </a:r>
            <a:r>
              <a:rPr lang="zh-TW" altLang="en-US" dirty="0"/>
              <a:t>一個常數</a:t>
            </a:r>
            <a:r>
              <a:rPr lang="en-US" altLang="zh-TW" dirty="0"/>
              <a:t>c</a:t>
            </a:r>
            <a:r>
              <a:rPr lang="zh-TW" altLang="en-US" dirty="0"/>
              <a:t>和</a:t>
            </a:r>
            <a:r>
              <a:rPr lang="en-US" altLang="zh-TW" dirty="0"/>
              <a:t>n0</a:t>
            </a:r>
            <a:r>
              <a:rPr lang="zh-TW" altLang="en-US" dirty="0"/>
              <a:t>，當</a:t>
            </a:r>
            <a:r>
              <a:rPr lang="en-US" altLang="zh-TW" i="1" dirty="0"/>
              <a:t>n</a:t>
            </a:r>
            <a:r>
              <a:rPr lang="en-US" altLang="zh-TW" dirty="0"/>
              <a:t>≧</a:t>
            </a:r>
            <a:r>
              <a:rPr lang="en-US" altLang="zh-TW" i="1" dirty="0"/>
              <a:t>n</a:t>
            </a:r>
            <a:r>
              <a:rPr lang="en-US" altLang="zh-TW" baseline="-25000" dirty="0"/>
              <a:t>0</a:t>
            </a:r>
            <a:r>
              <a:rPr lang="zh-TW" altLang="en-US" dirty="0"/>
              <a:t>時，</a:t>
            </a:r>
            <a:r>
              <a:rPr lang="en-US" altLang="zh-TW" i="1" dirty="0"/>
              <a:t>f</a:t>
            </a:r>
            <a:r>
              <a:rPr lang="en-US" altLang="zh-TW" dirty="0"/>
              <a:t>(</a:t>
            </a:r>
            <a:r>
              <a:rPr lang="en-US" altLang="zh-TW" i="1" dirty="0"/>
              <a:t>n</a:t>
            </a:r>
            <a:r>
              <a:rPr lang="en-US" altLang="zh-TW" dirty="0"/>
              <a:t>)≦</a:t>
            </a:r>
            <a:r>
              <a:rPr lang="en-US" altLang="zh-TW" i="1" dirty="0"/>
              <a:t>cg</a:t>
            </a:r>
            <a:r>
              <a:rPr lang="en-US" altLang="zh-TW" dirty="0"/>
              <a:t>(</a:t>
            </a:r>
            <a:r>
              <a:rPr lang="en-US" altLang="zh-TW" i="1" dirty="0"/>
              <a:t>n</a:t>
            </a:r>
            <a:r>
              <a:rPr lang="en-US" altLang="zh-TW" dirty="0"/>
              <a:t>) </a:t>
            </a:r>
            <a:r>
              <a:rPr lang="zh-TW" altLang="en-US" dirty="0"/>
              <a:t>條件</a:t>
            </a:r>
            <a:r>
              <a:rPr lang="zh-TW" altLang="en-US" dirty="0" smtClean="0"/>
              <a:t>成立的時候，則令</a:t>
            </a:r>
            <a:endParaRPr lang="en-US" altLang="zh-TW" dirty="0"/>
          </a:p>
          <a:p>
            <a:pPr marL="457200" lvl="1" indent="0">
              <a:buNone/>
            </a:pPr>
            <a:r>
              <a:rPr lang="en-US" altLang="zh-TW" i="1" dirty="0" smtClean="0"/>
              <a:t>		f</a:t>
            </a:r>
            <a:r>
              <a:rPr lang="en-US" altLang="zh-TW" dirty="0" smtClean="0"/>
              <a:t>(</a:t>
            </a:r>
            <a:r>
              <a:rPr lang="en-US" altLang="zh-TW" i="1" dirty="0" smtClean="0"/>
              <a:t>n</a:t>
            </a:r>
            <a:r>
              <a:rPr lang="en-US" altLang="zh-TW" dirty="0" smtClean="0"/>
              <a:t>) = </a:t>
            </a:r>
            <a:r>
              <a:rPr lang="en-US" altLang="zh-TW" i="1" dirty="0" smtClean="0"/>
              <a:t>O</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p>
          <a:p>
            <a:r>
              <a:rPr lang="zh-TW" altLang="en-US" dirty="0" smtClean="0"/>
              <a:t>例子</a:t>
            </a:r>
            <a:r>
              <a:rPr lang="en-US" altLang="zh-TW" dirty="0"/>
              <a:t>	</a:t>
            </a:r>
            <a:endParaRPr lang="en-US" altLang="zh-TW" dirty="0" smtClean="0"/>
          </a:p>
          <a:p>
            <a:pPr lvl="1"/>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en-US" altLang="zh-TW" dirty="0" smtClean="0"/>
              <a:t>=</a:t>
            </a:r>
            <a:r>
              <a:rPr lang="en-US" altLang="zh-TW" i="1" dirty="0" smtClean="0"/>
              <a:t>O</a:t>
            </a:r>
            <a:r>
              <a:rPr lang="en-US" altLang="zh-TW" dirty="0" smtClean="0"/>
              <a:t>(</a:t>
            </a:r>
            <a:r>
              <a:rPr lang="en-US" altLang="zh-TW" i="1" dirty="0" smtClean="0">
                <a:solidFill>
                  <a:srgbClr val="FF0000"/>
                </a:solidFill>
              </a:rPr>
              <a:t>n</a:t>
            </a:r>
            <a:r>
              <a:rPr lang="en-US" altLang="zh-TW" dirty="0" smtClean="0"/>
              <a:t>)</a:t>
            </a:r>
          </a:p>
          <a:p>
            <a:pPr lvl="2">
              <a:spcBef>
                <a:spcPct val="50000"/>
              </a:spcBef>
            </a:pPr>
            <a:r>
              <a:rPr lang="zh-TW" altLang="en-US" dirty="0" smtClean="0"/>
              <a:t>令</a:t>
            </a:r>
            <a:r>
              <a:rPr lang="en-US" altLang="zh-TW" i="1" dirty="0" smtClean="0"/>
              <a:t>c</a:t>
            </a:r>
            <a:r>
              <a:rPr lang="en-US" altLang="zh-TW" dirty="0" smtClean="0"/>
              <a:t>=4</a:t>
            </a:r>
            <a:r>
              <a:rPr lang="en-US" altLang="zh-TW" dirty="0" smtClean="0"/>
              <a:t>, </a:t>
            </a:r>
            <a:r>
              <a:rPr lang="en-US" altLang="zh-TW" i="1" dirty="0" smtClean="0"/>
              <a:t>n</a:t>
            </a:r>
            <a:r>
              <a:rPr lang="en-US" altLang="zh-TW" baseline="-25000" dirty="0" smtClean="0"/>
              <a:t>0</a:t>
            </a:r>
            <a:r>
              <a:rPr lang="en-US" altLang="zh-TW" dirty="0" smtClean="0"/>
              <a:t>=2, </a:t>
            </a:r>
            <a:r>
              <a:rPr lang="zh-TW" altLang="en-US" dirty="0" smtClean="0"/>
              <a:t>則對於所有的</a:t>
            </a:r>
            <a:r>
              <a:rPr lang="en-US" altLang="zh-TW" i="1" dirty="0" smtClean="0"/>
              <a:t>n</a:t>
            </a:r>
            <a:r>
              <a:rPr lang="en-US" altLang="zh-TW" dirty="0" smtClean="0"/>
              <a:t>≧2, 3</a:t>
            </a:r>
            <a:r>
              <a:rPr lang="en-US" altLang="zh-TW" i="1" dirty="0" smtClean="0"/>
              <a:t>n</a:t>
            </a:r>
            <a:r>
              <a:rPr lang="en-US" altLang="zh-TW" dirty="0" smtClean="0"/>
              <a:t>+2≦4</a:t>
            </a:r>
            <a:r>
              <a:rPr lang="en-US" altLang="zh-TW" i="1" dirty="0" smtClean="0"/>
              <a:t>n</a:t>
            </a:r>
            <a:r>
              <a:rPr lang="en-US" altLang="zh-TW" dirty="0" smtClean="0"/>
              <a:t>.</a:t>
            </a:r>
          </a:p>
          <a:p>
            <a:pPr lvl="1">
              <a:spcBef>
                <a:spcPct val="50000"/>
              </a:spcBef>
            </a:pPr>
            <a:r>
              <a:rPr lang="en-US" altLang="zh-TW" dirty="0" smtClean="0">
                <a:solidFill>
                  <a:srgbClr val="FF0000"/>
                </a:solidFill>
              </a:rPr>
              <a:t>1000</a:t>
            </a:r>
            <a:r>
              <a:rPr lang="en-US" altLang="zh-TW" i="1" dirty="0" smtClean="0">
                <a:solidFill>
                  <a:srgbClr val="FF0000"/>
                </a:solidFill>
              </a:rPr>
              <a:t>n</a:t>
            </a:r>
            <a:r>
              <a:rPr lang="en-US" altLang="zh-TW" baseline="30000" dirty="0" smtClean="0">
                <a:solidFill>
                  <a:srgbClr val="FF0000"/>
                </a:solidFill>
              </a:rPr>
              <a:t>2</a:t>
            </a:r>
            <a:r>
              <a:rPr lang="en-US" altLang="zh-TW" dirty="0" smtClean="0">
                <a:solidFill>
                  <a:srgbClr val="FF0000"/>
                </a:solidFill>
              </a:rPr>
              <a:t>+10</a:t>
            </a:r>
            <a:r>
              <a:rPr lang="en-US" altLang="zh-TW" i="1" dirty="0" smtClean="0">
                <a:solidFill>
                  <a:srgbClr val="FF0000"/>
                </a:solidFill>
              </a:rPr>
              <a:t>n</a:t>
            </a:r>
            <a:r>
              <a:rPr lang="en-US" altLang="zh-TW" dirty="0" smtClean="0">
                <a:solidFill>
                  <a:srgbClr val="FF0000"/>
                </a:solidFill>
              </a:rPr>
              <a:t>-6</a:t>
            </a:r>
            <a:r>
              <a:rPr lang="en-US" altLang="zh-TW" dirty="0" smtClean="0"/>
              <a:t>=</a:t>
            </a:r>
            <a:r>
              <a:rPr lang="en-US" altLang="zh-TW" i="1" dirty="0" smtClean="0"/>
              <a:t>O</a:t>
            </a:r>
            <a:r>
              <a:rPr lang="en-US" altLang="zh-TW" dirty="0" smtClean="0"/>
              <a:t>(</a:t>
            </a:r>
            <a:r>
              <a:rPr lang="en-US" altLang="zh-TW" i="1" dirty="0" smtClean="0">
                <a:solidFill>
                  <a:srgbClr val="FF0000"/>
                </a:solidFill>
              </a:rPr>
              <a:t>n</a:t>
            </a:r>
            <a:r>
              <a:rPr lang="en-US" altLang="zh-TW" baseline="30000" dirty="0" smtClean="0">
                <a:solidFill>
                  <a:srgbClr val="FF0000"/>
                </a:solidFill>
              </a:rPr>
              <a:t>2</a:t>
            </a:r>
            <a:r>
              <a:rPr lang="en-US" altLang="zh-TW" dirty="0" smtClean="0"/>
              <a:t>)</a:t>
            </a:r>
          </a:p>
          <a:p>
            <a:pPr lvl="2">
              <a:spcBef>
                <a:spcPct val="50000"/>
              </a:spcBef>
            </a:pPr>
            <a:r>
              <a:rPr lang="zh-TW" altLang="en-US" dirty="0" smtClean="0"/>
              <a:t>令</a:t>
            </a:r>
            <a:r>
              <a:rPr lang="en-US" altLang="zh-TW" dirty="0" smtClean="0"/>
              <a:t> </a:t>
            </a:r>
            <a:r>
              <a:rPr lang="en-US" altLang="zh-TW" i="1" dirty="0" smtClean="0"/>
              <a:t>c</a:t>
            </a:r>
            <a:r>
              <a:rPr lang="en-US" altLang="zh-TW" dirty="0" smtClean="0"/>
              <a:t>=2000, </a:t>
            </a:r>
            <a:r>
              <a:rPr lang="en-US" altLang="zh-TW" i="1" dirty="0" smtClean="0"/>
              <a:t>n</a:t>
            </a:r>
            <a:r>
              <a:rPr lang="en-US" altLang="zh-TW" baseline="-25000" dirty="0" smtClean="0"/>
              <a:t>0</a:t>
            </a:r>
            <a:r>
              <a:rPr lang="en-US" altLang="zh-TW" dirty="0" smtClean="0"/>
              <a:t>=1, </a:t>
            </a:r>
            <a:r>
              <a:rPr lang="zh-TW" altLang="en-US" dirty="0" smtClean="0"/>
              <a:t>則對於所有的</a:t>
            </a:r>
            <a:r>
              <a:rPr lang="en-US" altLang="zh-TW" dirty="0" smtClean="0"/>
              <a:t> </a:t>
            </a:r>
            <a:r>
              <a:rPr lang="en-US" altLang="zh-TW" i="1" dirty="0" smtClean="0"/>
              <a:t>n</a:t>
            </a:r>
            <a:r>
              <a:rPr lang="en-US" altLang="zh-TW" dirty="0" smtClean="0"/>
              <a:t>≧</a:t>
            </a:r>
            <a:r>
              <a:rPr lang="en-US" altLang="zh-TW" i="1" dirty="0" smtClean="0"/>
              <a:t>n</a:t>
            </a:r>
            <a:r>
              <a:rPr lang="en-US" altLang="zh-TW" baseline="-25000" dirty="0" smtClean="0"/>
              <a:t>0</a:t>
            </a:r>
            <a:r>
              <a:rPr lang="en-US" altLang="zh-TW" dirty="0" smtClean="0"/>
              <a:t>=1, 1000</a:t>
            </a:r>
            <a:r>
              <a:rPr lang="en-US" altLang="zh-TW" i="1" dirty="0" smtClean="0"/>
              <a:t>n</a:t>
            </a:r>
            <a:r>
              <a:rPr lang="en-US" altLang="zh-TW" baseline="30000" dirty="0" smtClean="0"/>
              <a:t>2</a:t>
            </a:r>
            <a:r>
              <a:rPr lang="en-US" altLang="zh-TW" dirty="0" smtClean="0"/>
              <a:t>+10</a:t>
            </a:r>
            <a:r>
              <a:rPr lang="en-US" altLang="zh-TW" i="1" dirty="0" smtClean="0"/>
              <a:t>n</a:t>
            </a:r>
            <a:r>
              <a:rPr lang="en-US" altLang="zh-TW" dirty="0" smtClean="0"/>
              <a:t>-6 ≦ 2000</a:t>
            </a:r>
            <a:r>
              <a:rPr lang="en-US" altLang="zh-TW" i="1" dirty="0" smtClean="0"/>
              <a:t>n</a:t>
            </a:r>
            <a:r>
              <a:rPr lang="en-US" altLang="zh-TW" baseline="30000" dirty="0" smtClean="0"/>
              <a:t>2</a:t>
            </a:r>
            <a:r>
              <a:rPr lang="en-US" altLang="zh-TW" dirty="0" smtClean="0"/>
              <a:t>.</a:t>
            </a:r>
          </a:p>
        </p:txBody>
      </p:sp>
    </p:spTree>
    <p:extLst>
      <p:ext uri="{BB962C8B-B14F-4D97-AF65-F5344CB8AC3E}">
        <p14:creationId xmlns:p14="http://schemas.microsoft.com/office/powerpoint/2010/main" val="1881044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用口語化的方式解釋</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i="1" dirty="0" smtClean="0"/>
              <a:t>O</a:t>
            </a:r>
            <a:r>
              <a:rPr lang="en-US" altLang="zh-TW" dirty="0" smtClean="0"/>
              <a:t>(</a:t>
            </a:r>
            <a:r>
              <a:rPr lang="zh-TW" altLang="en-US" dirty="0" smtClean="0"/>
              <a:t>．</a:t>
            </a:r>
            <a:r>
              <a:rPr lang="en-US" altLang="zh-TW" dirty="0" smtClean="0"/>
              <a:t>) </a:t>
            </a:r>
            <a:r>
              <a:rPr lang="zh-TW" altLang="en-US" dirty="0" smtClean="0"/>
              <a:t>表示一個</a:t>
            </a:r>
            <a:r>
              <a:rPr lang="en-US" altLang="zh-TW" i="1" dirty="0" smtClean="0"/>
              <a:t>f</a:t>
            </a:r>
            <a:r>
              <a:rPr lang="en-US" altLang="zh-TW" dirty="0" smtClean="0"/>
              <a:t>(</a:t>
            </a:r>
            <a:r>
              <a:rPr lang="en-US" altLang="zh-TW" i="1" dirty="0" smtClean="0"/>
              <a:t>n</a:t>
            </a:r>
            <a:r>
              <a:rPr lang="en-US" altLang="zh-TW" dirty="0" smtClean="0"/>
              <a:t>)</a:t>
            </a:r>
            <a:r>
              <a:rPr lang="zh-TW" altLang="en-US" dirty="0" smtClean="0"/>
              <a:t>的上限</a:t>
            </a:r>
            <a:endParaRPr lang="en-US" altLang="zh-TW" dirty="0" smtClean="0"/>
          </a:p>
          <a:p>
            <a:r>
              <a:rPr lang="en-US" altLang="zh-TW" i="1" dirty="0" smtClean="0"/>
              <a:t>g</a:t>
            </a:r>
            <a:r>
              <a:rPr lang="en-US" altLang="zh-TW" dirty="0" smtClean="0"/>
              <a:t>(</a:t>
            </a:r>
            <a:r>
              <a:rPr lang="en-US" altLang="zh-TW" i="1" dirty="0" smtClean="0"/>
              <a:t>n</a:t>
            </a:r>
            <a:r>
              <a:rPr lang="en-US" altLang="zh-TW" dirty="0" smtClean="0"/>
              <a:t>)</a:t>
            </a:r>
            <a:r>
              <a:rPr lang="zh-TW" altLang="en-US" dirty="0" smtClean="0"/>
              <a:t>的係數通常用</a:t>
            </a:r>
            <a:r>
              <a:rPr lang="en-US" altLang="zh-TW" dirty="0" smtClean="0"/>
              <a:t> 1</a:t>
            </a:r>
            <a:r>
              <a:rPr lang="zh-TW" altLang="en-US" dirty="0" smtClean="0"/>
              <a:t>代表（不須給</a:t>
            </a:r>
            <a:r>
              <a:rPr lang="en-US" altLang="zh-TW" dirty="0" smtClean="0"/>
              <a:t>10</a:t>
            </a:r>
            <a:r>
              <a:rPr lang="zh-TW" altLang="en-US" dirty="0" smtClean="0"/>
              <a:t>、</a:t>
            </a:r>
            <a:r>
              <a:rPr lang="en-US" altLang="zh-TW" dirty="0" smtClean="0"/>
              <a:t>100</a:t>
            </a:r>
            <a:r>
              <a:rPr lang="zh-TW" altLang="en-US" dirty="0" smtClean="0"/>
              <a:t>、</a:t>
            </a:r>
            <a:r>
              <a:rPr lang="en-US" altLang="zh-TW" dirty="0" smtClean="0"/>
              <a:t>1000...</a:t>
            </a:r>
            <a:r>
              <a:rPr lang="zh-TW" altLang="en-US" dirty="0" smtClean="0"/>
              <a:t>）</a:t>
            </a:r>
            <a:endParaRPr lang="en-US" altLang="zh-TW" dirty="0" smtClean="0"/>
          </a:p>
          <a:p>
            <a:r>
              <a:rPr lang="zh-TW" altLang="en-US" dirty="0" smtClean="0"/>
              <a:t>當</a:t>
            </a:r>
            <a:r>
              <a:rPr lang="zh-TW" altLang="en-US" dirty="0"/>
              <a:t>在分析</a:t>
            </a:r>
            <a:r>
              <a:rPr lang="en-US" altLang="zh-TW" i="1" dirty="0"/>
              <a:t>O</a:t>
            </a:r>
            <a:r>
              <a:rPr lang="en-US" altLang="zh-TW" dirty="0"/>
              <a:t>(</a:t>
            </a:r>
            <a:r>
              <a:rPr lang="zh-TW" altLang="en-US" dirty="0"/>
              <a:t>．</a:t>
            </a:r>
            <a:r>
              <a:rPr lang="en-US" altLang="zh-TW" dirty="0"/>
              <a:t>)</a:t>
            </a:r>
            <a:r>
              <a:rPr lang="zh-TW" altLang="en-US" dirty="0"/>
              <a:t>時，會找出符合</a:t>
            </a:r>
            <a:r>
              <a:rPr lang="en-US" altLang="zh-TW" i="1" dirty="0"/>
              <a:t>f</a:t>
            </a:r>
            <a:r>
              <a:rPr lang="en-US" altLang="zh-TW" dirty="0"/>
              <a:t>(</a:t>
            </a:r>
            <a:r>
              <a:rPr lang="en-US" altLang="zh-TW" i="1" dirty="0"/>
              <a:t>n</a:t>
            </a:r>
            <a:r>
              <a:rPr lang="en-US" altLang="zh-TW" dirty="0"/>
              <a:t>) = </a:t>
            </a:r>
            <a:r>
              <a:rPr lang="en-US" altLang="zh-TW" i="1" dirty="0"/>
              <a:t>O</a:t>
            </a:r>
            <a:r>
              <a:rPr lang="en-US" altLang="zh-TW" dirty="0"/>
              <a:t>(</a:t>
            </a:r>
            <a:r>
              <a:rPr lang="en-US" altLang="zh-TW" i="1" dirty="0"/>
              <a:t>g</a:t>
            </a:r>
            <a:r>
              <a:rPr lang="en-US" altLang="zh-TW" dirty="0"/>
              <a:t>(</a:t>
            </a:r>
            <a:r>
              <a:rPr lang="en-US" altLang="zh-TW" i="1" dirty="0"/>
              <a:t>n</a:t>
            </a:r>
            <a:r>
              <a:rPr lang="en-US" altLang="zh-TW" dirty="0"/>
              <a:t>))</a:t>
            </a:r>
            <a:r>
              <a:rPr lang="zh-TW" altLang="en-US" dirty="0"/>
              <a:t>條件最小上限</a:t>
            </a:r>
            <a:r>
              <a:rPr lang="en-US" altLang="zh-TW" i="1" dirty="0"/>
              <a:t>g</a:t>
            </a:r>
            <a:r>
              <a:rPr lang="en-US" altLang="zh-TW" dirty="0"/>
              <a:t>(</a:t>
            </a:r>
            <a:r>
              <a:rPr lang="en-US" altLang="zh-TW" i="1" dirty="0"/>
              <a:t>n</a:t>
            </a:r>
            <a:r>
              <a:rPr lang="en-US" altLang="zh-TW" dirty="0"/>
              <a:t>)</a:t>
            </a:r>
            <a:r>
              <a:rPr lang="zh-TW" altLang="en-US" dirty="0"/>
              <a:t>的</a:t>
            </a:r>
            <a:r>
              <a:rPr lang="zh-TW" altLang="en-US" dirty="0" smtClean="0"/>
              <a:t>值。</a:t>
            </a:r>
            <a:endParaRPr lang="en-US" altLang="zh-TW" dirty="0" smtClean="0"/>
          </a:p>
          <a:p>
            <a:r>
              <a:rPr lang="zh-TW" altLang="en-US" dirty="0" smtClean="0"/>
              <a:t>常用的</a:t>
            </a:r>
            <a:r>
              <a:rPr lang="en-US" altLang="zh-TW" i="1" dirty="0" smtClean="0"/>
              <a:t>O</a:t>
            </a:r>
            <a:r>
              <a:rPr lang="en-US" altLang="zh-TW" dirty="0" smtClean="0"/>
              <a:t>(</a:t>
            </a:r>
            <a:r>
              <a:rPr lang="zh-TW" altLang="en-US" dirty="0" smtClean="0"/>
              <a:t>．</a:t>
            </a:r>
            <a:r>
              <a:rPr lang="en-US" altLang="zh-TW" dirty="0" smtClean="0"/>
              <a:t>)</a:t>
            </a:r>
            <a:r>
              <a:rPr lang="zh-TW" altLang="en-US" dirty="0" smtClean="0"/>
              <a:t>如下：</a:t>
            </a:r>
            <a:endParaRPr lang="en-US" altLang="zh-TW" dirty="0" smtClean="0"/>
          </a:p>
          <a:p>
            <a:pPr lvl="1"/>
            <a:r>
              <a:rPr lang="en-US" altLang="zh-TW" dirty="0" smtClean="0"/>
              <a:t>O(1)&lt;O(</a:t>
            </a:r>
            <a:r>
              <a:rPr lang="en-US" altLang="zh-TW" dirty="0" err="1" smtClean="0"/>
              <a:t>log</a:t>
            </a:r>
            <a:r>
              <a:rPr lang="en-US" altLang="zh-TW" i="1" dirty="0" err="1" smtClean="0"/>
              <a:t>n</a:t>
            </a:r>
            <a:r>
              <a:rPr lang="en-US" altLang="zh-TW" dirty="0" smtClean="0"/>
              <a:t>)&lt;O(</a:t>
            </a:r>
            <a:r>
              <a:rPr lang="en-US" altLang="zh-TW" i="1" dirty="0" smtClean="0"/>
              <a:t>n</a:t>
            </a:r>
            <a:r>
              <a:rPr lang="en-US" altLang="zh-TW" dirty="0" smtClean="0"/>
              <a:t>)&lt;O(</a:t>
            </a:r>
            <a:r>
              <a:rPr lang="en-US" altLang="zh-TW" i="1" dirty="0" err="1" smtClean="0"/>
              <a:t>n</a:t>
            </a:r>
            <a:r>
              <a:rPr lang="en-US" altLang="zh-TW" dirty="0" err="1" smtClean="0"/>
              <a:t>log</a:t>
            </a:r>
            <a:r>
              <a:rPr lang="en-US" altLang="zh-TW" i="1" dirty="0" err="1" smtClean="0"/>
              <a:t>n</a:t>
            </a:r>
            <a:r>
              <a:rPr lang="en-US" altLang="zh-TW" dirty="0" smtClean="0"/>
              <a:t>)&lt;O(</a:t>
            </a:r>
            <a:r>
              <a:rPr lang="en-US" altLang="zh-TW" i="1" dirty="0" smtClean="0"/>
              <a:t>n</a:t>
            </a:r>
            <a:r>
              <a:rPr lang="en-US" altLang="zh-TW" baseline="30000" dirty="0" smtClean="0"/>
              <a:t>2</a:t>
            </a:r>
            <a:r>
              <a:rPr lang="en-US" altLang="zh-TW" dirty="0" smtClean="0"/>
              <a:t>)&lt;O(</a:t>
            </a:r>
            <a:r>
              <a:rPr lang="en-US" altLang="zh-TW" i="1" dirty="0" smtClean="0"/>
              <a:t>n</a:t>
            </a:r>
            <a:r>
              <a:rPr lang="en-US" altLang="zh-TW" baseline="30000" dirty="0" smtClean="0"/>
              <a:t>3</a:t>
            </a:r>
            <a:r>
              <a:rPr lang="en-US" altLang="zh-TW" dirty="0" smtClean="0"/>
              <a:t>)&lt;</a:t>
            </a:r>
            <a:br>
              <a:rPr lang="en-US" altLang="zh-TW" dirty="0" smtClean="0"/>
            </a:br>
            <a:r>
              <a:rPr lang="en-US" altLang="zh-TW" dirty="0" smtClean="0"/>
              <a:t>O(2</a:t>
            </a:r>
            <a:r>
              <a:rPr lang="en-US" altLang="zh-TW" baseline="30000" dirty="0" smtClean="0"/>
              <a:t>n</a:t>
            </a:r>
            <a:r>
              <a:rPr lang="en-US" altLang="zh-TW" dirty="0" smtClean="0"/>
              <a:t>)&lt;O(</a:t>
            </a:r>
            <a:r>
              <a:rPr lang="en-US" altLang="zh-TW" i="1" dirty="0" smtClean="0"/>
              <a:t>n</a:t>
            </a:r>
            <a:r>
              <a:rPr lang="en-US" altLang="zh-TW" dirty="0" smtClean="0"/>
              <a:t>!)</a:t>
            </a:r>
            <a:endParaRPr lang="en-US" altLang="zh-TW" dirty="0"/>
          </a:p>
        </p:txBody>
      </p:sp>
    </p:spTree>
    <p:extLst>
      <p:ext uri="{BB962C8B-B14F-4D97-AF65-F5344CB8AC3E}">
        <p14:creationId xmlns:p14="http://schemas.microsoft.com/office/powerpoint/2010/main" val="178352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044070641"/>
              </p:ext>
            </p:extLst>
          </p:nvPr>
        </p:nvGraphicFramePr>
        <p:xfrm>
          <a:off x="2050571" y="440851"/>
          <a:ext cx="8072495" cy="6000792"/>
        </p:xfrm>
        <a:graphic>
          <a:graphicData uri="http://schemas.openxmlformats.org/drawingml/2006/table">
            <a:tbl>
              <a:tblPr/>
              <a:tblGrid>
                <a:gridCol w="526371"/>
                <a:gridCol w="898187"/>
                <a:gridCol w="1017541"/>
                <a:gridCol w="986926"/>
                <a:gridCol w="912484"/>
                <a:gridCol w="1221050"/>
                <a:gridCol w="1288886"/>
                <a:gridCol w="1221050"/>
              </a:tblGrid>
              <a:tr h="400053">
                <a:tc gridSpan="8">
                  <a:txBody>
                    <a:bodyPr/>
                    <a:lstStyle/>
                    <a:p>
                      <a:pPr>
                        <a:lnSpc>
                          <a:spcPct val="100000"/>
                        </a:lnSpc>
                        <a:spcAft>
                          <a:spcPts val="0"/>
                        </a:spcAft>
                      </a:pPr>
                      <a:r>
                        <a:rPr lang="zh-TW" altLang="en-US" sz="2400" kern="100" dirty="0" smtClean="0">
                          <a:latin typeface="Microsoft JhengHei" charset="-120"/>
                          <a:ea typeface="Microsoft JhengHei" charset="-120"/>
                          <a:cs typeface="Microsoft JhengHei" charset="-120"/>
                        </a:rPr>
                        <a:t>對於不同的</a:t>
                      </a:r>
                      <a:r>
                        <a:rPr lang="en-US" altLang="zh-TW" sz="2400" kern="100" dirty="0" smtClean="0">
                          <a:latin typeface="Microsoft JhengHei" charset="-120"/>
                          <a:ea typeface="Microsoft JhengHei" charset="-120"/>
                          <a:cs typeface="Microsoft JhengHei" charset="-120"/>
                        </a:rPr>
                        <a:t>n</a:t>
                      </a:r>
                      <a:r>
                        <a:rPr lang="zh-TW" altLang="en-US" sz="2400" kern="100" dirty="0" smtClean="0">
                          <a:latin typeface="Microsoft JhengHei" charset="-120"/>
                          <a:ea typeface="Microsoft JhengHei" charset="-120"/>
                          <a:cs typeface="Microsoft JhengHei" charset="-120"/>
                        </a:rPr>
                        <a:t>，每秒可執行</a:t>
                      </a:r>
                      <a:r>
                        <a:rPr lang="en-US" altLang="zh-TW" sz="2400" kern="100" dirty="0" smtClean="0">
                          <a:latin typeface="Microsoft JhengHei" charset="-120"/>
                          <a:ea typeface="Microsoft JhengHei" charset="-120"/>
                          <a:cs typeface="Microsoft JhengHei" charset="-120"/>
                        </a:rPr>
                        <a:t>10</a:t>
                      </a:r>
                      <a:r>
                        <a:rPr lang="zh-TW" altLang="en-US" sz="2400" kern="100" dirty="0" smtClean="0">
                          <a:latin typeface="Microsoft JhengHei" charset="-120"/>
                          <a:ea typeface="Microsoft JhengHei" charset="-120"/>
                          <a:cs typeface="Microsoft JhengHei" charset="-120"/>
                        </a:rPr>
                        <a:t>億次的電腦所需的執行時間</a:t>
                      </a:r>
                      <a:endParaRPr lang="en-US" sz="2400" kern="100" dirty="0">
                        <a:latin typeface="Microsoft JhengHei" charset="-120"/>
                        <a:ea typeface="Microsoft JhengHei" charset="-120"/>
                        <a:cs typeface="Microsoft JhengHei"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00053">
                <a:tc>
                  <a:txBody>
                    <a:bodyPr/>
                    <a:lstStyle/>
                    <a:p>
                      <a:pPr>
                        <a:lnSpc>
                          <a:spcPct val="100000"/>
                        </a:lnSpc>
                        <a:spcAft>
                          <a:spcPts val="0"/>
                        </a:spcAft>
                      </a:pPr>
                      <a:endParaRPr lang="en-US" sz="2000" kern="100" dirty="0">
                        <a:latin typeface="Microsoft JhengHei" charset="-120"/>
                        <a:ea typeface="Microsoft JhengHei" charset="-120"/>
                        <a:cs typeface="Microsoft JhengHei" charset="-12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00000"/>
                        </a:lnSpc>
                        <a:spcAft>
                          <a:spcPts val="0"/>
                        </a:spcAft>
                      </a:pPr>
                      <a:r>
                        <a:rPr lang="en-US" sz="2000" i="1" kern="100">
                          <a:latin typeface="Times New Roman"/>
                          <a:ea typeface="新細明體"/>
                          <a:cs typeface="Arial"/>
                        </a:rPr>
                        <a:t>f </a:t>
                      </a:r>
                      <a:r>
                        <a:rPr lang="en-US" sz="2000" kern="100">
                          <a:latin typeface="Times New Roman"/>
                          <a:ea typeface="新細明體"/>
                          <a:cs typeface="Arial"/>
                        </a:rPr>
                        <a:t>(</a:t>
                      </a:r>
                      <a:r>
                        <a:rPr lang="en-US" sz="2000" i="1" kern="100">
                          <a:latin typeface="Times New Roman"/>
                          <a:ea typeface="新細明體"/>
                          <a:cs typeface="Arial"/>
                        </a:rPr>
                        <a:t>n</a:t>
                      </a:r>
                      <a:r>
                        <a:rPr lang="en-US" sz="2000" kern="100">
                          <a:latin typeface="Times New Roman"/>
                          <a:ea typeface="新細明體"/>
                          <a:cs typeface="Arial"/>
                        </a:rPr>
                        <a:t>)</a:t>
                      </a:r>
                      <a:endParaRPr lang="zh-TW" sz="2000" kern="100">
                        <a:latin typeface="Times New Roman"/>
                        <a:ea typeface="新細明體"/>
                        <a:cs typeface="Times New Roman"/>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00053">
                <a:tc>
                  <a:txBody>
                    <a:bodyPr/>
                    <a:lstStyle/>
                    <a:p>
                      <a:pPr algn="r">
                        <a:lnSpc>
                          <a:spcPct val="100000"/>
                        </a:lnSpc>
                        <a:spcAft>
                          <a:spcPts val="0"/>
                        </a:spcAft>
                      </a:pPr>
                      <a:r>
                        <a:rPr lang="en-US" sz="2000" i="1" kern="100" dirty="0">
                          <a:latin typeface="Times New Roman"/>
                          <a:ea typeface="新細明體"/>
                          <a:cs typeface="Arial"/>
                        </a:rPr>
                        <a:t>n</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dirty="0">
                          <a:latin typeface="Times New Roman"/>
                          <a:ea typeface="新細明體"/>
                          <a:cs typeface="Arial"/>
                        </a:rPr>
                        <a:t>n</a:t>
                      </a:r>
                      <a:endParaRPr lang="zh-TW" sz="2000" kern="100" dirty="0">
                        <a:latin typeface="Times New Roman"/>
                        <a:ea typeface="新細明體"/>
                        <a:cs typeface="Times New Roman"/>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a:latin typeface="Times New Roman"/>
                          <a:ea typeface="新細明體"/>
                          <a:cs typeface="Arial"/>
                        </a:rPr>
                        <a:t>n</a:t>
                      </a:r>
                      <a:r>
                        <a:rPr lang="en-US" sz="2000" kern="100">
                          <a:latin typeface="Times New Roman"/>
                          <a:ea typeface="新細明體"/>
                          <a:cs typeface="Arial"/>
                        </a:rPr>
                        <a:t> log</a:t>
                      </a:r>
                      <a:r>
                        <a:rPr lang="en-US" sz="2000" kern="100" baseline="-25000">
                          <a:latin typeface="Times New Roman"/>
                          <a:ea typeface="新細明體"/>
                          <a:cs typeface="Arial"/>
                        </a:rPr>
                        <a:t>2</a:t>
                      </a:r>
                      <a:r>
                        <a:rPr lang="en-US" sz="2000" kern="100">
                          <a:latin typeface="Times New Roman"/>
                          <a:ea typeface="新細明體"/>
                          <a:cs typeface="Arial"/>
                        </a:rPr>
                        <a:t> </a:t>
                      </a:r>
                      <a:r>
                        <a:rPr lang="en-US" sz="2000" i="1" kern="100">
                          <a:latin typeface="Times New Roman"/>
                          <a:ea typeface="新細明體"/>
                          <a:cs typeface="Arial"/>
                        </a:rPr>
                        <a:t>n</a:t>
                      </a:r>
                      <a:endParaRPr lang="zh-TW" sz="2000" kern="10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dirty="0">
                          <a:latin typeface="Times New Roman"/>
                          <a:ea typeface="新細明體"/>
                          <a:cs typeface="Arial"/>
                        </a:rPr>
                        <a:t>n</a:t>
                      </a:r>
                      <a:r>
                        <a:rPr lang="en-US" sz="2000" kern="100" baseline="30000" dirty="0">
                          <a:latin typeface="Times New Roman"/>
                          <a:ea typeface="新細明體"/>
                          <a:cs typeface="Arial"/>
                        </a:rPr>
                        <a:t>2</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dirty="0" smtClean="0">
                          <a:latin typeface="Times New Roman"/>
                          <a:ea typeface="新細明體"/>
                          <a:cs typeface="Arial"/>
                        </a:rPr>
                        <a:t>n</a:t>
                      </a:r>
                      <a:r>
                        <a:rPr lang="en-US" sz="2000" kern="100" baseline="30000" dirty="0" smtClean="0">
                          <a:latin typeface="Times New Roman"/>
                          <a:ea typeface="新細明體"/>
                          <a:cs typeface="Arial"/>
                        </a:rPr>
                        <a:t>3</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dirty="0">
                          <a:latin typeface="Times New Roman"/>
                          <a:ea typeface="新細明體"/>
                          <a:cs typeface="Arial"/>
                        </a:rPr>
                        <a:t>n</a:t>
                      </a:r>
                      <a:r>
                        <a:rPr lang="en-US" sz="2000" kern="100" baseline="30000" dirty="0">
                          <a:latin typeface="Times New Roman"/>
                          <a:ea typeface="新細明體"/>
                          <a:cs typeface="Arial"/>
                        </a:rPr>
                        <a:t>4</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i="1" kern="100" dirty="0">
                          <a:latin typeface="Times New Roman"/>
                          <a:ea typeface="新細明體"/>
                          <a:cs typeface="Arial"/>
                        </a:rPr>
                        <a:t>n</a:t>
                      </a:r>
                      <a:r>
                        <a:rPr lang="en-US" sz="2000" kern="100" baseline="30000" dirty="0">
                          <a:latin typeface="Times New Roman"/>
                          <a:ea typeface="新細明體"/>
                          <a:cs typeface="Arial"/>
                        </a:rPr>
                        <a:t>10</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2</a:t>
                      </a:r>
                      <a:r>
                        <a:rPr lang="en-US" sz="2000" i="1" kern="100" baseline="30000" dirty="0">
                          <a:latin typeface="Times New Roman"/>
                          <a:ea typeface="新細明體"/>
                          <a:cs typeface="Arial"/>
                        </a:rPr>
                        <a:t>n</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28">
                <a:tc>
                  <a:txBody>
                    <a:bodyPr/>
                    <a:lstStyle/>
                    <a:p>
                      <a:pPr algn="r">
                        <a:lnSpc>
                          <a:spcPct val="100000"/>
                        </a:lnSpc>
                        <a:spcAft>
                          <a:spcPts val="0"/>
                        </a:spcAft>
                      </a:pPr>
                      <a:r>
                        <a:rPr lang="en-US" sz="2000" kern="100" dirty="0">
                          <a:latin typeface="Times New Roman"/>
                          <a:ea typeface="新細明體"/>
                          <a:cs typeface="Arial"/>
                        </a:rPr>
                        <a:t>10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30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40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50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100</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a:t>
                      </a:r>
                      <a:r>
                        <a:rPr lang="en-US" sz="2000" kern="100" baseline="30000" dirty="0">
                          <a:latin typeface="Times New Roman"/>
                          <a:ea typeface="新細明體"/>
                          <a:cs typeface="Arial"/>
                        </a:rPr>
                        <a:t>3</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a:t>
                      </a:r>
                      <a:r>
                        <a:rPr lang="en-US" sz="2000" kern="100" baseline="30000" dirty="0">
                          <a:latin typeface="Times New Roman"/>
                          <a:ea typeface="新細明體"/>
                          <a:cs typeface="Arial"/>
                        </a:rPr>
                        <a:t>4</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a:t>
                      </a:r>
                      <a:r>
                        <a:rPr lang="en-US" sz="2000" kern="100" baseline="30000" dirty="0">
                          <a:latin typeface="Times New Roman"/>
                          <a:ea typeface="新細明體"/>
                          <a:cs typeface="Arial"/>
                        </a:rPr>
                        <a:t>5</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a:t>
                      </a:r>
                      <a:r>
                        <a:rPr lang="en-US" sz="2000" kern="100" baseline="30000" dirty="0">
                          <a:latin typeface="Times New Roman"/>
                          <a:ea typeface="新細明體"/>
                          <a:cs typeface="Arial"/>
                        </a:rPr>
                        <a:t>6</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.01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.02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.03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.04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.05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1ms</a:t>
                      </a:r>
                      <a:endParaRPr lang="zh-TW" sz="2000" kern="100" dirty="0">
                        <a:latin typeface="Times New Roman"/>
                        <a:ea typeface="新細明體"/>
                        <a:cs typeface="Times New Roman"/>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.03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.09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.15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.21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.28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.66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9.96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130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1.66</a:t>
                      </a:r>
                      <a:r>
                        <a:rPr lang="en-US" sz="2000" i="1" kern="100" dirty="0">
                          <a:latin typeface="Times New Roman"/>
                          <a:ea typeface="新細明體"/>
                          <a:cs typeface="Arial"/>
                        </a:rPr>
                        <a:t> </a:t>
                      </a:r>
                      <a:r>
                        <a:rPr lang="en-US" sz="2000" kern="100" dirty="0">
                          <a:latin typeface="Times New Roman"/>
                          <a:ea typeface="新細明體"/>
                          <a:cs typeface="Arial"/>
                        </a:rPr>
                        <a:t>ms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19.92ms</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.1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.4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.9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1.6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2.5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a:t>
                      </a:r>
                      <a:r>
                        <a:rPr lang="en-US" sz="2000" i="1" kern="100" dirty="0">
                          <a:latin typeface="Times New Roman"/>
                          <a:ea typeface="新細明體"/>
                          <a:cs typeface="Arial"/>
                        </a:rPr>
                        <a:t> </a:t>
                      </a:r>
                      <a:r>
                        <a:rPr lang="en-US" sz="2000" kern="100" dirty="0">
                          <a:latin typeface="Times New Roman"/>
                          <a:ea typeface="新細明體"/>
                          <a:cs typeface="Arial"/>
                        </a:rPr>
                        <a:t>ms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100</a:t>
                      </a:r>
                      <a:r>
                        <a:rPr lang="en-US" sz="2000" i="1" kern="100" dirty="0">
                          <a:latin typeface="Times New Roman"/>
                          <a:ea typeface="新細明體"/>
                          <a:cs typeface="Arial"/>
                        </a:rPr>
                        <a:t> </a:t>
                      </a:r>
                      <a:r>
                        <a:rPr lang="en-US" sz="2000" kern="100" dirty="0">
                          <a:latin typeface="Times New Roman"/>
                          <a:ea typeface="新細明體"/>
                          <a:cs typeface="Arial"/>
                        </a:rPr>
                        <a:t>ms</a:t>
                      </a:r>
                      <a:endParaRPr lang="zh-TW" sz="2000" kern="100" dirty="0">
                        <a:latin typeface="Times New Roman"/>
                        <a:ea typeface="新細明體"/>
                        <a:cs typeface="Times New Roman"/>
                      </a:endParaRPr>
                    </a:p>
                    <a:p>
                      <a:pPr algn="r">
                        <a:lnSpc>
                          <a:spcPct val="100000"/>
                        </a:lnSpc>
                        <a:spcAft>
                          <a:spcPts val="0"/>
                        </a:spcAft>
                      </a:pPr>
                      <a:r>
                        <a:rPr lang="en-US" sz="2000" kern="100" dirty="0" smtClean="0">
                          <a:latin typeface="Times New Roman"/>
                          <a:ea typeface="新細明體"/>
                          <a:cs typeface="Arial"/>
                        </a:rPr>
                        <a:t>10s</a:t>
                      </a:r>
                    </a:p>
                    <a:p>
                      <a:pPr marL="0" indent="0" algn="r">
                        <a:lnSpc>
                          <a:spcPct val="100000"/>
                        </a:lnSpc>
                        <a:spcAft>
                          <a:spcPts val="0"/>
                        </a:spcAft>
                      </a:pPr>
                      <a:r>
                        <a:rPr lang="en-US" altLang="zh-TW" sz="2000" kern="100" dirty="0" smtClean="0">
                          <a:latin typeface="Times New Roman"/>
                          <a:ea typeface="新細明體"/>
                          <a:cs typeface="Arial"/>
                        </a:rPr>
                        <a:t>16.67m</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1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8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27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64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125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1ms</a:t>
                      </a:r>
                      <a:endParaRPr lang="zh-TW" sz="2000" kern="100" dirty="0">
                        <a:latin typeface="Times New Roman"/>
                        <a:ea typeface="新細明體"/>
                        <a:cs typeface="Times New Roman"/>
                      </a:endParaRPr>
                    </a:p>
                    <a:p>
                      <a:pPr algn="r">
                        <a:lnSpc>
                          <a:spcPct val="100000"/>
                        </a:lnSpc>
                        <a:spcAft>
                          <a:spcPts val="0"/>
                        </a:spcAft>
                      </a:pPr>
                      <a:r>
                        <a:rPr lang="en-US" sz="2000" kern="100" dirty="0" smtClean="0">
                          <a:latin typeface="Times New Roman"/>
                          <a:ea typeface="新細明體"/>
                          <a:cs typeface="Arial"/>
                        </a:rPr>
                        <a:t>1</a:t>
                      </a:r>
                      <a:r>
                        <a:rPr lang="en-US" sz="2000" i="1" kern="100" dirty="0" smtClean="0">
                          <a:latin typeface="Times New Roman"/>
                          <a:ea typeface="新細明體"/>
                          <a:cs typeface="Arial"/>
                        </a:rPr>
                        <a:t>s</a:t>
                      </a:r>
                    </a:p>
                    <a:p>
                      <a:pPr algn="r">
                        <a:lnSpc>
                          <a:spcPct val="100000"/>
                        </a:lnSpc>
                        <a:spcAft>
                          <a:spcPts val="0"/>
                        </a:spcAft>
                      </a:pPr>
                      <a:r>
                        <a:rPr lang="en-US" altLang="zh-TW" sz="2000" i="0" kern="100" dirty="0" smtClean="0">
                          <a:latin typeface="Times New Roman"/>
                          <a:ea typeface="新細明體"/>
                          <a:cs typeface="Arial"/>
                        </a:rPr>
                        <a:t>16.67m</a:t>
                      </a:r>
                      <a:endParaRPr lang="zh-TW" sz="2000" i="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11.57d</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31.71y</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10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160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810 </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2.56ms</a:t>
                      </a:r>
                      <a:endParaRPr lang="zh-TW" sz="2000" kern="100" dirty="0">
                        <a:latin typeface="Times New Roman"/>
                        <a:ea typeface="新細明體"/>
                        <a:cs typeface="Times New Roman"/>
                      </a:endParaRPr>
                    </a:p>
                    <a:p>
                      <a:pPr algn="r">
                        <a:lnSpc>
                          <a:spcPct val="100000"/>
                        </a:lnSpc>
                        <a:spcAft>
                          <a:spcPts val="0"/>
                        </a:spcAft>
                      </a:pPr>
                      <a:r>
                        <a:rPr lang="en-US" sz="2000" kern="100" dirty="0" smtClean="0">
                          <a:latin typeface="Times New Roman"/>
                          <a:ea typeface="新細明體"/>
                          <a:cs typeface="Arial"/>
                        </a:rPr>
                        <a:t>6.25ms</a:t>
                      </a:r>
                    </a:p>
                    <a:p>
                      <a:pPr algn="r">
                        <a:lnSpc>
                          <a:spcPct val="100000"/>
                        </a:lnSpc>
                        <a:spcAft>
                          <a:spcPts val="0"/>
                        </a:spcAft>
                      </a:pPr>
                      <a:r>
                        <a:rPr lang="en-US" altLang="zh-TW" sz="2000" kern="100" dirty="0" smtClean="0">
                          <a:latin typeface="Times New Roman"/>
                          <a:ea typeface="新細明體"/>
                          <a:cs typeface="Arial"/>
                        </a:rPr>
                        <a:t>16.67m</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100ms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115.7d</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3171y</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3.17*10</a:t>
                      </a:r>
                      <a:r>
                        <a:rPr lang="en-US" sz="2000" kern="100" baseline="30000" dirty="0">
                          <a:latin typeface="Times New Roman"/>
                          <a:ea typeface="新細明體"/>
                          <a:cs typeface="Arial"/>
                        </a:rPr>
                        <a:t>7</a:t>
                      </a:r>
                      <a:r>
                        <a:rPr lang="en-US" sz="2000" kern="100" dirty="0">
                          <a:latin typeface="Times New Roman"/>
                          <a:ea typeface="新細明體"/>
                          <a:cs typeface="Arial"/>
                        </a:rPr>
                        <a:t>y</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s-ES" sz="2000" kern="100" dirty="0">
                          <a:latin typeface="Times New Roman"/>
                          <a:ea typeface="新細明體"/>
                          <a:cs typeface="Arial"/>
                        </a:rPr>
                        <a:t>10s</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2.84h</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6.83d</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121d</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3.1y</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3171y</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3.17*10</a:t>
                      </a:r>
                      <a:r>
                        <a:rPr lang="es-ES" sz="2000" kern="100" baseline="30000" dirty="0">
                          <a:latin typeface="Times New Roman"/>
                          <a:ea typeface="新細明體"/>
                          <a:cs typeface="Arial"/>
                        </a:rPr>
                        <a:t>13</a:t>
                      </a:r>
                      <a:r>
                        <a:rPr lang="es-ES" sz="2000" kern="100" dirty="0">
                          <a:latin typeface="Times New Roman"/>
                          <a:ea typeface="新細明體"/>
                          <a:cs typeface="Arial"/>
                        </a:rPr>
                        <a:t>y</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3.17*10</a:t>
                      </a:r>
                      <a:r>
                        <a:rPr lang="es-ES" sz="2000" kern="100" baseline="30000" dirty="0">
                          <a:latin typeface="Times New Roman"/>
                          <a:ea typeface="新細明體"/>
                          <a:cs typeface="Arial"/>
                        </a:rPr>
                        <a:t>23</a:t>
                      </a:r>
                      <a:r>
                        <a:rPr lang="es-ES" sz="2000" kern="100" dirty="0">
                          <a:latin typeface="Times New Roman"/>
                          <a:ea typeface="新細明體"/>
                          <a:cs typeface="Arial"/>
                        </a:rPr>
                        <a:t>y</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3.17*10</a:t>
                      </a:r>
                      <a:r>
                        <a:rPr lang="es-ES" sz="2000" kern="100" baseline="30000" dirty="0">
                          <a:latin typeface="Times New Roman"/>
                          <a:ea typeface="新細明體"/>
                          <a:cs typeface="Arial"/>
                        </a:rPr>
                        <a:t>33</a:t>
                      </a:r>
                      <a:r>
                        <a:rPr lang="es-ES" sz="2000" kern="100" dirty="0">
                          <a:latin typeface="Times New Roman"/>
                          <a:ea typeface="新細明體"/>
                          <a:cs typeface="Arial"/>
                        </a:rPr>
                        <a:t>y</a:t>
                      </a:r>
                      <a:endParaRPr lang="zh-TW" sz="2000" kern="100" dirty="0">
                        <a:latin typeface="Times New Roman"/>
                        <a:ea typeface="新細明體"/>
                        <a:cs typeface="Times New Roman"/>
                      </a:endParaRPr>
                    </a:p>
                    <a:p>
                      <a:pPr algn="r">
                        <a:lnSpc>
                          <a:spcPct val="100000"/>
                        </a:lnSpc>
                        <a:spcAft>
                          <a:spcPts val="0"/>
                        </a:spcAft>
                      </a:pPr>
                      <a:r>
                        <a:rPr lang="es-ES" sz="2000" kern="100" dirty="0">
                          <a:latin typeface="Times New Roman"/>
                          <a:ea typeface="新細明體"/>
                          <a:cs typeface="Arial"/>
                        </a:rPr>
                        <a:t>3.17*10</a:t>
                      </a:r>
                      <a:r>
                        <a:rPr lang="es-ES" sz="2000" kern="100" baseline="30000" dirty="0">
                          <a:latin typeface="Times New Roman"/>
                          <a:ea typeface="新細明體"/>
                          <a:cs typeface="Arial"/>
                        </a:rPr>
                        <a:t>43</a:t>
                      </a:r>
                      <a:r>
                        <a:rPr lang="es-ES" sz="2000" kern="100" dirty="0">
                          <a:latin typeface="Times New Roman"/>
                          <a:ea typeface="新細明體"/>
                          <a:cs typeface="Arial"/>
                        </a:rPr>
                        <a:t>y</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0000"/>
                        </a:lnSpc>
                        <a:spcAft>
                          <a:spcPts val="0"/>
                        </a:spcAft>
                      </a:pPr>
                      <a:r>
                        <a:rPr lang="en-US" sz="2000" kern="100" dirty="0">
                          <a:latin typeface="Times New Roman"/>
                          <a:ea typeface="新細明體"/>
                          <a:cs typeface="Arial"/>
                        </a:rPr>
                        <a:t>1</a:t>
                      </a:r>
                      <a:r>
                        <a:rPr lang="en-US" sz="2000" kern="100" dirty="0">
                          <a:latin typeface="Times New Roman"/>
                          <a:ea typeface="新細明體"/>
                          <a:cs typeface="Arial"/>
                          <a:sym typeface="Symbol"/>
                        </a:rPr>
                        <a:t></a:t>
                      </a:r>
                      <a:r>
                        <a:rPr lang="en-US" sz="2000" kern="100" dirty="0">
                          <a:latin typeface="Times New Roman"/>
                          <a:ea typeface="新細明體"/>
                          <a:cs typeface="Arial"/>
                        </a:rPr>
                        <a:t>s</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1ms</a:t>
                      </a:r>
                      <a:endParaRPr lang="zh-TW" sz="2000" kern="100" dirty="0">
                        <a:latin typeface="Times New Roman"/>
                        <a:ea typeface="新細明體"/>
                        <a:cs typeface="Times New Roman"/>
                      </a:endParaRPr>
                    </a:p>
                    <a:p>
                      <a:pPr algn="r">
                        <a:lnSpc>
                          <a:spcPct val="100000"/>
                        </a:lnSpc>
                        <a:spcAft>
                          <a:spcPts val="0"/>
                        </a:spcAft>
                      </a:pPr>
                      <a:r>
                        <a:rPr lang="en-US" sz="2000" kern="100" dirty="0" smtClean="0">
                          <a:latin typeface="Times New Roman"/>
                          <a:ea typeface="新細明體"/>
                          <a:cs typeface="Arial"/>
                        </a:rPr>
                        <a:t>1s</a:t>
                      </a:r>
                    </a:p>
                    <a:p>
                      <a:pPr algn="r">
                        <a:lnSpc>
                          <a:spcPct val="100000"/>
                        </a:lnSpc>
                        <a:spcAft>
                          <a:spcPts val="0"/>
                        </a:spcAft>
                      </a:pPr>
                      <a:r>
                        <a:rPr lang="en-US" altLang="zh-TW" sz="2000" kern="100" dirty="0" smtClean="0">
                          <a:latin typeface="Times New Roman"/>
                          <a:ea typeface="新細明體"/>
                          <a:cs typeface="Arial"/>
                        </a:rPr>
                        <a:t>18m</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13d</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4*10</a:t>
                      </a:r>
                      <a:r>
                        <a:rPr lang="en-US" sz="2000" kern="100" baseline="30000" dirty="0">
                          <a:latin typeface="Times New Roman"/>
                          <a:ea typeface="新細明體"/>
                          <a:cs typeface="Arial"/>
                        </a:rPr>
                        <a:t>13</a:t>
                      </a:r>
                      <a:r>
                        <a:rPr lang="en-US" sz="2000" kern="100" dirty="0">
                          <a:latin typeface="Times New Roman"/>
                          <a:ea typeface="新細明體"/>
                          <a:cs typeface="Arial"/>
                        </a:rPr>
                        <a:t>y</a:t>
                      </a:r>
                      <a:endParaRPr lang="zh-TW" sz="2000" kern="100" dirty="0">
                        <a:latin typeface="Times New Roman"/>
                        <a:ea typeface="新細明體"/>
                        <a:cs typeface="Times New Roman"/>
                      </a:endParaRPr>
                    </a:p>
                    <a:p>
                      <a:pPr algn="r">
                        <a:lnSpc>
                          <a:spcPct val="100000"/>
                        </a:lnSpc>
                        <a:spcAft>
                          <a:spcPts val="0"/>
                        </a:spcAft>
                      </a:pPr>
                      <a:r>
                        <a:rPr lang="en-US" sz="2000" kern="100" dirty="0">
                          <a:latin typeface="Times New Roman"/>
                          <a:ea typeface="新細明體"/>
                          <a:cs typeface="Arial"/>
                        </a:rPr>
                        <a:t>32*10</a:t>
                      </a:r>
                      <a:r>
                        <a:rPr lang="en-US" sz="2000" kern="100" baseline="30000" dirty="0">
                          <a:latin typeface="Times New Roman"/>
                          <a:ea typeface="新細明體"/>
                          <a:cs typeface="Arial"/>
                        </a:rPr>
                        <a:t>283</a:t>
                      </a:r>
                      <a:r>
                        <a:rPr lang="en-US" sz="2000" kern="100" dirty="0">
                          <a:latin typeface="Times New Roman"/>
                          <a:ea typeface="新細明體"/>
                          <a:cs typeface="Arial"/>
                        </a:rPr>
                        <a:t>y</a:t>
                      </a:r>
                      <a:endParaRPr lang="zh-TW" sz="2000" kern="100" dirty="0">
                        <a:latin typeface="Times New Roman"/>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5">
                <a:tc gridSpan="8">
                  <a:txBody>
                    <a:bodyPr/>
                    <a:lstStyle/>
                    <a:p>
                      <a:pPr algn="ctr">
                        <a:lnSpc>
                          <a:spcPct val="100000"/>
                        </a:lnSpc>
                        <a:spcBef>
                          <a:spcPts val="600"/>
                        </a:spcBef>
                        <a:spcAft>
                          <a:spcPts val="0"/>
                        </a:spcAft>
                      </a:pPr>
                      <a:r>
                        <a:rPr lang="en-US" sz="2000" kern="100" dirty="0">
                          <a:latin typeface="Times New Roman"/>
                          <a:ea typeface="新細明體"/>
                          <a:cs typeface="Arial"/>
                          <a:sym typeface="Symbol"/>
                        </a:rPr>
                        <a:t></a:t>
                      </a:r>
                      <a:r>
                        <a:rPr lang="en-US" sz="2000" kern="100" dirty="0" smtClean="0">
                          <a:latin typeface="Times New Roman"/>
                          <a:ea typeface="新細明體"/>
                          <a:cs typeface="Arial"/>
                        </a:rPr>
                        <a:t>s=microsecond= 10</a:t>
                      </a:r>
                      <a:r>
                        <a:rPr lang="en-US" sz="2000" kern="100" baseline="30000" dirty="0" smtClean="0">
                          <a:latin typeface="Times New Roman"/>
                          <a:ea typeface="新細明體"/>
                          <a:cs typeface="Arial"/>
                        </a:rPr>
                        <a:t>-6</a:t>
                      </a:r>
                      <a:r>
                        <a:rPr lang="en-US" altLang="zh-TW" sz="2000" kern="100" dirty="0" smtClean="0">
                          <a:latin typeface="Times New Roman"/>
                          <a:ea typeface="新細明體"/>
                          <a:cs typeface="Arial"/>
                        </a:rPr>
                        <a:t>seconds</a:t>
                      </a:r>
                      <a:r>
                        <a:rPr lang="zh-TW" sz="2000" kern="100" dirty="0" smtClean="0">
                          <a:latin typeface="Times New Roman"/>
                          <a:ea typeface="新細明體"/>
                          <a:cs typeface="Arial"/>
                        </a:rPr>
                        <a:t>；</a:t>
                      </a:r>
                      <a:r>
                        <a:rPr lang="en-US" sz="2000" kern="100" dirty="0">
                          <a:latin typeface="Times New Roman"/>
                          <a:ea typeface="新細明體"/>
                          <a:cs typeface="Arial"/>
                        </a:rPr>
                        <a:t>ms </a:t>
                      </a:r>
                      <a:r>
                        <a:rPr lang="en-US" sz="2000" kern="100" dirty="0" smtClean="0">
                          <a:latin typeface="Times New Roman"/>
                          <a:ea typeface="新細明體"/>
                          <a:cs typeface="Arial"/>
                        </a:rPr>
                        <a:t>=milli</a:t>
                      </a:r>
                      <a:r>
                        <a:rPr lang="en-US" altLang="zh-TW" sz="2000" kern="100" dirty="0" smtClean="0">
                          <a:latin typeface="Times New Roman"/>
                          <a:ea typeface="新細明體"/>
                          <a:cs typeface="Arial"/>
                        </a:rPr>
                        <a:t>second</a:t>
                      </a:r>
                      <a:r>
                        <a:rPr lang="zh-TW" sz="2000" kern="100" dirty="0" smtClean="0">
                          <a:latin typeface="Times New Roman"/>
                          <a:ea typeface="新細明體"/>
                          <a:cs typeface="Arial"/>
                        </a:rPr>
                        <a:t> </a:t>
                      </a:r>
                      <a:r>
                        <a:rPr lang="en-US" sz="2000" kern="100" dirty="0">
                          <a:latin typeface="Times New Roman"/>
                          <a:ea typeface="新細明體"/>
                          <a:cs typeface="Arial"/>
                        </a:rPr>
                        <a:t>= </a:t>
                      </a:r>
                      <a:r>
                        <a:rPr lang="en-US" sz="2000" kern="100" dirty="0" smtClean="0">
                          <a:latin typeface="Times New Roman"/>
                          <a:ea typeface="新細明體"/>
                          <a:cs typeface="Arial"/>
                        </a:rPr>
                        <a:t>10</a:t>
                      </a:r>
                      <a:r>
                        <a:rPr lang="en-US" sz="2000" kern="100" baseline="30000" dirty="0" smtClean="0">
                          <a:latin typeface="Times New Roman"/>
                          <a:ea typeface="新細明體"/>
                          <a:cs typeface="Arial"/>
                        </a:rPr>
                        <a:t>-3</a:t>
                      </a:r>
                      <a:r>
                        <a:rPr lang="en-US" altLang="zh-TW" sz="2000" kern="100" dirty="0" smtClean="0">
                          <a:latin typeface="Times New Roman"/>
                          <a:ea typeface="新細明體"/>
                          <a:cs typeface="Arial"/>
                        </a:rPr>
                        <a:t>seconds</a:t>
                      </a:r>
                      <a:endParaRPr lang="zh-TW" sz="2000" kern="100" dirty="0">
                        <a:latin typeface="Times New Roman"/>
                        <a:ea typeface="新細明體"/>
                        <a:cs typeface="Times New Roman"/>
                      </a:endParaRPr>
                    </a:p>
                    <a:p>
                      <a:pPr algn="ctr">
                        <a:lnSpc>
                          <a:spcPct val="100000"/>
                        </a:lnSpc>
                        <a:spcAft>
                          <a:spcPts val="600"/>
                        </a:spcAft>
                      </a:pPr>
                      <a:r>
                        <a:rPr lang="en-US" sz="2000" kern="100" dirty="0">
                          <a:latin typeface="Times New Roman"/>
                          <a:ea typeface="新細明體"/>
                          <a:cs typeface="Arial"/>
                        </a:rPr>
                        <a:t>s = </a:t>
                      </a:r>
                      <a:r>
                        <a:rPr lang="en-US" altLang="zh-TW" sz="2000" kern="100" dirty="0" smtClean="0">
                          <a:latin typeface="Times New Roman"/>
                          <a:ea typeface="新細明體"/>
                          <a:cs typeface="Arial"/>
                        </a:rPr>
                        <a:t>seconds</a:t>
                      </a:r>
                      <a:r>
                        <a:rPr lang="zh-TW" sz="2000" kern="100" dirty="0" smtClean="0">
                          <a:latin typeface="Times New Roman"/>
                          <a:ea typeface="新細明體"/>
                          <a:cs typeface="Arial"/>
                        </a:rPr>
                        <a:t>；</a:t>
                      </a:r>
                      <a:r>
                        <a:rPr lang="en-US" sz="2000" kern="100" dirty="0">
                          <a:latin typeface="Times New Roman"/>
                          <a:ea typeface="新細明體"/>
                          <a:cs typeface="Arial"/>
                        </a:rPr>
                        <a:t>m = </a:t>
                      </a:r>
                      <a:r>
                        <a:rPr lang="en-US" altLang="zh-TW" sz="2000" kern="100" dirty="0" smtClean="0">
                          <a:latin typeface="Times New Roman"/>
                          <a:ea typeface="新細明體"/>
                          <a:cs typeface="Arial"/>
                        </a:rPr>
                        <a:t>minutes</a:t>
                      </a:r>
                      <a:r>
                        <a:rPr lang="zh-TW" sz="2000" kern="100" dirty="0" smtClean="0">
                          <a:latin typeface="Times New Roman"/>
                          <a:ea typeface="新細明體"/>
                          <a:cs typeface="Arial"/>
                        </a:rPr>
                        <a:t>；</a:t>
                      </a:r>
                      <a:r>
                        <a:rPr lang="en-US" sz="2000" kern="100" dirty="0">
                          <a:latin typeface="Times New Roman"/>
                          <a:ea typeface="新細明體"/>
                          <a:cs typeface="Arial"/>
                        </a:rPr>
                        <a:t>h = </a:t>
                      </a:r>
                      <a:r>
                        <a:rPr lang="en-US" altLang="zh-TW" sz="2000" kern="100" dirty="0" smtClean="0">
                          <a:latin typeface="Times New Roman"/>
                          <a:ea typeface="新細明體"/>
                          <a:cs typeface="Arial"/>
                        </a:rPr>
                        <a:t>hours</a:t>
                      </a:r>
                      <a:r>
                        <a:rPr lang="zh-TW" sz="2000" kern="100" dirty="0" smtClean="0">
                          <a:latin typeface="Times New Roman"/>
                          <a:ea typeface="新細明體"/>
                          <a:cs typeface="Arial"/>
                        </a:rPr>
                        <a:t>；</a:t>
                      </a:r>
                      <a:r>
                        <a:rPr lang="en-US" sz="2000" kern="100" dirty="0">
                          <a:latin typeface="Times New Roman"/>
                          <a:ea typeface="新細明體"/>
                          <a:cs typeface="Arial"/>
                        </a:rPr>
                        <a:t>d = </a:t>
                      </a:r>
                      <a:r>
                        <a:rPr lang="en-US" sz="2000" kern="100" dirty="0" smtClean="0">
                          <a:latin typeface="Times New Roman"/>
                          <a:ea typeface="新細明體"/>
                          <a:cs typeface="Arial"/>
                        </a:rPr>
                        <a:t>days</a:t>
                      </a:r>
                      <a:r>
                        <a:rPr lang="zh-TW" sz="2000" kern="100" dirty="0" smtClean="0">
                          <a:latin typeface="Times New Roman"/>
                          <a:ea typeface="新細明體"/>
                          <a:cs typeface="Arial"/>
                        </a:rPr>
                        <a:t>；</a:t>
                      </a:r>
                      <a:r>
                        <a:rPr lang="en-US" sz="2000" kern="100" dirty="0">
                          <a:latin typeface="Times New Roman"/>
                          <a:ea typeface="新細明體"/>
                          <a:cs typeface="Arial"/>
                        </a:rPr>
                        <a:t>y = </a:t>
                      </a:r>
                      <a:r>
                        <a:rPr lang="en-US" sz="2000" kern="100" dirty="0" smtClean="0">
                          <a:latin typeface="Times New Roman"/>
                          <a:ea typeface="新細明體"/>
                          <a:cs typeface="Arial"/>
                        </a:rPr>
                        <a:t>years</a:t>
                      </a:r>
                      <a:r>
                        <a:rPr lang="zh-TW" sz="2000" kern="100" dirty="0" smtClean="0">
                          <a:latin typeface="Times New Roman"/>
                          <a:ea typeface="新細明體"/>
                          <a:cs typeface="Arial"/>
                        </a:rPr>
                        <a:t>；</a:t>
                      </a:r>
                      <a:endParaRPr lang="zh-TW" sz="2000" kern="100" dirty="0">
                        <a:latin typeface="Times New Roman"/>
                        <a:ea typeface="新細明體"/>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val="55096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4914" y="1"/>
            <a:ext cx="10515600" cy="1027906"/>
          </a:xfrm>
        </p:spPr>
        <p:txBody>
          <a:bodyPr/>
          <a:lstStyle/>
          <a:p>
            <a:r>
              <a:rPr lang="zh-TW" altLang="en-US" smtClean="0"/>
              <a:t>定理</a:t>
            </a:r>
            <a:endParaRPr lang="zh-TW" altLang="en-US" dirty="0"/>
          </a:p>
        </p:txBody>
      </p:sp>
      <p:graphicFrame>
        <p:nvGraphicFramePr>
          <p:cNvPr id="30722" name="Object 4"/>
          <p:cNvGraphicFramePr>
            <a:graphicFrameLocks noChangeAspect="1"/>
          </p:cNvGraphicFramePr>
          <p:nvPr>
            <p:extLst>
              <p:ext uri="{D42A27DB-BD31-4B8C-83A1-F6EECF244321}">
                <p14:modId xmlns:p14="http://schemas.microsoft.com/office/powerpoint/2010/main" val="1885153007"/>
              </p:ext>
            </p:extLst>
          </p:nvPr>
        </p:nvGraphicFramePr>
        <p:xfrm>
          <a:off x="1905661" y="1027906"/>
          <a:ext cx="6205538" cy="5137150"/>
        </p:xfrm>
        <a:graphic>
          <a:graphicData uri="http://schemas.openxmlformats.org/presentationml/2006/ole">
            <mc:AlternateContent xmlns:mc="http://schemas.openxmlformats.org/markup-compatibility/2006">
              <mc:Choice xmlns:v="urn:schemas-microsoft-com:vml" Requires="v">
                <p:oleObj spid="_x0000_s1082" name="Equation" r:id="rId4" imgW="3022560" imgH="2501640" progId="Equation.3">
                  <p:embed/>
                </p:oleObj>
              </mc:Choice>
              <mc:Fallback>
                <p:oleObj name="Equation" r:id="rId4" imgW="3022560" imgH="250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661" y="1027906"/>
                        <a:ext cx="6205538" cy="5137150"/>
                      </a:xfrm>
                      <a:prstGeom prst="rect">
                        <a:avLst/>
                      </a:prstGeom>
                      <a:noFill/>
                      <a:extLst/>
                    </p:spPr>
                  </p:pic>
                </p:oleObj>
              </mc:Fallback>
            </mc:AlternateContent>
          </a:graphicData>
        </a:graphic>
      </p:graphicFrame>
      <p:sp>
        <p:nvSpPr>
          <p:cNvPr id="3" name="矩形 2"/>
          <p:cNvSpPr/>
          <p:nvPr/>
        </p:nvSpPr>
        <p:spPr>
          <a:xfrm>
            <a:off x="7560129" y="3396343"/>
            <a:ext cx="4294414" cy="27687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zh-TW" altLang="en-US" sz="2800" dirty="0" smtClean="0">
                <a:latin typeface="Microsoft JhengHei" charset="-120"/>
                <a:ea typeface="Microsoft JhengHei" charset="-120"/>
                <a:cs typeface="Microsoft JhengHei" charset="-120"/>
              </a:rPr>
              <a:t>結論：</a:t>
            </a:r>
            <a:endParaRPr kumimoji="1" lang="en-US" altLang="zh-TW" sz="2800" dirty="0" smtClean="0">
              <a:latin typeface="Microsoft JhengHei" charset="-120"/>
              <a:ea typeface="Microsoft JhengHei" charset="-120"/>
              <a:cs typeface="Microsoft JhengHei" charset="-120"/>
            </a:endParaRPr>
          </a:p>
          <a:p>
            <a:endParaRPr kumimoji="1" lang="en-US" altLang="zh-TW" sz="2800" dirty="0" smtClean="0">
              <a:latin typeface="Microsoft JhengHei" charset="-120"/>
              <a:ea typeface="Microsoft JhengHei" charset="-120"/>
              <a:cs typeface="Microsoft JhengHei" charset="-120"/>
            </a:endParaRPr>
          </a:p>
          <a:p>
            <a:r>
              <a:rPr lang="en-US" altLang="zh-TW" sz="2800" i="1" dirty="0">
                <a:latin typeface="Microsoft JhengHei" charset="-120"/>
                <a:ea typeface="Microsoft JhengHei" charset="-120"/>
                <a:cs typeface="Microsoft JhengHei" charset="-120"/>
              </a:rPr>
              <a:t>O</a:t>
            </a:r>
            <a:r>
              <a:rPr lang="en-US" altLang="zh-TW" sz="2800" dirty="0">
                <a:latin typeface="Microsoft JhengHei" charset="-120"/>
                <a:ea typeface="Microsoft JhengHei" charset="-120"/>
                <a:cs typeface="Microsoft JhengHei" charset="-120"/>
              </a:rPr>
              <a:t>(</a:t>
            </a:r>
            <a:r>
              <a:rPr lang="zh-TW" altLang="en-US" sz="2800" dirty="0">
                <a:latin typeface="Microsoft JhengHei" charset="-120"/>
                <a:ea typeface="Microsoft JhengHei" charset="-120"/>
                <a:cs typeface="Microsoft JhengHei" charset="-120"/>
              </a:rPr>
              <a:t>．</a:t>
            </a:r>
            <a:r>
              <a:rPr lang="en-US" altLang="zh-TW" sz="2800" dirty="0">
                <a:latin typeface="Microsoft JhengHei" charset="-120"/>
                <a:ea typeface="Microsoft JhengHei" charset="-120"/>
                <a:cs typeface="Microsoft JhengHei" charset="-120"/>
              </a:rPr>
              <a:t>) </a:t>
            </a:r>
            <a:r>
              <a:rPr lang="zh-TW" altLang="en-US" sz="2800" dirty="0">
                <a:latin typeface="Microsoft JhengHei" charset="-120"/>
                <a:ea typeface="Microsoft JhengHei" charset="-120"/>
                <a:cs typeface="Microsoft JhengHei" charset="-120"/>
              </a:rPr>
              <a:t>為多項式指數最高的次方項。</a:t>
            </a:r>
            <a:endParaRPr kumimoji="1" lang="en-US" altLang="zh-TW" sz="2800" dirty="0" smtClean="0">
              <a:latin typeface="Microsoft JhengHei" charset="-120"/>
              <a:ea typeface="Microsoft JhengHei" charset="-120"/>
              <a:cs typeface="Microsoft JhengHei" charset="-120"/>
            </a:endParaRPr>
          </a:p>
          <a:p>
            <a:endParaRPr kumimoji="1" lang="zh-TW" altLang="en-US" sz="2800"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819879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Omega </a:t>
            </a:r>
            <a:r>
              <a:rPr lang="en-US" altLang="zh-TW" b="1" dirty="0" smtClean="0"/>
              <a:t>Ω</a:t>
            </a:r>
            <a:r>
              <a:rPr lang="en-US" altLang="zh-TW" dirty="0" smtClean="0"/>
              <a:t> (</a:t>
            </a:r>
            <a:r>
              <a:rPr lang="zh-TW" altLang="en-US" dirty="0" smtClean="0"/>
              <a: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最大下限</a:t>
            </a:r>
            <a:endParaRPr lang="en-US" altLang="zh-TW" dirty="0" smtClean="0"/>
          </a:p>
          <a:p>
            <a:r>
              <a:rPr lang="zh-TW" altLang="en-US" dirty="0" smtClean="0"/>
              <a:t>定義：</a:t>
            </a:r>
            <a:endParaRPr lang="en-US" altLang="zh-TW" dirty="0" smtClean="0"/>
          </a:p>
          <a:p>
            <a:pPr lvl="1"/>
            <a:r>
              <a:rPr lang="zh-TW" altLang="en-US" dirty="0" smtClean="0"/>
              <a:t>存在</a:t>
            </a:r>
            <a:r>
              <a:rPr lang="zh-TW" altLang="en-US" dirty="0"/>
              <a:t>一個常數</a:t>
            </a:r>
            <a:r>
              <a:rPr lang="en-US" altLang="zh-TW" dirty="0"/>
              <a:t>c</a:t>
            </a:r>
            <a:r>
              <a:rPr lang="zh-TW" altLang="en-US" dirty="0"/>
              <a:t>和</a:t>
            </a:r>
            <a:r>
              <a:rPr lang="en-US" altLang="zh-TW" dirty="0"/>
              <a:t>n0</a:t>
            </a:r>
            <a:r>
              <a:rPr lang="zh-TW" altLang="en-US" dirty="0"/>
              <a:t>，當</a:t>
            </a:r>
            <a:r>
              <a:rPr lang="en-US" altLang="zh-TW" i="1" dirty="0"/>
              <a:t>n</a:t>
            </a:r>
            <a:r>
              <a:rPr lang="en-US" altLang="zh-TW" dirty="0"/>
              <a:t>≧</a:t>
            </a:r>
            <a:r>
              <a:rPr lang="en-US" altLang="zh-TW" i="1" dirty="0"/>
              <a:t>n</a:t>
            </a:r>
            <a:r>
              <a:rPr lang="en-US" altLang="zh-TW" baseline="-25000" dirty="0"/>
              <a:t>0</a:t>
            </a:r>
            <a:r>
              <a:rPr lang="zh-TW" altLang="en-US" dirty="0"/>
              <a:t>時，</a:t>
            </a:r>
            <a:r>
              <a:rPr lang="en-US" altLang="zh-TW" i="1" dirty="0"/>
              <a:t>f</a:t>
            </a:r>
            <a:r>
              <a:rPr lang="en-US" altLang="zh-TW" dirty="0"/>
              <a:t>(</a:t>
            </a:r>
            <a:r>
              <a:rPr lang="en-US" altLang="zh-TW" i="1" dirty="0"/>
              <a:t>n</a:t>
            </a:r>
            <a:r>
              <a:rPr lang="en-US" altLang="zh-TW" dirty="0"/>
              <a:t>) ≧</a:t>
            </a:r>
            <a:r>
              <a:rPr lang="en-US" altLang="zh-TW" i="1" dirty="0"/>
              <a:t>cg</a:t>
            </a:r>
            <a:r>
              <a:rPr lang="en-US" altLang="zh-TW" dirty="0"/>
              <a:t>(</a:t>
            </a:r>
            <a:r>
              <a:rPr lang="en-US" altLang="zh-TW" i="1" dirty="0"/>
              <a:t>n</a:t>
            </a:r>
            <a:r>
              <a:rPr lang="en-US" altLang="zh-TW" dirty="0"/>
              <a:t>) </a:t>
            </a:r>
            <a:r>
              <a:rPr lang="zh-TW" altLang="en-US" dirty="0"/>
              <a:t>條件</a:t>
            </a:r>
            <a:r>
              <a:rPr lang="zh-TW" altLang="en-US" dirty="0" smtClean="0"/>
              <a:t>成立，則令</a:t>
            </a:r>
            <a:endParaRPr lang="en-US" altLang="zh-TW" dirty="0" smtClean="0"/>
          </a:p>
          <a:p>
            <a:pPr marL="457200" lvl="1" indent="0">
              <a:buNone/>
            </a:pPr>
            <a:r>
              <a:rPr lang="en-US" altLang="zh-TW" i="1" dirty="0"/>
              <a:t>	</a:t>
            </a:r>
            <a:r>
              <a:rPr lang="en-US" altLang="zh-TW" i="1" dirty="0" smtClean="0"/>
              <a:t>f</a:t>
            </a:r>
            <a:r>
              <a:rPr lang="en-US" altLang="zh-TW" dirty="0" smtClean="0"/>
              <a:t>(</a:t>
            </a:r>
            <a:r>
              <a:rPr lang="en-US" altLang="zh-TW" i="1" dirty="0" smtClean="0"/>
              <a:t>n</a:t>
            </a:r>
            <a:r>
              <a:rPr lang="en-US" altLang="zh-TW" dirty="0" smtClean="0"/>
              <a:t>) = </a:t>
            </a:r>
            <a:r>
              <a:rPr lang="en-US" altLang="zh-TW" b="1" dirty="0" err="1" smtClean="0"/>
              <a:t>Ω</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endParaRPr lang="en-US" altLang="zh-TW" dirty="0" smtClean="0"/>
          </a:p>
          <a:p>
            <a:pPr lvl="1"/>
            <a:r>
              <a:rPr lang="zh-TW" altLang="en-US" dirty="0" smtClean="0"/>
              <a:t>範例</a:t>
            </a:r>
            <a:endParaRPr lang="en-US" altLang="zh-TW" dirty="0" smtClean="0"/>
          </a:p>
          <a:p>
            <a:pPr lvl="2"/>
            <a:r>
              <a:rPr lang="en-US" altLang="zh-TW" dirty="0" smtClean="0">
                <a:solidFill>
                  <a:srgbClr val="FF0000"/>
                </a:solidFill>
              </a:rPr>
              <a:t>3</a:t>
            </a:r>
            <a:r>
              <a:rPr lang="en-US" altLang="zh-TW" i="1" dirty="0" smtClean="0">
                <a:solidFill>
                  <a:srgbClr val="FF0000"/>
                </a:solidFill>
              </a:rPr>
              <a:t>n</a:t>
            </a:r>
            <a:r>
              <a:rPr lang="en-US" altLang="zh-TW" dirty="0" smtClean="0">
                <a:solidFill>
                  <a:srgbClr val="FF0000"/>
                </a:solidFill>
              </a:rPr>
              <a:t>+2</a:t>
            </a:r>
            <a:r>
              <a:rPr lang="en-US" altLang="zh-TW" dirty="0" smtClean="0"/>
              <a:t>=</a:t>
            </a:r>
            <a:r>
              <a:rPr lang="en-US" altLang="zh-TW" b="1" dirty="0" err="1" smtClean="0"/>
              <a:t>Ω</a:t>
            </a:r>
            <a:r>
              <a:rPr lang="en-US" altLang="zh-TW" dirty="0" smtClean="0"/>
              <a:t>(</a:t>
            </a:r>
            <a:r>
              <a:rPr lang="en-US" altLang="zh-TW" i="1" dirty="0" smtClean="0">
                <a:solidFill>
                  <a:srgbClr val="FF0000"/>
                </a:solidFill>
              </a:rPr>
              <a:t>n</a:t>
            </a:r>
            <a:r>
              <a:rPr lang="en-US" altLang="zh-TW" dirty="0" smtClean="0"/>
              <a:t>)</a:t>
            </a:r>
            <a:endParaRPr lang="en-US" altLang="zh-TW" sz="2200" dirty="0"/>
          </a:p>
          <a:p>
            <a:pPr lvl="3"/>
            <a:r>
              <a:rPr lang="zh-TW" altLang="en-US" dirty="0" smtClean="0"/>
              <a:t>令</a:t>
            </a:r>
            <a:r>
              <a:rPr lang="en-US" altLang="zh-TW" dirty="0" smtClean="0"/>
              <a:t> </a:t>
            </a:r>
            <a:r>
              <a:rPr lang="en-US" altLang="zh-TW" i="1" dirty="0" smtClean="0"/>
              <a:t>c</a:t>
            </a:r>
            <a:r>
              <a:rPr lang="en-US" altLang="zh-TW" dirty="0" smtClean="0"/>
              <a:t>=3, </a:t>
            </a:r>
            <a:r>
              <a:rPr lang="en-US" altLang="zh-TW" i="1" dirty="0" smtClean="0"/>
              <a:t>n</a:t>
            </a:r>
            <a:r>
              <a:rPr lang="en-US" altLang="zh-TW" baseline="-25000" dirty="0" smtClean="0"/>
              <a:t>0</a:t>
            </a:r>
            <a:r>
              <a:rPr lang="en-US" altLang="zh-TW" dirty="0" smtClean="0"/>
              <a:t>=1</a:t>
            </a:r>
            <a:r>
              <a:rPr lang="zh-TW" altLang="en-US" dirty="0" smtClean="0"/>
              <a:t>，則對於所有的</a:t>
            </a:r>
            <a:r>
              <a:rPr lang="en-US" altLang="zh-TW" i="1" dirty="0"/>
              <a:t>n</a:t>
            </a:r>
            <a:r>
              <a:rPr lang="en-US" altLang="zh-TW" dirty="0"/>
              <a:t>≧</a:t>
            </a:r>
            <a:r>
              <a:rPr lang="en-US" altLang="zh-TW" dirty="0" smtClean="0"/>
              <a:t>1</a:t>
            </a:r>
            <a:r>
              <a:rPr lang="zh-TW" altLang="en-US" dirty="0" smtClean="0"/>
              <a:t>，</a:t>
            </a:r>
            <a:r>
              <a:rPr lang="en-US" altLang="zh-TW" dirty="0" smtClean="0"/>
              <a:t>3</a:t>
            </a:r>
            <a:r>
              <a:rPr lang="en-US" altLang="zh-TW" i="1" dirty="0" smtClean="0"/>
              <a:t>n</a:t>
            </a:r>
            <a:r>
              <a:rPr lang="en-US" altLang="zh-TW" dirty="0" smtClean="0"/>
              <a:t>+2</a:t>
            </a:r>
            <a:r>
              <a:rPr lang="en-US" altLang="zh-TW" dirty="0" smtClean="0"/>
              <a:t>≧</a:t>
            </a:r>
            <a:r>
              <a:rPr lang="en-US" altLang="zh-TW" i="1" dirty="0" smtClean="0"/>
              <a:t>3n</a:t>
            </a:r>
            <a:r>
              <a:rPr lang="zh-TW" altLang="en-US" dirty="0" smtClean="0"/>
              <a:t>。</a:t>
            </a:r>
            <a:endParaRPr lang="en-US" altLang="zh-TW" dirty="0" smtClean="0"/>
          </a:p>
          <a:p>
            <a:pPr lvl="2"/>
            <a:r>
              <a:rPr lang="en-US" altLang="zh-TW" dirty="0" smtClean="0">
                <a:solidFill>
                  <a:srgbClr val="FF0000"/>
                </a:solidFill>
              </a:rPr>
              <a:t>6*2</a:t>
            </a:r>
            <a:r>
              <a:rPr lang="en-US" altLang="zh-TW" i="1" baseline="30000" dirty="0" smtClean="0">
                <a:solidFill>
                  <a:srgbClr val="FF0000"/>
                </a:solidFill>
              </a:rPr>
              <a:t>n</a:t>
            </a:r>
            <a:r>
              <a:rPr lang="en-US" altLang="zh-TW" dirty="0" smtClean="0">
                <a:solidFill>
                  <a:srgbClr val="FF0000"/>
                </a:solidFill>
              </a:rPr>
              <a:t>+</a:t>
            </a:r>
            <a:r>
              <a:rPr lang="en-US" altLang="zh-TW" i="1" dirty="0" smtClean="0">
                <a:solidFill>
                  <a:srgbClr val="FF0000"/>
                </a:solidFill>
              </a:rPr>
              <a:t>n</a:t>
            </a:r>
            <a:r>
              <a:rPr lang="en-US" altLang="zh-TW" baseline="30000" dirty="0" smtClean="0">
                <a:solidFill>
                  <a:srgbClr val="FF0000"/>
                </a:solidFill>
              </a:rPr>
              <a:t>2</a:t>
            </a:r>
            <a:r>
              <a:rPr lang="en-US" altLang="zh-TW" dirty="0" smtClean="0"/>
              <a:t>=</a:t>
            </a:r>
            <a:r>
              <a:rPr lang="en-US" altLang="zh-TW" b="1" dirty="0" smtClean="0"/>
              <a:t>Ω</a:t>
            </a:r>
            <a:r>
              <a:rPr lang="en-US" altLang="zh-TW" dirty="0" smtClean="0"/>
              <a:t>(</a:t>
            </a:r>
            <a:r>
              <a:rPr lang="en-US" altLang="zh-TW" dirty="0" smtClean="0">
                <a:solidFill>
                  <a:srgbClr val="FF0000"/>
                </a:solidFill>
              </a:rPr>
              <a:t>2</a:t>
            </a:r>
            <a:r>
              <a:rPr lang="en-US" altLang="zh-TW" i="1" baseline="30000" dirty="0" smtClean="0">
                <a:solidFill>
                  <a:srgbClr val="FF0000"/>
                </a:solidFill>
              </a:rPr>
              <a:t>n</a:t>
            </a:r>
            <a:r>
              <a:rPr lang="en-US" altLang="zh-TW" dirty="0" smtClean="0"/>
              <a:t>)</a:t>
            </a:r>
          </a:p>
          <a:p>
            <a:pPr lvl="3"/>
            <a:r>
              <a:rPr lang="zh-TW" altLang="en-US" dirty="0" smtClean="0"/>
              <a:t>令</a:t>
            </a:r>
            <a:r>
              <a:rPr lang="en-US" altLang="zh-TW" i="1" dirty="0" smtClean="0"/>
              <a:t>c</a:t>
            </a:r>
            <a:r>
              <a:rPr lang="en-US" altLang="zh-TW" dirty="0" smtClean="0"/>
              <a:t>=1</a:t>
            </a:r>
            <a:r>
              <a:rPr lang="en-US" altLang="zh-TW" dirty="0" smtClean="0"/>
              <a:t>, </a:t>
            </a:r>
            <a:r>
              <a:rPr lang="en-US" altLang="zh-TW" i="1" dirty="0" smtClean="0"/>
              <a:t>n</a:t>
            </a:r>
            <a:r>
              <a:rPr lang="en-US" altLang="zh-TW" baseline="-25000" dirty="0" smtClean="0"/>
              <a:t>0</a:t>
            </a:r>
            <a:r>
              <a:rPr lang="en-US" altLang="zh-TW" dirty="0" smtClean="0"/>
              <a:t>=1</a:t>
            </a:r>
            <a:r>
              <a:rPr lang="zh-TW" altLang="en-US" dirty="0"/>
              <a:t> ，則對於所有的</a:t>
            </a:r>
            <a:r>
              <a:rPr lang="en-US" altLang="zh-TW" i="1" dirty="0"/>
              <a:t>n</a:t>
            </a:r>
            <a:r>
              <a:rPr lang="en-US" altLang="zh-TW" dirty="0"/>
              <a:t>≧1</a:t>
            </a:r>
            <a:r>
              <a:rPr lang="zh-TW" altLang="en-US" dirty="0" smtClean="0"/>
              <a:t>，</a:t>
            </a:r>
            <a:r>
              <a:rPr lang="en-US" altLang="zh-TW" dirty="0" smtClean="0"/>
              <a:t>6*2</a:t>
            </a:r>
            <a:r>
              <a:rPr lang="en-US" altLang="zh-TW" i="1" baseline="30000" dirty="0" smtClean="0"/>
              <a:t>n</a:t>
            </a:r>
            <a:r>
              <a:rPr lang="en-US" altLang="zh-TW" dirty="0" smtClean="0"/>
              <a:t>+</a:t>
            </a:r>
            <a:r>
              <a:rPr lang="en-US" altLang="zh-TW" i="1" dirty="0" smtClean="0"/>
              <a:t>n</a:t>
            </a:r>
            <a:r>
              <a:rPr lang="en-US" altLang="zh-TW" baseline="30000" dirty="0" smtClean="0"/>
              <a:t>2</a:t>
            </a:r>
            <a:r>
              <a:rPr lang="en-US" altLang="zh-TW" dirty="0" smtClean="0"/>
              <a:t>≧2</a:t>
            </a:r>
            <a:r>
              <a:rPr lang="en-US" altLang="zh-TW" i="1" baseline="30000" dirty="0" smtClean="0"/>
              <a:t>n</a:t>
            </a:r>
            <a:r>
              <a:rPr lang="en-US" altLang="zh-TW" dirty="0" smtClean="0"/>
              <a:t> </a:t>
            </a:r>
            <a:r>
              <a:rPr lang="zh-TW" altLang="en-US" dirty="0" smtClean="0"/>
              <a:t>。</a:t>
            </a:r>
            <a:endParaRPr lang="zh-TW" altLang="en-US" dirty="0"/>
          </a:p>
        </p:txBody>
      </p:sp>
    </p:spTree>
    <p:extLst>
      <p:ext uri="{BB962C8B-B14F-4D97-AF65-F5344CB8AC3E}">
        <p14:creationId xmlns:p14="http://schemas.microsoft.com/office/powerpoint/2010/main" val="184669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用口語化的方式解釋</a:t>
            </a:r>
            <a:r>
              <a:rPr lang="en-US" altLang="zh-TW" dirty="0"/>
              <a:t>...</a:t>
            </a:r>
            <a:endParaRPr lang="zh-TW" altLang="en-US" dirty="0"/>
          </a:p>
        </p:txBody>
      </p:sp>
      <p:sp>
        <p:nvSpPr>
          <p:cNvPr id="3" name="內容版面配置區 2"/>
          <p:cNvSpPr>
            <a:spLocks noGrp="1"/>
          </p:cNvSpPr>
          <p:nvPr>
            <p:ph idx="1"/>
          </p:nvPr>
        </p:nvSpPr>
        <p:spPr/>
        <p:txBody>
          <a:bodyPr/>
          <a:lstStyle/>
          <a:p>
            <a:r>
              <a:rPr lang="en-US" altLang="en-US" b="1" dirty="0" smtClean="0"/>
              <a:t>Ω</a:t>
            </a:r>
            <a:r>
              <a:rPr lang="en-US" altLang="zh-TW" dirty="0" smtClean="0"/>
              <a:t>(</a:t>
            </a:r>
            <a:r>
              <a:rPr lang="zh-TW" altLang="en-US" dirty="0" smtClean="0"/>
              <a:t>．</a:t>
            </a:r>
            <a:r>
              <a:rPr lang="en-US" altLang="zh-TW" dirty="0" smtClean="0"/>
              <a:t>) </a:t>
            </a:r>
            <a:r>
              <a:rPr lang="zh-TW" altLang="en-US" dirty="0" smtClean="0"/>
              <a:t>代表一個</a:t>
            </a:r>
            <a:r>
              <a:rPr lang="en-US" altLang="zh-TW" i="1" dirty="0" smtClean="0"/>
              <a:t>f</a:t>
            </a:r>
            <a:r>
              <a:rPr lang="en-US" altLang="zh-TW" dirty="0" smtClean="0"/>
              <a:t>(</a:t>
            </a:r>
            <a:r>
              <a:rPr lang="en-US" altLang="zh-TW" i="1" dirty="0" smtClean="0"/>
              <a:t>n</a:t>
            </a:r>
            <a:r>
              <a:rPr lang="en-US" altLang="zh-TW" dirty="0" smtClean="0"/>
              <a:t>)</a:t>
            </a:r>
            <a:r>
              <a:rPr lang="zh-TW" altLang="en-US" dirty="0" smtClean="0"/>
              <a:t>的下限</a:t>
            </a:r>
            <a:r>
              <a:rPr lang="en-US" altLang="zh-TW" dirty="0" smtClean="0"/>
              <a:t> </a:t>
            </a:r>
            <a:endParaRPr lang="en-US" altLang="zh-TW" dirty="0" smtClean="0"/>
          </a:p>
          <a:p>
            <a:pPr lvl="1"/>
            <a:r>
              <a:rPr lang="zh-TW" altLang="en-US" dirty="0" smtClean="0"/>
              <a:t>就像</a:t>
            </a:r>
            <a:r>
              <a:rPr lang="en-US" altLang="zh-TW" i="1" dirty="0" smtClean="0"/>
              <a:t>O</a:t>
            </a:r>
            <a:r>
              <a:rPr lang="en-US" altLang="zh-TW" dirty="0" smtClean="0"/>
              <a:t>(</a:t>
            </a:r>
            <a:r>
              <a:rPr lang="zh-TW" altLang="en-US" dirty="0" smtClean="0"/>
              <a:t>．</a:t>
            </a:r>
            <a:r>
              <a:rPr lang="en-US" altLang="zh-TW" dirty="0" smtClean="0"/>
              <a:t>)</a:t>
            </a:r>
            <a:r>
              <a:rPr lang="zh-TW" altLang="en-US" dirty="0" smtClean="0"/>
              <a:t>，</a:t>
            </a:r>
            <a:r>
              <a:rPr lang="en-US" altLang="zh-TW" i="1" dirty="0" smtClean="0"/>
              <a:t>g</a:t>
            </a:r>
            <a:r>
              <a:rPr lang="en-US" altLang="zh-TW" dirty="0" smtClean="0"/>
              <a:t>(</a:t>
            </a:r>
            <a:r>
              <a:rPr lang="en-US" altLang="zh-TW" i="1" dirty="0" smtClean="0"/>
              <a:t>n</a:t>
            </a:r>
            <a:r>
              <a:rPr lang="en-US" altLang="zh-TW" dirty="0" smtClean="0"/>
              <a:t>) </a:t>
            </a:r>
            <a:r>
              <a:rPr lang="zh-TW" altLang="en-US" dirty="0" smtClean="0"/>
              <a:t>必須是一個符合</a:t>
            </a:r>
            <a:r>
              <a:rPr lang="en-US" altLang="zh-TW" i="1" dirty="0" smtClean="0"/>
              <a:t>f</a:t>
            </a:r>
            <a:r>
              <a:rPr lang="en-US" altLang="zh-TW" dirty="0" smtClean="0"/>
              <a:t>(</a:t>
            </a:r>
            <a:r>
              <a:rPr lang="en-US" altLang="zh-TW" i="1" dirty="0" smtClean="0"/>
              <a:t>n</a:t>
            </a:r>
            <a:r>
              <a:rPr lang="en-US" altLang="zh-TW" dirty="0" smtClean="0"/>
              <a:t>) = </a:t>
            </a:r>
            <a:r>
              <a:rPr lang="en-US" altLang="zh-TW" b="1" dirty="0" err="1" smtClean="0"/>
              <a:t>Ω</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r>
              <a:rPr lang="zh-TW" altLang="en-US" dirty="0" smtClean="0"/>
              <a:t>條件的最</a:t>
            </a:r>
            <a:r>
              <a:rPr lang="zh-TW" altLang="en-US" dirty="0"/>
              <a:t>大</a:t>
            </a:r>
            <a:r>
              <a:rPr lang="zh-TW" altLang="en-US" dirty="0" smtClean="0"/>
              <a:t>下限，且係數通常定為</a:t>
            </a:r>
            <a:r>
              <a:rPr lang="en-US" altLang="zh-TW" dirty="0" smtClean="0"/>
              <a:t>1</a:t>
            </a:r>
            <a:r>
              <a:rPr lang="en-US" altLang="zh-TW" dirty="0" smtClean="0"/>
              <a:t>.</a:t>
            </a:r>
          </a:p>
          <a:p>
            <a:r>
              <a:rPr lang="zh-TW" altLang="en-US" b="1" dirty="0" smtClean="0"/>
              <a:t>定理：</a:t>
            </a:r>
            <a:endParaRPr lang="zh-TW" altLang="en-US" sz="3600" b="1" dirty="0"/>
          </a:p>
        </p:txBody>
      </p:sp>
      <p:graphicFrame>
        <p:nvGraphicFramePr>
          <p:cNvPr id="31746" name="Object 4"/>
          <p:cNvGraphicFramePr>
            <a:graphicFrameLocks noChangeAspect="1"/>
          </p:cNvGraphicFramePr>
          <p:nvPr>
            <p:extLst>
              <p:ext uri="{D42A27DB-BD31-4B8C-83A1-F6EECF244321}">
                <p14:modId xmlns:p14="http://schemas.microsoft.com/office/powerpoint/2010/main" val="95761998"/>
              </p:ext>
            </p:extLst>
          </p:nvPr>
        </p:nvGraphicFramePr>
        <p:xfrm>
          <a:off x="1595414" y="3748088"/>
          <a:ext cx="7777162" cy="506412"/>
        </p:xfrm>
        <a:graphic>
          <a:graphicData uri="http://schemas.openxmlformats.org/presentationml/2006/ole">
            <mc:AlternateContent xmlns:mc="http://schemas.openxmlformats.org/markup-compatibility/2006">
              <mc:Choice xmlns:v="urn:schemas-microsoft-com:vml" Requires="v">
                <p:oleObj spid="_x0000_s2106" name="方程式" r:id="rId4" imgW="3695400" imgH="241200" progId="Equation.3">
                  <p:embed/>
                </p:oleObj>
              </mc:Choice>
              <mc:Fallback>
                <p:oleObj name="方程式" r:id="rId4" imgW="3695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14" y="3748088"/>
                        <a:ext cx="777716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666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Theta </a:t>
            </a:r>
            <a:r>
              <a:rPr lang="en-US" altLang="zh-TW" b="1" dirty="0"/>
              <a:t>Θ</a:t>
            </a:r>
            <a:r>
              <a:rPr lang="en-US" altLang="zh-TW" dirty="0" smtClean="0"/>
              <a:t> (</a:t>
            </a:r>
            <a:r>
              <a:rPr lang="zh-TW" altLang="en-US" dirty="0" smtClean="0"/>
              <a: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定義：</a:t>
            </a:r>
            <a:endParaRPr lang="en-US" altLang="zh-TW" dirty="0" smtClean="0"/>
          </a:p>
          <a:p>
            <a:pPr lvl="1"/>
            <a:r>
              <a:rPr lang="zh-TW" altLang="en-US" dirty="0"/>
              <a:t>存在一個常數</a:t>
            </a:r>
            <a:r>
              <a:rPr lang="en-US" altLang="zh-TW" dirty="0"/>
              <a:t>c</a:t>
            </a:r>
            <a:r>
              <a:rPr lang="zh-TW" altLang="en-US" dirty="0"/>
              <a:t>和</a:t>
            </a:r>
            <a:r>
              <a:rPr lang="en-US" altLang="zh-TW" dirty="0"/>
              <a:t>n0</a:t>
            </a:r>
            <a:r>
              <a:rPr lang="zh-TW" altLang="en-US" dirty="0"/>
              <a:t>，當</a:t>
            </a:r>
            <a:r>
              <a:rPr lang="en-US" altLang="zh-TW" i="1" dirty="0"/>
              <a:t>n</a:t>
            </a:r>
            <a:r>
              <a:rPr lang="en-US" altLang="zh-TW" dirty="0"/>
              <a:t>≧</a:t>
            </a:r>
            <a:r>
              <a:rPr lang="en-US" altLang="zh-TW" i="1" dirty="0"/>
              <a:t>n</a:t>
            </a:r>
            <a:r>
              <a:rPr lang="en-US" altLang="zh-TW" baseline="-25000" dirty="0"/>
              <a:t>0</a:t>
            </a:r>
            <a:r>
              <a:rPr lang="zh-TW" altLang="en-US" dirty="0"/>
              <a:t>時，</a:t>
            </a:r>
            <a:r>
              <a:rPr lang="en-US" altLang="zh-TW" i="1" dirty="0"/>
              <a:t>c</a:t>
            </a:r>
            <a:r>
              <a:rPr lang="en-US" altLang="zh-TW" baseline="-25000" dirty="0"/>
              <a:t>1</a:t>
            </a:r>
            <a:r>
              <a:rPr lang="en-US" altLang="zh-TW" i="1" dirty="0"/>
              <a:t>g</a:t>
            </a:r>
            <a:r>
              <a:rPr lang="en-US" altLang="zh-TW" dirty="0"/>
              <a:t>(</a:t>
            </a:r>
            <a:r>
              <a:rPr lang="en-US" altLang="zh-TW" i="1" dirty="0"/>
              <a:t>n</a:t>
            </a:r>
            <a:r>
              <a:rPr lang="en-US" altLang="zh-TW" dirty="0"/>
              <a:t>)≦ </a:t>
            </a:r>
            <a:r>
              <a:rPr lang="en-US" altLang="zh-TW" i="1" dirty="0"/>
              <a:t>f</a:t>
            </a:r>
            <a:r>
              <a:rPr lang="en-US" altLang="zh-TW" dirty="0"/>
              <a:t>(</a:t>
            </a:r>
            <a:r>
              <a:rPr lang="en-US" altLang="zh-TW" i="1" dirty="0"/>
              <a:t>n</a:t>
            </a:r>
            <a:r>
              <a:rPr lang="en-US" altLang="zh-TW" dirty="0"/>
              <a:t>)≦</a:t>
            </a:r>
            <a:r>
              <a:rPr lang="en-US" altLang="zh-TW" i="1" dirty="0"/>
              <a:t>c</a:t>
            </a:r>
            <a:r>
              <a:rPr lang="en-US" altLang="zh-TW" baseline="-25000" dirty="0"/>
              <a:t>2</a:t>
            </a:r>
            <a:r>
              <a:rPr lang="en-US" altLang="zh-TW" i="1" dirty="0"/>
              <a:t>g</a:t>
            </a:r>
            <a:r>
              <a:rPr lang="en-US" altLang="zh-TW" dirty="0"/>
              <a:t>(</a:t>
            </a:r>
            <a:r>
              <a:rPr lang="en-US" altLang="zh-TW" i="1" dirty="0"/>
              <a:t>n</a:t>
            </a:r>
            <a:r>
              <a:rPr lang="en-US" altLang="zh-TW" dirty="0"/>
              <a:t>)</a:t>
            </a:r>
            <a:r>
              <a:rPr lang="zh-TW" altLang="en-US" dirty="0"/>
              <a:t>條件</a:t>
            </a:r>
            <a:r>
              <a:rPr lang="zh-TW" altLang="en-US" dirty="0" smtClean="0"/>
              <a:t>成立，則令</a:t>
            </a:r>
            <a:endParaRPr lang="en-US" altLang="zh-TW" dirty="0" smtClean="0"/>
          </a:p>
          <a:p>
            <a:pPr marL="457200" lvl="1" indent="0">
              <a:buNone/>
            </a:pPr>
            <a:r>
              <a:rPr lang="en-US" altLang="zh-TW" i="1" dirty="0" smtClean="0"/>
              <a:t>		f</a:t>
            </a:r>
            <a:r>
              <a:rPr lang="en-US" altLang="zh-TW" dirty="0" smtClean="0"/>
              <a:t>(</a:t>
            </a:r>
            <a:r>
              <a:rPr lang="en-US" altLang="zh-TW" i="1" dirty="0" smtClean="0"/>
              <a:t>n</a:t>
            </a:r>
            <a:r>
              <a:rPr lang="en-US" altLang="zh-TW" dirty="0" smtClean="0"/>
              <a:t>) = </a:t>
            </a:r>
            <a:r>
              <a:rPr lang="en-US" altLang="zh-TW" b="1" dirty="0" err="1" smtClean="0"/>
              <a:t>Θ</a:t>
            </a:r>
            <a:r>
              <a:rPr lang="en-US" altLang="zh-TW" dirty="0" smtClean="0"/>
              <a:t>(</a:t>
            </a:r>
            <a:r>
              <a:rPr lang="en-US" altLang="zh-TW" i="1" dirty="0" smtClean="0"/>
              <a:t>g</a:t>
            </a:r>
            <a:r>
              <a:rPr lang="en-US" altLang="zh-TW" dirty="0" smtClean="0"/>
              <a:t>(</a:t>
            </a:r>
            <a:r>
              <a:rPr lang="en-US" altLang="zh-TW" i="1" dirty="0" smtClean="0"/>
              <a:t>n</a:t>
            </a:r>
            <a:r>
              <a:rPr lang="en-US" altLang="zh-TW" dirty="0" smtClean="0"/>
              <a:t>))</a:t>
            </a:r>
          </a:p>
          <a:p>
            <a:pPr marL="576072" lvl="3" indent="-283464">
              <a:spcBef>
                <a:spcPts val="600"/>
              </a:spcBef>
              <a:buClr>
                <a:schemeClr val="accent1"/>
              </a:buClr>
              <a:buSzPct val="80000"/>
              <a:buFont typeface="Wingdings 2"/>
              <a:buChar char=""/>
            </a:pPr>
            <a:r>
              <a:rPr lang="zh-TW" altLang="en-US" sz="2800" dirty="0" smtClean="0"/>
              <a:t>範例：</a:t>
            </a:r>
            <a:endParaRPr lang="en-US" altLang="zh-TW" sz="2800" dirty="0" smtClean="0"/>
          </a:p>
          <a:p>
            <a:pPr marL="1033272" lvl="4" indent="-283464">
              <a:spcBef>
                <a:spcPts val="600"/>
              </a:spcBef>
              <a:buClr>
                <a:schemeClr val="accent1"/>
              </a:buClr>
              <a:buSzPct val="80000"/>
              <a:buFont typeface="Wingdings 2"/>
              <a:buChar char=""/>
            </a:pPr>
            <a:r>
              <a:rPr lang="en-US" altLang="zh-TW" sz="2800" dirty="0" smtClean="0">
                <a:solidFill>
                  <a:srgbClr val="FF0000"/>
                </a:solidFill>
              </a:rPr>
              <a:t>3</a:t>
            </a:r>
            <a:r>
              <a:rPr lang="en-US" altLang="zh-TW" sz="2800" i="1" dirty="0" smtClean="0">
                <a:solidFill>
                  <a:srgbClr val="FF0000"/>
                </a:solidFill>
              </a:rPr>
              <a:t>n</a:t>
            </a:r>
            <a:r>
              <a:rPr lang="en-US" altLang="zh-TW" sz="2800" dirty="0" smtClean="0">
                <a:solidFill>
                  <a:srgbClr val="FF0000"/>
                </a:solidFill>
              </a:rPr>
              <a:t>+2</a:t>
            </a:r>
            <a:r>
              <a:rPr lang="en-US" altLang="zh-TW" sz="2800" dirty="0" smtClean="0"/>
              <a:t>=</a:t>
            </a:r>
            <a:r>
              <a:rPr lang="en-US" altLang="zh-TW" sz="2800" b="1" dirty="0" err="1" smtClean="0"/>
              <a:t>Θ</a:t>
            </a:r>
            <a:r>
              <a:rPr lang="en-US" altLang="zh-TW" sz="2800" dirty="0" smtClean="0"/>
              <a:t>(</a:t>
            </a:r>
            <a:r>
              <a:rPr lang="en-US" altLang="zh-TW" sz="2800" i="1" dirty="0" smtClean="0">
                <a:solidFill>
                  <a:srgbClr val="FF0000"/>
                </a:solidFill>
              </a:rPr>
              <a:t>n</a:t>
            </a:r>
            <a:r>
              <a:rPr lang="en-US" altLang="zh-TW" sz="2800" dirty="0" smtClean="0"/>
              <a:t>)</a:t>
            </a:r>
          </a:p>
          <a:p>
            <a:pPr lvl="2"/>
            <a:r>
              <a:rPr lang="zh-TW" altLang="en-US" dirty="0" smtClean="0"/>
              <a:t>令</a:t>
            </a:r>
            <a:r>
              <a:rPr lang="en-US" altLang="zh-TW" i="1" dirty="0" smtClean="0"/>
              <a:t>c</a:t>
            </a:r>
            <a:r>
              <a:rPr lang="en-US" altLang="zh-TW" baseline="-25000" dirty="0" smtClean="0"/>
              <a:t>1</a:t>
            </a:r>
            <a:r>
              <a:rPr lang="en-US" altLang="zh-TW" dirty="0" smtClean="0"/>
              <a:t>=3</a:t>
            </a:r>
            <a:r>
              <a:rPr lang="en-US" altLang="zh-TW" dirty="0" smtClean="0"/>
              <a:t>, </a:t>
            </a:r>
            <a:r>
              <a:rPr lang="en-US" altLang="zh-TW" i="1" dirty="0" smtClean="0"/>
              <a:t>c</a:t>
            </a:r>
            <a:r>
              <a:rPr lang="en-US" altLang="zh-TW" baseline="-25000" dirty="0" smtClean="0"/>
              <a:t>2</a:t>
            </a:r>
            <a:r>
              <a:rPr lang="en-US" altLang="zh-TW" dirty="0" smtClean="0"/>
              <a:t>=4, </a:t>
            </a:r>
            <a:r>
              <a:rPr lang="en-US" altLang="zh-TW" i="1" dirty="0" smtClean="0"/>
              <a:t>n</a:t>
            </a:r>
            <a:r>
              <a:rPr lang="en-US" altLang="zh-TW" baseline="-25000" dirty="0" smtClean="0"/>
              <a:t>0</a:t>
            </a:r>
            <a:r>
              <a:rPr lang="en-US" altLang="zh-TW" dirty="0" smtClean="0"/>
              <a:t>=2, </a:t>
            </a:r>
            <a:r>
              <a:rPr lang="zh-TW" altLang="en-US" dirty="0" smtClean="0"/>
              <a:t>則對於所有大於</a:t>
            </a:r>
            <a:r>
              <a:rPr lang="en-US" altLang="zh-TW" dirty="0" smtClean="0"/>
              <a:t>2</a:t>
            </a:r>
            <a:r>
              <a:rPr lang="zh-TW" altLang="en-US" dirty="0" smtClean="0"/>
              <a:t>的</a:t>
            </a:r>
            <a:r>
              <a:rPr lang="en-US" altLang="zh-TW" i="1" dirty="0" smtClean="0"/>
              <a:t>n</a:t>
            </a:r>
            <a:r>
              <a:rPr lang="zh-TW" altLang="en-US" dirty="0" smtClean="0"/>
              <a:t>來說，</a:t>
            </a:r>
            <a:r>
              <a:rPr lang="en-US" altLang="zh-TW" dirty="0" smtClean="0"/>
              <a:t>3</a:t>
            </a:r>
            <a:r>
              <a:rPr lang="en-US" altLang="zh-TW" i="1" dirty="0" smtClean="0"/>
              <a:t>n</a:t>
            </a:r>
            <a:r>
              <a:rPr lang="en-US" altLang="zh-TW" dirty="0" smtClean="0"/>
              <a:t>+2</a:t>
            </a:r>
            <a:r>
              <a:rPr lang="en-US" altLang="zh-TW" dirty="0" smtClean="0"/>
              <a:t>≧3</a:t>
            </a:r>
            <a:r>
              <a:rPr lang="en-US" altLang="zh-TW" i="1" dirty="0" smtClean="0"/>
              <a:t>n</a:t>
            </a:r>
            <a:r>
              <a:rPr lang="en-US" altLang="zh-TW" dirty="0" smtClean="0"/>
              <a:t> </a:t>
            </a:r>
            <a:r>
              <a:rPr lang="zh-TW" altLang="en-US" dirty="0" smtClean="0"/>
              <a:t>且</a:t>
            </a:r>
            <a:r>
              <a:rPr lang="en-US" altLang="zh-TW" dirty="0" smtClean="0"/>
              <a:t> </a:t>
            </a:r>
            <a:r>
              <a:rPr lang="en-US" altLang="zh-TW" dirty="0" smtClean="0"/>
              <a:t>3</a:t>
            </a:r>
            <a:r>
              <a:rPr lang="en-US" altLang="zh-TW" i="1" dirty="0" smtClean="0"/>
              <a:t>n</a:t>
            </a:r>
            <a:r>
              <a:rPr lang="en-US" altLang="zh-TW" dirty="0" smtClean="0"/>
              <a:t>+2≦</a:t>
            </a:r>
            <a:r>
              <a:rPr lang="en-US" altLang="zh-TW" dirty="0" smtClean="0"/>
              <a:t>4</a:t>
            </a:r>
            <a:r>
              <a:rPr lang="en-US" altLang="zh-TW" i="1" dirty="0" smtClean="0"/>
              <a:t>n</a:t>
            </a:r>
            <a:endParaRPr lang="en-US" altLang="zh-TW" dirty="0" smtClean="0"/>
          </a:p>
          <a:p>
            <a:r>
              <a:rPr lang="zh-TW" altLang="en-US" dirty="0" smtClean="0"/>
              <a:t>換言之，</a:t>
            </a:r>
            <a:r>
              <a:rPr lang="en-US" altLang="zh-TW" i="1" dirty="0" smtClean="0"/>
              <a:t>g</a:t>
            </a:r>
            <a:r>
              <a:rPr lang="en-US" altLang="zh-TW" dirty="0" smtClean="0"/>
              <a:t>(</a:t>
            </a:r>
            <a:r>
              <a:rPr lang="en-US" altLang="zh-TW" i="1" dirty="0" smtClean="0"/>
              <a:t>n</a:t>
            </a:r>
            <a:r>
              <a:rPr lang="en-US" altLang="zh-TW" dirty="0" smtClean="0"/>
              <a:t>)</a:t>
            </a:r>
            <a:r>
              <a:rPr lang="zh-TW" altLang="en-US" dirty="0" smtClean="0"/>
              <a:t>既是</a:t>
            </a:r>
            <a:r>
              <a:rPr lang="en-US" altLang="zh-TW" dirty="0" smtClean="0"/>
              <a:t> </a:t>
            </a:r>
            <a:r>
              <a:rPr lang="en-US" altLang="zh-TW" i="1" dirty="0" smtClean="0"/>
              <a:t>f</a:t>
            </a:r>
            <a:r>
              <a:rPr lang="en-US" altLang="zh-TW" dirty="0" smtClean="0"/>
              <a:t>(</a:t>
            </a:r>
            <a:r>
              <a:rPr lang="en-US" altLang="zh-TW" i="1" dirty="0" smtClean="0"/>
              <a:t>n</a:t>
            </a:r>
            <a:r>
              <a:rPr lang="en-US" altLang="zh-TW" dirty="0" smtClean="0"/>
              <a:t>)</a:t>
            </a:r>
            <a:r>
              <a:rPr lang="zh-TW" altLang="en-US" dirty="0" smtClean="0"/>
              <a:t>的上限也是下限</a:t>
            </a:r>
            <a:endParaRPr lang="en-US" altLang="zh-TW" dirty="0" smtClean="0"/>
          </a:p>
          <a:p>
            <a:r>
              <a:rPr lang="zh-TW" altLang="en-US" b="1" dirty="0" smtClean="0"/>
              <a:t>定理：</a:t>
            </a:r>
            <a:endParaRPr lang="zh-TW" altLang="en-US" b="1" dirty="0"/>
          </a:p>
        </p:txBody>
      </p:sp>
      <p:graphicFrame>
        <p:nvGraphicFramePr>
          <p:cNvPr id="32770" name="Object 4"/>
          <p:cNvGraphicFramePr>
            <a:graphicFrameLocks noChangeAspect="1"/>
          </p:cNvGraphicFramePr>
          <p:nvPr/>
        </p:nvGraphicFramePr>
        <p:xfrm>
          <a:off x="2881290" y="5572140"/>
          <a:ext cx="7245350" cy="474662"/>
        </p:xfrm>
        <a:graphic>
          <a:graphicData uri="http://schemas.openxmlformats.org/presentationml/2006/ole">
            <mc:AlternateContent xmlns:mc="http://schemas.openxmlformats.org/markup-compatibility/2006">
              <mc:Choice xmlns:v="urn:schemas-microsoft-com:vml" Requires="v">
                <p:oleObj spid="_x0000_s3130" name="方程式" r:id="rId4" imgW="3682800" imgH="241200" progId="Equation.3">
                  <p:embed/>
                </p:oleObj>
              </mc:Choice>
              <mc:Fallback>
                <p:oleObj name="方程式" r:id="rId4" imgW="36828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290" y="5572140"/>
                        <a:ext cx="724535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5246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漸進分析（</a:t>
            </a:r>
            <a:r>
              <a:rPr lang="en-US" altLang="zh-TW" dirty="0" smtClean="0"/>
              <a:t>Asymptotic Analysis</a:t>
            </a:r>
            <a:r>
              <a:rPr lang="zh-TW" altLang="en-US" dirty="0" smtClean="0"/>
              <a:t>）</a:t>
            </a:r>
            <a:endParaRPr lang="zh-TW" altLang="en-US" dirty="0"/>
          </a:p>
        </p:txBody>
      </p:sp>
      <p:sp>
        <p:nvSpPr>
          <p:cNvPr id="3" name="內容版面配置區 2"/>
          <p:cNvSpPr>
            <a:spLocks noGrp="1"/>
          </p:cNvSpPr>
          <p:nvPr>
            <p:ph idx="1"/>
          </p:nvPr>
        </p:nvSpPr>
        <p:spPr/>
        <p:txBody>
          <a:bodyPr/>
          <a:lstStyle/>
          <a:p>
            <a:pPr>
              <a:lnSpc>
                <a:spcPct val="90000"/>
              </a:lnSpc>
            </a:pPr>
            <a:r>
              <a:rPr lang="zh-TW" altLang="en-US" dirty="0" smtClean="0"/>
              <a:t>漸進符號常被用來評估演算法的執行時間。</a:t>
            </a:r>
            <a:endParaRPr lang="en-US" altLang="zh-TW" dirty="0" smtClean="0"/>
          </a:p>
          <a:p>
            <a:pPr lvl="1">
              <a:lnSpc>
                <a:spcPct val="90000"/>
              </a:lnSpc>
            </a:pPr>
            <a:r>
              <a:rPr lang="en-US" altLang="zh-TW" i="1" dirty="0" smtClean="0"/>
              <a:t>O </a:t>
            </a:r>
            <a:r>
              <a:rPr lang="zh-TW" altLang="en-US" dirty="0" smtClean="0"/>
              <a:t>與</a:t>
            </a:r>
            <a:r>
              <a:rPr lang="en-US" altLang="zh-TW" dirty="0" smtClean="0"/>
              <a:t> </a:t>
            </a:r>
            <a:r>
              <a:rPr lang="en-US" altLang="zh-TW" dirty="0" err="1" smtClean="0"/>
              <a:t>Ω</a:t>
            </a:r>
            <a:r>
              <a:rPr lang="en-US" altLang="zh-TW" dirty="0" smtClean="0"/>
              <a:t> </a:t>
            </a:r>
            <a:r>
              <a:rPr lang="zh-TW" altLang="en-US" dirty="0" smtClean="0"/>
              <a:t>分別對應到演算法最差情況（</a:t>
            </a:r>
            <a:r>
              <a:rPr lang="en-US" altLang="zh-TW" dirty="0" smtClean="0"/>
              <a:t>worst case</a:t>
            </a:r>
            <a:r>
              <a:rPr lang="zh-TW" altLang="en-US" dirty="0" smtClean="0"/>
              <a:t>）與最佳情況（</a:t>
            </a:r>
            <a:r>
              <a:rPr lang="en-US" altLang="zh-TW" dirty="0" smtClean="0"/>
              <a:t>best case</a:t>
            </a:r>
            <a:r>
              <a:rPr lang="zh-TW" altLang="en-US" dirty="0" smtClean="0"/>
              <a:t>）的執行時間。</a:t>
            </a:r>
            <a:endParaRPr lang="en-US" altLang="zh-TW" dirty="0" smtClean="0"/>
          </a:p>
          <a:p>
            <a:pPr lvl="1">
              <a:lnSpc>
                <a:spcPct val="90000"/>
              </a:lnSpc>
            </a:pPr>
            <a:r>
              <a:rPr lang="zh-TW" altLang="en-US" dirty="0" smtClean="0"/>
              <a:t>不過，通常評估演算法的時間複雜度時皆以最糟情況做為優先考量</a:t>
            </a:r>
            <a:r>
              <a:rPr lang="en-US" altLang="zh-TW" dirty="0" smtClean="0"/>
              <a:t>(</a:t>
            </a:r>
            <a:r>
              <a:rPr lang="en-US" altLang="zh-TW" i="1" dirty="0" smtClean="0"/>
              <a:t>O</a:t>
            </a:r>
            <a:r>
              <a:rPr lang="en-US" altLang="zh-TW" dirty="0" smtClean="0"/>
              <a:t>(</a:t>
            </a:r>
            <a:r>
              <a:rPr lang="zh-TW" altLang="en-US" dirty="0" smtClean="0"/>
              <a:t>．</a:t>
            </a:r>
            <a:r>
              <a:rPr lang="en-US" altLang="zh-TW" dirty="0" smtClean="0"/>
              <a:t>))</a:t>
            </a:r>
            <a:r>
              <a:rPr lang="zh-TW" altLang="en-US" dirty="0" smtClean="0"/>
              <a:t>，而不是平均情況（</a:t>
            </a:r>
            <a:r>
              <a:rPr lang="en-US" altLang="zh-TW" dirty="0" smtClean="0"/>
              <a:t>average case</a:t>
            </a:r>
            <a:r>
              <a:rPr lang="zh-TW" altLang="en-US" dirty="0" smtClean="0"/>
              <a:t>）。為什麼呢？</a:t>
            </a:r>
            <a:endParaRPr lang="en-US" altLang="zh-TW" dirty="0" smtClean="0"/>
          </a:p>
          <a:p>
            <a:pPr lvl="2">
              <a:lnSpc>
                <a:spcPct val="90000"/>
              </a:lnSpc>
            </a:pPr>
            <a:r>
              <a:rPr lang="en-US" altLang="zh-TW" dirty="0" smtClean="0"/>
              <a:t> </a:t>
            </a:r>
            <a:r>
              <a:rPr lang="en-US" altLang="zh-TW" i="1" dirty="0" smtClean="0"/>
              <a:t>O</a:t>
            </a:r>
            <a:r>
              <a:rPr lang="en-US" altLang="zh-TW" dirty="0" smtClean="0"/>
              <a:t>(</a:t>
            </a:r>
            <a:r>
              <a:rPr lang="zh-TW" altLang="en-US" dirty="0" smtClean="0"/>
              <a:t>．</a:t>
            </a:r>
            <a:r>
              <a:rPr lang="en-US" altLang="zh-TW" dirty="0" smtClean="0"/>
              <a:t>) </a:t>
            </a:r>
            <a:r>
              <a:rPr lang="zh-TW" altLang="en-US" dirty="0" smtClean="0"/>
              <a:t>可以提供夠為周全的評估分析。</a:t>
            </a:r>
            <a:endParaRPr lang="en-US" altLang="zh-TW" dirty="0" smtClean="0"/>
          </a:p>
          <a:p>
            <a:pPr lvl="2">
              <a:lnSpc>
                <a:spcPct val="90000"/>
              </a:lnSpc>
            </a:pPr>
            <a:r>
              <a:rPr lang="zh-TW" altLang="en-US" dirty="0" smtClean="0"/>
              <a:t>平均執行時間其實很難評估。</a:t>
            </a:r>
            <a:endParaRPr lang="zh-TW" altLang="en-US" dirty="0"/>
          </a:p>
        </p:txBody>
      </p:sp>
    </p:spTree>
    <p:extLst>
      <p:ext uri="{BB962C8B-B14F-4D97-AF65-F5344CB8AC3E}">
        <p14:creationId xmlns:p14="http://schemas.microsoft.com/office/powerpoint/2010/main" val="118747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演算法決定效率</a:t>
            </a:r>
            <a:endParaRPr lang="zh-TW" altLang="en-US" dirty="0"/>
          </a:p>
        </p:txBody>
      </p:sp>
      <p:sp>
        <p:nvSpPr>
          <p:cNvPr id="3" name="內容版面配置區 2"/>
          <p:cNvSpPr>
            <a:spLocks noGrp="1"/>
          </p:cNvSpPr>
          <p:nvPr>
            <p:ph idx="1"/>
          </p:nvPr>
        </p:nvSpPr>
        <p:spPr>
          <a:xfrm>
            <a:off x="838200" y="1690688"/>
            <a:ext cx="9619488" cy="5024460"/>
          </a:xfrm>
        </p:spPr>
        <p:txBody>
          <a:bodyPr>
            <a:normAutofit/>
          </a:bodyPr>
          <a:lstStyle/>
          <a:p>
            <a:r>
              <a:rPr lang="zh-TW" altLang="en-US" dirty="0" smtClean="0"/>
              <a:t>資料物件的表示方法與演算法的效率有很大關係。</a:t>
            </a:r>
            <a:endParaRPr lang="en-US" altLang="zh-TW" dirty="0" smtClean="0"/>
          </a:p>
          <a:p>
            <a:r>
              <a:rPr lang="zh-TW" altLang="en-US" dirty="0" smtClean="0"/>
              <a:t>演算法的效率優劣直接影響程式的效能。</a:t>
            </a:r>
            <a:endParaRPr lang="en-US" altLang="zh-TW" dirty="0" smtClean="0"/>
          </a:p>
          <a:p>
            <a:r>
              <a:rPr lang="zh-TW" altLang="en-US" dirty="0" smtClean="0"/>
              <a:t>選擇一個適當的資料結構是很重要的，甚至需要根據演算法執行效能在不同的資料結構之間做比較。</a:t>
            </a:r>
            <a:endParaRPr lang="en-US" altLang="zh-TW" dirty="0" smtClean="0"/>
          </a:p>
          <a:p>
            <a:endParaRPr lang="zh-TW" altLang="en-US" dirty="0"/>
          </a:p>
        </p:txBody>
      </p:sp>
    </p:spTree>
    <p:extLst>
      <p:ext uri="{BB962C8B-B14F-4D97-AF65-F5344CB8AC3E}">
        <p14:creationId xmlns:p14="http://schemas.microsoft.com/office/powerpoint/2010/main" val="1126761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漸進複雜度分析（範例一）</a:t>
            </a:r>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832470399"/>
              </p:ext>
            </p:extLst>
          </p:nvPr>
        </p:nvGraphicFramePr>
        <p:xfrm>
          <a:off x="838199" y="1643051"/>
          <a:ext cx="9808029" cy="4572033"/>
        </p:xfrm>
        <a:graphic>
          <a:graphicData uri="http://schemas.openxmlformats.org/drawingml/2006/table">
            <a:tbl>
              <a:tblPr/>
              <a:tblGrid>
                <a:gridCol w="5693230"/>
                <a:gridCol w="4114799"/>
              </a:tblGrid>
              <a:tr h="556577">
                <a:tc>
                  <a:txBody>
                    <a:bodyPr/>
                    <a:lstStyle/>
                    <a:p>
                      <a:pPr>
                        <a:lnSpc>
                          <a:spcPts val="1500"/>
                        </a:lnSpc>
                        <a:spcAft>
                          <a:spcPts val="0"/>
                        </a:spcAft>
                      </a:pPr>
                      <a:r>
                        <a:rPr lang="en-US" altLang="zh-TW" sz="2400" kern="100" dirty="0" smtClean="0">
                          <a:latin typeface="Times New Roman"/>
                          <a:ea typeface="新細明體"/>
                          <a:cs typeface="Arial"/>
                        </a:rPr>
                        <a:t>Statement</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kumimoji="0" lang="en-US" altLang="zh-TW" sz="2400" kern="100" dirty="0" smtClean="0">
                          <a:solidFill>
                            <a:schemeClr val="tx1"/>
                          </a:solidFill>
                          <a:latin typeface="Times New Roman"/>
                          <a:ea typeface="新細明體"/>
                          <a:cs typeface="Arial"/>
                        </a:rPr>
                        <a:t>Asymptotic complexity</a:t>
                      </a:r>
                      <a:endParaRPr kumimoji="0" lang="zh-TW" altLang="zh-TW" sz="2400" kern="100" dirty="0" smtClean="0">
                        <a:solidFill>
                          <a:schemeClr val="tx1"/>
                        </a:solidFill>
                        <a:latin typeface="Times New Roman"/>
                        <a:ea typeface="新細明體"/>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6165">
                <a:tc>
                  <a:txBody>
                    <a:bodyPr/>
                    <a:lstStyle/>
                    <a:p>
                      <a:pPr>
                        <a:lnSpc>
                          <a:spcPct val="100000"/>
                        </a:lnSpc>
                        <a:spcAft>
                          <a:spcPts val="0"/>
                        </a:spcAft>
                      </a:pPr>
                      <a:r>
                        <a:rPr lang="en-US" sz="2400" kern="100" dirty="0" smtClean="0">
                          <a:latin typeface="Times New Roman"/>
                          <a:ea typeface="新細明體"/>
                          <a:cs typeface="Arial"/>
                        </a:rPr>
                        <a:t>public static float </a:t>
                      </a:r>
                      <a:r>
                        <a:rPr lang="en-US" sz="2400" i="1" kern="100" dirty="0" smtClean="0">
                          <a:latin typeface="Times New Roman"/>
                          <a:ea typeface="新細明體"/>
                          <a:cs typeface="Arial"/>
                        </a:rPr>
                        <a:t>sum</a:t>
                      </a:r>
                      <a:r>
                        <a:rPr lang="en-US" sz="2400" kern="100" dirty="0" smtClean="0">
                          <a:latin typeface="Times New Roman"/>
                          <a:ea typeface="新細明體"/>
                          <a:cs typeface="Arial"/>
                        </a:rPr>
                        <a:t>(float[] </a:t>
                      </a:r>
                      <a:r>
                        <a:rPr lang="en-US" sz="2400" i="1" kern="100" dirty="0" smtClean="0">
                          <a:latin typeface="Times New Roman"/>
                          <a:ea typeface="新細明體"/>
                          <a:cs typeface="Arial"/>
                        </a:rPr>
                        <a:t>list</a:t>
                      </a:r>
                      <a:r>
                        <a:rPr lang="en-US" sz="2400" kern="100" dirty="0" smtClean="0">
                          <a:latin typeface="Times New Roman"/>
                          <a:ea typeface="新細明體"/>
                          <a:cs typeface="Arial"/>
                        </a:rPr>
                        <a:t> </a:t>
                      </a:r>
                      <a:r>
                        <a:rPr lang="en-US" sz="2400" kern="100" dirty="0">
                          <a:latin typeface="Times New Roman"/>
                          <a:ea typeface="新細明體"/>
                          <a:cs typeface="Arial"/>
                        </a:rPr>
                        <a:t>, </a:t>
                      </a:r>
                      <a:r>
                        <a:rPr lang="en-US" sz="2400" kern="100" dirty="0" err="1">
                          <a:latin typeface="Times New Roman"/>
                          <a:ea typeface="新細明體"/>
                          <a:cs typeface="Arial"/>
                        </a:rPr>
                        <a:t>int</a:t>
                      </a:r>
                      <a:r>
                        <a:rPr lang="en-US" sz="2400" kern="100" dirty="0">
                          <a:latin typeface="Times New Roman"/>
                          <a:ea typeface="新細明體"/>
                          <a:cs typeface="Arial"/>
                        </a:rPr>
                        <a:t> </a:t>
                      </a:r>
                      <a:r>
                        <a:rPr lang="en-US" sz="2400" i="1" kern="100" dirty="0">
                          <a:latin typeface="Times New Roman"/>
                          <a:ea typeface="新細明體"/>
                          <a:cs typeface="Arial"/>
                        </a:rPr>
                        <a:t>n</a:t>
                      </a:r>
                      <a:r>
                        <a:rPr lang="en-US" sz="2400" kern="100" dirty="0">
                          <a:latin typeface="Times New Roman"/>
                          <a:ea typeface="新細明體"/>
                          <a:cs typeface="Arial"/>
                        </a:rPr>
                        <a:t>)</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    float </a:t>
                      </a:r>
                      <a:r>
                        <a:rPr lang="en-US" sz="2400" i="1" kern="100" dirty="0" err="1">
                          <a:latin typeface="Times New Roman"/>
                          <a:ea typeface="新細明體"/>
                          <a:cs typeface="Arial"/>
                        </a:rPr>
                        <a:t>tempsum</a:t>
                      </a:r>
                      <a:r>
                        <a:rPr lang="en-US" sz="2400" kern="100" dirty="0">
                          <a:latin typeface="Times New Roman"/>
                          <a:ea typeface="新細明體"/>
                          <a:cs typeface="Arial"/>
                        </a:rPr>
                        <a:t> = 0;</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    </a:t>
                      </a:r>
                      <a:r>
                        <a:rPr lang="en-US" sz="2400" kern="100" dirty="0" err="1">
                          <a:latin typeface="Times New Roman"/>
                          <a:ea typeface="新細明體"/>
                          <a:cs typeface="Arial"/>
                        </a:rPr>
                        <a:t>int</a:t>
                      </a:r>
                      <a:r>
                        <a:rPr lang="en-US" sz="2400" i="1" kern="100" dirty="0">
                          <a:latin typeface="Times New Roman"/>
                          <a:ea typeface="新細明體"/>
                          <a:cs typeface="Arial"/>
                        </a:rPr>
                        <a:t> </a:t>
                      </a:r>
                      <a:r>
                        <a:rPr lang="en-US" sz="2400" i="1" kern="100" dirty="0" err="1" smtClean="0">
                          <a:latin typeface="Times New Roman"/>
                          <a:ea typeface="新細明體"/>
                          <a:cs typeface="Arial"/>
                        </a:rPr>
                        <a:t>i</a:t>
                      </a:r>
                      <a:r>
                        <a:rPr lang="en-US" sz="2400" i="1" kern="100" dirty="0" smtClean="0">
                          <a:latin typeface="Times New Roman"/>
                          <a:ea typeface="新細明體"/>
                          <a:cs typeface="Arial"/>
                        </a:rPr>
                        <a:t> </a:t>
                      </a:r>
                      <a:r>
                        <a:rPr lang="en-US" sz="2400" i="0" kern="100" dirty="0" smtClean="0">
                          <a:latin typeface="Times New Roman"/>
                          <a:ea typeface="新細明體"/>
                          <a:cs typeface="Arial"/>
                        </a:rPr>
                        <a:t>= 0</a:t>
                      </a:r>
                      <a:r>
                        <a:rPr lang="en-US" sz="2400" kern="100" dirty="0" smtClean="0">
                          <a:latin typeface="Times New Roman"/>
                          <a:ea typeface="新細明體"/>
                          <a:cs typeface="Arial"/>
                        </a:rPr>
                        <a:t>;</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    for(</a:t>
                      </a:r>
                      <a:r>
                        <a:rPr lang="en-US" sz="2400" i="1" kern="100" dirty="0">
                          <a:latin typeface="Times New Roman"/>
                          <a:ea typeface="新細明體"/>
                          <a:cs typeface="Arial"/>
                        </a:rPr>
                        <a:t> </a:t>
                      </a:r>
                      <a:r>
                        <a:rPr lang="en-US" sz="2400" i="1" kern="100" dirty="0" err="1">
                          <a:latin typeface="Times New Roman"/>
                          <a:ea typeface="新細明體"/>
                          <a:cs typeface="Arial"/>
                        </a:rPr>
                        <a:t>i</a:t>
                      </a:r>
                      <a:r>
                        <a:rPr lang="en-US" sz="2400" kern="100" dirty="0">
                          <a:latin typeface="Times New Roman"/>
                          <a:ea typeface="新細明體"/>
                          <a:cs typeface="Arial"/>
                        </a:rPr>
                        <a:t> = 0; </a:t>
                      </a:r>
                      <a:r>
                        <a:rPr lang="en-US" sz="2400" i="1" kern="100" dirty="0" err="1">
                          <a:latin typeface="Times New Roman"/>
                          <a:ea typeface="新細明體"/>
                          <a:cs typeface="Arial"/>
                        </a:rPr>
                        <a:t>i</a:t>
                      </a:r>
                      <a:r>
                        <a:rPr lang="en-US" sz="2400" kern="100" dirty="0">
                          <a:latin typeface="Times New Roman"/>
                          <a:ea typeface="新細明體"/>
                          <a:cs typeface="Arial"/>
                        </a:rPr>
                        <a:t> &lt;</a:t>
                      </a:r>
                      <a:r>
                        <a:rPr lang="en-US" sz="2400" i="1" kern="100" dirty="0">
                          <a:latin typeface="Times New Roman"/>
                          <a:ea typeface="新細明體"/>
                          <a:cs typeface="Arial"/>
                        </a:rPr>
                        <a:t>n</a:t>
                      </a:r>
                      <a:r>
                        <a:rPr lang="en-US" sz="2400" kern="100" dirty="0">
                          <a:latin typeface="Times New Roman"/>
                          <a:ea typeface="新細明體"/>
                          <a:cs typeface="Arial"/>
                        </a:rPr>
                        <a:t> ; </a:t>
                      </a:r>
                      <a:r>
                        <a:rPr lang="en-US" sz="2400" i="1" kern="100" dirty="0" err="1">
                          <a:latin typeface="Times New Roman"/>
                          <a:ea typeface="新細明體"/>
                          <a:cs typeface="Arial"/>
                        </a:rPr>
                        <a:t>i</a:t>
                      </a:r>
                      <a:r>
                        <a:rPr lang="en-US" sz="2400" kern="100" dirty="0">
                          <a:latin typeface="Times New Roman"/>
                          <a:ea typeface="新細明體"/>
                          <a:cs typeface="Arial"/>
                        </a:rPr>
                        <a:t>++)</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        </a:t>
                      </a:r>
                      <a:r>
                        <a:rPr lang="en-US" sz="2400" i="1" kern="100" dirty="0" err="1">
                          <a:latin typeface="Times New Roman"/>
                          <a:ea typeface="新細明體"/>
                          <a:cs typeface="Arial"/>
                        </a:rPr>
                        <a:t>tempsum</a:t>
                      </a:r>
                      <a:r>
                        <a:rPr lang="en-US" sz="2400" kern="100" dirty="0">
                          <a:latin typeface="Times New Roman"/>
                          <a:ea typeface="新細明體"/>
                          <a:cs typeface="Arial"/>
                        </a:rPr>
                        <a:t> += </a:t>
                      </a:r>
                      <a:r>
                        <a:rPr lang="en-US" sz="2400" i="1" kern="100" dirty="0">
                          <a:latin typeface="Times New Roman"/>
                          <a:ea typeface="新細明體"/>
                          <a:cs typeface="Arial"/>
                        </a:rPr>
                        <a:t>list</a:t>
                      </a:r>
                      <a:r>
                        <a:rPr lang="en-US" sz="2400" kern="100" dirty="0">
                          <a:latin typeface="Times New Roman"/>
                          <a:ea typeface="新細明體"/>
                          <a:cs typeface="Arial"/>
                        </a:rPr>
                        <a:t>[</a:t>
                      </a:r>
                      <a:r>
                        <a:rPr lang="en-US" sz="2400" i="1" kern="100" dirty="0" err="1">
                          <a:latin typeface="Times New Roman"/>
                          <a:ea typeface="新細明體"/>
                          <a:cs typeface="Arial"/>
                        </a:rPr>
                        <a:t>i</a:t>
                      </a:r>
                      <a:r>
                        <a:rPr lang="en-US" sz="2400" kern="100" dirty="0">
                          <a:latin typeface="Times New Roman"/>
                          <a:ea typeface="新細明體"/>
                          <a:cs typeface="Arial"/>
                        </a:rPr>
                        <a:t>] ;</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    return </a:t>
                      </a:r>
                      <a:r>
                        <a:rPr lang="en-US" sz="2400" i="1" kern="100" dirty="0" err="1">
                          <a:latin typeface="Times New Roman"/>
                          <a:ea typeface="新細明體"/>
                          <a:cs typeface="Arial"/>
                        </a:rPr>
                        <a:t>tempsum</a:t>
                      </a:r>
                      <a:r>
                        <a:rPr lang="en-US" sz="2400" kern="100" dirty="0">
                          <a:latin typeface="Times New Roman"/>
                          <a:ea typeface="新細明體"/>
                          <a:cs typeface="Arial"/>
                        </a:rPr>
                        <a:t>;</a:t>
                      </a:r>
                      <a:endParaRPr lang="zh-TW" sz="2400" kern="100" dirty="0">
                        <a:latin typeface="Times New Roman"/>
                        <a:ea typeface="新細明體"/>
                        <a:cs typeface="Times New Roman"/>
                      </a:endParaRPr>
                    </a:p>
                    <a:p>
                      <a:pPr>
                        <a:lnSpc>
                          <a:spcPct val="100000"/>
                        </a:lnSpc>
                        <a:spcAft>
                          <a:spcPts val="0"/>
                        </a:spcAft>
                      </a:pPr>
                      <a:r>
                        <a:rPr lang="en-US" sz="2400" kern="100" dirty="0">
                          <a:latin typeface="Times New Roman"/>
                          <a:ea typeface="新細明體"/>
                          <a:cs typeface="Arial"/>
                        </a:rPr>
                        <a:t>}</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9875" indent="0">
                        <a:lnSpc>
                          <a:spcPct val="100000"/>
                        </a:lnSpc>
                        <a:spcAft>
                          <a:spcPts val="0"/>
                        </a:spcAft>
                      </a:pPr>
                      <a:r>
                        <a:rPr lang="en-US" sz="2400" kern="100" dirty="0">
                          <a:latin typeface="Times New Roman"/>
                          <a:ea typeface="新細明體"/>
                          <a:cs typeface="Arial"/>
                        </a:rPr>
                        <a:t>0</a:t>
                      </a:r>
                      <a:endParaRPr lang="zh-TW" sz="2400" kern="100" dirty="0">
                        <a:latin typeface="Times New Roman"/>
                        <a:ea typeface="新細明體"/>
                        <a:cs typeface="Times New Roman"/>
                      </a:endParaRPr>
                    </a:p>
                    <a:p>
                      <a:pPr marL="269875" indent="0">
                        <a:lnSpc>
                          <a:spcPct val="100000"/>
                        </a:lnSpc>
                        <a:spcAft>
                          <a:spcPts val="0"/>
                        </a:spcAft>
                      </a:pPr>
                      <a:r>
                        <a:rPr lang="en-US" sz="2400" kern="100" dirty="0">
                          <a:latin typeface="Times New Roman"/>
                          <a:ea typeface="新細明體"/>
                          <a:cs typeface="Arial"/>
                        </a:rPr>
                        <a:t>0</a:t>
                      </a:r>
                      <a:endParaRPr lang="zh-TW" sz="2400" kern="100" dirty="0">
                        <a:latin typeface="Times New Roman"/>
                        <a:ea typeface="新細明體"/>
                        <a:cs typeface="Times New Roman"/>
                      </a:endParaRPr>
                    </a:p>
                    <a:p>
                      <a:pPr marL="269875" indent="0">
                        <a:lnSpc>
                          <a:spcPct val="100000"/>
                        </a:lnSpc>
                        <a:spcAft>
                          <a:spcPts val="0"/>
                        </a:spcAft>
                      </a:pPr>
                      <a:r>
                        <a:rPr lang="en-US" altLang="zh-TW" sz="2400" b="1" dirty="0" smtClean="0">
                          <a:latin typeface="Times New Roman" pitchFamily="18" charset="0"/>
                          <a:cs typeface="Times New Roman" pitchFamily="18" charset="0"/>
                        </a:rPr>
                        <a:t>Θ</a:t>
                      </a:r>
                      <a:r>
                        <a:rPr lang="en-US" altLang="zh-TW" sz="2400" dirty="0" smtClean="0">
                          <a:latin typeface="Times New Roman" pitchFamily="18" charset="0"/>
                          <a:cs typeface="Times New Roman" pitchFamily="18" charset="0"/>
                        </a:rPr>
                        <a:t>(1)</a:t>
                      </a:r>
                      <a:endParaRPr lang="zh-TW" sz="2400" kern="100" dirty="0">
                        <a:latin typeface="Times New Roman" pitchFamily="18" charset="0"/>
                        <a:ea typeface="新細明體"/>
                        <a:cs typeface="Times New Roman" pitchFamily="18" charset="0"/>
                      </a:endParaRPr>
                    </a:p>
                    <a:p>
                      <a:pPr marL="269875" indent="0">
                        <a:lnSpc>
                          <a:spcPct val="100000"/>
                        </a:lnSpc>
                        <a:spcAft>
                          <a:spcPts val="0"/>
                        </a:spcAft>
                      </a:pPr>
                      <a:r>
                        <a:rPr lang="en-US" sz="2400" kern="100" dirty="0">
                          <a:latin typeface="Times New Roman"/>
                          <a:ea typeface="新細明體"/>
                          <a:cs typeface="Arial"/>
                        </a:rPr>
                        <a:t>0</a:t>
                      </a:r>
                      <a:endParaRPr lang="zh-TW" sz="2400" kern="100" dirty="0">
                        <a:latin typeface="Times New Roman"/>
                        <a:ea typeface="新細明體"/>
                        <a:cs typeface="Times New Roman"/>
                      </a:endParaRPr>
                    </a:p>
                    <a:p>
                      <a:pPr marL="269875" indent="0">
                        <a:lnSpc>
                          <a:spcPct val="100000"/>
                        </a:lnSpc>
                        <a:spcAft>
                          <a:spcPts val="0"/>
                        </a:spcAft>
                      </a:pPr>
                      <a:r>
                        <a:rPr lang="en-US" altLang="zh-TW" sz="2400" b="1" dirty="0" smtClean="0">
                          <a:latin typeface="Times New Roman" pitchFamily="18" charset="0"/>
                          <a:cs typeface="Times New Roman" pitchFamily="18" charset="0"/>
                        </a:rPr>
                        <a:t>Θ</a:t>
                      </a:r>
                      <a:r>
                        <a:rPr lang="en-US" altLang="zh-TW" sz="2400" dirty="0" smtClean="0">
                          <a:latin typeface="Times New Roman" pitchFamily="18" charset="0"/>
                          <a:cs typeface="Times New Roman" pitchFamily="18" charset="0"/>
                        </a:rPr>
                        <a:t>(</a:t>
                      </a:r>
                      <a:r>
                        <a:rPr lang="en-US" sz="2400" i="1" kern="100" dirty="0" smtClean="0">
                          <a:latin typeface="Times New Roman"/>
                          <a:ea typeface="新細明體"/>
                          <a:cs typeface="Arial"/>
                        </a:rPr>
                        <a:t>n</a:t>
                      </a:r>
                      <a:r>
                        <a:rPr lang="en-US" sz="2400" i="0" kern="100" dirty="0" smtClean="0">
                          <a:latin typeface="Times New Roman"/>
                          <a:ea typeface="新細明體"/>
                          <a:cs typeface="Arial"/>
                        </a:rPr>
                        <a:t>)</a:t>
                      </a:r>
                      <a:endParaRPr lang="zh-TW" sz="2400" i="0" kern="100" dirty="0" smtClean="0">
                        <a:latin typeface="Times New Roman"/>
                        <a:ea typeface="新細明體"/>
                        <a:cs typeface="Times New Roman"/>
                      </a:endParaRPr>
                    </a:p>
                    <a:p>
                      <a:pPr marL="269875" indent="0">
                        <a:lnSpc>
                          <a:spcPct val="100000"/>
                        </a:lnSpc>
                        <a:spcAft>
                          <a:spcPts val="0"/>
                        </a:spcAft>
                      </a:pPr>
                      <a:r>
                        <a:rPr lang="en-US" altLang="zh-TW" sz="2400" b="1" dirty="0" smtClean="0">
                          <a:latin typeface="Times New Roman" pitchFamily="18" charset="0"/>
                          <a:cs typeface="Times New Roman" pitchFamily="18" charset="0"/>
                        </a:rPr>
                        <a:t>Θ</a:t>
                      </a:r>
                      <a:r>
                        <a:rPr lang="en-US" altLang="zh-TW" sz="2400" dirty="0" smtClean="0">
                          <a:latin typeface="Times New Roman" pitchFamily="18" charset="0"/>
                          <a:cs typeface="Times New Roman" pitchFamily="18" charset="0"/>
                        </a:rPr>
                        <a:t>(</a:t>
                      </a:r>
                      <a:r>
                        <a:rPr lang="en-US" sz="2400" i="1" kern="100" dirty="0" smtClean="0">
                          <a:latin typeface="Times New Roman"/>
                          <a:ea typeface="新細明體"/>
                          <a:cs typeface="Arial"/>
                        </a:rPr>
                        <a:t>n</a:t>
                      </a:r>
                      <a:r>
                        <a:rPr lang="en-US" sz="2400" i="0" kern="100" dirty="0" smtClean="0">
                          <a:latin typeface="Times New Roman"/>
                          <a:ea typeface="新細明體"/>
                          <a:cs typeface="Arial"/>
                        </a:rPr>
                        <a:t>)</a:t>
                      </a:r>
                      <a:endParaRPr lang="zh-TW" sz="2400" kern="100" dirty="0" smtClean="0">
                        <a:latin typeface="Times New Roman"/>
                        <a:ea typeface="新細明體"/>
                        <a:cs typeface="Times New Roman"/>
                      </a:endParaRPr>
                    </a:p>
                    <a:p>
                      <a:pPr marL="269875" indent="0">
                        <a:lnSpc>
                          <a:spcPct val="100000"/>
                        </a:lnSpc>
                        <a:spcAft>
                          <a:spcPts val="0"/>
                        </a:spcAft>
                      </a:pPr>
                      <a:r>
                        <a:rPr lang="en-US" altLang="zh-TW" sz="2400" b="1" dirty="0" smtClean="0">
                          <a:latin typeface="Times New Roman" pitchFamily="18" charset="0"/>
                          <a:cs typeface="Times New Roman" pitchFamily="18" charset="0"/>
                        </a:rPr>
                        <a:t>Θ</a:t>
                      </a:r>
                      <a:r>
                        <a:rPr lang="en-US" altLang="zh-TW" sz="2400" dirty="0" smtClean="0">
                          <a:latin typeface="Times New Roman" pitchFamily="18" charset="0"/>
                          <a:cs typeface="Times New Roman" pitchFamily="18" charset="0"/>
                        </a:rPr>
                        <a:t>(</a:t>
                      </a:r>
                      <a:r>
                        <a:rPr lang="en-US" altLang="zh-TW" sz="2400" i="0" kern="100" dirty="0" smtClean="0">
                          <a:latin typeface="Times New Roman"/>
                          <a:ea typeface="新細明體"/>
                          <a:cs typeface="Arial"/>
                        </a:rPr>
                        <a:t>1</a:t>
                      </a:r>
                      <a:r>
                        <a:rPr lang="en-US" sz="2400" i="0" kern="100" dirty="0" smtClean="0">
                          <a:latin typeface="Times New Roman"/>
                          <a:ea typeface="新細明體"/>
                          <a:cs typeface="Arial"/>
                        </a:rPr>
                        <a:t>)</a:t>
                      </a:r>
                      <a:endParaRPr lang="zh-TW" sz="2400" kern="100" dirty="0">
                        <a:latin typeface="Times New Roman"/>
                        <a:ea typeface="新細明體"/>
                        <a:cs typeface="Times New Roman"/>
                      </a:endParaRPr>
                    </a:p>
                    <a:p>
                      <a:pPr marL="269875" indent="0">
                        <a:lnSpc>
                          <a:spcPct val="100000"/>
                        </a:lnSpc>
                        <a:spcAft>
                          <a:spcPts val="0"/>
                        </a:spcAft>
                      </a:pPr>
                      <a:r>
                        <a:rPr lang="en-US" sz="2400" kern="100" dirty="0">
                          <a:latin typeface="Times New Roman"/>
                          <a:ea typeface="新細明體"/>
                          <a:cs typeface="Arial"/>
                        </a:rPr>
                        <a:t>0</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91">
                <a:tc>
                  <a:txBody>
                    <a:bodyPr/>
                    <a:lstStyle/>
                    <a:p>
                      <a:pPr>
                        <a:lnSpc>
                          <a:spcPts val="1500"/>
                        </a:lnSpc>
                        <a:spcAft>
                          <a:spcPts val="0"/>
                        </a:spcAft>
                      </a:pPr>
                      <a:r>
                        <a:rPr lang="en-US" altLang="zh-TW" sz="2400" kern="100" dirty="0" smtClean="0">
                          <a:latin typeface="Times New Roman"/>
                          <a:ea typeface="新細明體"/>
                          <a:cs typeface="Arial"/>
                        </a:rPr>
                        <a:t>Total</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9875" indent="0">
                        <a:lnSpc>
                          <a:spcPts val="1500"/>
                        </a:lnSpc>
                        <a:spcAft>
                          <a:spcPts val="0"/>
                        </a:spcAft>
                      </a:pPr>
                      <a:r>
                        <a:rPr lang="en-US" altLang="zh-TW" sz="2400" b="1" dirty="0" smtClean="0">
                          <a:latin typeface="Times New Roman" pitchFamily="18" charset="0"/>
                          <a:cs typeface="Times New Roman" pitchFamily="18" charset="0"/>
                        </a:rPr>
                        <a:t>Θ</a:t>
                      </a:r>
                      <a:r>
                        <a:rPr lang="en-US" altLang="zh-TW" sz="2400" dirty="0" smtClean="0">
                          <a:latin typeface="Times New Roman" pitchFamily="18" charset="0"/>
                          <a:cs typeface="Times New Roman" pitchFamily="18" charset="0"/>
                        </a:rPr>
                        <a:t>(</a:t>
                      </a:r>
                      <a:r>
                        <a:rPr lang="en-US" sz="2400" i="1" kern="100" dirty="0" smtClean="0">
                          <a:latin typeface="Times New Roman"/>
                          <a:ea typeface="新細明體"/>
                          <a:cs typeface="Arial"/>
                        </a:rPr>
                        <a:t>n</a:t>
                      </a:r>
                      <a:r>
                        <a:rPr lang="en-US" sz="2400" i="0" kern="100" dirty="0" smtClean="0">
                          <a:latin typeface="Times New Roman"/>
                          <a:ea typeface="新細明體"/>
                          <a:cs typeface="Arial"/>
                        </a:rPr>
                        <a:t>)</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848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漸進複雜度分析（</a:t>
            </a:r>
            <a:r>
              <a:rPr lang="zh-TW" altLang="en-US" dirty="0" smtClean="0"/>
              <a:t>範例二）</a:t>
            </a:r>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71770010"/>
              </p:ext>
            </p:extLst>
          </p:nvPr>
        </p:nvGraphicFramePr>
        <p:xfrm>
          <a:off x="1110343" y="1643051"/>
          <a:ext cx="9271937" cy="4572033"/>
        </p:xfrm>
        <a:graphic>
          <a:graphicData uri="http://schemas.openxmlformats.org/drawingml/2006/table">
            <a:tbl>
              <a:tblPr/>
              <a:tblGrid>
                <a:gridCol w="4963886"/>
                <a:gridCol w="4308051"/>
              </a:tblGrid>
              <a:tr h="556577">
                <a:tc>
                  <a:txBody>
                    <a:bodyPr/>
                    <a:lstStyle/>
                    <a:p>
                      <a:pPr>
                        <a:lnSpc>
                          <a:spcPts val="1500"/>
                        </a:lnSpc>
                        <a:spcAft>
                          <a:spcPts val="0"/>
                        </a:spcAft>
                      </a:pPr>
                      <a:r>
                        <a:rPr lang="en-US" altLang="zh-TW" sz="2400" kern="100" dirty="0" smtClean="0">
                          <a:latin typeface="Times New Roman"/>
                          <a:ea typeface="新細明體"/>
                          <a:cs typeface="Arial"/>
                        </a:rPr>
                        <a:t>Statement</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kumimoji="0" lang="en-US" altLang="zh-TW" sz="2400" kern="100" dirty="0" smtClean="0">
                          <a:solidFill>
                            <a:schemeClr val="tx1"/>
                          </a:solidFill>
                          <a:latin typeface="Times New Roman"/>
                          <a:ea typeface="新細明體"/>
                          <a:cs typeface="Arial"/>
                        </a:rPr>
                        <a:t>Asymptotic complexity</a:t>
                      </a:r>
                      <a:endParaRPr kumimoji="0" lang="zh-TW" altLang="zh-TW" sz="2400" kern="100" dirty="0" smtClean="0">
                        <a:solidFill>
                          <a:schemeClr val="tx1"/>
                        </a:solidFill>
                        <a:latin typeface="Times New Roman"/>
                        <a:ea typeface="新細明體"/>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6165">
                <a:tc>
                  <a:txBody>
                    <a:bodyPr/>
                    <a:lstStyle/>
                    <a:p>
                      <a:r>
                        <a:rPr kumimoji="0" lang="en-US" sz="2400" b="0" kern="1200" dirty="0" smtClean="0">
                          <a:solidFill>
                            <a:schemeClr val="tx1"/>
                          </a:solidFill>
                          <a:latin typeface="+mn-lt"/>
                          <a:ea typeface="+mn-ea"/>
                          <a:cs typeface="+mn-cs"/>
                        </a:rPr>
                        <a:t>void</a:t>
                      </a:r>
                      <a:r>
                        <a:rPr kumimoji="0" lang="en-US" sz="2400" b="0" i="1" kern="1200" dirty="0" smtClean="0">
                          <a:solidFill>
                            <a:schemeClr val="tx1"/>
                          </a:solidFill>
                          <a:latin typeface="+mn-lt"/>
                          <a:ea typeface="+mn-ea"/>
                          <a:cs typeface="+mn-cs"/>
                        </a:rPr>
                        <a:t> add </a:t>
                      </a:r>
                      <a:r>
                        <a:rPr kumimoji="0" lang="en-US" sz="2400" b="0" kern="1200" dirty="0" smtClean="0">
                          <a:solidFill>
                            <a:schemeClr val="tx1"/>
                          </a:solidFill>
                          <a:latin typeface="+mn-lt"/>
                          <a:ea typeface="+mn-ea"/>
                          <a:cs typeface="+mn-cs"/>
                        </a:rPr>
                        <a:t>(</a:t>
                      </a:r>
                      <a:r>
                        <a:rPr kumimoji="0" lang="en-US" sz="2400" b="0" kern="1200" dirty="0" err="1" smtClean="0">
                          <a:solidFill>
                            <a:schemeClr val="tx1"/>
                          </a:solidFill>
                          <a:latin typeface="+mn-lt"/>
                          <a:ea typeface="+mn-ea"/>
                          <a:cs typeface="+mn-cs"/>
                        </a:rPr>
                        <a:t>int</a:t>
                      </a:r>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a</a:t>
                      </a:r>
                      <a:r>
                        <a:rPr kumimoji="0" lang="en-US" sz="2400" b="0" kern="1200" dirty="0" smtClean="0">
                          <a:solidFill>
                            <a:schemeClr val="tx1"/>
                          </a:solidFill>
                          <a:latin typeface="+mn-lt"/>
                          <a:ea typeface="+mn-ea"/>
                          <a:cs typeface="+mn-cs"/>
                        </a:rPr>
                        <a:t>, </a:t>
                      </a:r>
                      <a:r>
                        <a:rPr kumimoji="0" lang="en-US" sz="2400" b="0" kern="1200" dirty="0" err="1" smtClean="0">
                          <a:solidFill>
                            <a:schemeClr val="tx1"/>
                          </a:solidFill>
                          <a:latin typeface="+mn-lt"/>
                          <a:ea typeface="+mn-ea"/>
                          <a:cs typeface="+mn-cs"/>
                        </a:rPr>
                        <a:t>int</a:t>
                      </a:r>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rows</a:t>
                      </a:r>
                      <a:r>
                        <a:rPr kumimoji="0" lang="en-US" sz="2400" b="0" kern="1200" dirty="0" smtClean="0">
                          <a:solidFill>
                            <a:schemeClr val="tx1"/>
                          </a:solidFill>
                          <a:latin typeface="+mn-lt"/>
                          <a:ea typeface="+mn-ea"/>
                          <a:cs typeface="+mn-cs"/>
                        </a:rPr>
                        <a:t>, </a:t>
                      </a:r>
                      <a:r>
                        <a:rPr kumimoji="0" lang="en-US" sz="2400" b="0" kern="1200" dirty="0" err="1" smtClean="0">
                          <a:solidFill>
                            <a:schemeClr val="tx1"/>
                          </a:solidFill>
                          <a:latin typeface="+mn-lt"/>
                          <a:ea typeface="+mn-ea"/>
                          <a:cs typeface="+mn-cs"/>
                        </a:rPr>
                        <a:t>int</a:t>
                      </a:r>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cols</a:t>
                      </a:r>
                      <a:r>
                        <a:rPr kumimoji="0" lang="en-US" sz="2400" b="0" kern="1200" dirty="0" smtClean="0">
                          <a:solidFill>
                            <a:schemeClr val="tx1"/>
                          </a:solidFill>
                          <a:latin typeface="+mn-lt"/>
                          <a:ea typeface="+mn-ea"/>
                          <a:cs typeface="+mn-cs"/>
                        </a:rPr>
                        <a:t>)</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   </a:t>
                      </a:r>
                      <a:r>
                        <a:rPr kumimoji="0" lang="en-US" sz="2400" b="0" kern="1200" dirty="0" err="1" smtClean="0">
                          <a:solidFill>
                            <a:schemeClr val="tx1"/>
                          </a:solidFill>
                          <a:latin typeface="+mn-lt"/>
                          <a:ea typeface="+mn-ea"/>
                          <a:cs typeface="+mn-cs"/>
                        </a:rPr>
                        <a:t>int</a:t>
                      </a:r>
                      <a:r>
                        <a:rPr kumimoji="0" lang="en-US" sz="2400" b="0" i="1"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i="1" kern="1200" dirty="0" smtClean="0">
                          <a:solidFill>
                            <a:schemeClr val="tx1"/>
                          </a:solidFill>
                          <a:latin typeface="+mn-lt"/>
                          <a:ea typeface="+mn-ea"/>
                          <a:cs typeface="+mn-cs"/>
                        </a:rPr>
                        <a:t> </a:t>
                      </a:r>
                      <a:r>
                        <a:rPr kumimoji="0" lang="en-US" sz="2400" b="0" i="0" kern="1200" dirty="0" smtClean="0">
                          <a:solidFill>
                            <a:schemeClr val="tx1"/>
                          </a:solidFill>
                          <a:latin typeface="+mn-lt"/>
                          <a:ea typeface="+mn-ea"/>
                          <a:cs typeface="+mn-cs"/>
                        </a:rPr>
                        <a:t>= 0</a:t>
                      </a:r>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j </a:t>
                      </a:r>
                      <a:r>
                        <a:rPr kumimoji="0" lang="en-US" sz="2400" b="0" i="0" kern="1200" dirty="0" smtClean="0">
                          <a:solidFill>
                            <a:schemeClr val="tx1"/>
                          </a:solidFill>
                          <a:latin typeface="+mn-lt"/>
                          <a:ea typeface="+mn-ea"/>
                          <a:cs typeface="+mn-cs"/>
                        </a:rPr>
                        <a:t>= 0</a:t>
                      </a:r>
                      <a:r>
                        <a:rPr kumimoji="0" lang="en-US" sz="2400" b="0" kern="1200" dirty="0" smtClean="0">
                          <a:solidFill>
                            <a:schemeClr val="tx1"/>
                          </a:solidFill>
                          <a:latin typeface="+mn-lt"/>
                          <a:ea typeface="+mn-ea"/>
                          <a:cs typeface="+mn-cs"/>
                        </a:rPr>
                        <a:t>;</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   for (</a:t>
                      </a:r>
                      <a:r>
                        <a:rPr kumimoji="0" lang="en-US" sz="2400" b="0" i="1"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 = 0 ;</a:t>
                      </a:r>
                      <a:r>
                        <a:rPr kumimoji="0" lang="en-US" sz="2400" b="0" i="1"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 &lt;</a:t>
                      </a:r>
                      <a:r>
                        <a:rPr kumimoji="0" lang="en-US" sz="2400" b="0" i="1" kern="1200" dirty="0" smtClean="0">
                          <a:solidFill>
                            <a:schemeClr val="tx1"/>
                          </a:solidFill>
                          <a:latin typeface="+mn-lt"/>
                          <a:ea typeface="+mn-ea"/>
                          <a:cs typeface="+mn-cs"/>
                        </a:rPr>
                        <a:t> rows</a:t>
                      </a:r>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      for ( </a:t>
                      </a:r>
                      <a:r>
                        <a:rPr kumimoji="0" lang="en-US" sz="2400" b="0" i="1" kern="1200" dirty="0" smtClean="0">
                          <a:solidFill>
                            <a:schemeClr val="tx1"/>
                          </a:solidFill>
                          <a:latin typeface="+mn-lt"/>
                          <a:ea typeface="+mn-ea"/>
                          <a:cs typeface="+mn-cs"/>
                        </a:rPr>
                        <a:t>j</a:t>
                      </a:r>
                      <a:r>
                        <a:rPr kumimoji="0" lang="en-US" sz="2400" b="0" kern="1200" dirty="0" smtClean="0">
                          <a:solidFill>
                            <a:schemeClr val="tx1"/>
                          </a:solidFill>
                          <a:latin typeface="+mn-lt"/>
                          <a:ea typeface="+mn-ea"/>
                          <a:cs typeface="+mn-cs"/>
                        </a:rPr>
                        <a:t> = 0 ;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 &lt;</a:t>
                      </a:r>
                      <a:r>
                        <a:rPr kumimoji="0" lang="en-US" sz="2400" b="0" i="1" kern="1200" dirty="0" smtClean="0">
                          <a:solidFill>
                            <a:schemeClr val="tx1"/>
                          </a:solidFill>
                          <a:latin typeface="+mn-lt"/>
                          <a:ea typeface="+mn-ea"/>
                          <a:cs typeface="+mn-cs"/>
                        </a:rPr>
                        <a:t> cols</a:t>
                      </a:r>
                      <a:r>
                        <a:rPr kumimoji="0" lang="en-US" sz="2400" b="0" kern="1200" dirty="0" smtClean="0">
                          <a:solidFill>
                            <a:schemeClr val="tx1"/>
                          </a:solidFill>
                          <a:latin typeface="+mn-lt"/>
                          <a:ea typeface="+mn-ea"/>
                          <a:cs typeface="+mn-cs"/>
                        </a:rPr>
                        <a:t> ; </a:t>
                      </a:r>
                      <a:r>
                        <a:rPr kumimoji="0" lang="en-US" sz="2400" b="0" i="1" kern="1200" dirty="0" smtClean="0">
                          <a:solidFill>
                            <a:schemeClr val="tx1"/>
                          </a:solidFill>
                          <a:latin typeface="+mn-lt"/>
                          <a:ea typeface="+mn-ea"/>
                          <a:cs typeface="+mn-cs"/>
                        </a:rPr>
                        <a:t>j</a:t>
                      </a:r>
                      <a:r>
                        <a:rPr kumimoji="0" lang="en-US" sz="2400" b="0" kern="1200" dirty="0" smtClean="0">
                          <a:solidFill>
                            <a:schemeClr val="tx1"/>
                          </a:solidFill>
                          <a:latin typeface="+mn-lt"/>
                          <a:ea typeface="+mn-ea"/>
                          <a:cs typeface="+mn-cs"/>
                        </a:rPr>
                        <a:t>++)</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         </a:t>
                      </a:r>
                      <a:r>
                        <a:rPr kumimoji="0" lang="en-US" sz="2400" b="0" i="1" kern="1200" dirty="0" smtClean="0">
                          <a:solidFill>
                            <a:schemeClr val="tx1"/>
                          </a:solidFill>
                          <a:latin typeface="+mn-lt"/>
                          <a:ea typeface="+mn-ea"/>
                          <a:cs typeface="+mn-cs"/>
                        </a:rPr>
                        <a:t>c </a:t>
                      </a:r>
                      <a:r>
                        <a:rPr kumimoji="0" lang="en-US" sz="2400" b="0" kern="1200" dirty="0" smtClean="0">
                          <a:solidFill>
                            <a:schemeClr val="tx1"/>
                          </a:solidFill>
                          <a:latin typeface="+mn-lt"/>
                          <a:ea typeface="+mn-ea"/>
                          <a:cs typeface="+mn-cs"/>
                        </a:rPr>
                        <a:t>[</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a:t>
                      </a:r>
                      <a:r>
                        <a:rPr kumimoji="0" lang="en-US" sz="2400" b="0" i="1" kern="1200" dirty="0" smtClean="0">
                          <a:solidFill>
                            <a:schemeClr val="tx1"/>
                          </a:solidFill>
                          <a:latin typeface="+mn-lt"/>
                          <a:ea typeface="+mn-ea"/>
                          <a:cs typeface="+mn-cs"/>
                        </a:rPr>
                        <a:t>j</a:t>
                      </a:r>
                      <a:r>
                        <a:rPr kumimoji="0" lang="en-US" sz="2400" b="0" kern="1200" dirty="0" smtClean="0">
                          <a:solidFill>
                            <a:schemeClr val="tx1"/>
                          </a:solidFill>
                          <a:latin typeface="+mn-lt"/>
                          <a:ea typeface="+mn-ea"/>
                          <a:cs typeface="+mn-cs"/>
                        </a:rPr>
                        <a:t>] = </a:t>
                      </a:r>
                      <a:r>
                        <a:rPr kumimoji="0" lang="en-US" sz="2400" b="0" i="1" kern="1200" dirty="0" smtClean="0">
                          <a:solidFill>
                            <a:schemeClr val="tx1"/>
                          </a:solidFill>
                          <a:latin typeface="+mn-lt"/>
                          <a:ea typeface="+mn-ea"/>
                          <a:cs typeface="+mn-cs"/>
                        </a:rPr>
                        <a:t>a</a:t>
                      </a:r>
                      <a:r>
                        <a:rPr kumimoji="0" lang="en-US" sz="2400" b="0"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a:t>
                      </a:r>
                      <a:r>
                        <a:rPr kumimoji="0" lang="en-US" sz="2400" b="0" i="1" kern="1200" dirty="0" smtClean="0">
                          <a:solidFill>
                            <a:schemeClr val="tx1"/>
                          </a:solidFill>
                          <a:latin typeface="+mn-lt"/>
                          <a:ea typeface="+mn-ea"/>
                          <a:cs typeface="+mn-cs"/>
                        </a:rPr>
                        <a:t>j</a:t>
                      </a:r>
                      <a:r>
                        <a:rPr kumimoji="0" lang="en-US" sz="2400" b="0" kern="1200" dirty="0" smtClean="0">
                          <a:solidFill>
                            <a:schemeClr val="tx1"/>
                          </a:solidFill>
                          <a:latin typeface="+mn-lt"/>
                          <a:ea typeface="+mn-ea"/>
                          <a:cs typeface="+mn-cs"/>
                        </a:rPr>
                        <a:t>] + </a:t>
                      </a:r>
                      <a:r>
                        <a:rPr kumimoji="0" lang="en-US" sz="2400" b="0" i="1" kern="1200" dirty="0" smtClean="0">
                          <a:solidFill>
                            <a:schemeClr val="tx1"/>
                          </a:solidFill>
                          <a:latin typeface="+mn-lt"/>
                          <a:ea typeface="+mn-ea"/>
                          <a:cs typeface="+mn-cs"/>
                        </a:rPr>
                        <a:t>b</a:t>
                      </a:r>
                      <a:r>
                        <a:rPr kumimoji="0" lang="en-US" sz="2400" b="0" kern="1200" dirty="0" smtClean="0">
                          <a:solidFill>
                            <a:schemeClr val="tx1"/>
                          </a:solidFill>
                          <a:latin typeface="+mn-lt"/>
                          <a:ea typeface="+mn-ea"/>
                          <a:cs typeface="+mn-cs"/>
                        </a:rPr>
                        <a:t> [</a:t>
                      </a:r>
                      <a:r>
                        <a:rPr kumimoji="0" lang="en-US" sz="2400" b="0" i="1" kern="1200" dirty="0" err="1" smtClean="0">
                          <a:solidFill>
                            <a:schemeClr val="tx1"/>
                          </a:solidFill>
                          <a:latin typeface="+mn-lt"/>
                          <a:ea typeface="+mn-ea"/>
                          <a:cs typeface="+mn-cs"/>
                        </a:rPr>
                        <a:t>i</a:t>
                      </a:r>
                      <a:r>
                        <a:rPr kumimoji="0" lang="en-US" sz="2400" b="0" kern="1200" dirty="0" smtClean="0">
                          <a:solidFill>
                            <a:schemeClr val="tx1"/>
                          </a:solidFill>
                          <a:latin typeface="+mn-lt"/>
                          <a:ea typeface="+mn-ea"/>
                          <a:cs typeface="+mn-cs"/>
                        </a:rPr>
                        <a:t>][</a:t>
                      </a:r>
                      <a:r>
                        <a:rPr kumimoji="0" lang="en-US" sz="2400" b="0" i="1" kern="1200" dirty="0" smtClean="0">
                          <a:solidFill>
                            <a:schemeClr val="tx1"/>
                          </a:solidFill>
                          <a:latin typeface="+mn-lt"/>
                          <a:ea typeface="+mn-ea"/>
                          <a:cs typeface="+mn-cs"/>
                        </a:rPr>
                        <a:t>j</a:t>
                      </a:r>
                      <a:r>
                        <a:rPr kumimoji="0" lang="en-US" sz="2400" b="0" kern="1200" dirty="0" smtClean="0">
                          <a:solidFill>
                            <a:schemeClr val="tx1"/>
                          </a:solidFill>
                          <a:latin typeface="+mn-lt"/>
                          <a:ea typeface="+mn-ea"/>
                          <a:cs typeface="+mn-cs"/>
                        </a:rPr>
                        <a:t>] ;</a:t>
                      </a:r>
                      <a:endParaRPr kumimoji="0" lang="zh-TW" altLang="en-US" sz="2400" b="0" kern="1200" dirty="0" smtClean="0">
                        <a:solidFill>
                          <a:schemeClr val="tx1"/>
                        </a:solidFill>
                        <a:latin typeface="+mn-lt"/>
                        <a:ea typeface="+mn-ea"/>
                        <a:cs typeface="+mn-cs"/>
                      </a:endParaRPr>
                    </a:p>
                    <a:p>
                      <a:r>
                        <a:rPr kumimoji="0" lang="en-US" sz="2400" b="0" kern="1200" dirty="0" smtClean="0">
                          <a:solidFill>
                            <a:schemeClr val="tx1"/>
                          </a:solidFill>
                          <a:latin typeface="+mn-lt"/>
                          <a:ea typeface="+mn-ea"/>
                          <a:cs typeface="+mn-cs"/>
                        </a:rPr>
                        <a:t>}</a:t>
                      </a:r>
                      <a:endParaRPr lang="zh-TW" sz="2400" b="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2563" indent="0"/>
                      <a:endParaRPr lang="zh-TW" sz="32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91">
                <a:tc>
                  <a:txBody>
                    <a:bodyPr/>
                    <a:lstStyle/>
                    <a:p>
                      <a:pPr>
                        <a:lnSpc>
                          <a:spcPts val="1500"/>
                        </a:lnSpc>
                        <a:spcAft>
                          <a:spcPts val="0"/>
                        </a:spcAft>
                      </a:pPr>
                      <a:r>
                        <a:rPr lang="en-US" altLang="zh-TW" sz="2400" kern="100" dirty="0" smtClean="0">
                          <a:latin typeface="Times New Roman"/>
                          <a:ea typeface="新細明體"/>
                          <a:cs typeface="Arial"/>
                        </a:rPr>
                        <a:t>Total</a:t>
                      </a: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2563" indent="0">
                        <a:lnSpc>
                          <a:spcPts val="1500"/>
                        </a:lnSpc>
                        <a:spcAft>
                          <a:spcPts val="0"/>
                        </a:spcAft>
                      </a:pPr>
                      <a:endParaRPr lang="zh-TW" sz="2400" kern="100" dirty="0">
                        <a:latin typeface="Times New Roman"/>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文字方塊 4"/>
          <p:cNvSpPr txBox="1"/>
          <p:nvPr/>
        </p:nvSpPr>
        <p:spPr>
          <a:xfrm>
            <a:off x="7881950" y="2643183"/>
            <a:ext cx="523220" cy="1200329"/>
          </a:xfrm>
          <a:prstGeom prst="rect">
            <a:avLst/>
          </a:prstGeom>
          <a:noFill/>
        </p:spPr>
        <p:txBody>
          <a:bodyPr wrap="none" rtlCol="0">
            <a:spAutoFit/>
          </a:bodyPr>
          <a:lstStyle/>
          <a:p>
            <a:pPr marL="182563"/>
            <a:r>
              <a:rPr lang="en-US" sz="2400" dirty="0"/>
              <a:t>0</a:t>
            </a:r>
            <a:endParaRPr lang="zh-TW" altLang="en-US" sz="2400" dirty="0"/>
          </a:p>
          <a:p>
            <a:pPr marL="182563"/>
            <a:r>
              <a:rPr lang="en-US" sz="2400" dirty="0"/>
              <a:t>0</a:t>
            </a:r>
            <a:endParaRPr lang="zh-TW" altLang="en-US" sz="2400" dirty="0"/>
          </a:p>
          <a:p>
            <a:pPr marL="182563"/>
            <a:r>
              <a:rPr lang="en-US" sz="2400" dirty="0"/>
              <a:t>0</a:t>
            </a:r>
            <a:endParaRPr lang="zh-TW" altLang="en-US" sz="2400" dirty="0"/>
          </a:p>
        </p:txBody>
      </p:sp>
      <p:sp>
        <p:nvSpPr>
          <p:cNvPr id="6" name="文字方塊 5"/>
          <p:cNvSpPr txBox="1"/>
          <p:nvPr/>
        </p:nvSpPr>
        <p:spPr>
          <a:xfrm>
            <a:off x="7739075" y="3714753"/>
            <a:ext cx="1201355" cy="461665"/>
          </a:xfrm>
          <a:prstGeom prst="rect">
            <a:avLst/>
          </a:prstGeom>
          <a:noFill/>
        </p:spPr>
        <p:txBody>
          <a:bodyPr wrap="none" rtlCol="0">
            <a:spAutoFit/>
          </a:bodyPr>
          <a:lstStyle/>
          <a:p>
            <a:r>
              <a:rPr lang="en-US" sz="2400" dirty="0">
                <a:sym typeface="Symbol"/>
              </a:rPr>
              <a:t></a:t>
            </a:r>
            <a:r>
              <a:rPr lang="en-US" sz="2400" dirty="0"/>
              <a:t>(</a:t>
            </a:r>
            <a:r>
              <a:rPr lang="en-US" sz="2400" i="1" dirty="0"/>
              <a:t>rows</a:t>
            </a:r>
            <a:r>
              <a:rPr lang="en-US" sz="2400" dirty="0"/>
              <a:t>)</a:t>
            </a:r>
            <a:endParaRPr lang="zh-TW" altLang="en-US" sz="2400" dirty="0"/>
          </a:p>
        </p:txBody>
      </p:sp>
      <p:sp>
        <p:nvSpPr>
          <p:cNvPr id="7" name="文字方塊 6"/>
          <p:cNvSpPr txBox="1"/>
          <p:nvPr/>
        </p:nvSpPr>
        <p:spPr>
          <a:xfrm>
            <a:off x="7739075" y="4071943"/>
            <a:ext cx="1830501" cy="461665"/>
          </a:xfrm>
          <a:prstGeom prst="rect">
            <a:avLst/>
          </a:prstGeom>
          <a:noFill/>
        </p:spPr>
        <p:txBody>
          <a:bodyPr wrap="none" rtlCol="0">
            <a:spAutoFit/>
          </a:bodyPr>
          <a:lstStyle/>
          <a:p>
            <a:r>
              <a:rPr lang="en-US" sz="2400" dirty="0">
                <a:sym typeface="Symbol"/>
              </a:rPr>
              <a:t></a:t>
            </a:r>
            <a:r>
              <a:rPr lang="en-US" sz="2400" dirty="0"/>
              <a:t>(</a:t>
            </a:r>
            <a:r>
              <a:rPr lang="en-US" sz="2400" i="1" dirty="0"/>
              <a:t>rows</a:t>
            </a:r>
            <a:r>
              <a:rPr lang="en-US" sz="2400" dirty="0"/>
              <a:t>*</a:t>
            </a:r>
            <a:r>
              <a:rPr lang="en-US" sz="2400" i="1" dirty="0"/>
              <a:t>cols</a:t>
            </a:r>
            <a:r>
              <a:rPr lang="en-US" sz="2400" dirty="0"/>
              <a:t>)</a:t>
            </a:r>
            <a:endParaRPr lang="zh-TW" altLang="en-US" sz="2400" dirty="0"/>
          </a:p>
        </p:txBody>
      </p:sp>
      <p:sp>
        <p:nvSpPr>
          <p:cNvPr id="8" name="文字方塊 7"/>
          <p:cNvSpPr txBox="1"/>
          <p:nvPr/>
        </p:nvSpPr>
        <p:spPr>
          <a:xfrm>
            <a:off x="7739075" y="4429133"/>
            <a:ext cx="1830501" cy="461665"/>
          </a:xfrm>
          <a:prstGeom prst="rect">
            <a:avLst/>
          </a:prstGeom>
          <a:noFill/>
        </p:spPr>
        <p:txBody>
          <a:bodyPr wrap="none" rtlCol="0">
            <a:spAutoFit/>
          </a:bodyPr>
          <a:lstStyle/>
          <a:p>
            <a:r>
              <a:rPr lang="en-US" sz="2400" dirty="0">
                <a:sym typeface="Symbol"/>
              </a:rPr>
              <a:t></a:t>
            </a:r>
            <a:r>
              <a:rPr lang="en-US" sz="2400" dirty="0"/>
              <a:t>(</a:t>
            </a:r>
            <a:r>
              <a:rPr lang="en-US" sz="2400" i="1" dirty="0"/>
              <a:t>rows</a:t>
            </a:r>
            <a:r>
              <a:rPr lang="en-US" sz="2400" dirty="0"/>
              <a:t>*</a:t>
            </a:r>
            <a:r>
              <a:rPr lang="en-US" sz="2400" i="1" dirty="0"/>
              <a:t>cols</a:t>
            </a:r>
            <a:r>
              <a:rPr lang="en-US" sz="2400" dirty="0"/>
              <a:t>)</a:t>
            </a:r>
            <a:endParaRPr lang="zh-TW" altLang="en-US" sz="2400" dirty="0"/>
          </a:p>
        </p:txBody>
      </p:sp>
      <p:sp>
        <p:nvSpPr>
          <p:cNvPr id="9" name="文字方塊 8"/>
          <p:cNvSpPr txBox="1"/>
          <p:nvPr/>
        </p:nvSpPr>
        <p:spPr>
          <a:xfrm>
            <a:off x="7930234" y="4857761"/>
            <a:ext cx="523220" cy="461665"/>
          </a:xfrm>
          <a:prstGeom prst="rect">
            <a:avLst/>
          </a:prstGeom>
          <a:noFill/>
        </p:spPr>
        <p:txBody>
          <a:bodyPr wrap="none" rtlCol="0">
            <a:spAutoFit/>
          </a:bodyPr>
          <a:lstStyle/>
          <a:p>
            <a:pPr marL="182563"/>
            <a:r>
              <a:rPr lang="en-US" sz="2400" dirty="0"/>
              <a:t>0</a:t>
            </a:r>
            <a:endParaRPr lang="zh-TW" altLang="en-US" sz="2400" dirty="0"/>
          </a:p>
        </p:txBody>
      </p:sp>
      <p:sp>
        <p:nvSpPr>
          <p:cNvPr id="10" name="文字方塊 9"/>
          <p:cNvSpPr txBox="1"/>
          <p:nvPr/>
        </p:nvSpPr>
        <p:spPr>
          <a:xfrm>
            <a:off x="7739075" y="5715017"/>
            <a:ext cx="1830501" cy="461665"/>
          </a:xfrm>
          <a:prstGeom prst="rect">
            <a:avLst/>
          </a:prstGeom>
          <a:noFill/>
        </p:spPr>
        <p:txBody>
          <a:bodyPr wrap="none" rtlCol="0">
            <a:spAutoFit/>
          </a:bodyPr>
          <a:lstStyle/>
          <a:p>
            <a:r>
              <a:rPr lang="en-US" sz="2400" dirty="0">
                <a:sym typeface="Symbol"/>
              </a:rPr>
              <a:t></a:t>
            </a:r>
            <a:r>
              <a:rPr lang="en-US" sz="2400" dirty="0"/>
              <a:t>(</a:t>
            </a:r>
            <a:r>
              <a:rPr lang="en-US" sz="2400" i="1" dirty="0"/>
              <a:t>rows</a:t>
            </a:r>
            <a:r>
              <a:rPr lang="en-US" sz="2400" dirty="0"/>
              <a:t>*</a:t>
            </a:r>
            <a:r>
              <a:rPr lang="en-US" sz="2400" i="1" dirty="0"/>
              <a:t>cols</a:t>
            </a:r>
            <a:r>
              <a:rPr lang="en-US" sz="2400" dirty="0"/>
              <a:t>)</a:t>
            </a:r>
            <a:endParaRPr lang="zh-TW" altLang="en-US" sz="2400" dirty="0"/>
          </a:p>
        </p:txBody>
      </p:sp>
    </p:spTree>
    <p:extLst>
      <p:ext uri="{BB962C8B-B14F-4D97-AF65-F5344CB8AC3E}">
        <p14:creationId xmlns:p14="http://schemas.microsoft.com/office/powerpoint/2010/main" val="115783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12371" y="1142984"/>
            <a:ext cx="10417629" cy="5572164"/>
          </a:xfrm>
        </p:spPr>
        <p:txBody>
          <a:bodyPr>
            <a:normAutofit fontScale="85000" lnSpcReduction="20000"/>
          </a:bodyPr>
          <a:lstStyle/>
          <a:p>
            <a:pPr>
              <a:buNone/>
            </a:pPr>
            <a:r>
              <a:rPr lang="en-US" altLang="zh-TW" dirty="0" smtClean="0"/>
              <a:t>  public static float </a:t>
            </a:r>
            <a:r>
              <a:rPr lang="en-US" altLang="zh-TW" dirty="0" err="1" smtClean="0"/>
              <a:t>rsum</a:t>
            </a:r>
            <a:r>
              <a:rPr lang="en-US" altLang="zh-TW" dirty="0" smtClean="0"/>
              <a:t>(float[] </a:t>
            </a:r>
            <a:r>
              <a:rPr lang="en-US" altLang="zh-TW" i="1" dirty="0" smtClean="0"/>
              <a:t>list</a:t>
            </a:r>
            <a:r>
              <a:rPr lang="en-US" altLang="zh-TW" dirty="0" smtClean="0"/>
              <a:t>[], </a:t>
            </a:r>
            <a:r>
              <a:rPr lang="en-US" altLang="zh-TW" dirty="0" err="1" smtClean="0"/>
              <a:t>int</a:t>
            </a:r>
            <a:r>
              <a:rPr lang="en-US" altLang="zh-TW" dirty="0" smtClean="0"/>
              <a:t> </a:t>
            </a:r>
            <a:r>
              <a:rPr lang="en-US" altLang="zh-TW" i="1" dirty="0" smtClean="0"/>
              <a:t>n</a:t>
            </a:r>
            <a:r>
              <a:rPr lang="en-US" altLang="zh-TW" dirty="0" smtClean="0"/>
              <a:t>)</a:t>
            </a:r>
          </a:p>
          <a:p>
            <a:pPr>
              <a:buNone/>
            </a:pPr>
            <a:r>
              <a:rPr lang="en-US" altLang="zh-TW" dirty="0" smtClean="0"/>
              <a:t>  {</a:t>
            </a:r>
            <a:endParaRPr lang="en-US" altLang="zh-TW" dirty="0" smtClean="0"/>
          </a:p>
          <a:p>
            <a:pPr>
              <a:buNone/>
            </a:pPr>
            <a:r>
              <a:rPr lang="en-US" altLang="zh-TW" dirty="0" smtClean="0">
                <a:solidFill>
                  <a:srgbClr val="FF0000"/>
                </a:solidFill>
              </a:rPr>
              <a:t>1</a:t>
            </a:r>
            <a:r>
              <a:rPr lang="en-US" altLang="zh-TW" dirty="0" smtClean="0"/>
              <a:t>		if (</a:t>
            </a:r>
            <a:r>
              <a:rPr lang="en-US" altLang="zh-TW" i="1" dirty="0" smtClean="0"/>
              <a:t>n</a:t>
            </a:r>
            <a:r>
              <a:rPr lang="en-US" altLang="zh-TW" dirty="0" smtClean="0"/>
              <a:t> &gt; 0)  return </a:t>
            </a:r>
            <a:r>
              <a:rPr lang="en-US" altLang="zh-TW" dirty="0" smtClean="0"/>
              <a:t>(</a:t>
            </a:r>
            <a:r>
              <a:rPr lang="en-US" altLang="zh-TW" dirty="0" err="1" smtClean="0"/>
              <a:t>rsum</a:t>
            </a:r>
            <a:r>
              <a:rPr lang="en-US" altLang="zh-TW" dirty="0" smtClean="0"/>
              <a:t>(list, n-1) + list[n-1]); </a:t>
            </a:r>
          </a:p>
          <a:p>
            <a:pPr>
              <a:buNone/>
            </a:pPr>
            <a:r>
              <a:rPr lang="en-US" altLang="zh-TW" dirty="0" smtClean="0">
                <a:solidFill>
                  <a:srgbClr val="FF0000"/>
                </a:solidFill>
              </a:rPr>
              <a:t>2</a:t>
            </a:r>
            <a:r>
              <a:rPr lang="en-US" altLang="zh-TW" dirty="0" smtClean="0"/>
              <a:t>		return 0;</a:t>
            </a:r>
          </a:p>
          <a:p>
            <a:pPr>
              <a:buNone/>
            </a:pPr>
            <a:r>
              <a:rPr lang="en-US" altLang="zh-TW" dirty="0"/>
              <a:t> </a:t>
            </a:r>
            <a:r>
              <a:rPr lang="en-US" altLang="zh-TW" dirty="0" smtClean="0"/>
              <a:t>  </a:t>
            </a:r>
            <a:r>
              <a:rPr lang="en-US" altLang="zh-TW" dirty="0" smtClean="0"/>
              <a:t>}</a:t>
            </a:r>
            <a:endParaRPr lang="en-US" altLang="zh-TW" dirty="0" smtClean="0"/>
          </a:p>
          <a:p>
            <a:pPr>
              <a:buNone/>
            </a:pPr>
            <a:r>
              <a:rPr lang="en-US" altLang="zh-TW" dirty="0" smtClean="0"/>
              <a:t>   </a:t>
            </a:r>
            <a:r>
              <a:rPr lang="zh-TW" altLang="en-US" dirty="0" smtClean="0"/>
              <a:t>令</a:t>
            </a:r>
            <a:r>
              <a:rPr lang="en-US" altLang="zh-TW" dirty="0" smtClean="0"/>
              <a:t> </a:t>
            </a:r>
            <a:r>
              <a:rPr lang="en-US" altLang="zh-TW" i="1" dirty="0" err="1"/>
              <a:t>T</a:t>
            </a:r>
            <a:r>
              <a:rPr lang="en-US" altLang="zh-TW" baseline="-25000" dirty="0" err="1"/>
              <a:t>rsum</a:t>
            </a:r>
            <a:r>
              <a:rPr lang="en-US" altLang="zh-TW" dirty="0"/>
              <a:t>(</a:t>
            </a:r>
            <a:r>
              <a:rPr lang="en-US" altLang="zh-TW" i="1" dirty="0"/>
              <a:t>n</a:t>
            </a:r>
            <a:r>
              <a:rPr lang="en-US" altLang="zh-TW" dirty="0"/>
              <a:t>) </a:t>
            </a:r>
            <a:r>
              <a:rPr lang="zh-TW" altLang="en-US" dirty="0" smtClean="0"/>
              <a:t>代表執行</a:t>
            </a:r>
            <a:r>
              <a:rPr lang="en-US" altLang="zh-TW" dirty="0" err="1" smtClean="0"/>
              <a:t>rsum</a:t>
            </a:r>
            <a:r>
              <a:rPr lang="en-US" altLang="zh-TW" dirty="0" smtClean="0"/>
              <a:t>(</a:t>
            </a:r>
            <a:r>
              <a:rPr lang="en-US" altLang="zh-TW" i="1" dirty="0" smtClean="0"/>
              <a:t>n</a:t>
            </a:r>
            <a:r>
              <a:rPr lang="en-US" altLang="zh-TW" dirty="0" smtClean="0"/>
              <a:t>)</a:t>
            </a:r>
            <a:r>
              <a:rPr lang="zh-TW" altLang="en-US" dirty="0" smtClean="0"/>
              <a:t>的時間。因此，</a:t>
            </a:r>
            <a:endParaRPr lang="en-US" altLang="zh-TW" dirty="0"/>
          </a:p>
          <a:p>
            <a:pPr>
              <a:buNone/>
            </a:pPr>
            <a:r>
              <a:rPr lang="en-US" altLang="zh-TW" dirty="0"/>
              <a:t>	</a:t>
            </a:r>
            <a:endParaRPr lang="en-US" altLang="zh-TW" dirty="0" smtClean="0"/>
          </a:p>
          <a:p>
            <a:pPr>
              <a:buNone/>
            </a:pPr>
            <a:r>
              <a:rPr lang="zh-TW" altLang="en-US" dirty="0" smtClean="0"/>
              <a:t>   第</a:t>
            </a:r>
            <a:r>
              <a:rPr lang="en-US" altLang="zh-TW" dirty="0" smtClean="0"/>
              <a:t>1</a:t>
            </a:r>
            <a:r>
              <a:rPr lang="zh-TW" altLang="en-US" dirty="0" smtClean="0"/>
              <a:t>行</a:t>
            </a:r>
            <a:r>
              <a:rPr lang="en-US" altLang="zh-TW" dirty="0" smtClean="0"/>
              <a:t>: </a:t>
            </a:r>
            <a:r>
              <a:rPr lang="en-US" altLang="zh-TW" i="1" dirty="0" err="1"/>
              <a:t>T</a:t>
            </a:r>
            <a:r>
              <a:rPr lang="en-US" altLang="zh-TW" baseline="-25000" dirty="0" err="1"/>
              <a:t>rsum</a:t>
            </a:r>
            <a:r>
              <a:rPr lang="en-US" altLang="zh-TW" dirty="0"/>
              <a:t>(</a:t>
            </a:r>
            <a:r>
              <a:rPr lang="en-US" altLang="zh-TW" i="1" dirty="0"/>
              <a:t>n</a:t>
            </a:r>
            <a:r>
              <a:rPr lang="en-US" altLang="zh-TW" dirty="0"/>
              <a:t>-1) + </a:t>
            </a:r>
            <a:r>
              <a:rPr lang="en-US" altLang="zh-TW" i="1" dirty="0"/>
              <a:t>O</a:t>
            </a:r>
            <a:r>
              <a:rPr lang="en-US" altLang="zh-TW" dirty="0"/>
              <a:t>(1).</a:t>
            </a:r>
          </a:p>
          <a:p>
            <a:pPr>
              <a:buNone/>
            </a:pPr>
            <a:r>
              <a:rPr lang="zh-TW" altLang="en-US" dirty="0"/>
              <a:t> </a:t>
            </a:r>
            <a:r>
              <a:rPr lang="zh-TW" altLang="en-US" dirty="0" smtClean="0"/>
              <a:t>  第</a:t>
            </a:r>
            <a:r>
              <a:rPr lang="en-US" altLang="zh-TW" dirty="0" smtClean="0"/>
              <a:t>2</a:t>
            </a:r>
            <a:r>
              <a:rPr lang="zh-TW" altLang="en-US" dirty="0" smtClean="0"/>
              <a:t>行</a:t>
            </a:r>
            <a:r>
              <a:rPr lang="en-US" altLang="zh-TW" dirty="0" smtClean="0"/>
              <a:t>: </a:t>
            </a:r>
            <a:r>
              <a:rPr lang="en-US" altLang="zh-TW" dirty="0"/>
              <a:t>O(1).</a:t>
            </a:r>
          </a:p>
          <a:p>
            <a:pPr>
              <a:buNone/>
            </a:pPr>
            <a:r>
              <a:rPr lang="en-US" altLang="zh-TW" dirty="0"/>
              <a:t>	</a:t>
            </a:r>
            <a:r>
              <a:rPr lang="zh-TW" altLang="en-US" dirty="0" smtClean="0"/>
              <a:t>因此：</a:t>
            </a:r>
            <a:r>
              <a:rPr lang="en-US" altLang="zh-TW" dirty="0" smtClean="0"/>
              <a:t> </a:t>
            </a:r>
            <a:endParaRPr lang="en-US" altLang="zh-TW" dirty="0"/>
          </a:p>
          <a:p>
            <a:pPr>
              <a:buNone/>
            </a:pPr>
            <a:r>
              <a:rPr lang="en-US" altLang="zh-TW" dirty="0"/>
              <a:t>	</a:t>
            </a:r>
            <a:r>
              <a:rPr lang="en-US" altLang="zh-TW" i="1" dirty="0" err="1"/>
              <a:t>T</a:t>
            </a:r>
            <a:r>
              <a:rPr lang="en-US" altLang="zh-TW" baseline="-25000" dirty="0" err="1"/>
              <a:t>rsum</a:t>
            </a:r>
            <a:r>
              <a:rPr lang="en-US" altLang="zh-TW" dirty="0"/>
              <a:t>(</a:t>
            </a:r>
            <a:r>
              <a:rPr lang="en-US" altLang="zh-TW" i="1" dirty="0"/>
              <a:t>n</a:t>
            </a:r>
            <a:r>
              <a:rPr lang="en-US" altLang="zh-TW" dirty="0"/>
              <a:t>) = </a:t>
            </a:r>
            <a:r>
              <a:rPr lang="en-US" altLang="zh-TW" i="1" dirty="0"/>
              <a:t>O</a:t>
            </a:r>
            <a:r>
              <a:rPr lang="en-US" altLang="zh-TW" dirty="0"/>
              <a:t>(1) + </a:t>
            </a:r>
            <a:r>
              <a:rPr lang="en-US" altLang="zh-TW" i="1" dirty="0" err="1"/>
              <a:t>T</a:t>
            </a:r>
            <a:r>
              <a:rPr lang="en-US" altLang="zh-TW" baseline="-25000" dirty="0" err="1"/>
              <a:t>rsum</a:t>
            </a:r>
            <a:r>
              <a:rPr lang="en-US" altLang="zh-TW" dirty="0"/>
              <a:t>(</a:t>
            </a:r>
            <a:r>
              <a:rPr lang="en-US" altLang="zh-TW" i="1" dirty="0"/>
              <a:t>n</a:t>
            </a:r>
            <a:r>
              <a:rPr lang="en-US" altLang="zh-TW" dirty="0"/>
              <a:t>-1)</a:t>
            </a:r>
          </a:p>
          <a:p>
            <a:pPr>
              <a:buNone/>
            </a:pPr>
            <a:r>
              <a:rPr lang="en-US" altLang="zh-TW" dirty="0"/>
              <a:t>                  = </a:t>
            </a:r>
            <a:r>
              <a:rPr lang="en-US" altLang="zh-TW" i="1" dirty="0"/>
              <a:t>O</a:t>
            </a:r>
            <a:r>
              <a:rPr lang="en-US" altLang="zh-TW" dirty="0"/>
              <a:t>(1) + </a:t>
            </a:r>
            <a:r>
              <a:rPr lang="en-US" altLang="zh-TW" i="1" dirty="0"/>
              <a:t>O</a:t>
            </a:r>
            <a:r>
              <a:rPr lang="en-US" altLang="zh-TW" dirty="0"/>
              <a:t>(1) + </a:t>
            </a:r>
            <a:r>
              <a:rPr lang="en-US" altLang="zh-TW" i="1" dirty="0" err="1"/>
              <a:t>T</a:t>
            </a:r>
            <a:r>
              <a:rPr lang="en-US" altLang="zh-TW" baseline="-25000" dirty="0" err="1"/>
              <a:t>rsum</a:t>
            </a:r>
            <a:r>
              <a:rPr lang="en-US" altLang="zh-TW" dirty="0"/>
              <a:t>(</a:t>
            </a:r>
            <a:r>
              <a:rPr lang="en-US" altLang="zh-TW" i="1" dirty="0"/>
              <a:t>n</a:t>
            </a:r>
            <a:r>
              <a:rPr lang="en-US" altLang="zh-TW" dirty="0"/>
              <a:t>-2) </a:t>
            </a:r>
          </a:p>
          <a:p>
            <a:pPr>
              <a:buNone/>
            </a:pPr>
            <a:r>
              <a:rPr lang="en-US" altLang="zh-TW" dirty="0"/>
              <a:t>                  = </a:t>
            </a:r>
            <a:r>
              <a:rPr lang="en-US" altLang="zh-TW" i="1" dirty="0"/>
              <a:t>O</a:t>
            </a:r>
            <a:r>
              <a:rPr lang="en-US" altLang="zh-TW" dirty="0"/>
              <a:t>(1) + </a:t>
            </a:r>
            <a:r>
              <a:rPr lang="en-US" altLang="zh-TW" i="1" dirty="0"/>
              <a:t>O</a:t>
            </a:r>
            <a:r>
              <a:rPr lang="en-US" altLang="zh-TW" dirty="0"/>
              <a:t>(1) + … + </a:t>
            </a:r>
            <a:r>
              <a:rPr lang="en-US" altLang="zh-TW" i="1" dirty="0" err="1"/>
              <a:t>T</a:t>
            </a:r>
            <a:r>
              <a:rPr lang="en-US" altLang="zh-TW" baseline="-25000" dirty="0" err="1"/>
              <a:t>rsum</a:t>
            </a:r>
            <a:r>
              <a:rPr lang="en-US" altLang="zh-TW" dirty="0"/>
              <a:t>(0)</a:t>
            </a:r>
          </a:p>
          <a:p>
            <a:pPr>
              <a:buNone/>
            </a:pPr>
            <a:r>
              <a:rPr lang="en-US" altLang="zh-TW" dirty="0"/>
              <a:t>                  = (</a:t>
            </a:r>
            <a:r>
              <a:rPr lang="en-US" altLang="zh-TW" i="1" dirty="0"/>
              <a:t>n</a:t>
            </a:r>
            <a:r>
              <a:rPr lang="en-US" altLang="zh-TW" dirty="0"/>
              <a:t>+1)</a:t>
            </a:r>
            <a:r>
              <a:rPr lang="en-US" altLang="zh-TW" i="1" dirty="0"/>
              <a:t>O</a:t>
            </a:r>
            <a:r>
              <a:rPr lang="en-US" altLang="zh-TW" dirty="0"/>
              <a:t>(1) = </a:t>
            </a:r>
            <a:r>
              <a:rPr lang="en-US" altLang="zh-TW" i="1" dirty="0"/>
              <a:t>O</a:t>
            </a:r>
            <a:r>
              <a:rPr lang="en-US" altLang="zh-TW" dirty="0"/>
              <a:t>(</a:t>
            </a:r>
            <a:r>
              <a:rPr lang="en-US" altLang="zh-TW" i="1" dirty="0"/>
              <a:t>n</a:t>
            </a:r>
            <a:r>
              <a:rPr lang="en-US" altLang="zh-TW" dirty="0"/>
              <a:t>)</a:t>
            </a:r>
            <a:endParaRPr lang="zh-TW" altLang="en-US" dirty="0"/>
          </a:p>
        </p:txBody>
      </p:sp>
      <p:sp>
        <p:nvSpPr>
          <p:cNvPr id="4" name="標題 1"/>
          <p:cNvSpPr>
            <a:spLocks noGrp="1"/>
          </p:cNvSpPr>
          <p:nvPr>
            <p:ph type="title"/>
          </p:nvPr>
        </p:nvSpPr>
        <p:spPr>
          <a:xfrm>
            <a:off x="783771" y="274638"/>
            <a:ext cx="9673917" cy="796908"/>
          </a:xfrm>
        </p:spPr>
        <p:txBody>
          <a:bodyPr>
            <a:normAutofit/>
          </a:bodyPr>
          <a:lstStyle/>
          <a:p>
            <a:r>
              <a:rPr lang="zh-TW" altLang="en-US" dirty="0"/>
              <a:t>漸進複雜度分析（</a:t>
            </a:r>
            <a:r>
              <a:rPr lang="zh-TW" altLang="en-US" dirty="0" smtClean="0"/>
              <a:t>範例三）</a:t>
            </a:r>
            <a:endParaRPr lang="zh-TW" altLang="en-US" dirty="0"/>
          </a:p>
        </p:txBody>
      </p:sp>
    </p:spTree>
    <p:extLst>
      <p:ext uri="{BB962C8B-B14F-4D97-AF65-F5344CB8AC3E}">
        <p14:creationId xmlns:p14="http://schemas.microsoft.com/office/powerpoint/2010/main" val="4829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練習：複雜度分析</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76090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選擇排序法（</a:t>
            </a:r>
            <a:r>
              <a:rPr lang="en-US" altLang="zh-TW" dirty="0" smtClean="0"/>
              <a:t>Selection Sort</a:t>
            </a:r>
            <a:r>
              <a:rPr lang="zh-TW" altLang="en-US" dirty="0" smtClean="0"/>
              <a:t>）</a:t>
            </a:r>
            <a:endParaRPr lang="zh-TW" altLang="en-US" dirty="0"/>
          </a:p>
        </p:txBody>
      </p:sp>
      <p:sp>
        <p:nvSpPr>
          <p:cNvPr id="3" name="內容版面配置區 2"/>
          <p:cNvSpPr>
            <a:spLocks noGrp="1"/>
          </p:cNvSpPr>
          <p:nvPr>
            <p:ph idx="1"/>
          </p:nvPr>
        </p:nvSpPr>
        <p:spPr/>
        <p:txBody>
          <a:bodyPr/>
          <a:lstStyle/>
          <a:p>
            <a:r>
              <a:rPr lang="zh-TW" altLang="en-US" dirty="0" smtClean="0"/>
              <a:t>目標</a:t>
            </a:r>
            <a:r>
              <a:rPr lang="en-US" altLang="zh-TW" dirty="0" smtClean="0"/>
              <a:t>: </a:t>
            </a:r>
            <a:endParaRPr lang="en-US" altLang="zh-TW" dirty="0" smtClean="0"/>
          </a:p>
          <a:p>
            <a:pPr lvl="1"/>
            <a:r>
              <a:rPr lang="zh-TW" altLang="en-US" dirty="0" smtClean="0"/>
              <a:t>將個數</a:t>
            </a:r>
            <a:r>
              <a:rPr lang="en-US" altLang="zh-TW" dirty="0" smtClean="0"/>
              <a:t> </a:t>
            </a:r>
            <a:r>
              <a:rPr lang="en-US" altLang="zh-TW" i="1" dirty="0" smtClean="0"/>
              <a:t>n</a:t>
            </a:r>
            <a:r>
              <a:rPr lang="en-US" altLang="zh-TW" dirty="0" smtClean="0"/>
              <a:t>≧1 </a:t>
            </a:r>
            <a:r>
              <a:rPr lang="zh-TW" altLang="en-US" dirty="0" smtClean="0"/>
              <a:t>的整數以從小到大的順序排好。</a:t>
            </a:r>
            <a:endParaRPr lang="en-US" altLang="zh-TW" dirty="0" smtClean="0"/>
          </a:p>
          <a:p>
            <a:pPr lvl="2"/>
            <a:r>
              <a:rPr lang="en-US" altLang="zh-TW" dirty="0" smtClean="0">
                <a:ea typeface="新細明體" charset="-120"/>
              </a:rPr>
              <a:t>8, 6, 9, 4, 3 =&gt; 3, 4, 6, 8, 9</a:t>
            </a:r>
            <a:endParaRPr lang="en-US" altLang="zh-TW" dirty="0" smtClean="0"/>
          </a:p>
          <a:p>
            <a:r>
              <a:rPr lang="zh-TW" altLang="en-US" dirty="0" smtClean="0"/>
              <a:t>想法</a:t>
            </a:r>
            <a:r>
              <a:rPr lang="en-US" altLang="zh-TW" dirty="0" smtClean="0"/>
              <a:t>: </a:t>
            </a:r>
            <a:endParaRPr lang="en-US" altLang="zh-TW" dirty="0" smtClean="0"/>
          </a:p>
          <a:p>
            <a:pPr lvl="1"/>
            <a:r>
              <a:rPr lang="zh-TW" altLang="en-US" dirty="0"/>
              <a:t>每次在未排序好的一半裡，找出最小的數值，放入目前已排序好的後面一格。</a:t>
            </a:r>
            <a:endParaRPr lang="zh-TW" altLang="en-US" dirty="0"/>
          </a:p>
        </p:txBody>
      </p:sp>
      <p:grpSp>
        <p:nvGrpSpPr>
          <p:cNvPr id="26" name="群組 25"/>
          <p:cNvGrpSpPr/>
          <p:nvPr/>
        </p:nvGrpSpPr>
        <p:grpSpPr>
          <a:xfrm>
            <a:off x="2253341" y="4604657"/>
            <a:ext cx="5708131" cy="1854665"/>
            <a:chOff x="3804557" y="5013331"/>
            <a:chExt cx="4148822" cy="1348020"/>
          </a:xfrm>
        </p:grpSpPr>
        <p:grpSp>
          <p:nvGrpSpPr>
            <p:cNvPr id="4" name="群組 5"/>
            <p:cNvGrpSpPr>
              <a:grpSpLocks/>
            </p:cNvGrpSpPr>
            <p:nvPr/>
          </p:nvGrpSpPr>
          <p:grpSpPr bwMode="auto">
            <a:xfrm>
              <a:off x="4524379" y="5013331"/>
              <a:ext cx="571500" cy="928688"/>
              <a:chOff x="2786050" y="5000636"/>
              <a:chExt cx="571504" cy="928694"/>
            </a:xfrm>
          </p:grpSpPr>
          <p:sp>
            <p:nvSpPr>
              <p:cNvPr id="5" name="矩形 4"/>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2</a:t>
                </a:r>
                <a:endParaRPr lang="zh-TW" altLang="en-US" dirty="0"/>
              </a:p>
            </p:txBody>
          </p:sp>
          <p:sp>
            <p:nvSpPr>
              <p:cNvPr id="6" name="文字方塊 7"/>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0</a:t>
                </a:r>
                <a:endParaRPr lang="zh-TW" altLang="en-US">
                  <a:latin typeface="Gill Sans MT" pitchFamily="34" charset="0"/>
                  <a:ea typeface="微軟正黑體" pitchFamily="34" charset="-120"/>
                </a:endParaRPr>
              </a:p>
            </p:txBody>
          </p:sp>
        </p:grpSp>
        <p:grpSp>
          <p:nvGrpSpPr>
            <p:cNvPr id="7" name="群組 8"/>
            <p:cNvGrpSpPr>
              <a:grpSpLocks/>
            </p:cNvGrpSpPr>
            <p:nvPr/>
          </p:nvGrpSpPr>
          <p:grpSpPr bwMode="auto">
            <a:xfrm>
              <a:off x="5095879" y="5013331"/>
              <a:ext cx="571500" cy="928688"/>
              <a:chOff x="2786050" y="5000636"/>
              <a:chExt cx="571504" cy="928694"/>
            </a:xfrm>
          </p:grpSpPr>
          <p:sp>
            <p:nvSpPr>
              <p:cNvPr id="8" name="矩形 7"/>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7</a:t>
                </a:r>
                <a:endParaRPr lang="zh-TW" altLang="en-US" dirty="0"/>
              </a:p>
            </p:txBody>
          </p:sp>
          <p:sp>
            <p:nvSpPr>
              <p:cNvPr id="9" name="文字方塊 10"/>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1</a:t>
                </a:r>
                <a:endParaRPr lang="zh-TW" altLang="en-US">
                  <a:latin typeface="Gill Sans MT" pitchFamily="34" charset="0"/>
                  <a:ea typeface="微軟正黑體" pitchFamily="34" charset="-120"/>
                </a:endParaRPr>
              </a:p>
            </p:txBody>
          </p:sp>
        </p:grpSp>
        <p:grpSp>
          <p:nvGrpSpPr>
            <p:cNvPr id="10" name="群組 11"/>
            <p:cNvGrpSpPr>
              <a:grpSpLocks/>
            </p:cNvGrpSpPr>
            <p:nvPr/>
          </p:nvGrpSpPr>
          <p:grpSpPr bwMode="auto">
            <a:xfrm>
              <a:off x="5667379" y="5013331"/>
              <a:ext cx="571500" cy="928688"/>
              <a:chOff x="2786050" y="5000636"/>
              <a:chExt cx="571504" cy="928694"/>
            </a:xfrm>
          </p:grpSpPr>
          <p:sp>
            <p:nvSpPr>
              <p:cNvPr id="11" name="矩形 10"/>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smtClean="0"/>
                  <a:t>6</a:t>
                </a:r>
                <a:endParaRPr lang="zh-TW" altLang="en-US" dirty="0"/>
              </a:p>
            </p:txBody>
          </p:sp>
          <p:sp>
            <p:nvSpPr>
              <p:cNvPr id="12" name="文字方塊 13"/>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2</a:t>
                </a:r>
                <a:endParaRPr lang="zh-TW" altLang="en-US">
                  <a:latin typeface="Gill Sans MT" pitchFamily="34" charset="0"/>
                  <a:ea typeface="微軟正黑體" pitchFamily="34" charset="-120"/>
                </a:endParaRPr>
              </a:p>
            </p:txBody>
          </p:sp>
        </p:grpSp>
        <p:grpSp>
          <p:nvGrpSpPr>
            <p:cNvPr id="13" name="群組 14"/>
            <p:cNvGrpSpPr>
              <a:grpSpLocks/>
            </p:cNvGrpSpPr>
            <p:nvPr/>
          </p:nvGrpSpPr>
          <p:grpSpPr bwMode="auto">
            <a:xfrm>
              <a:off x="6238879" y="5013331"/>
              <a:ext cx="571500" cy="928688"/>
              <a:chOff x="2786050" y="5000636"/>
              <a:chExt cx="571504" cy="928694"/>
            </a:xfrm>
          </p:grpSpPr>
          <p:sp>
            <p:nvSpPr>
              <p:cNvPr id="14" name="矩形 13"/>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smtClean="0"/>
                  <a:t>12</a:t>
                </a:r>
                <a:endParaRPr lang="zh-TW" altLang="en-US" dirty="0"/>
              </a:p>
            </p:txBody>
          </p:sp>
          <p:sp>
            <p:nvSpPr>
              <p:cNvPr id="15" name="文字方塊 16"/>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dirty="0">
                    <a:latin typeface="Gill Sans MT" pitchFamily="34" charset="0"/>
                    <a:ea typeface="微軟正黑體" pitchFamily="34" charset="-120"/>
                  </a:rPr>
                  <a:t>3</a:t>
                </a:r>
                <a:endParaRPr lang="zh-TW" altLang="en-US" dirty="0">
                  <a:latin typeface="Gill Sans MT" pitchFamily="34" charset="0"/>
                  <a:ea typeface="微軟正黑體" pitchFamily="34" charset="-120"/>
                </a:endParaRPr>
              </a:p>
            </p:txBody>
          </p:sp>
        </p:grpSp>
        <p:grpSp>
          <p:nvGrpSpPr>
            <p:cNvPr id="16" name="群組 17"/>
            <p:cNvGrpSpPr>
              <a:grpSpLocks/>
            </p:cNvGrpSpPr>
            <p:nvPr/>
          </p:nvGrpSpPr>
          <p:grpSpPr bwMode="auto">
            <a:xfrm>
              <a:off x="6810379" y="5013331"/>
              <a:ext cx="571500" cy="928688"/>
              <a:chOff x="2786050" y="5000636"/>
              <a:chExt cx="571504" cy="928694"/>
            </a:xfrm>
          </p:grpSpPr>
          <p:sp>
            <p:nvSpPr>
              <p:cNvPr id="17" name="矩形 16"/>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23</a:t>
                </a:r>
                <a:endParaRPr lang="zh-TW" altLang="en-US" dirty="0"/>
              </a:p>
            </p:txBody>
          </p:sp>
          <p:sp>
            <p:nvSpPr>
              <p:cNvPr id="18" name="文字方塊 19"/>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4</a:t>
                </a:r>
                <a:endParaRPr lang="zh-TW" altLang="en-US">
                  <a:latin typeface="Gill Sans MT" pitchFamily="34" charset="0"/>
                  <a:ea typeface="微軟正黑體" pitchFamily="34" charset="-120"/>
                </a:endParaRPr>
              </a:p>
            </p:txBody>
          </p:sp>
        </p:grpSp>
        <p:grpSp>
          <p:nvGrpSpPr>
            <p:cNvPr id="19" name="群組 20"/>
            <p:cNvGrpSpPr>
              <a:grpSpLocks/>
            </p:cNvGrpSpPr>
            <p:nvPr/>
          </p:nvGrpSpPr>
          <p:grpSpPr bwMode="auto">
            <a:xfrm>
              <a:off x="7381879" y="5013331"/>
              <a:ext cx="571500" cy="928688"/>
              <a:chOff x="2786050" y="5000636"/>
              <a:chExt cx="571504" cy="928694"/>
            </a:xfrm>
          </p:grpSpPr>
          <p:sp>
            <p:nvSpPr>
              <p:cNvPr id="20" name="矩形 19"/>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smtClean="0"/>
                  <a:t>10</a:t>
                </a:r>
                <a:endParaRPr lang="zh-TW" altLang="en-US" dirty="0"/>
              </a:p>
            </p:txBody>
          </p:sp>
          <p:sp>
            <p:nvSpPr>
              <p:cNvPr id="21" name="文字方塊 22"/>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5</a:t>
                </a:r>
                <a:endParaRPr lang="zh-TW" altLang="en-US">
                  <a:latin typeface="Gill Sans MT" pitchFamily="34" charset="0"/>
                  <a:ea typeface="微軟正黑體" pitchFamily="34" charset="-120"/>
                </a:endParaRPr>
              </a:p>
            </p:txBody>
          </p:sp>
        </p:grpSp>
        <p:sp>
          <p:nvSpPr>
            <p:cNvPr id="22" name="矩形 21"/>
            <p:cNvSpPr/>
            <p:nvPr/>
          </p:nvSpPr>
          <p:spPr>
            <a:xfrm>
              <a:off x="4524379" y="5370519"/>
              <a:ext cx="17145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 name="文字方塊 24"/>
            <p:cNvSpPr txBox="1">
              <a:spLocks noChangeArrowheads="1"/>
            </p:cNvSpPr>
            <p:nvPr/>
          </p:nvSpPr>
          <p:spPr bwMode="auto">
            <a:xfrm>
              <a:off x="3804557" y="5992019"/>
              <a:ext cx="2434322" cy="369332"/>
            </a:xfrm>
            <a:prstGeom prst="rect">
              <a:avLst/>
            </a:prstGeom>
            <a:noFill/>
            <a:ln w="9525">
              <a:noFill/>
              <a:miter lim="800000"/>
              <a:headEnd/>
              <a:tailEnd/>
            </a:ln>
          </p:spPr>
          <p:txBody>
            <a:bodyPr wrap="square">
              <a:spAutoFit/>
            </a:bodyPr>
            <a:lstStyle/>
            <a:p>
              <a:pPr lvl="1" algn="ctr"/>
              <a:r>
                <a:rPr lang="zh-TW" altLang="en-US" smtClean="0">
                  <a:latin typeface="Gill Sans MT" pitchFamily="34" charset="0"/>
                  <a:ea typeface="微軟正黑體" pitchFamily="34" charset="-120"/>
                </a:rPr>
                <a:t>已排好序的部分</a:t>
              </a:r>
              <a:endParaRPr lang="zh-TW" altLang="en-US" dirty="0">
                <a:latin typeface="Gill Sans MT" pitchFamily="34" charset="0"/>
                <a:ea typeface="微軟正黑體" pitchFamily="34" charset="-120"/>
              </a:endParaRPr>
            </a:p>
          </p:txBody>
        </p:sp>
      </p:grpSp>
    </p:spTree>
    <p:extLst>
      <p:ext uri="{BB962C8B-B14F-4D97-AF65-F5344CB8AC3E}">
        <p14:creationId xmlns:p14="http://schemas.microsoft.com/office/powerpoint/2010/main" val="2005476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選擇排序法演算法</a:t>
            </a:r>
            <a:endParaRPr lang="zh-TW" altLang="en-US" dirty="0"/>
          </a:p>
        </p:txBody>
      </p:sp>
      <p:sp>
        <p:nvSpPr>
          <p:cNvPr id="3" name="內容版面配置區 2"/>
          <p:cNvSpPr>
            <a:spLocks noGrp="1"/>
          </p:cNvSpPr>
          <p:nvPr>
            <p:ph idx="1"/>
          </p:nvPr>
        </p:nvSpPr>
        <p:spPr>
          <a:xfrm>
            <a:off x="1077686" y="1447800"/>
            <a:ext cx="9380002" cy="5195910"/>
          </a:xfrm>
        </p:spPr>
        <p:txBody>
          <a:bodyPr>
            <a:normAutofit/>
          </a:bodyPr>
          <a:lstStyle/>
          <a:p>
            <a:r>
              <a:rPr lang="zh-TW" altLang="en-US" dirty="0" smtClean="0"/>
              <a:t>演算法（以虛擬碼表示）</a:t>
            </a:r>
            <a:endParaRPr lang="en-US" altLang="zh-TW" dirty="0" smtClean="0"/>
          </a:p>
          <a:p>
            <a:pPr lvl="1"/>
            <a:r>
              <a:rPr lang="zh-TW" altLang="en-US" dirty="0" smtClean="0"/>
              <a:t>參數為一個還</a:t>
            </a:r>
            <a:r>
              <a:rPr lang="zh-TW" altLang="en-US" dirty="0"/>
              <a:t>未排序過的</a:t>
            </a:r>
            <a:r>
              <a:rPr lang="zh-TW" altLang="en-US" dirty="0" smtClean="0"/>
              <a:t>資料陣列，且名稱</a:t>
            </a:r>
            <a:r>
              <a:rPr lang="zh-TW" altLang="en-US" dirty="0"/>
              <a:t>為</a:t>
            </a:r>
            <a:r>
              <a:rPr lang="en-US" altLang="zh-TW" dirty="0"/>
              <a:t>list</a:t>
            </a:r>
            <a:r>
              <a:rPr lang="zh-TW" altLang="en-US" dirty="0"/>
              <a:t>的整數陣列。以及傳入了一個變數</a:t>
            </a:r>
            <a:r>
              <a:rPr lang="en-US" altLang="zh-TW" dirty="0"/>
              <a:t>n</a:t>
            </a:r>
            <a:r>
              <a:rPr lang="zh-TW" altLang="en-US" dirty="0"/>
              <a:t>，表示這些資料中，總共儲存了</a:t>
            </a:r>
            <a:r>
              <a:rPr lang="en-US" altLang="zh-TW" dirty="0"/>
              <a:t>n</a:t>
            </a:r>
            <a:r>
              <a:rPr lang="zh-TW" altLang="en-US" dirty="0"/>
              <a:t>筆資料。</a:t>
            </a:r>
            <a:endParaRPr lang="en-US" altLang="zh-TW" dirty="0" smtClean="0"/>
          </a:p>
          <a:p>
            <a:pPr marL="457200" lvl="1" indent="0">
              <a:buNone/>
            </a:pPr>
            <a:r>
              <a:rPr lang="zh-TW" altLang="en-US" dirty="0" smtClean="0"/>
              <a:t>   </a:t>
            </a:r>
            <a:endParaRPr lang="en-US" altLang="zh-TW" dirty="0" smtClean="0"/>
          </a:p>
          <a:p>
            <a:pPr marL="457200" lvl="1" indent="0">
              <a:buNone/>
            </a:pPr>
            <a:r>
              <a:rPr lang="zh-TW" altLang="en-US" dirty="0"/>
              <a:t> </a:t>
            </a:r>
            <a:r>
              <a:rPr lang="zh-TW" altLang="en-US" dirty="0" smtClean="0"/>
              <a:t>  </a:t>
            </a:r>
            <a:r>
              <a:rPr lang="en-US" altLang="zh-TW" dirty="0" err="1" smtClean="0"/>
              <a:t>SelectionSort</a:t>
            </a:r>
            <a:r>
              <a:rPr lang="en-US" altLang="zh-TW" dirty="0" smtClean="0"/>
              <a:t> </a:t>
            </a:r>
            <a:r>
              <a:rPr lang="en-US" altLang="zh-TW" dirty="0" smtClean="0"/>
              <a:t>(</a:t>
            </a:r>
            <a:r>
              <a:rPr lang="en-US" altLang="zh-TW" dirty="0" err="1" smtClean="0"/>
              <a:t>int</a:t>
            </a:r>
            <a:r>
              <a:rPr lang="en-US" altLang="zh-TW" dirty="0" smtClean="0"/>
              <a:t> </a:t>
            </a:r>
            <a:r>
              <a:rPr lang="en-US" altLang="zh-TW" i="1" dirty="0" smtClean="0"/>
              <a:t>list</a:t>
            </a:r>
            <a:r>
              <a:rPr lang="en-US" altLang="zh-TW" dirty="0" smtClean="0"/>
              <a:t>[], </a:t>
            </a:r>
            <a:r>
              <a:rPr lang="en-US" altLang="zh-TW" dirty="0" err="1" smtClean="0"/>
              <a:t>int</a:t>
            </a:r>
            <a:r>
              <a:rPr lang="en-US" altLang="zh-TW" dirty="0" smtClean="0"/>
              <a:t> </a:t>
            </a:r>
            <a:r>
              <a:rPr lang="en-US" altLang="zh-TW" i="1" dirty="0" smtClean="0"/>
              <a:t>n</a:t>
            </a:r>
            <a:r>
              <a:rPr lang="en-US" altLang="zh-TW" dirty="0" smtClean="0"/>
              <a:t>)</a:t>
            </a:r>
          </a:p>
          <a:p>
            <a:pPr lvl="1">
              <a:buNone/>
            </a:pPr>
            <a:r>
              <a:rPr lang="en-US" altLang="zh-TW" dirty="0" smtClean="0"/>
              <a:t>   for (</a:t>
            </a:r>
            <a:r>
              <a:rPr lang="en-US" altLang="zh-TW" dirty="0" err="1" smtClean="0"/>
              <a:t>int</a:t>
            </a:r>
            <a:r>
              <a:rPr lang="en-US" altLang="zh-TW" dirty="0" smtClean="0"/>
              <a:t> </a:t>
            </a:r>
            <a:r>
              <a:rPr lang="en-US" altLang="zh-TW" i="1" dirty="0" err="1" smtClean="0"/>
              <a:t>i</a:t>
            </a:r>
            <a:r>
              <a:rPr lang="en-US" altLang="zh-TW" dirty="0" smtClean="0"/>
              <a:t>=0; </a:t>
            </a:r>
            <a:r>
              <a:rPr lang="en-US" altLang="zh-TW" i="1" dirty="0" err="1" smtClean="0"/>
              <a:t>i</a:t>
            </a:r>
            <a:r>
              <a:rPr lang="en-US" altLang="zh-TW" dirty="0" smtClean="0"/>
              <a:t>&lt;</a:t>
            </a:r>
            <a:r>
              <a:rPr lang="en-US" altLang="zh-TW" i="1" dirty="0" smtClean="0"/>
              <a:t>n</a:t>
            </a:r>
            <a:r>
              <a:rPr lang="en-US" altLang="zh-TW" dirty="0" smtClean="0"/>
              <a:t>; </a:t>
            </a:r>
            <a:r>
              <a:rPr lang="en-US" altLang="zh-TW" i="1" dirty="0" err="1" smtClean="0"/>
              <a:t>i</a:t>
            </a:r>
            <a:r>
              <a:rPr lang="en-US" altLang="zh-TW" dirty="0" smtClean="0"/>
              <a:t>++) </a:t>
            </a:r>
          </a:p>
          <a:p>
            <a:pPr lvl="1">
              <a:buNone/>
            </a:pPr>
            <a:r>
              <a:rPr lang="en-US" altLang="zh-TW" dirty="0" smtClean="0"/>
              <a:t>   {</a:t>
            </a:r>
          </a:p>
          <a:p>
            <a:pPr lvl="1">
              <a:buNone/>
            </a:pPr>
            <a:r>
              <a:rPr lang="en-US" altLang="zh-TW" dirty="0" smtClean="0"/>
              <a:t>		</a:t>
            </a:r>
            <a:r>
              <a:rPr lang="zh-TW" altLang="en-US" dirty="0" smtClean="0"/>
              <a:t> </a:t>
            </a:r>
            <a:r>
              <a:rPr lang="en-US" altLang="zh-TW" dirty="0" smtClean="0"/>
              <a:t>examine </a:t>
            </a:r>
            <a:r>
              <a:rPr lang="en-US" altLang="zh-TW" i="1" dirty="0" smtClean="0"/>
              <a:t>list</a:t>
            </a:r>
            <a:r>
              <a:rPr lang="en-US" altLang="zh-TW" dirty="0" smtClean="0"/>
              <a:t>[</a:t>
            </a:r>
            <a:r>
              <a:rPr lang="en-US" altLang="zh-TW" i="1" dirty="0" err="1" smtClean="0"/>
              <a:t>i</a:t>
            </a:r>
            <a:r>
              <a:rPr lang="en-US" altLang="zh-TW" dirty="0" smtClean="0"/>
              <a:t>] to </a:t>
            </a:r>
            <a:r>
              <a:rPr lang="en-US" altLang="zh-TW" i="1" dirty="0" smtClean="0"/>
              <a:t>list</a:t>
            </a:r>
            <a:r>
              <a:rPr lang="en-US" altLang="zh-TW" dirty="0" smtClean="0"/>
              <a:t>[</a:t>
            </a:r>
            <a:r>
              <a:rPr lang="en-US" altLang="zh-TW" i="1" dirty="0" smtClean="0"/>
              <a:t>n</a:t>
            </a:r>
            <a:r>
              <a:rPr lang="en-US" altLang="zh-TW" dirty="0" smtClean="0"/>
              <a:t>-1] and suppose the</a:t>
            </a:r>
            <a:br>
              <a:rPr lang="en-US" altLang="zh-TW" dirty="0" smtClean="0"/>
            </a:br>
            <a:r>
              <a:rPr lang="en-US" altLang="zh-TW" dirty="0" smtClean="0"/>
              <a:t>    smallest integer is at </a:t>
            </a:r>
            <a:r>
              <a:rPr lang="en-US" altLang="zh-TW" i="1" dirty="0" smtClean="0"/>
              <a:t>list</a:t>
            </a:r>
            <a:r>
              <a:rPr lang="en-US" altLang="zh-TW" dirty="0" smtClean="0"/>
              <a:t>[</a:t>
            </a:r>
            <a:r>
              <a:rPr lang="en-US" altLang="zh-TW" i="1" dirty="0" smtClean="0"/>
              <a:t>min</a:t>
            </a:r>
            <a:r>
              <a:rPr lang="en-US" altLang="zh-TW" dirty="0" smtClean="0"/>
              <a:t>];</a:t>
            </a:r>
          </a:p>
          <a:p>
            <a:pPr lvl="1">
              <a:buNone/>
            </a:pPr>
            <a:r>
              <a:rPr lang="en-US" altLang="zh-TW" dirty="0" smtClean="0"/>
              <a:t>		</a:t>
            </a:r>
            <a:r>
              <a:rPr lang="zh-TW" altLang="en-US" dirty="0" smtClean="0"/>
              <a:t> </a:t>
            </a:r>
            <a:r>
              <a:rPr lang="en-US" altLang="zh-TW" dirty="0" smtClean="0"/>
              <a:t>interchange </a:t>
            </a:r>
            <a:r>
              <a:rPr lang="en-US" altLang="zh-TW" i="1" dirty="0" smtClean="0"/>
              <a:t>list</a:t>
            </a:r>
            <a:r>
              <a:rPr lang="en-US" altLang="zh-TW" dirty="0" smtClean="0"/>
              <a:t>[</a:t>
            </a:r>
            <a:r>
              <a:rPr lang="en-US" altLang="zh-TW" i="1" dirty="0" err="1" smtClean="0"/>
              <a:t>i</a:t>
            </a:r>
            <a:r>
              <a:rPr lang="en-US" altLang="zh-TW" dirty="0" smtClean="0"/>
              <a:t>] and </a:t>
            </a:r>
            <a:r>
              <a:rPr lang="en-US" altLang="zh-TW" i="1" dirty="0" smtClean="0"/>
              <a:t>list</a:t>
            </a:r>
            <a:r>
              <a:rPr lang="en-US" altLang="zh-TW" dirty="0" smtClean="0"/>
              <a:t>[</a:t>
            </a:r>
            <a:r>
              <a:rPr lang="en-US" altLang="zh-TW" i="1" dirty="0" smtClean="0"/>
              <a:t>min</a:t>
            </a:r>
            <a:r>
              <a:rPr lang="en-US" altLang="zh-TW" dirty="0" smtClean="0"/>
              <a:t>];</a:t>
            </a:r>
          </a:p>
          <a:p>
            <a:pPr lvl="1">
              <a:buNone/>
            </a:pPr>
            <a:r>
              <a:rPr lang="en-US" altLang="zh-TW" dirty="0" smtClean="0"/>
              <a:t>    }</a:t>
            </a:r>
            <a:endParaRPr lang="zh-TW" altLang="en-US" dirty="0"/>
          </a:p>
        </p:txBody>
      </p:sp>
    </p:spTree>
    <p:extLst>
      <p:ext uri="{BB962C8B-B14F-4D97-AF65-F5344CB8AC3E}">
        <p14:creationId xmlns:p14="http://schemas.microsoft.com/office/powerpoint/2010/main" val="1774232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選擇排序法：以</a:t>
            </a:r>
            <a:r>
              <a:rPr lang="en-US" altLang="zh-TW" dirty="0" smtClean="0"/>
              <a:t>C#</a:t>
            </a:r>
            <a:r>
              <a:rPr lang="zh-TW" altLang="en-US" dirty="0" smtClean="0"/>
              <a:t>實作</a:t>
            </a:r>
            <a:endParaRPr lang="zh-TW" altLang="en-US" dirty="0"/>
          </a:p>
        </p:txBody>
      </p:sp>
      <p:sp>
        <p:nvSpPr>
          <p:cNvPr id="3" name="內容版面配置區 2"/>
          <p:cNvSpPr>
            <a:spLocks noGrp="1"/>
          </p:cNvSpPr>
          <p:nvPr>
            <p:ph idx="1"/>
          </p:nvPr>
        </p:nvSpPr>
        <p:spPr>
          <a:xfrm>
            <a:off x="1126671" y="1447800"/>
            <a:ext cx="9960429" cy="5410200"/>
          </a:xfrm>
        </p:spPr>
        <p:txBody>
          <a:bodyPr>
            <a:normAutofit fontScale="85000" lnSpcReduction="20000"/>
          </a:bodyPr>
          <a:lstStyle/>
          <a:p>
            <a:pPr marL="0" indent="0">
              <a:buNone/>
            </a:pPr>
            <a:r>
              <a:rPr lang="en-US" sz="2000" dirty="0" smtClean="0"/>
              <a:t> public static void </a:t>
            </a:r>
            <a:r>
              <a:rPr lang="en-US" sz="2000" i="1" dirty="0" smtClean="0"/>
              <a:t>Swap </a:t>
            </a:r>
            <a:r>
              <a:rPr lang="en-US" sz="2000" dirty="0" smtClean="0"/>
              <a:t>( </a:t>
            </a:r>
            <a:r>
              <a:rPr lang="en-US" sz="2000" dirty="0" smtClean="0"/>
              <a:t>ref </a:t>
            </a:r>
            <a:r>
              <a:rPr lang="en-US" sz="2000" dirty="0" err="1" smtClean="0"/>
              <a:t>int</a:t>
            </a:r>
            <a:r>
              <a:rPr lang="en-US" sz="2000" dirty="0" smtClean="0"/>
              <a:t> </a:t>
            </a:r>
            <a:r>
              <a:rPr lang="en-US" sz="2000" i="1" dirty="0" smtClean="0"/>
              <a:t>x</a:t>
            </a:r>
            <a:r>
              <a:rPr lang="en-US" sz="2000" dirty="0" smtClean="0"/>
              <a:t>, </a:t>
            </a:r>
            <a:r>
              <a:rPr lang="en-US" sz="2000" dirty="0" smtClean="0"/>
              <a:t>ref </a:t>
            </a:r>
            <a:r>
              <a:rPr lang="en-US" sz="2000" dirty="0" err="1" smtClean="0"/>
              <a:t>int</a:t>
            </a:r>
            <a:r>
              <a:rPr lang="en-US" sz="2000" dirty="0" smtClean="0"/>
              <a:t> </a:t>
            </a:r>
            <a:r>
              <a:rPr lang="en-US" sz="2000" i="1" dirty="0" smtClean="0"/>
              <a:t>y </a:t>
            </a:r>
            <a:r>
              <a:rPr lang="en-US" sz="2000" dirty="0" smtClean="0"/>
              <a:t>)</a:t>
            </a:r>
            <a:endParaRPr lang="zh-TW" altLang="en-US" sz="2000" dirty="0" smtClean="0"/>
          </a:p>
          <a:p>
            <a:pPr>
              <a:buNone/>
            </a:pPr>
            <a:r>
              <a:rPr lang="en-US" sz="2000" dirty="0" smtClean="0"/>
              <a:t> </a:t>
            </a:r>
            <a:r>
              <a:rPr lang="en-US" sz="2000" dirty="0" smtClean="0"/>
              <a:t>{ </a:t>
            </a:r>
          </a:p>
          <a:p>
            <a:pPr>
              <a:buNone/>
            </a:pPr>
            <a:r>
              <a:rPr lang="en-US" sz="2000" dirty="0"/>
              <a:t>	 </a:t>
            </a:r>
            <a:r>
              <a:rPr lang="en-US" sz="2000" dirty="0" smtClean="0"/>
              <a:t>   </a:t>
            </a:r>
            <a:r>
              <a:rPr lang="en-US" sz="2000" dirty="0" err="1" smtClean="0"/>
              <a:t>int</a:t>
            </a:r>
            <a:r>
              <a:rPr lang="en-US" sz="2000" dirty="0" smtClean="0"/>
              <a:t> </a:t>
            </a:r>
            <a:r>
              <a:rPr lang="en-US" sz="2000" i="1" dirty="0" smtClean="0"/>
              <a:t>temp</a:t>
            </a:r>
            <a:r>
              <a:rPr lang="en-US" sz="2000" dirty="0" smtClean="0"/>
              <a:t> = </a:t>
            </a:r>
            <a:r>
              <a:rPr lang="en-US" sz="2000" i="1" dirty="0" smtClean="0"/>
              <a:t>x</a:t>
            </a:r>
            <a:r>
              <a:rPr lang="en-US" sz="2000" dirty="0" smtClean="0"/>
              <a:t>;</a:t>
            </a:r>
          </a:p>
          <a:p>
            <a:pPr>
              <a:buNone/>
            </a:pPr>
            <a:r>
              <a:rPr lang="en-US" sz="2000" dirty="0"/>
              <a:t>	</a:t>
            </a:r>
            <a:r>
              <a:rPr lang="en-US" sz="2000" dirty="0" smtClean="0"/>
              <a:t> </a:t>
            </a:r>
            <a:r>
              <a:rPr lang="en-US" altLang="zh-TW" sz="2000" dirty="0" smtClean="0"/>
              <a:t>   </a:t>
            </a:r>
            <a:r>
              <a:rPr lang="en-US" sz="2000" i="1" dirty="0" smtClean="0"/>
              <a:t>x</a:t>
            </a:r>
            <a:r>
              <a:rPr lang="en-US" sz="2000" dirty="0" smtClean="0"/>
              <a:t> </a:t>
            </a:r>
            <a:r>
              <a:rPr lang="en-US" sz="2000" dirty="0" smtClean="0"/>
              <a:t>= </a:t>
            </a:r>
            <a:r>
              <a:rPr lang="en-US" sz="2000" i="1" dirty="0" smtClean="0"/>
              <a:t>y</a:t>
            </a:r>
            <a:r>
              <a:rPr lang="en-US" sz="2000" dirty="0" smtClean="0"/>
              <a:t>;</a:t>
            </a:r>
            <a:r>
              <a:rPr lang="zh-TW" altLang="en-US" sz="2000" dirty="0" smtClean="0"/>
              <a:t>　</a:t>
            </a:r>
            <a:endParaRPr lang="en-US" sz="2000" dirty="0" smtClean="0"/>
          </a:p>
          <a:p>
            <a:pPr>
              <a:buNone/>
            </a:pPr>
            <a:r>
              <a:rPr lang="en-US" sz="2000" i="1" dirty="0"/>
              <a:t> </a:t>
            </a:r>
            <a:r>
              <a:rPr lang="en-US" sz="2000" i="1" dirty="0" smtClean="0"/>
              <a:t>       </a:t>
            </a:r>
            <a:r>
              <a:rPr lang="en-US" sz="2000" i="1" dirty="0" smtClean="0"/>
              <a:t>y</a:t>
            </a:r>
            <a:r>
              <a:rPr lang="en-US" sz="2000" dirty="0" smtClean="0"/>
              <a:t> </a:t>
            </a:r>
            <a:r>
              <a:rPr lang="en-US" sz="2000" dirty="0" smtClean="0"/>
              <a:t>= </a:t>
            </a:r>
            <a:r>
              <a:rPr lang="en-US" sz="2000" i="1" dirty="0" smtClean="0"/>
              <a:t>temp</a:t>
            </a:r>
            <a:r>
              <a:rPr lang="en-US" sz="2000" dirty="0" smtClean="0"/>
              <a:t>;</a:t>
            </a:r>
            <a:r>
              <a:rPr lang="zh-TW" altLang="en-US" sz="2000" dirty="0" smtClean="0"/>
              <a:t> </a:t>
            </a:r>
            <a:endParaRPr lang="en-US" altLang="zh-TW" sz="2000" dirty="0" smtClean="0"/>
          </a:p>
          <a:p>
            <a:pPr>
              <a:buNone/>
            </a:pPr>
            <a:r>
              <a:rPr lang="en-US" sz="2000" dirty="0" smtClean="0"/>
              <a:t>}</a:t>
            </a:r>
            <a:endParaRPr lang="en-US" sz="2000" dirty="0" smtClean="0"/>
          </a:p>
          <a:p>
            <a:pPr marL="0" indent="0">
              <a:buNone/>
            </a:pPr>
            <a:r>
              <a:rPr lang="en-US" altLang="zh-TW" sz="2000" dirty="0"/>
              <a:t>public static </a:t>
            </a:r>
            <a:r>
              <a:rPr lang="en-US" sz="2000" dirty="0" smtClean="0"/>
              <a:t>void </a:t>
            </a:r>
            <a:r>
              <a:rPr lang="en-US" sz="2000" i="1" dirty="0" err="1" smtClean="0"/>
              <a:t>SelectionSort</a:t>
            </a:r>
            <a:r>
              <a:rPr lang="en-US" sz="2000" dirty="0" smtClean="0"/>
              <a:t>(</a:t>
            </a:r>
            <a:r>
              <a:rPr lang="en-US" sz="2000" dirty="0" err="1" smtClean="0"/>
              <a:t>int</a:t>
            </a:r>
            <a:r>
              <a:rPr lang="en-US" sz="2000" dirty="0" smtClean="0"/>
              <a:t>[] </a:t>
            </a:r>
            <a:r>
              <a:rPr lang="en-US" sz="2000" i="1" dirty="0" smtClean="0"/>
              <a:t>list</a:t>
            </a:r>
            <a:r>
              <a:rPr lang="en-US" sz="2000" dirty="0" smtClean="0"/>
              <a:t>, </a:t>
            </a:r>
            <a:r>
              <a:rPr lang="en-US" sz="2000" dirty="0" err="1" smtClean="0"/>
              <a:t>int</a:t>
            </a:r>
            <a:r>
              <a:rPr lang="en-US" sz="2000" dirty="0" smtClean="0"/>
              <a:t> </a:t>
            </a:r>
            <a:r>
              <a:rPr lang="en-US" sz="2000" i="1" dirty="0" smtClean="0"/>
              <a:t>n</a:t>
            </a:r>
            <a:r>
              <a:rPr lang="en-US" sz="2000" dirty="0" smtClean="0"/>
              <a:t>)</a:t>
            </a:r>
            <a:endParaRPr lang="zh-TW" altLang="en-US" sz="2000" dirty="0" smtClean="0"/>
          </a:p>
          <a:p>
            <a:pPr>
              <a:buNone/>
            </a:pPr>
            <a:r>
              <a:rPr lang="en-US" sz="2000" dirty="0" smtClean="0"/>
              <a:t>{   </a:t>
            </a:r>
            <a:endParaRPr lang="zh-TW" altLang="en-US" sz="2000" dirty="0" smtClean="0"/>
          </a:p>
          <a:p>
            <a:pPr>
              <a:buNone/>
            </a:pPr>
            <a:r>
              <a:rPr lang="en-US" sz="2000" dirty="0" smtClean="0"/>
              <a:t>        </a:t>
            </a:r>
            <a:r>
              <a:rPr lang="en-US" sz="2000" dirty="0" smtClean="0"/>
              <a:t>for(</a:t>
            </a:r>
            <a:r>
              <a:rPr lang="en-US" sz="2000" dirty="0" err="1" smtClean="0"/>
              <a:t>int</a:t>
            </a:r>
            <a:r>
              <a:rPr lang="en-US" sz="2000" dirty="0" smtClean="0"/>
              <a:t> </a:t>
            </a:r>
            <a:r>
              <a:rPr lang="en-US" sz="2000" i="1" dirty="0" err="1" smtClean="0"/>
              <a:t>i</a:t>
            </a:r>
            <a:r>
              <a:rPr lang="en-US" sz="2000" dirty="0" smtClean="0"/>
              <a:t> </a:t>
            </a:r>
            <a:r>
              <a:rPr lang="en-US" sz="2000" dirty="0" smtClean="0"/>
              <a:t>= 0; </a:t>
            </a:r>
            <a:r>
              <a:rPr lang="en-US" sz="2000" i="1" dirty="0" err="1" smtClean="0"/>
              <a:t>i</a:t>
            </a:r>
            <a:r>
              <a:rPr lang="en-US" sz="2000" dirty="0" smtClean="0"/>
              <a:t> &lt; </a:t>
            </a:r>
            <a:r>
              <a:rPr lang="en-US" sz="2000" i="1" dirty="0" smtClean="0"/>
              <a:t>n</a:t>
            </a:r>
            <a:r>
              <a:rPr lang="en-US" sz="2000" dirty="0" smtClean="0"/>
              <a:t>-1 ; </a:t>
            </a:r>
            <a:r>
              <a:rPr lang="en-US" sz="2000" i="1" dirty="0" err="1" smtClean="0"/>
              <a:t>i</a:t>
            </a:r>
            <a:r>
              <a:rPr lang="en-US" sz="2000" dirty="0" smtClean="0"/>
              <a:t>++)  </a:t>
            </a:r>
          </a:p>
          <a:p>
            <a:pPr>
              <a:buNone/>
            </a:pPr>
            <a:r>
              <a:rPr lang="en-US" sz="2000" dirty="0" smtClean="0"/>
              <a:t>        { </a:t>
            </a:r>
          </a:p>
          <a:p>
            <a:pPr>
              <a:buNone/>
            </a:pPr>
            <a:r>
              <a:rPr lang="en-US" sz="2000" dirty="0" smtClean="0"/>
              <a:t>		</a:t>
            </a:r>
            <a:r>
              <a:rPr lang="en-US" sz="2000" dirty="0" err="1" smtClean="0"/>
              <a:t>int</a:t>
            </a:r>
            <a:r>
              <a:rPr lang="en-US" sz="2000" dirty="0" smtClean="0"/>
              <a:t> </a:t>
            </a:r>
            <a:r>
              <a:rPr lang="en-US" sz="2000" i="1" dirty="0" smtClean="0"/>
              <a:t>min</a:t>
            </a:r>
            <a:r>
              <a:rPr lang="en-US" sz="2000" dirty="0" smtClean="0"/>
              <a:t> </a:t>
            </a:r>
            <a:r>
              <a:rPr lang="en-US" sz="2000" dirty="0" smtClean="0"/>
              <a:t>= </a:t>
            </a:r>
            <a:r>
              <a:rPr lang="en-US" sz="2000" i="1" dirty="0" err="1" smtClean="0"/>
              <a:t>i</a:t>
            </a:r>
            <a:r>
              <a:rPr lang="en-US" sz="2000" dirty="0" smtClean="0"/>
              <a:t>;</a:t>
            </a:r>
            <a:endParaRPr lang="zh-TW" altLang="en-US" sz="2000" dirty="0" smtClean="0"/>
          </a:p>
          <a:p>
            <a:pPr>
              <a:buNone/>
            </a:pPr>
            <a:r>
              <a:rPr lang="en-US" sz="2000" dirty="0" smtClean="0"/>
              <a:t>           </a:t>
            </a:r>
            <a:r>
              <a:rPr lang="en-US" sz="2000" dirty="0" smtClean="0"/>
              <a:t>      for (</a:t>
            </a:r>
            <a:r>
              <a:rPr lang="en-US" sz="2000" dirty="0" err="1" smtClean="0"/>
              <a:t>int</a:t>
            </a:r>
            <a:r>
              <a:rPr lang="en-US" sz="2000" dirty="0" smtClean="0"/>
              <a:t> </a:t>
            </a:r>
            <a:r>
              <a:rPr lang="en-US" sz="2000" i="1" dirty="0" smtClean="0"/>
              <a:t>j </a:t>
            </a:r>
            <a:r>
              <a:rPr lang="en-US" sz="2000" dirty="0" smtClean="0"/>
              <a:t>= </a:t>
            </a:r>
            <a:r>
              <a:rPr lang="en-US" sz="2000" i="1" dirty="0" smtClean="0"/>
              <a:t>i</a:t>
            </a:r>
            <a:r>
              <a:rPr lang="en-US" sz="2000" dirty="0" smtClean="0"/>
              <a:t>+1 ; </a:t>
            </a:r>
            <a:r>
              <a:rPr lang="en-US" sz="2000" i="1" dirty="0" smtClean="0"/>
              <a:t>j</a:t>
            </a:r>
            <a:r>
              <a:rPr lang="en-US" sz="2000" dirty="0" smtClean="0"/>
              <a:t> &lt; </a:t>
            </a:r>
            <a:r>
              <a:rPr lang="en-US" sz="2000" i="1" dirty="0" smtClean="0"/>
              <a:t>n</a:t>
            </a:r>
            <a:r>
              <a:rPr lang="en-US" sz="2000" dirty="0" smtClean="0"/>
              <a:t> ; </a:t>
            </a:r>
            <a:r>
              <a:rPr lang="en-US" sz="2000" i="1" dirty="0" smtClean="0"/>
              <a:t>j</a:t>
            </a:r>
            <a:r>
              <a:rPr lang="en-US" sz="2000" dirty="0" smtClean="0"/>
              <a:t>++) </a:t>
            </a:r>
            <a:endParaRPr lang="zh-TW" altLang="en-US" sz="2000" dirty="0" smtClean="0"/>
          </a:p>
          <a:p>
            <a:pPr>
              <a:buNone/>
            </a:pPr>
            <a:r>
              <a:rPr lang="en-US" sz="2000" dirty="0" smtClean="0"/>
              <a:t>               </a:t>
            </a:r>
            <a:r>
              <a:rPr lang="en-US" sz="2000" dirty="0" smtClean="0"/>
              <a:t>      if (</a:t>
            </a:r>
            <a:r>
              <a:rPr lang="en-US" sz="2000" i="1" dirty="0" smtClean="0"/>
              <a:t>list</a:t>
            </a:r>
            <a:r>
              <a:rPr lang="en-US" sz="2000" dirty="0" smtClean="0"/>
              <a:t>[</a:t>
            </a:r>
            <a:r>
              <a:rPr lang="en-US" sz="2000" i="1" dirty="0" smtClean="0"/>
              <a:t>j</a:t>
            </a:r>
            <a:r>
              <a:rPr lang="en-US" sz="2000" dirty="0" smtClean="0"/>
              <a:t>] &lt; </a:t>
            </a:r>
            <a:r>
              <a:rPr lang="en-US" sz="2000" i="1" dirty="0" smtClean="0"/>
              <a:t>list</a:t>
            </a:r>
            <a:r>
              <a:rPr lang="en-US" sz="2000" dirty="0" smtClean="0"/>
              <a:t>[</a:t>
            </a:r>
            <a:r>
              <a:rPr lang="en-US" sz="2000" i="1" dirty="0" smtClean="0"/>
              <a:t>min</a:t>
            </a:r>
            <a:r>
              <a:rPr lang="en-US" sz="2000" dirty="0" smtClean="0"/>
              <a:t>])</a:t>
            </a:r>
            <a:endParaRPr lang="zh-TW" altLang="en-US" sz="2000" dirty="0" smtClean="0"/>
          </a:p>
          <a:p>
            <a:pPr>
              <a:buNone/>
            </a:pPr>
            <a:r>
              <a:rPr lang="en-US" sz="2000" dirty="0" smtClean="0"/>
              <a:t>                    </a:t>
            </a:r>
            <a:r>
              <a:rPr lang="en-US" sz="2000" dirty="0" smtClean="0"/>
              <a:t>    </a:t>
            </a:r>
            <a:r>
              <a:rPr lang="en-US" sz="2000" i="1" dirty="0" smtClean="0"/>
              <a:t>min</a:t>
            </a:r>
            <a:r>
              <a:rPr lang="en-US" sz="2000" dirty="0" smtClean="0"/>
              <a:t> </a:t>
            </a:r>
            <a:r>
              <a:rPr lang="en-US" sz="2000" dirty="0" smtClean="0"/>
              <a:t>= </a:t>
            </a:r>
            <a:r>
              <a:rPr lang="en-US" sz="2000" i="1" dirty="0" smtClean="0"/>
              <a:t>j</a:t>
            </a:r>
            <a:r>
              <a:rPr lang="en-US" sz="2000" dirty="0" smtClean="0"/>
              <a:t>;</a:t>
            </a:r>
            <a:endParaRPr lang="zh-TW" altLang="en-US" sz="2000" dirty="0" smtClean="0"/>
          </a:p>
          <a:p>
            <a:pPr>
              <a:buNone/>
            </a:pPr>
            <a:r>
              <a:rPr lang="en-US" sz="2000" dirty="0" smtClean="0"/>
              <a:t>           </a:t>
            </a:r>
            <a:r>
              <a:rPr lang="en-US" sz="2000" dirty="0" smtClean="0"/>
              <a:t>          swap(ref </a:t>
            </a:r>
            <a:r>
              <a:rPr lang="en-US" sz="2000" i="1" dirty="0" smtClean="0"/>
              <a:t>list</a:t>
            </a:r>
            <a:r>
              <a:rPr lang="en-US" sz="2000" dirty="0" smtClean="0"/>
              <a:t>[</a:t>
            </a:r>
            <a:r>
              <a:rPr lang="en-US" sz="2000" i="1" dirty="0" err="1" smtClean="0"/>
              <a:t>i</a:t>
            </a:r>
            <a:r>
              <a:rPr lang="en-US" sz="2000" dirty="0" smtClean="0"/>
              <a:t>], ref </a:t>
            </a:r>
            <a:r>
              <a:rPr lang="en-US" sz="2000" i="1" dirty="0" smtClean="0"/>
              <a:t>list</a:t>
            </a:r>
            <a:r>
              <a:rPr lang="en-US" sz="2000" dirty="0" smtClean="0"/>
              <a:t>[</a:t>
            </a:r>
            <a:r>
              <a:rPr lang="en-US" sz="2000" i="1" dirty="0" smtClean="0"/>
              <a:t>min</a:t>
            </a:r>
            <a:r>
              <a:rPr lang="en-US" sz="2000" dirty="0" smtClean="0"/>
              <a:t>]);</a:t>
            </a:r>
            <a:endParaRPr lang="zh-TW" altLang="en-US" sz="2000" dirty="0" smtClean="0"/>
          </a:p>
          <a:p>
            <a:pPr>
              <a:buNone/>
            </a:pPr>
            <a:r>
              <a:rPr lang="en-US" sz="2000" dirty="0" smtClean="0"/>
              <a:t>        }</a:t>
            </a:r>
            <a:endParaRPr lang="zh-TW" altLang="en-US" sz="2000" dirty="0" smtClean="0"/>
          </a:p>
          <a:p>
            <a:pPr>
              <a:buNone/>
            </a:pPr>
            <a:r>
              <a:rPr lang="en-US" sz="2000" dirty="0" smtClean="0"/>
              <a:t>    }</a:t>
            </a:r>
            <a:endParaRPr lang="zh-TW" altLang="en-US" sz="2000" dirty="0"/>
          </a:p>
        </p:txBody>
      </p:sp>
    </p:spTree>
    <p:extLst>
      <p:ext uri="{BB962C8B-B14F-4D97-AF65-F5344CB8AC3E}">
        <p14:creationId xmlns:p14="http://schemas.microsoft.com/office/powerpoint/2010/main" val="615842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效能分析</a:t>
            </a:r>
            <a:endParaRPr kumimoji="1" lang="zh-TW" altLang="en-US" dirty="0"/>
          </a:p>
        </p:txBody>
      </p:sp>
      <p:sp>
        <p:nvSpPr>
          <p:cNvPr id="3" name="內容版面配置區 2"/>
          <p:cNvSpPr>
            <a:spLocks noGrp="1"/>
          </p:cNvSpPr>
          <p:nvPr>
            <p:ph idx="1"/>
          </p:nvPr>
        </p:nvSpPr>
        <p:spPr/>
        <p:txBody>
          <a:bodyPr/>
          <a:lstStyle/>
          <a:p>
            <a:r>
              <a:rPr kumimoji="1" lang="zh-TW" altLang="en-US" dirty="0" smtClean="0"/>
              <a:t>請分析選擇排序法的空間複雜度（以</a:t>
            </a:r>
            <a:r>
              <a:rPr kumimoji="1" lang="en-US" altLang="zh-TW" dirty="0" smtClean="0"/>
              <a:t>Big-O</a:t>
            </a:r>
            <a:r>
              <a:rPr kumimoji="1" lang="zh-TW" altLang="en-US" dirty="0" smtClean="0"/>
              <a:t>表示）</a:t>
            </a:r>
            <a:endParaRPr kumimoji="1" lang="en-US" altLang="zh-TW" dirty="0" smtClean="0"/>
          </a:p>
          <a:p>
            <a:r>
              <a:rPr kumimoji="1" lang="zh-TW" altLang="en-US" dirty="0"/>
              <a:t>請分析選擇排序法</a:t>
            </a:r>
            <a:r>
              <a:rPr kumimoji="1" lang="zh-TW" altLang="en-US" dirty="0" smtClean="0"/>
              <a:t>的時間</a:t>
            </a:r>
            <a:r>
              <a:rPr kumimoji="1" lang="zh-TW" altLang="en-US" dirty="0"/>
              <a:t>複雜度（以</a:t>
            </a:r>
            <a:r>
              <a:rPr kumimoji="1" lang="en-US" altLang="zh-TW" dirty="0"/>
              <a:t>Big-O</a:t>
            </a:r>
            <a:r>
              <a:rPr kumimoji="1" lang="zh-TW" altLang="en-US" dirty="0"/>
              <a:t>表示）</a:t>
            </a:r>
            <a:endParaRPr kumimoji="1" lang="en-US" altLang="zh-TW" dirty="0"/>
          </a:p>
          <a:p>
            <a:endParaRPr kumimoji="1" lang="en-US" altLang="zh-TW" dirty="0" smtClean="0"/>
          </a:p>
        </p:txBody>
      </p:sp>
    </p:spTree>
    <p:extLst>
      <p:ext uri="{BB962C8B-B14F-4D97-AF65-F5344CB8AC3E}">
        <p14:creationId xmlns:p14="http://schemas.microsoft.com/office/powerpoint/2010/main" val="1120383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chemeClr val="tx2">
                    <a:satMod val="130000"/>
                  </a:schemeClr>
                </a:solidFill>
              </a:rPr>
              <a:t>二元搜尋法（</a:t>
            </a:r>
            <a:r>
              <a:rPr lang="en-US" altLang="zh-TW" dirty="0" smtClean="0">
                <a:solidFill>
                  <a:schemeClr val="tx2">
                    <a:satMod val="130000"/>
                  </a:schemeClr>
                </a:solidFill>
              </a:rPr>
              <a:t>Binary Search</a:t>
            </a:r>
            <a:r>
              <a:rPr lang="zh-TW" altLang="en-US" dirty="0" smtClean="0">
                <a:solidFill>
                  <a:schemeClr val="tx2">
                    <a:satMod val="130000"/>
                  </a:schemeClr>
                </a:solidFill>
              </a:rPr>
              <a:t>）</a:t>
            </a:r>
            <a:endParaRPr lang="zh-TW" altLang="en-US" dirty="0"/>
          </a:p>
        </p:txBody>
      </p:sp>
      <p:sp>
        <p:nvSpPr>
          <p:cNvPr id="3" name="內容版面配置區 2"/>
          <p:cNvSpPr>
            <a:spLocks noGrp="1"/>
          </p:cNvSpPr>
          <p:nvPr>
            <p:ph sz="quarter" idx="1"/>
          </p:nvPr>
        </p:nvSpPr>
        <p:spPr/>
        <p:txBody>
          <a:bodyPr/>
          <a:lstStyle/>
          <a:p>
            <a:pPr>
              <a:spcBef>
                <a:spcPts val="0"/>
              </a:spcBef>
            </a:pPr>
            <a:r>
              <a:rPr lang="zh-TW" altLang="en-US" dirty="0" smtClean="0"/>
              <a:t>假設陣列已經從小到大進行排序，如果要搜尋某一個鍵值</a:t>
            </a:r>
            <a:r>
              <a:rPr lang="en-US" altLang="zh-TW" dirty="0" smtClean="0"/>
              <a:t>key</a:t>
            </a:r>
            <a:r>
              <a:rPr lang="zh-TW" altLang="en-US" dirty="0" smtClean="0"/>
              <a:t>是否有在陣列中，則先從陣列中間的元素（</a:t>
            </a:r>
            <a:r>
              <a:rPr lang="en-US" altLang="zh-TW" dirty="0" smtClean="0"/>
              <a:t>index</a:t>
            </a:r>
            <a:r>
              <a:rPr lang="zh-TW" altLang="en-US" dirty="0" smtClean="0"/>
              <a:t>為</a:t>
            </a:r>
            <a:r>
              <a:rPr lang="en-US" altLang="zh-TW" i="1" dirty="0" smtClean="0"/>
              <a:t>middle</a:t>
            </a:r>
            <a:r>
              <a:rPr lang="zh-TW" altLang="en-US" dirty="0" smtClean="0"/>
              <a:t>）開始比較</a:t>
            </a:r>
            <a:endParaRPr lang="en-US" altLang="zh-TW" dirty="0" smtClean="0"/>
          </a:p>
          <a:p>
            <a:pPr lvl="1">
              <a:spcBef>
                <a:spcPts val="0"/>
              </a:spcBef>
            </a:pPr>
            <a:r>
              <a:rPr lang="zh-TW" altLang="en-US" dirty="0" smtClean="0"/>
              <a:t>假如</a:t>
            </a:r>
            <a:r>
              <a:rPr lang="en-US" altLang="zh-TW" dirty="0" smtClean="0"/>
              <a:t>key </a:t>
            </a:r>
            <a:r>
              <a:rPr lang="en-US" altLang="zh-TW" dirty="0" smtClean="0"/>
              <a:t>&lt; list[middle</a:t>
            </a:r>
            <a:r>
              <a:rPr lang="en-US" altLang="zh-TW" dirty="0" smtClean="0"/>
              <a:t>]</a:t>
            </a:r>
            <a:r>
              <a:rPr lang="zh-TW" altLang="en-US" dirty="0" smtClean="0"/>
              <a:t>，搜尋新的範圍</a:t>
            </a:r>
            <a:r>
              <a:rPr lang="en-US" altLang="zh-TW" dirty="0" smtClean="0"/>
              <a:t> 0~middle-1</a:t>
            </a:r>
            <a:r>
              <a:rPr lang="zh-TW" altLang="en-US" dirty="0" smtClean="0"/>
              <a:t>。</a:t>
            </a:r>
            <a:endParaRPr lang="en-US" altLang="zh-TW" dirty="0" smtClean="0"/>
          </a:p>
          <a:p>
            <a:pPr lvl="1">
              <a:spcBef>
                <a:spcPts val="0"/>
              </a:spcBef>
            </a:pPr>
            <a:r>
              <a:rPr lang="zh-TW" altLang="en-US" dirty="0"/>
              <a:t>假如</a:t>
            </a:r>
            <a:r>
              <a:rPr lang="en-US" altLang="zh-TW" dirty="0" smtClean="0"/>
              <a:t>key </a:t>
            </a:r>
            <a:r>
              <a:rPr lang="en-US" altLang="zh-TW" dirty="0" smtClean="0"/>
              <a:t>= list[middle</a:t>
            </a:r>
            <a:r>
              <a:rPr lang="en-US" altLang="zh-TW" dirty="0" smtClean="0"/>
              <a:t>]</a:t>
            </a:r>
            <a:r>
              <a:rPr lang="zh-TW" altLang="en-US" dirty="0" smtClean="0"/>
              <a:t>，</a:t>
            </a:r>
            <a:r>
              <a:rPr lang="zh-TW" altLang="en-US" dirty="0"/>
              <a:t>找到</a:t>
            </a:r>
            <a:r>
              <a:rPr lang="zh-TW" altLang="en-US" dirty="0" smtClean="0"/>
              <a:t>了！</a:t>
            </a:r>
            <a:endParaRPr lang="en-US" altLang="zh-TW" dirty="0" smtClean="0"/>
          </a:p>
          <a:p>
            <a:pPr lvl="1">
              <a:spcBef>
                <a:spcPts val="0"/>
              </a:spcBef>
            </a:pPr>
            <a:r>
              <a:rPr lang="zh-TW" altLang="en-US" dirty="0"/>
              <a:t>假如</a:t>
            </a:r>
            <a:r>
              <a:rPr lang="en-US" altLang="zh-TW" dirty="0" smtClean="0"/>
              <a:t>key </a:t>
            </a:r>
            <a:r>
              <a:rPr lang="en-US" altLang="zh-TW" dirty="0" smtClean="0"/>
              <a:t>&gt; list[middle</a:t>
            </a:r>
            <a:r>
              <a:rPr lang="en-US" altLang="zh-TW" dirty="0" smtClean="0"/>
              <a:t>]</a:t>
            </a:r>
            <a:r>
              <a:rPr lang="zh-TW" altLang="en-US" dirty="0" smtClean="0"/>
              <a:t>，搜尋</a:t>
            </a:r>
            <a:r>
              <a:rPr lang="zh-TW" altLang="en-US" dirty="0"/>
              <a:t>新的範圍</a:t>
            </a:r>
            <a:r>
              <a:rPr lang="en-US" altLang="zh-TW" dirty="0"/>
              <a:t> </a:t>
            </a:r>
            <a:r>
              <a:rPr lang="en-US" altLang="zh-TW" dirty="0" smtClean="0"/>
              <a:t>middle+1~n</a:t>
            </a:r>
            <a:r>
              <a:rPr lang="zh-TW" altLang="en-US" dirty="0" smtClean="0"/>
              <a:t>。</a:t>
            </a:r>
            <a:endParaRPr lang="zh-TW" altLang="en-US" dirty="0"/>
          </a:p>
        </p:txBody>
      </p:sp>
      <p:grpSp>
        <p:nvGrpSpPr>
          <p:cNvPr id="4" name="群組 5"/>
          <p:cNvGrpSpPr>
            <a:grpSpLocks/>
          </p:cNvGrpSpPr>
          <p:nvPr/>
        </p:nvGrpSpPr>
        <p:grpSpPr bwMode="auto">
          <a:xfrm>
            <a:off x="4524379" y="5013331"/>
            <a:ext cx="571500" cy="928688"/>
            <a:chOff x="2786050" y="5000636"/>
            <a:chExt cx="571504" cy="928694"/>
          </a:xfrm>
        </p:grpSpPr>
        <p:sp>
          <p:nvSpPr>
            <p:cNvPr id="6" name="矩形 5"/>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2</a:t>
              </a:r>
              <a:endParaRPr lang="zh-TW" altLang="en-US" dirty="0"/>
            </a:p>
          </p:txBody>
        </p:sp>
        <p:sp>
          <p:nvSpPr>
            <p:cNvPr id="7" name="文字方塊 7"/>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0</a:t>
              </a:r>
              <a:endParaRPr lang="zh-TW" altLang="en-US">
                <a:latin typeface="Gill Sans MT" pitchFamily="34" charset="0"/>
                <a:ea typeface="微軟正黑體" pitchFamily="34" charset="-120"/>
              </a:endParaRPr>
            </a:p>
          </p:txBody>
        </p:sp>
      </p:grpSp>
      <p:grpSp>
        <p:nvGrpSpPr>
          <p:cNvPr id="5" name="群組 8"/>
          <p:cNvGrpSpPr>
            <a:grpSpLocks/>
          </p:cNvGrpSpPr>
          <p:nvPr/>
        </p:nvGrpSpPr>
        <p:grpSpPr bwMode="auto">
          <a:xfrm>
            <a:off x="5095879" y="5013331"/>
            <a:ext cx="571500" cy="928688"/>
            <a:chOff x="2786050" y="5000636"/>
            <a:chExt cx="571504" cy="928694"/>
          </a:xfrm>
        </p:grpSpPr>
        <p:sp>
          <p:nvSpPr>
            <p:cNvPr id="9" name="矩形 8"/>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7</a:t>
              </a:r>
              <a:endParaRPr lang="zh-TW" altLang="en-US" dirty="0"/>
            </a:p>
          </p:txBody>
        </p:sp>
        <p:sp>
          <p:nvSpPr>
            <p:cNvPr id="10" name="文字方塊 10"/>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1</a:t>
              </a:r>
              <a:endParaRPr lang="zh-TW" altLang="en-US">
                <a:latin typeface="Gill Sans MT" pitchFamily="34" charset="0"/>
                <a:ea typeface="微軟正黑體" pitchFamily="34" charset="-120"/>
              </a:endParaRPr>
            </a:p>
          </p:txBody>
        </p:sp>
      </p:grpSp>
      <p:grpSp>
        <p:nvGrpSpPr>
          <p:cNvPr id="8" name="群組 11"/>
          <p:cNvGrpSpPr>
            <a:grpSpLocks/>
          </p:cNvGrpSpPr>
          <p:nvPr/>
        </p:nvGrpSpPr>
        <p:grpSpPr bwMode="auto">
          <a:xfrm>
            <a:off x="5667379" y="5013331"/>
            <a:ext cx="571500" cy="928688"/>
            <a:chOff x="2786050" y="5000636"/>
            <a:chExt cx="571504" cy="928694"/>
          </a:xfrm>
        </p:grpSpPr>
        <p:sp>
          <p:nvSpPr>
            <p:cNvPr id="12" name="矩形 11"/>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12</a:t>
              </a:r>
              <a:endParaRPr lang="zh-TW" altLang="en-US" dirty="0"/>
            </a:p>
          </p:txBody>
        </p:sp>
        <p:sp>
          <p:nvSpPr>
            <p:cNvPr id="13" name="文字方塊 13"/>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2</a:t>
              </a:r>
              <a:endParaRPr lang="zh-TW" altLang="en-US">
                <a:latin typeface="Gill Sans MT" pitchFamily="34" charset="0"/>
                <a:ea typeface="微軟正黑體" pitchFamily="34" charset="-120"/>
              </a:endParaRPr>
            </a:p>
          </p:txBody>
        </p:sp>
      </p:grpSp>
      <p:grpSp>
        <p:nvGrpSpPr>
          <p:cNvPr id="11" name="群組 14"/>
          <p:cNvGrpSpPr>
            <a:grpSpLocks/>
          </p:cNvGrpSpPr>
          <p:nvPr/>
        </p:nvGrpSpPr>
        <p:grpSpPr bwMode="auto">
          <a:xfrm>
            <a:off x="6238879" y="5013331"/>
            <a:ext cx="571500" cy="928688"/>
            <a:chOff x="2786050" y="5000636"/>
            <a:chExt cx="571504" cy="928694"/>
          </a:xfrm>
        </p:grpSpPr>
        <p:sp>
          <p:nvSpPr>
            <p:cNvPr id="15" name="矩形 14"/>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15</a:t>
              </a:r>
              <a:endParaRPr lang="zh-TW" altLang="en-US" dirty="0"/>
            </a:p>
          </p:txBody>
        </p:sp>
        <p:sp>
          <p:nvSpPr>
            <p:cNvPr id="16" name="文字方塊 16"/>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dirty="0">
                  <a:latin typeface="Gill Sans MT" pitchFamily="34" charset="0"/>
                  <a:ea typeface="微軟正黑體" pitchFamily="34" charset="-120"/>
                </a:rPr>
                <a:t>3</a:t>
              </a:r>
              <a:endParaRPr lang="zh-TW" altLang="en-US" dirty="0">
                <a:latin typeface="Gill Sans MT" pitchFamily="34" charset="0"/>
                <a:ea typeface="微軟正黑體" pitchFamily="34" charset="-120"/>
              </a:endParaRPr>
            </a:p>
          </p:txBody>
        </p:sp>
      </p:grpSp>
      <p:grpSp>
        <p:nvGrpSpPr>
          <p:cNvPr id="14" name="群組 17"/>
          <p:cNvGrpSpPr>
            <a:grpSpLocks/>
          </p:cNvGrpSpPr>
          <p:nvPr/>
        </p:nvGrpSpPr>
        <p:grpSpPr bwMode="auto">
          <a:xfrm>
            <a:off x="6810379" y="5013331"/>
            <a:ext cx="571500" cy="928688"/>
            <a:chOff x="2786050" y="5000636"/>
            <a:chExt cx="571504" cy="928694"/>
          </a:xfrm>
        </p:grpSpPr>
        <p:sp>
          <p:nvSpPr>
            <p:cNvPr id="18" name="矩形 17"/>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23</a:t>
              </a:r>
              <a:endParaRPr lang="zh-TW" altLang="en-US" dirty="0"/>
            </a:p>
          </p:txBody>
        </p:sp>
        <p:sp>
          <p:nvSpPr>
            <p:cNvPr id="19" name="文字方塊 19"/>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4</a:t>
              </a:r>
              <a:endParaRPr lang="zh-TW" altLang="en-US">
                <a:latin typeface="Gill Sans MT" pitchFamily="34" charset="0"/>
                <a:ea typeface="微軟正黑體" pitchFamily="34" charset="-120"/>
              </a:endParaRPr>
            </a:p>
          </p:txBody>
        </p:sp>
      </p:grpSp>
      <p:grpSp>
        <p:nvGrpSpPr>
          <p:cNvPr id="17" name="群組 20"/>
          <p:cNvGrpSpPr>
            <a:grpSpLocks/>
          </p:cNvGrpSpPr>
          <p:nvPr/>
        </p:nvGrpSpPr>
        <p:grpSpPr bwMode="auto">
          <a:xfrm>
            <a:off x="7381879" y="5013331"/>
            <a:ext cx="571500" cy="928688"/>
            <a:chOff x="2786050" y="5000636"/>
            <a:chExt cx="571504" cy="928694"/>
          </a:xfrm>
        </p:grpSpPr>
        <p:sp>
          <p:nvSpPr>
            <p:cNvPr id="21" name="矩形 20"/>
            <p:cNvSpPr/>
            <p:nvPr/>
          </p:nvSpPr>
          <p:spPr>
            <a:xfrm>
              <a:off x="2786050" y="5357826"/>
              <a:ext cx="571504" cy="57150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TW" dirty="0"/>
                <a:t>42</a:t>
              </a:r>
              <a:endParaRPr lang="zh-TW" altLang="en-US" dirty="0"/>
            </a:p>
          </p:txBody>
        </p:sp>
        <p:sp>
          <p:nvSpPr>
            <p:cNvPr id="22" name="文字方塊 22"/>
            <p:cNvSpPr txBox="1">
              <a:spLocks noChangeArrowheads="1"/>
            </p:cNvSpPr>
            <p:nvPr/>
          </p:nvSpPr>
          <p:spPr bwMode="auto">
            <a:xfrm>
              <a:off x="2786050" y="5000636"/>
              <a:ext cx="571504" cy="369332"/>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5</a:t>
              </a:r>
              <a:endParaRPr lang="zh-TW" altLang="en-US">
                <a:latin typeface="Gill Sans MT" pitchFamily="34" charset="0"/>
                <a:ea typeface="微軟正黑體" pitchFamily="34" charset="-120"/>
              </a:endParaRPr>
            </a:p>
          </p:txBody>
        </p:sp>
      </p:grpSp>
      <p:sp>
        <p:nvSpPr>
          <p:cNvPr id="23" name="矩形 22"/>
          <p:cNvSpPr/>
          <p:nvPr/>
        </p:nvSpPr>
        <p:spPr>
          <a:xfrm>
            <a:off x="5667379" y="5370519"/>
            <a:ext cx="5715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文字方塊 23"/>
          <p:cNvSpPr txBox="1">
            <a:spLocks noChangeArrowheads="1"/>
          </p:cNvSpPr>
          <p:nvPr/>
        </p:nvSpPr>
        <p:spPr bwMode="auto">
          <a:xfrm>
            <a:off x="4524379" y="4298956"/>
            <a:ext cx="571500" cy="369888"/>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left</a:t>
            </a:r>
            <a:endParaRPr lang="zh-TW" altLang="en-US">
              <a:latin typeface="Gill Sans MT" pitchFamily="34" charset="0"/>
              <a:ea typeface="微軟正黑體" pitchFamily="34" charset="-120"/>
            </a:endParaRPr>
          </a:p>
        </p:txBody>
      </p:sp>
      <p:cxnSp>
        <p:nvCxnSpPr>
          <p:cNvPr id="25" name="直線單箭頭接點 24"/>
          <p:cNvCxnSpPr>
            <a:stCxn id="24" idx="2"/>
          </p:cNvCxnSpPr>
          <p:nvPr/>
        </p:nvCxnSpPr>
        <p:spPr>
          <a:xfrm rot="5400000">
            <a:off x="4672018" y="4805370"/>
            <a:ext cx="274637"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文字方塊 25"/>
          <p:cNvSpPr txBox="1">
            <a:spLocks noChangeArrowheads="1"/>
          </p:cNvSpPr>
          <p:nvPr/>
        </p:nvSpPr>
        <p:spPr bwMode="auto">
          <a:xfrm>
            <a:off x="7310443" y="4298956"/>
            <a:ext cx="714375" cy="369888"/>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right</a:t>
            </a:r>
            <a:endParaRPr lang="zh-TW" altLang="en-US">
              <a:latin typeface="Gill Sans MT" pitchFamily="34" charset="0"/>
              <a:ea typeface="微軟正黑體" pitchFamily="34" charset="-120"/>
            </a:endParaRPr>
          </a:p>
        </p:txBody>
      </p:sp>
      <p:cxnSp>
        <p:nvCxnSpPr>
          <p:cNvPr id="27" name="直線單箭頭接點 26"/>
          <p:cNvCxnSpPr>
            <a:stCxn id="26" idx="2"/>
          </p:cNvCxnSpPr>
          <p:nvPr/>
        </p:nvCxnSpPr>
        <p:spPr>
          <a:xfrm rot="5400000">
            <a:off x="7530311" y="4804576"/>
            <a:ext cx="273050"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文字方塊 27"/>
          <p:cNvSpPr txBox="1">
            <a:spLocks noChangeArrowheads="1"/>
          </p:cNvSpPr>
          <p:nvPr/>
        </p:nvSpPr>
        <p:spPr bwMode="auto">
          <a:xfrm>
            <a:off x="5524504" y="4298956"/>
            <a:ext cx="857250" cy="369888"/>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middle</a:t>
            </a:r>
            <a:endParaRPr lang="zh-TW" altLang="en-US">
              <a:latin typeface="Gill Sans MT" pitchFamily="34" charset="0"/>
              <a:ea typeface="微軟正黑體" pitchFamily="34" charset="-120"/>
            </a:endParaRPr>
          </a:p>
        </p:txBody>
      </p:sp>
      <p:cxnSp>
        <p:nvCxnSpPr>
          <p:cNvPr id="29" name="直線單箭頭接點 28"/>
          <p:cNvCxnSpPr>
            <a:stCxn id="28" idx="2"/>
          </p:cNvCxnSpPr>
          <p:nvPr/>
        </p:nvCxnSpPr>
        <p:spPr>
          <a:xfrm rot="16200000" flipH="1">
            <a:off x="5817398" y="4804575"/>
            <a:ext cx="27305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文字方塊 40"/>
          <p:cNvSpPr txBox="1">
            <a:spLocks noChangeArrowheads="1"/>
          </p:cNvSpPr>
          <p:nvPr/>
        </p:nvSpPr>
        <p:spPr bwMode="auto">
          <a:xfrm>
            <a:off x="2881317" y="4298956"/>
            <a:ext cx="1428750" cy="369888"/>
          </a:xfrm>
          <a:prstGeom prst="rect">
            <a:avLst/>
          </a:prstGeom>
          <a:noFill/>
          <a:ln w="9525">
            <a:noFill/>
            <a:miter lim="800000"/>
            <a:headEnd/>
            <a:tailEnd/>
          </a:ln>
        </p:spPr>
        <p:txBody>
          <a:bodyPr>
            <a:spAutoFit/>
          </a:bodyPr>
          <a:lstStyle/>
          <a:p>
            <a:pPr algn="ctr"/>
            <a:r>
              <a:rPr lang="en-US" altLang="zh-TW" dirty="0">
                <a:latin typeface="Gill Sans MT" pitchFamily="34" charset="0"/>
                <a:ea typeface="微軟正黑體" pitchFamily="34" charset="-120"/>
              </a:rPr>
              <a:t>To find 23,</a:t>
            </a:r>
            <a:endParaRPr lang="zh-TW" altLang="en-US" dirty="0">
              <a:latin typeface="Gill Sans MT" pitchFamily="34" charset="0"/>
              <a:ea typeface="微軟正黑體" pitchFamily="34" charset="-120"/>
            </a:endParaRPr>
          </a:p>
        </p:txBody>
      </p:sp>
      <p:sp>
        <p:nvSpPr>
          <p:cNvPr id="31" name="文字方塊 30"/>
          <p:cNvSpPr txBox="1">
            <a:spLocks noChangeArrowheads="1"/>
          </p:cNvSpPr>
          <p:nvPr/>
        </p:nvSpPr>
        <p:spPr bwMode="auto">
          <a:xfrm>
            <a:off x="6667504" y="4286256"/>
            <a:ext cx="857250" cy="369888"/>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middle</a:t>
            </a:r>
            <a:endParaRPr lang="zh-TW" altLang="en-US">
              <a:latin typeface="Gill Sans MT" pitchFamily="34" charset="0"/>
              <a:ea typeface="微軟正黑體" pitchFamily="34" charset="-120"/>
            </a:endParaRPr>
          </a:p>
        </p:txBody>
      </p:sp>
      <p:cxnSp>
        <p:nvCxnSpPr>
          <p:cNvPr id="32" name="直線單箭頭接點 31"/>
          <p:cNvCxnSpPr>
            <a:stCxn id="31" idx="2"/>
          </p:cNvCxnSpPr>
          <p:nvPr/>
        </p:nvCxnSpPr>
        <p:spPr>
          <a:xfrm rot="16200000" flipH="1">
            <a:off x="6959605" y="4792669"/>
            <a:ext cx="274637"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810379" y="5370519"/>
            <a:ext cx="5715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4" name="文字方塊 33"/>
          <p:cNvSpPr txBox="1">
            <a:spLocks noChangeArrowheads="1"/>
          </p:cNvSpPr>
          <p:nvPr/>
        </p:nvSpPr>
        <p:spPr bwMode="auto">
          <a:xfrm>
            <a:off x="6596067" y="5942020"/>
            <a:ext cx="1071562" cy="369887"/>
          </a:xfrm>
          <a:prstGeom prst="rect">
            <a:avLst/>
          </a:prstGeom>
          <a:noFill/>
          <a:ln w="9525">
            <a:noFill/>
            <a:miter lim="800000"/>
            <a:headEnd/>
            <a:tailEnd/>
          </a:ln>
        </p:spPr>
        <p:txBody>
          <a:bodyPr>
            <a:spAutoFit/>
          </a:bodyPr>
          <a:lstStyle/>
          <a:p>
            <a:pPr algn="ctr"/>
            <a:r>
              <a:rPr lang="en-US" altLang="zh-TW">
                <a:latin typeface="Gill Sans MT" pitchFamily="34" charset="0"/>
                <a:ea typeface="微軟正黑體" pitchFamily="34" charset="-120"/>
              </a:rPr>
              <a:t>found.</a:t>
            </a:r>
            <a:endParaRPr lang="zh-TW" altLang="en-US">
              <a:latin typeface="Gill Sans MT" pitchFamily="34" charset="0"/>
              <a:ea typeface="微軟正黑體" pitchFamily="34" charset="-120"/>
            </a:endParaRPr>
          </a:p>
        </p:txBody>
      </p:sp>
    </p:spTree>
    <p:extLst>
      <p:ext uri="{BB962C8B-B14F-4D97-AF65-F5344CB8AC3E}">
        <p14:creationId xmlns:p14="http://schemas.microsoft.com/office/powerpoint/2010/main" val="8269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10" presetClass="exit" presetSubtype="0" fill="hold" nodeType="after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8"/>
                                        </p:tgtEl>
                                      </p:cBhvr>
                                    </p:animEffect>
                                    <p:set>
                                      <p:cBhvr>
                                        <p:cTn id="40" dur="1" fill="hold">
                                          <p:stCondLst>
                                            <p:cond delay="499"/>
                                          </p:stCondLst>
                                        </p:cTn>
                                        <p:tgtEl>
                                          <p:spTgt spid="28"/>
                                        </p:tgtEl>
                                        <p:attrNameLst>
                                          <p:attrName>style.visibility</p:attrName>
                                        </p:attrNameLst>
                                      </p:cBhvr>
                                      <p:to>
                                        <p:strVal val="hidden"/>
                                      </p:to>
                                    </p:set>
                                  </p:childTnLst>
                                </p:cTn>
                              </p:par>
                              <p:par>
                                <p:cTn id="41" presetID="63" presetClass="path" presetSubtype="0" accel="50000" decel="50000" fill="hold" nodeType="withEffect">
                                  <p:stCondLst>
                                    <p:cond delay="0"/>
                                  </p:stCondLst>
                                  <p:childTnLst>
                                    <p:animMotion origin="layout" path="M 2.77778E-6 0 L 0.18107 0 " pathEditMode="relative" rAng="0" ptsTypes="AA">
                                      <p:cBhvr>
                                        <p:cTn id="42" dur="1000" fill="hold"/>
                                        <p:tgtEl>
                                          <p:spTgt spid="25"/>
                                        </p:tgtEl>
                                        <p:attrNameLst>
                                          <p:attrName>ppt_x</p:attrName>
                                          <p:attrName>ppt_y</p:attrName>
                                        </p:attrNameLst>
                                      </p:cBhvr>
                                      <p:rCtr x="90" y="0"/>
                                    </p:animMotion>
                                  </p:childTnLst>
                                </p:cTn>
                              </p:par>
                              <p:par>
                                <p:cTn id="43" presetID="63" presetClass="path" presetSubtype="0" accel="50000" decel="50000" fill="hold" grpId="1" nodeType="withEffect">
                                  <p:stCondLst>
                                    <p:cond delay="0"/>
                                  </p:stCondLst>
                                  <p:childTnLst>
                                    <p:animMotion origin="layout" path="M -4.72222E-6 -1.85185E-6 L 0.18108 -1.85185E-6 " pathEditMode="relative" rAng="0" ptsTypes="AA">
                                      <p:cBhvr>
                                        <p:cTn id="44" dur="1000" fill="hold"/>
                                        <p:tgtEl>
                                          <p:spTgt spid="24"/>
                                        </p:tgtEl>
                                        <p:attrNameLst>
                                          <p:attrName>ppt_x</p:attrName>
                                          <p:attrName>ppt_y</p:attrName>
                                        </p:attrNameLst>
                                      </p:cBhvr>
                                      <p:rCtr x="90" y="0"/>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p:bldP spid="24" grpId="1"/>
      <p:bldP spid="26" grpId="0"/>
      <p:bldP spid="28" grpId="0"/>
      <p:bldP spid="28" grpId="1"/>
      <p:bldP spid="31" grpId="0"/>
      <p:bldP spid="33" grpId="0" animBg="1"/>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832757" y="285728"/>
            <a:ext cx="10760529" cy="6286544"/>
          </a:xfrm>
          <a:prstGeom prst="roundRect">
            <a:avLst>
              <a:gd name="adj" fmla="val 6172"/>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TW" sz="2400" dirty="0" smtClean="0">
                <a:latin typeface="Arial Unicode MS" pitchFamily="34" charset="-120"/>
                <a:ea typeface="Arial Unicode MS" pitchFamily="34" charset="-120"/>
                <a:cs typeface="Arial Unicode MS" pitchFamily="34" charset="-120"/>
              </a:rPr>
              <a:t>public static </a:t>
            </a:r>
            <a:r>
              <a:rPr lang="en-US" altLang="zh-TW" sz="2400" dirty="0" err="1" smtClean="0">
                <a:latin typeface="Arial Unicode MS" pitchFamily="34" charset="-120"/>
                <a:ea typeface="Arial Unicode MS" pitchFamily="34" charset="-120"/>
                <a:cs typeface="Arial Unicode MS" pitchFamily="34" charset="-120"/>
              </a:rPr>
              <a:t>int</a:t>
            </a:r>
            <a:r>
              <a:rPr lang="en-US" altLang="zh-TW" sz="2400" dirty="0" smtClean="0">
                <a:latin typeface="Arial Unicode MS" pitchFamily="34" charset="-120"/>
                <a:ea typeface="Arial Unicode MS" pitchFamily="34" charset="-120"/>
                <a:cs typeface="Arial Unicode MS" pitchFamily="34" charset="-120"/>
              </a:rPr>
              <a:t> </a:t>
            </a:r>
            <a:r>
              <a:rPr lang="en-US" altLang="zh-TW" sz="2400" dirty="0" err="1" smtClean="0">
                <a:latin typeface="Arial Unicode MS" pitchFamily="34" charset="-120"/>
                <a:ea typeface="Arial Unicode MS" pitchFamily="34" charset="-120"/>
                <a:cs typeface="Arial Unicode MS" pitchFamily="34" charset="-120"/>
              </a:rPr>
              <a:t>BinarySearch</a:t>
            </a:r>
            <a:r>
              <a:rPr lang="en-US" altLang="zh-TW" sz="2400" dirty="0" smtClean="0">
                <a:latin typeface="Arial Unicode MS" pitchFamily="34" charset="-120"/>
                <a:ea typeface="Arial Unicode MS" pitchFamily="34" charset="-120"/>
                <a:cs typeface="Arial Unicode MS" pitchFamily="34" charset="-120"/>
              </a:rPr>
              <a:t>(</a:t>
            </a:r>
            <a:r>
              <a:rPr lang="en-US" altLang="zh-TW" sz="2400" dirty="0" err="1" smtClean="0">
                <a:latin typeface="Arial Unicode MS" pitchFamily="34" charset="-120"/>
                <a:ea typeface="Arial Unicode MS" pitchFamily="34" charset="-120"/>
                <a:cs typeface="Arial Unicode MS" pitchFamily="34" charset="-120"/>
              </a:rPr>
              <a:t>int</a:t>
            </a:r>
            <a:r>
              <a:rPr lang="en-US" altLang="zh-TW" sz="2400" dirty="0" smtClean="0">
                <a:latin typeface="Arial Unicode MS" pitchFamily="34" charset="-120"/>
                <a:ea typeface="Arial Unicode MS" pitchFamily="34" charset="-120"/>
                <a:cs typeface="Arial Unicode MS" pitchFamily="34" charset="-120"/>
              </a:rPr>
              <a:t> </a:t>
            </a:r>
            <a:r>
              <a:rPr lang="en-US" altLang="zh-TW" sz="2400" dirty="0">
                <a:latin typeface="Arial Unicode MS" pitchFamily="34" charset="-120"/>
                <a:ea typeface="Arial Unicode MS" pitchFamily="34" charset="-120"/>
                <a:cs typeface="Arial Unicode MS" pitchFamily="34" charset="-120"/>
              </a:rPr>
              <a:t>list[], </a:t>
            </a:r>
            <a:r>
              <a:rPr lang="en-US" altLang="zh-TW" sz="2400" dirty="0" err="1">
                <a:latin typeface="Arial Unicode MS" pitchFamily="34" charset="-120"/>
                <a:ea typeface="Arial Unicode MS" pitchFamily="34" charset="-120"/>
                <a:cs typeface="Arial Unicode MS" pitchFamily="34" charset="-120"/>
              </a:rPr>
              <a:t>int</a:t>
            </a:r>
            <a:r>
              <a:rPr lang="en-US" altLang="zh-TW" sz="2400" dirty="0">
                <a:latin typeface="Arial Unicode MS" pitchFamily="34" charset="-120"/>
                <a:ea typeface="Arial Unicode MS" pitchFamily="34" charset="-120"/>
                <a:cs typeface="Arial Unicode MS" pitchFamily="34" charset="-120"/>
              </a:rPr>
              <a:t> </a:t>
            </a:r>
            <a:r>
              <a:rPr lang="en-US" altLang="zh-TW" sz="2400" dirty="0" err="1">
                <a:latin typeface="Arial Unicode MS" pitchFamily="34" charset="-120"/>
                <a:ea typeface="Arial Unicode MS" pitchFamily="34" charset="-120"/>
                <a:cs typeface="Arial Unicode MS" pitchFamily="34" charset="-120"/>
              </a:rPr>
              <a:t>searchnum</a:t>
            </a:r>
            <a:r>
              <a:rPr lang="en-US" altLang="zh-TW" sz="2400" dirty="0">
                <a:latin typeface="Arial Unicode MS" pitchFamily="34" charset="-120"/>
                <a:ea typeface="Arial Unicode MS" pitchFamily="34" charset="-120"/>
                <a:cs typeface="Arial Unicode MS" pitchFamily="34" charset="-120"/>
              </a:rPr>
              <a:t>, </a:t>
            </a:r>
            <a:r>
              <a:rPr lang="en-US" altLang="zh-TW" sz="2400" dirty="0">
                <a:latin typeface="Arial Unicode MS" pitchFamily="34" charset="-120"/>
                <a:ea typeface="Arial Unicode MS" pitchFamily="34" charset="-120"/>
                <a:cs typeface="Arial Unicode MS" pitchFamily="34" charset="-120"/>
              </a:rPr>
              <a:t>in </a:t>
            </a:r>
            <a:r>
              <a:rPr lang="en-US" altLang="zh-TW" sz="2400" dirty="0">
                <a:latin typeface="Arial Unicode MS" pitchFamily="34" charset="-120"/>
                <a:ea typeface="Arial Unicode MS" pitchFamily="34" charset="-120"/>
                <a:cs typeface="Arial Unicode MS" pitchFamily="34" charset="-120"/>
              </a:rPr>
              <a:t>left, </a:t>
            </a:r>
            <a:r>
              <a:rPr lang="en-US" altLang="zh-TW" sz="2400" dirty="0" err="1">
                <a:latin typeface="Arial Unicode MS" pitchFamily="34" charset="-120"/>
                <a:ea typeface="Arial Unicode MS" pitchFamily="34" charset="-120"/>
                <a:cs typeface="Arial Unicode MS" pitchFamily="34" charset="-120"/>
              </a:rPr>
              <a:t>int</a:t>
            </a:r>
            <a:r>
              <a:rPr lang="en-US" altLang="zh-TW" sz="2400" dirty="0">
                <a:latin typeface="Arial Unicode MS" pitchFamily="34" charset="-120"/>
                <a:ea typeface="Arial Unicode MS" pitchFamily="34" charset="-120"/>
                <a:cs typeface="Arial Unicode MS" pitchFamily="34" charset="-120"/>
              </a:rPr>
              <a:t> right)</a:t>
            </a:r>
            <a:endParaRPr lang="en-US" altLang="zh-TW" sz="2400" dirty="0">
              <a:latin typeface="Arial Unicode MS" pitchFamily="34" charset="-120"/>
              <a:ea typeface="Arial Unicode MS" pitchFamily="34" charset="-120"/>
              <a:cs typeface="Arial Unicode MS" pitchFamily="34" charset="-120"/>
            </a:endParaRPr>
          </a:p>
          <a:p>
            <a:pPr>
              <a:defRPr/>
            </a:pPr>
            <a:r>
              <a:rPr lang="en-US" altLang="zh-TW" sz="2400" dirty="0">
                <a:latin typeface="Arial Unicode MS" pitchFamily="34" charset="-120"/>
                <a:ea typeface="Arial Unicode MS" pitchFamily="34" charset="-120"/>
                <a:cs typeface="Arial Unicode MS" pitchFamily="34" charset="-120"/>
              </a:rPr>
              <a:t>{</a:t>
            </a:r>
          </a:p>
          <a:p>
            <a:pPr>
              <a:defRPr/>
            </a:pPr>
            <a:r>
              <a:rPr lang="en-US" altLang="zh-TW" sz="2400" dirty="0" smtClean="0">
                <a:latin typeface="Arial Unicode MS" pitchFamily="34" charset="-120"/>
                <a:ea typeface="Arial Unicode MS" pitchFamily="34" charset="-120"/>
                <a:cs typeface="Arial Unicode MS" pitchFamily="34" charset="-120"/>
              </a:rPr>
              <a:t>      while </a:t>
            </a:r>
            <a:r>
              <a:rPr lang="en-US" altLang="zh-TW" sz="2400" dirty="0">
                <a:latin typeface="Arial Unicode MS" pitchFamily="34" charset="-120"/>
                <a:ea typeface="Arial Unicode MS" pitchFamily="34" charset="-120"/>
                <a:cs typeface="Arial Unicode MS" pitchFamily="34" charset="-120"/>
              </a:rPr>
              <a:t>(left &lt;= right)</a:t>
            </a:r>
          </a:p>
          <a:p>
            <a:pPr>
              <a:defRPr/>
            </a:pPr>
            <a:r>
              <a:rPr lang="en-US" altLang="zh-TW" sz="2400" dirty="0">
                <a:latin typeface="Arial Unicode MS" pitchFamily="34" charset="-120"/>
                <a:ea typeface="Arial Unicode MS" pitchFamily="34" charset="-120"/>
                <a:cs typeface="Arial Unicode MS" pitchFamily="34" charset="-120"/>
              </a:rPr>
              <a:t>      {</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err="1" smtClean="0">
                <a:latin typeface="Arial Unicode MS" pitchFamily="34" charset="-120"/>
                <a:ea typeface="Arial Unicode MS" pitchFamily="34" charset="-120"/>
                <a:cs typeface="Arial Unicode MS" pitchFamily="34" charset="-120"/>
              </a:rPr>
              <a:t>int</a:t>
            </a:r>
            <a:r>
              <a:rPr lang="en-US" altLang="zh-TW" sz="2400" dirty="0" smtClean="0">
                <a:latin typeface="Arial Unicode MS" pitchFamily="34" charset="-120"/>
                <a:ea typeface="Arial Unicode MS" pitchFamily="34" charset="-120"/>
                <a:cs typeface="Arial Unicode MS" pitchFamily="34" charset="-120"/>
              </a:rPr>
              <a:t> middle </a:t>
            </a:r>
            <a:r>
              <a:rPr lang="en-US" altLang="zh-TW" sz="2400" dirty="0">
                <a:latin typeface="Arial Unicode MS" pitchFamily="34" charset="-120"/>
                <a:ea typeface="Arial Unicode MS" pitchFamily="34" charset="-120"/>
                <a:cs typeface="Arial Unicode MS" pitchFamily="34" charset="-120"/>
              </a:rPr>
              <a:t>= (left + right) / 2;</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if (</a:t>
            </a:r>
            <a:r>
              <a:rPr lang="en-US" altLang="zh-TW" sz="2400" dirty="0">
                <a:latin typeface="Arial Unicode MS" pitchFamily="34" charset="-120"/>
                <a:ea typeface="Arial Unicode MS" pitchFamily="34" charset="-120"/>
                <a:cs typeface="Arial Unicode MS" pitchFamily="34" charset="-120"/>
              </a:rPr>
              <a:t>list[middle</a:t>
            </a:r>
            <a:r>
              <a:rPr lang="en-US" altLang="zh-TW" sz="2400" dirty="0" smtClean="0">
                <a:latin typeface="Arial Unicode MS" pitchFamily="34" charset="-120"/>
                <a:ea typeface="Arial Unicode MS" pitchFamily="34" charset="-120"/>
                <a:cs typeface="Arial Unicode MS" pitchFamily="34" charset="-120"/>
              </a:rPr>
              <a:t>] </a:t>
            </a:r>
            <a:r>
              <a:rPr lang="mr-IN" altLang="zh-TW" sz="2400" dirty="0" smtClean="0">
                <a:latin typeface="Arial Unicode MS" pitchFamily="34" charset="-120"/>
                <a:ea typeface="Arial Unicode MS" pitchFamily="34" charset="-120"/>
                <a:cs typeface="Arial Unicode MS" pitchFamily="34" charset="-120"/>
              </a:rPr>
              <a:t>–</a:t>
            </a:r>
            <a:r>
              <a:rPr lang="en-US" altLang="zh-TW" sz="2400" dirty="0" smtClean="0">
                <a:latin typeface="Arial Unicode MS" pitchFamily="34" charset="-120"/>
                <a:ea typeface="Arial Unicode MS" pitchFamily="34" charset="-120"/>
                <a:cs typeface="Arial Unicode MS" pitchFamily="34" charset="-120"/>
              </a:rPr>
              <a:t> </a:t>
            </a:r>
            <a:r>
              <a:rPr lang="en-US" altLang="zh-TW" sz="2400" dirty="0" err="1" smtClean="0">
                <a:latin typeface="Arial Unicode MS" pitchFamily="34" charset="-120"/>
                <a:ea typeface="Arial Unicode MS" pitchFamily="34" charset="-120"/>
                <a:cs typeface="Arial Unicode MS" pitchFamily="34" charset="-120"/>
              </a:rPr>
              <a:t>searchnum</a:t>
            </a:r>
            <a:r>
              <a:rPr lang="en-US" altLang="zh-TW" sz="2400" dirty="0" smtClean="0">
                <a:latin typeface="Arial Unicode MS" pitchFamily="34" charset="-120"/>
                <a:ea typeface="Arial Unicode MS" pitchFamily="34" charset="-120"/>
                <a:cs typeface="Arial Unicode MS" pitchFamily="34" charset="-120"/>
              </a:rPr>
              <a:t> &lt; 0)</a:t>
            </a:r>
          </a:p>
          <a:p>
            <a:pPr>
              <a:defRPr/>
            </a:pPr>
            <a:r>
              <a:rPr lang="en-US" altLang="zh-TW" sz="2400" dirty="0" smtClean="0">
                <a:latin typeface="Arial Unicode MS" pitchFamily="34" charset="-120"/>
                <a:ea typeface="Arial Unicode MS" pitchFamily="34" charset="-120"/>
                <a:cs typeface="Arial Unicode MS" pitchFamily="34" charset="-120"/>
              </a:rPr>
              <a:t>	</a:t>
            </a:r>
            <a:r>
              <a:rPr lang="zh-TW" altLang="en-US" sz="2400"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left </a:t>
            </a: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middle + 1;</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else if </a:t>
            </a:r>
            <a:r>
              <a:rPr lang="en-US" altLang="zh-TW" sz="2400" dirty="0">
                <a:latin typeface="Arial Unicode MS" pitchFamily="34" charset="-120"/>
                <a:ea typeface="Arial Unicode MS" pitchFamily="34" charset="-120"/>
                <a:cs typeface="Arial Unicode MS" pitchFamily="34" charset="-120"/>
              </a:rPr>
              <a:t>(list[middle] </a:t>
            </a:r>
            <a:r>
              <a:rPr lang="mr-IN" altLang="zh-TW" sz="2400" dirty="0">
                <a:latin typeface="Arial Unicode MS" pitchFamily="34" charset="-120"/>
                <a:ea typeface="Arial Unicode MS" pitchFamily="34" charset="-120"/>
                <a:cs typeface="Arial Unicode MS" pitchFamily="34" charset="-120"/>
              </a:rPr>
              <a:t>–</a:t>
            </a:r>
            <a:r>
              <a:rPr lang="en-US" altLang="zh-TW" sz="2400" dirty="0">
                <a:latin typeface="Arial Unicode MS" pitchFamily="34" charset="-120"/>
                <a:ea typeface="Arial Unicode MS" pitchFamily="34" charset="-120"/>
                <a:cs typeface="Arial Unicode MS" pitchFamily="34" charset="-120"/>
              </a:rPr>
              <a:t> </a:t>
            </a:r>
            <a:r>
              <a:rPr lang="en-US" altLang="zh-TW" sz="2400" dirty="0" err="1">
                <a:latin typeface="Arial Unicode MS" pitchFamily="34" charset="-120"/>
                <a:ea typeface="Arial Unicode MS" pitchFamily="34" charset="-120"/>
                <a:cs typeface="Arial Unicode MS" pitchFamily="34" charset="-120"/>
              </a:rPr>
              <a:t>searchnum</a:t>
            </a: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&gt; </a:t>
            </a:r>
            <a:r>
              <a:rPr lang="en-US" altLang="zh-TW" sz="2400" dirty="0">
                <a:latin typeface="Arial Unicode MS" pitchFamily="34" charset="-120"/>
                <a:ea typeface="Arial Unicode MS" pitchFamily="34" charset="-120"/>
                <a:cs typeface="Arial Unicode MS" pitchFamily="34" charset="-120"/>
              </a:rPr>
              <a:t>0</a:t>
            </a:r>
            <a:r>
              <a:rPr lang="en-US" altLang="zh-TW" sz="2400" dirty="0" smtClean="0">
                <a:latin typeface="Arial Unicode MS" pitchFamily="34" charset="-120"/>
                <a:ea typeface="Arial Unicode MS" pitchFamily="34" charset="-120"/>
                <a:cs typeface="Arial Unicode MS" pitchFamily="34" charset="-120"/>
              </a:rPr>
              <a:t>)</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right = middle - 1;</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else</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return middle;</a:t>
            </a:r>
          </a:p>
          <a:p>
            <a:pPr>
              <a:defRPr/>
            </a:pPr>
            <a:r>
              <a:rPr lang="en-US" altLang="zh-TW" sz="2400" dirty="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a:t>
            </a:r>
            <a:r>
              <a:rPr lang="en-US" altLang="zh-TW" sz="2400" dirty="0">
                <a:latin typeface="Arial Unicode MS" pitchFamily="34" charset="-120"/>
                <a:ea typeface="Arial Unicode MS" pitchFamily="34" charset="-120"/>
                <a:cs typeface="Arial Unicode MS" pitchFamily="34" charset="-120"/>
              </a:rPr>
              <a:t>	</a:t>
            </a:r>
          </a:p>
          <a:p>
            <a:pPr>
              <a:defRPr/>
            </a:pPr>
            <a:r>
              <a:rPr lang="en-US" altLang="zh-TW" sz="2400" dirty="0">
                <a:latin typeface="Arial Unicode MS" pitchFamily="34" charset="-120"/>
                <a:ea typeface="Arial Unicode MS" pitchFamily="34" charset="-120"/>
                <a:cs typeface="Arial Unicode MS" pitchFamily="34" charset="-120"/>
              </a:rPr>
              <a:t>      return -1;</a:t>
            </a:r>
          </a:p>
          <a:p>
            <a:pPr>
              <a:defRPr/>
            </a:pPr>
            <a:r>
              <a:rPr lang="en-US" altLang="zh-TW" sz="2400" dirty="0">
                <a:latin typeface="Arial Unicode MS" pitchFamily="34" charset="-120"/>
                <a:ea typeface="Arial Unicode MS" pitchFamily="34" charset="-120"/>
                <a:cs typeface="Arial Unicode MS" pitchFamily="34" charset="-120"/>
              </a:rPr>
              <a:t>}</a:t>
            </a:r>
          </a:p>
        </p:txBody>
      </p:sp>
    </p:spTree>
    <p:extLst>
      <p:ext uri="{BB962C8B-B14F-4D97-AF65-F5344CB8AC3E}">
        <p14:creationId xmlns:p14="http://schemas.microsoft.com/office/powerpoint/2010/main" val="141334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854982"/>
            <a:ext cx="10515600" cy="1325563"/>
          </a:xfrm>
        </p:spPr>
        <p:txBody>
          <a:bodyPr/>
          <a:lstStyle/>
          <a:p>
            <a:r>
              <a:rPr lang="zh-TW" altLang="en-US" dirty="0" smtClean="0"/>
              <a:t>什麼是演算法？</a:t>
            </a:r>
            <a:endParaRPr lang="zh-TW" altLang="en-US" dirty="0"/>
          </a:p>
        </p:txBody>
      </p:sp>
      <p:sp>
        <p:nvSpPr>
          <p:cNvPr id="3" name="內容版面配置區 2"/>
          <p:cNvSpPr>
            <a:spLocks noGrp="1"/>
          </p:cNvSpPr>
          <p:nvPr>
            <p:ph idx="1"/>
          </p:nvPr>
        </p:nvSpPr>
        <p:spPr>
          <a:xfrm>
            <a:off x="838200" y="2579914"/>
            <a:ext cx="9619488" cy="4135233"/>
          </a:xfrm>
        </p:spPr>
        <p:txBody>
          <a:bodyPr>
            <a:normAutofit/>
          </a:bodyPr>
          <a:lstStyle/>
          <a:p>
            <a:r>
              <a:rPr lang="zh-TW" altLang="en-US" dirty="0"/>
              <a:t>演算法 為一個有限個數的指令所組成的集合</a:t>
            </a:r>
            <a:r>
              <a:rPr lang="zh-TW" altLang="en-US" dirty="0" smtClean="0"/>
              <a:t>。</a:t>
            </a:r>
            <a:endParaRPr lang="en-US" altLang="zh-TW" dirty="0" smtClean="0"/>
          </a:p>
          <a:p>
            <a:pPr lvl="1"/>
            <a:r>
              <a:rPr lang="zh-TW" altLang="en-US" sz="2600" dirty="0"/>
              <a:t>只要遵循這些指令一步一步做，就可來完成某個特定的工作</a:t>
            </a:r>
            <a:r>
              <a:rPr lang="zh-TW" altLang="en-US" sz="2600" dirty="0" smtClean="0"/>
              <a:t>。</a:t>
            </a:r>
            <a:endParaRPr lang="en-US" altLang="zh-TW" sz="2600" dirty="0" smtClean="0"/>
          </a:p>
          <a:p>
            <a:pPr lvl="1"/>
            <a:r>
              <a:rPr lang="zh-TW" altLang="en-US" sz="2800" dirty="0"/>
              <a:t>換句話說，演算法一定是為某個特定的工作去設計的。</a:t>
            </a:r>
            <a:endParaRPr lang="en-US" altLang="zh-TW" sz="2600" dirty="0" smtClean="0"/>
          </a:p>
        </p:txBody>
      </p:sp>
    </p:spTree>
    <p:extLst>
      <p:ext uri="{BB962C8B-B14F-4D97-AF65-F5344CB8AC3E}">
        <p14:creationId xmlns:p14="http://schemas.microsoft.com/office/powerpoint/2010/main" val="1503389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效能分析</a:t>
            </a:r>
            <a:endParaRPr kumimoji="1" lang="zh-TW" altLang="en-US" dirty="0"/>
          </a:p>
        </p:txBody>
      </p:sp>
      <p:sp>
        <p:nvSpPr>
          <p:cNvPr id="3" name="內容版面配置區 2"/>
          <p:cNvSpPr>
            <a:spLocks noGrp="1"/>
          </p:cNvSpPr>
          <p:nvPr>
            <p:ph idx="1"/>
          </p:nvPr>
        </p:nvSpPr>
        <p:spPr/>
        <p:txBody>
          <a:bodyPr/>
          <a:lstStyle/>
          <a:p>
            <a:r>
              <a:rPr kumimoji="1" lang="zh-TW" altLang="en-US" dirty="0" smtClean="0"/>
              <a:t>請分析選擇排序法的空間複雜度（以</a:t>
            </a:r>
            <a:r>
              <a:rPr kumimoji="1" lang="en-US" altLang="zh-TW" dirty="0" smtClean="0"/>
              <a:t>Big-O</a:t>
            </a:r>
            <a:r>
              <a:rPr kumimoji="1" lang="zh-TW" altLang="en-US" dirty="0" smtClean="0"/>
              <a:t>表示）</a:t>
            </a:r>
            <a:endParaRPr kumimoji="1" lang="en-US" altLang="zh-TW" dirty="0" smtClean="0"/>
          </a:p>
          <a:p>
            <a:r>
              <a:rPr kumimoji="1" lang="zh-TW" altLang="en-US" dirty="0"/>
              <a:t>請分析選擇排序法</a:t>
            </a:r>
            <a:r>
              <a:rPr kumimoji="1" lang="zh-TW" altLang="en-US" dirty="0" smtClean="0"/>
              <a:t>的時間</a:t>
            </a:r>
            <a:r>
              <a:rPr kumimoji="1" lang="zh-TW" altLang="en-US" dirty="0"/>
              <a:t>複雜度（以</a:t>
            </a:r>
            <a:r>
              <a:rPr kumimoji="1" lang="en-US" altLang="zh-TW" dirty="0"/>
              <a:t>Big-O</a:t>
            </a:r>
            <a:r>
              <a:rPr kumimoji="1" lang="zh-TW" altLang="en-US" dirty="0"/>
              <a:t>表示）</a:t>
            </a:r>
            <a:endParaRPr kumimoji="1" lang="en-US" altLang="zh-TW" dirty="0"/>
          </a:p>
          <a:p>
            <a:endParaRPr kumimoji="1" lang="en-US" altLang="zh-TW" dirty="0" smtClean="0"/>
          </a:p>
        </p:txBody>
      </p:sp>
    </p:spTree>
    <p:extLst>
      <p:ext uri="{BB962C8B-B14F-4D97-AF65-F5344CB8AC3E}">
        <p14:creationId xmlns:p14="http://schemas.microsoft.com/office/powerpoint/2010/main" val="21178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演算法的特性</a:t>
            </a:r>
            <a:endParaRPr lang="zh-TW" altLang="en-US" dirty="0"/>
          </a:p>
        </p:txBody>
      </p:sp>
      <p:sp>
        <p:nvSpPr>
          <p:cNvPr id="3" name="內容版面配置區 2"/>
          <p:cNvSpPr>
            <a:spLocks noGrp="1"/>
          </p:cNvSpPr>
          <p:nvPr>
            <p:ph idx="1"/>
          </p:nvPr>
        </p:nvSpPr>
        <p:spPr>
          <a:xfrm>
            <a:off x="838200" y="1926770"/>
            <a:ext cx="9619488" cy="4788377"/>
          </a:xfrm>
        </p:spPr>
        <p:txBody>
          <a:bodyPr>
            <a:normAutofit/>
          </a:bodyPr>
          <a:lstStyle/>
          <a:p>
            <a:r>
              <a:rPr lang="zh-TW" altLang="en-US" sz="3400" dirty="0" smtClean="0"/>
              <a:t>輸入（</a:t>
            </a:r>
            <a:r>
              <a:rPr lang="en-US" altLang="zh-TW" sz="3400" dirty="0" smtClean="0"/>
              <a:t>Input</a:t>
            </a:r>
            <a:r>
              <a:rPr lang="zh-TW" altLang="en-US" sz="3400" dirty="0" smtClean="0"/>
              <a:t>）</a:t>
            </a:r>
            <a:endParaRPr lang="en-US" altLang="zh-TW" sz="3400" dirty="0" smtClean="0"/>
          </a:p>
          <a:p>
            <a:r>
              <a:rPr lang="zh-TW" altLang="en-US" sz="3400" dirty="0" smtClean="0"/>
              <a:t>輸出（</a:t>
            </a:r>
            <a:r>
              <a:rPr lang="en-US" altLang="zh-TW" sz="3400" dirty="0"/>
              <a:t>O</a:t>
            </a:r>
            <a:r>
              <a:rPr lang="en-US" altLang="zh-TW" sz="3400" dirty="0" smtClean="0"/>
              <a:t>utput</a:t>
            </a:r>
            <a:r>
              <a:rPr lang="zh-TW" altLang="en-US" sz="3400" dirty="0"/>
              <a:t>）</a:t>
            </a:r>
            <a:endParaRPr lang="en-US" altLang="zh-TW" sz="3400" dirty="0"/>
          </a:p>
          <a:p>
            <a:r>
              <a:rPr lang="zh-TW" altLang="en-US" sz="3400" dirty="0"/>
              <a:t>確定</a:t>
            </a:r>
            <a:r>
              <a:rPr lang="zh-TW" altLang="en-US" sz="3400" dirty="0" smtClean="0"/>
              <a:t>性</a:t>
            </a:r>
            <a:r>
              <a:rPr lang="en-US" altLang="zh-TW" sz="3400" dirty="0" smtClean="0"/>
              <a:t>(Definiteness</a:t>
            </a:r>
            <a:r>
              <a:rPr lang="zh-TW" altLang="en-US" sz="3400" dirty="0" smtClean="0"/>
              <a:t>）</a:t>
            </a:r>
            <a:endParaRPr lang="en-US" altLang="zh-TW" sz="3400" dirty="0"/>
          </a:p>
          <a:p>
            <a:r>
              <a:rPr lang="zh-TW" altLang="en-US" sz="3400" dirty="0" smtClean="0"/>
              <a:t>有限性（</a:t>
            </a:r>
            <a:r>
              <a:rPr lang="en-US" altLang="zh-TW" sz="3400" dirty="0" smtClean="0"/>
              <a:t>Finiteness</a:t>
            </a:r>
            <a:r>
              <a:rPr lang="zh-TW" altLang="en-US" sz="3400" dirty="0" smtClean="0"/>
              <a:t>）</a:t>
            </a:r>
            <a:endParaRPr lang="en-US" altLang="zh-TW" sz="3400" dirty="0"/>
          </a:p>
          <a:p>
            <a:r>
              <a:rPr lang="zh-TW" altLang="en-US" sz="3400" dirty="0" smtClean="0"/>
              <a:t>有效性（</a:t>
            </a:r>
            <a:r>
              <a:rPr lang="en-US" altLang="zh-TW" sz="3400" dirty="0" smtClean="0"/>
              <a:t>Effectiveness</a:t>
            </a:r>
            <a:r>
              <a:rPr lang="zh-TW" altLang="en-US" sz="3400" dirty="0" smtClean="0"/>
              <a:t>）</a:t>
            </a:r>
            <a:endParaRPr lang="zh-TW" altLang="en-US" sz="2600" dirty="0"/>
          </a:p>
        </p:txBody>
      </p:sp>
    </p:spTree>
    <p:extLst>
      <p:ext uri="{BB962C8B-B14F-4D97-AF65-F5344CB8AC3E}">
        <p14:creationId xmlns:p14="http://schemas.microsoft.com/office/powerpoint/2010/main" val="188173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594303"/>
          </a:xfrm>
        </p:spPr>
        <p:txBody>
          <a:bodyPr/>
          <a:lstStyle/>
          <a:p>
            <a:r>
              <a:rPr lang="zh-TW" altLang="en-US" dirty="0" smtClean="0"/>
              <a:t>輸入</a:t>
            </a:r>
            <a:endParaRPr lang="zh-TW" altLang="en-US" dirty="0"/>
          </a:p>
        </p:txBody>
      </p:sp>
      <p:sp>
        <p:nvSpPr>
          <p:cNvPr id="3" name="內容版面配置區 2"/>
          <p:cNvSpPr>
            <a:spLocks noGrp="1"/>
          </p:cNvSpPr>
          <p:nvPr>
            <p:ph idx="1"/>
          </p:nvPr>
        </p:nvSpPr>
        <p:spPr>
          <a:xfrm>
            <a:off x="838200" y="1959428"/>
            <a:ext cx="9619488" cy="4755719"/>
          </a:xfrm>
        </p:spPr>
        <p:txBody>
          <a:bodyPr>
            <a:normAutofit/>
          </a:bodyPr>
          <a:lstStyle/>
          <a:p>
            <a:r>
              <a:rPr lang="zh-TW" altLang="en-US" sz="3000" dirty="0" smtClean="0"/>
              <a:t>經由外部所提供的資訊。</a:t>
            </a:r>
            <a:endParaRPr lang="en-US" altLang="zh-TW" sz="3000" dirty="0" smtClean="0"/>
          </a:p>
          <a:p>
            <a:pPr lvl="1"/>
            <a:r>
              <a:rPr lang="zh-TW" altLang="en-US" sz="2600" dirty="0" smtClean="0"/>
              <a:t>有些演算法需要</a:t>
            </a:r>
            <a:r>
              <a:rPr lang="zh-TW" altLang="en-US" sz="2800" dirty="0" smtClean="0"/>
              <a:t>，</a:t>
            </a:r>
            <a:r>
              <a:rPr lang="zh-TW" altLang="en-US" sz="2800" dirty="0"/>
              <a:t>有些不需要，所需的資料及資訊已寫在程式碼中</a:t>
            </a:r>
            <a:r>
              <a:rPr lang="zh-TW" altLang="en-US" sz="2800" dirty="0" smtClean="0"/>
              <a:t>。</a:t>
            </a:r>
            <a:endParaRPr lang="en-US" altLang="zh-TW" sz="2600" dirty="0" smtClean="0"/>
          </a:p>
        </p:txBody>
      </p:sp>
    </p:spTree>
    <p:extLst>
      <p:ext uri="{BB962C8B-B14F-4D97-AF65-F5344CB8AC3E}">
        <p14:creationId xmlns:p14="http://schemas.microsoft.com/office/powerpoint/2010/main" val="45522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輸出</a:t>
            </a:r>
            <a:endParaRPr lang="zh-TW" altLang="en-US" dirty="0"/>
          </a:p>
        </p:txBody>
      </p:sp>
      <p:sp>
        <p:nvSpPr>
          <p:cNvPr id="3" name="內容版面配置區 2"/>
          <p:cNvSpPr>
            <a:spLocks noGrp="1"/>
          </p:cNvSpPr>
          <p:nvPr>
            <p:ph idx="1"/>
          </p:nvPr>
        </p:nvSpPr>
        <p:spPr>
          <a:xfrm>
            <a:off x="838200" y="1894114"/>
            <a:ext cx="9619488" cy="4821034"/>
          </a:xfrm>
        </p:spPr>
        <p:txBody>
          <a:bodyPr>
            <a:normAutofit/>
          </a:bodyPr>
          <a:lstStyle/>
          <a:p>
            <a:r>
              <a:rPr lang="zh-TW" altLang="en-US" sz="3200" dirty="0" smtClean="0"/>
              <a:t>演算</a:t>
            </a:r>
            <a:r>
              <a:rPr lang="zh-TW" altLang="en-US" sz="3200" dirty="0"/>
              <a:t>法運算完必須要有一個</a:t>
            </a:r>
            <a:r>
              <a:rPr lang="zh-TW" altLang="en-US" sz="3200" dirty="0" smtClean="0"/>
              <a:t>結果</a:t>
            </a:r>
            <a:r>
              <a:rPr lang="zh-TW" altLang="en-US" sz="3200" smtClean="0"/>
              <a:t>產生。</a:t>
            </a:r>
            <a:endParaRPr lang="en-US" altLang="zh-TW" sz="3400" dirty="0"/>
          </a:p>
        </p:txBody>
      </p:sp>
    </p:spTree>
    <p:extLst>
      <p:ext uri="{BB962C8B-B14F-4D97-AF65-F5344CB8AC3E}">
        <p14:creationId xmlns:p14="http://schemas.microsoft.com/office/powerpoint/2010/main" val="193152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77396"/>
            <a:ext cx="10515600" cy="1325563"/>
          </a:xfrm>
        </p:spPr>
        <p:txBody>
          <a:bodyPr/>
          <a:lstStyle/>
          <a:p>
            <a:r>
              <a:rPr lang="zh-TW" altLang="en-US" dirty="0" smtClean="0"/>
              <a:t>確定性</a:t>
            </a:r>
            <a:endParaRPr lang="zh-TW" altLang="en-US" dirty="0"/>
          </a:p>
        </p:txBody>
      </p:sp>
      <p:sp>
        <p:nvSpPr>
          <p:cNvPr id="3" name="內容版面配置區 2"/>
          <p:cNvSpPr>
            <a:spLocks noGrp="1"/>
          </p:cNvSpPr>
          <p:nvPr>
            <p:ph idx="1"/>
          </p:nvPr>
        </p:nvSpPr>
        <p:spPr>
          <a:xfrm>
            <a:off x="838200" y="2204356"/>
            <a:ext cx="9619488" cy="4510791"/>
          </a:xfrm>
        </p:spPr>
        <p:txBody>
          <a:bodyPr>
            <a:normAutofit/>
          </a:bodyPr>
          <a:lstStyle/>
          <a:p>
            <a:r>
              <a:rPr lang="zh-TW" altLang="en-US" sz="3600" dirty="0"/>
              <a:t>沒有奇異性，沒有</a:t>
            </a:r>
            <a:r>
              <a:rPr lang="zh-TW" altLang="en-US" sz="3600" dirty="0" smtClean="0"/>
              <a:t>模糊性。</a:t>
            </a:r>
            <a:endParaRPr lang="en-US" altLang="zh-TW" sz="3600" dirty="0" smtClean="0"/>
          </a:p>
          <a:p>
            <a:pPr lvl="1"/>
            <a:r>
              <a:rPr lang="zh-TW" altLang="en-US" sz="3200" dirty="0" smtClean="0"/>
              <a:t>代表每</a:t>
            </a:r>
            <a:r>
              <a:rPr lang="zh-TW" altLang="en-US" sz="3200" dirty="0"/>
              <a:t>個指令都必須清楚的</a:t>
            </a:r>
            <a:r>
              <a:rPr lang="zh-TW" altLang="en-US" sz="3200" dirty="0" smtClean="0"/>
              <a:t>定義所</a:t>
            </a:r>
            <a:r>
              <a:rPr lang="zh-TW" altLang="en-US" sz="3200" dirty="0"/>
              <a:t>做的動作為何。</a:t>
            </a:r>
            <a:endParaRPr lang="zh-TW" altLang="en-US" sz="2200" dirty="0"/>
          </a:p>
        </p:txBody>
      </p:sp>
    </p:spTree>
    <p:extLst>
      <p:ext uri="{BB962C8B-B14F-4D97-AF65-F5344CB8AC3E}">
        <p14:creationId xmlns:p14="http://schemas.microsoft.com/office/powerpoint/2010/main" val="5393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有限性</a:t>
            </a:r>
            <a:endParaRPr lang="zh-TW" altLang="en-US" dirty="0"/>
          </a:p>
        </p:txBody>
      </p:sp>
      <p:sp>
        <p:nvSpPr>
          <p:cNvPr id="3" name="內容版面配置區 2"/>
          <p:cNvSpPr>
            <a:spLocks noGrp="1"/>
          </p:cNvSpPr>
          <p:nvPr>
            <p:ph idx="1"/>
          </p:nvPr>
        </p:nvSpPr>
        <p:spPr>
          <a:xfrm>
            <a:off x="838200" y="2106386"/>
            <a:ext cx="9619488" cy="4608762"/>
          </a:xfrm>
        </p:spPr>
        <p:txBody>
          <a:bodyPr>
            <a:normAutofit/>
          </a:bodyPr>
          <a:lstStyle/>
          <a:p>
            <a:r>
              <a:rPr lang="zh-TW" altLang="en-US" sz="3600" dirty="0"/>
              <a:t>演算法一步一步往下</a:t>
            </a:r>
            <a:r>
              <a:rPr lang="zh-TW" altLang="en-US" sz="3600" dirty="0" smtClean="0"/>
              <a:t>做。</a:t>
            </a:r>
            <a:endParaRPr lang="en-US" altLang="zh-TW" sz="3600" dirty="0" smtClean="0"/>
          </a:p>
          <a:p>
            <a:r>
              <a:rPr lang="zh-TW" altLang="en-US" sz="3600" dirty="0" smtClean="0"/>
              <a:t>在</a:t>
            </a:r>
            <a:r>
              <a:rPr lang="zh-TW" altLang="en-US" sz="3600" dirty="0"/>
              <a:t>有限的步驟以內一定會結束</a:t>
            </a:r>
            <a:r>
              <a:rPr lang="zh-TW" altLang="en-US" sz="3600" dirty="0" smtClean="0"/>
              <a:t>。</a:t>
            </a:r>
            <a:endParaRPr lang="en-US" altLang="zh-TW" sz="3600" dirty="0" smtClean="0"/>
          </a:p>
          <a:p>
            <a:r>
              <a:rPr lang="zh-TW" altLang="en-US" sz="3600" dirty="0" smtClean="0"/>
              <a:t>一個演算法</a:t>
            </a:r>
            <a:r>
              <a:rPr lang="zh-TW" altLang="en-US" sz="3600" dirty="0"/>
              <a:t>不能無止盡的執行而不停止。</a:t>
            </a:r>
            <a:endParaRPr lang="en-US" altLang="zh-TW" sz="3600" dirty="0"/>
          </a:p>
          <a:p>
            <a:endParaRPr lang="en-US" altLang="zh-TW" sz="3400" dirty="0"/>
          </a:p>
        </p:txBody>
      </p:sp>
    </p:spTree>
    <p:extLst>
      <p:ext uri="{BB962C8B-B14F-4D97-AF65-F5344CB8AC3E}">
        <p14:creationId xmlns:p14="http://schemas.microsoft.com/office/powerpoint/2010/main" val="15615488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2933</TotalTime>
  <Words>6103</Words>
  <Application>Microsoft Macintosh PowerPoint</Application>
  <PresentationFormat>寬螢幕</PresentationFormat>
  <Paragraphs>606</Paragraphs>
  <Slides>40</Slides>
  <Notes>36</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2</vt:i4>
      </vt:variant>
      <vt:variant>
        <vt:lpstr>投影片標題</vt:lpstr>
      </vt:variant>
      <vt:variant>
        <vt:i4>40</vt:i4>
      </vt:variant>
    </vt:vector>
  </HeadingPairs>
  <TitlesOfParts>
    <vt:vector size="53" baseType="lpstr">
      <vt:lpstr>Arial Unicode MS</vt:lpstr>
      <vt:lpstr>Calibri</vt:lpstr>
      <vt:lpstr>Gill Sans MT</vt:lpstr>
      <vt:lpstr>Microsoft JhengHei</vt:lpstr>
      <vt:lpstr>Symbol</vt:lpstr>
      <vt:lpstr>Times New Roman</vt:lpstr>
      <vt:lpstr>Wingdings 2</vt:lpstr>
      <vt:lpstr>微軟正黑體</vt:lpstr>
      <vt:lpstr>新細明體</vt:lpstr>
      <vt:lpstr>Arial</vt:lpstr>
      <vt:lpstr>Office 佈景主題</vt:lpstr>
      <vt:lpstr>Equation</vt:lpstr>
      <vt:lpstr>方程式</vt:lpstr>
      <vt:lpstr>資料結構</vt:lpstr>
      <vt:lpstr>資料結構課程是什麼？</vt:lpstr>
      <vt:lpstr>演算法決定效率</vt:lpstr>
      <vt:lpstr>什麼是演算法？</vt:lpstr>
      <vt:lpstr>演算法的特性</vt:lpstr>
      <vt:lpstr>輸入</vt:lpstr>
      <vt:lpstr>輸出</vt:lpstr>
      <vt:lpstr>確定性</vt:lpstr>
      <vt:lpstr>有限性</vt:lpstr>
      <vt:lpstr>有效性</vt:lpstr>
      <vt:lpstr>效能分析</vt:lpstr>
      <vt:lpstr>空間複雜度</vt:lpstr>
      <vt:lpstr>範例說明一</vt:lpstr>
      <vt:lpstr>範例說明二：迴圈</vt:lpstr>
      <vt:lpstr>範例說明三：遞迴函式</vt:lpstr>
      <vt:lpstr>範例說明三：遞迴函式</vt:lpstr>
      <vt:lpstr>PowerPoint 簡報</vt:lpstr>
      <vt:lpstr>時間複雜度</vt:lpstr>
      <vt:lpstr>計算程式執行的步驟（範例一）</vt:lpstr>
      <vt:lpstr>計算程式執行的步驟（範例二）</vt:lpstr>
      <vt:lpstr>漸進符號（Asymptotic Notation）</vt:lpstr>
      <vt:lpstr>Big “oh”  O (．)</vt:lpstr>
      <vt:lpstr>用口語化的方式解釋...</vt:lpstr>
      <vt:lpstr>PowerPoint 簡報</vt:lpstr>
      <vt:lpstr>定理</vt:lpstr>
      <vt:lpstr>Omega Ω (．)</vt:lpstr>
      <vt:lpstr>用口語化的方式解釋...</vt:lpstr>
      <vt:lpstr>Theta Θ (．)</vt:lpstr>
      <vt:lpstr>漸進分析（Asymptotic Analysis）</vt:lpstr>
      <vt:lpstr>漸進複雜度分析（範例一）</vt:lpstr>
      <vt:lpstr>漸進複雜度分析（範例二）</vt:lpstr>
      <vt:lpstr>漸進複雜度分析（範例三）</vt:lpstr>
      <vt:lpstr>練習：複雜度分析</vt:lpstr>
      <vt:lpstr>選擇排序法（Selection Sort）</vt:lpstr>
      <vt:lpstr>選擇排序法演算法</vt:lpstr>
      <vt:lpstr>選擇排序法：以C#實作</vt:lpstr>
      <vt:lpstr>效能分析</vt:lpstr>
      <vt:lpstr>二元搜尋法（Binary Search）</vt:lpstr>
      <vt:lpstr>PowerPoint 簡報</vt:lpstr>
      <vt:lpstr>效能分析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Sheng-Fang Huang</dc:creator>
  <cp:lastModifiedBy>Sheng-Fang Huang</cp:lastModifiedBy>
  <cp:revision>191</cp:revision>
  <dcterms:created xsi:type="dcterms:W3CDTF">2017-08-24T22:21:17Z</dcterms:created>
  <dcterms:modified xsi:type="dcterms:W3CDTF">2017-09-06T00:42:23Z</dcterms:modified>
</cp:coreProperties>
</file>