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46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6353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6752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3323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6/6/2024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83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861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1514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235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767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1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99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6/6/2024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206995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cs.opencv.org/3.2.0/d1/dc5/tutorial_background_subtraction.html" TargetMode="External"/><Relationship Id="rId3" Type="http://schemas.openxmlformats.org/officeDocument/2006/relationships/hyperlink" Target="https://medium.com/@muhammadsabih56/background-subtraction-in-computer-vision-402ddc79cb1b" TargetMode="External"/><Relationship Id="rId7" Type="http://schemas.openxmlformats.org/officeDocument/2006/relationships/hyperlink" Target="https://docs.opencv.org/3.4/dd/d7d/saturate_8hpp.html" TargetMode="External"/><Relationship Id="rId2" Type="http://schemas.openxmlformats.org/officeDocument/2006/relationships/hyperlink" Target="https://cvexplained.wordpress.com/2020/04/17/running-average-model-background-subtraction/" TargetMode="External"/><Relationship Id="rId1" Type="http://schemas.openxmlformats.org/officeDocument/2006/relationships/slideLayout" Target="../slideLayouts/slideLayout2.xml"/><Relationship Id="rId6" Type="http://schemas.openxmlformats.org/officeDocument/2006/relationships/hyperlink" Target="https://core.ac.uk/download/pdf/84725332.pdf" TargetMode="External"/><Relationship Id="rId5" Type="http://schemas.openxmlformats.org/officeDocument/2006/relationships/hyperlink" Target="http://pione.dinf.usherbrooke.ca/dataset" TargetMode="External"/><Relationship Id="rId10" Type="http://schemas.openxmlformats.org/officeDocument/2006/relationships/hyperlink" Target="https://gist.github.com/yangcha/38f2fa630e223a8546f9b48ebbb3e61a" TargetMode="External"/><Relationship Id="rId4" Type="http://schemas.openxmlformats.org/officeDocument/2006/relationships/hyperlink" Target="https://www.programiz.com/cpp-programming/library-function/cmath/fabs" TargetMode="External"/><Relationship Id="rId9" Type="http://schemas.openxmlformats.org/officeDocument/2006/relationships/hyperlink" Target="https://codedeepai.com/finding-difference-between-multiple-images-using-opencv-and-pyth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BFE93C-B81A-A2CD-C37E-2CF66BC88BBB}"/>
              </a:ext>
            </a:extLst>
          </p:cNvPr>
          <p:cNvSpPr>
            <a:spLocks noGrp="1"/>
          </p:cNvSpPr>
          <p:nvPr>
            <p:ph type="ctrTitle"/>
          </p:nvPr>
        </p:nvSpPr>
        <p:spPr>
          <a:xfrm>
            <a:off x="4875975" y="1080000"/>
            <a:ext cx="6307200" cy="2185200"/>
          </a:xfrm>
        </p:spPr>
        <p:txBody>
          <a:bodyPr>
            <a:normAutofit/>
          </a:bodyPr>
          <a:lstStyle/>
          <a:p>
            <a:r>
              <a:rPr lang="en-US" dirty="0" err="1">
                <a:latin typeface="Times New Roman" panose="02020603050405020304" pitchFamily="18" charset="0"/>
                <a:cs typeface="Times New Roman" panose="02020603050405020304" pitchFamily="18" charset="0"/>
              </a:rPr>
              <a:t>Extragerea</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și modelarea fundalului</a:t>
            </a:r>
            <a:endParaRPr lang="en-US"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DB165B74-828E-2A78-0C56-EC35A21E530B}"/>
              </a:ext>
            </a:extLst>
          </p:cNvPr>
          <p:cNvSpPr>
            <a:spLocks noGrp="1"/>
          </p:cNvSpPr>
          <p:nvPr>
            <p:ph type="subTitle" idx="1"/>
          </p:nvPr>
        </p:nvSpPr>
        <p:spPr>
          <a:xfrm>
            <a:off x="4875975" y="4067999"/>
            <a:ext cx="6307200" cy="2185197"/>
          </a:xfrm>
        </p:spPr>
        <p:txBody>
          <a:bodyPr>
            <a:normAutofit fontScale="25000" lnSpcReduction="20000"/>
          </a:bodyPr>
          <a:lstStyle/>
          <a:p>
            <a:r>
              <a:rPr lang="ro-RO" sz="8000">
                <a:latin typeface="Times New Roman" panose="02020603050405020304" pitchFamily="18" charset="0"/>
                <a:cs typeface="Times New Roman" panose="02020603050405020304" pitchFamily="18" charset="0"/>
              </a:rPr>
              <a:t>Prezentat de Pojar Andrei-Gabriel</a:t>
            </a:r>
          </a:p>
          <a:p>
            <a:r>
              <a:rPr lang="ro-RO" sz="8000">
                <a:latin typeface="Times New Roman" panose="02020603050405020304" pitchFamily="18" charset="0"/>
                <a:cs typeface="Times New Roman" panose="02020603050405020304" pitchFamily="18" charset="0"/>
              </a:rPr>
              <a:t>Grupa</a:t>
            </a:r>
            <a:r>
              <a:rPr lang="en-US" sz="8000">
                <a:latin typeface="Times New Roman" panose="02020603050405020304" pitchFamily="18" charset="0"/>
                <a:cs typeface="Times New Roman" panose="02020603050405020304" pitchFamily="18" charset="0"/>
              </a:rPr>
              <a:t>: 30233</a:t>
            </a:r>
          </a:p>
          <a:p>
            <a:r>
              <a:rPr lang="en-US" sz="8000">
                <a:latin typeface="Times New Roman" panose="02020603050405020304" pitchFamily="18" charset="0"/>
                <a:cs typeface="Times New Roman" panose="02020603050405020304" pitchFamily="18" charset="0"/>
              </a:rPr>
              <a:t>Disciplina: Procesarea imaginilor</a:t>
            </a:r>
          </a:p>
          <a:p>
            <a:r>
              <a:rPr lang="en-US" sz="8000">
                <a:latin typeface="Times New Roman" panose="02020603050405020304" pitchFamily="18" charset="0"/>
                <a:cs typeface="Times New Roman" panose="02020603050405020304" pitchFamily="18" charset="0"/>
              </a:rPr>
              <a:t>An: 2024</a:t>
            </a:r>
          </a:p>
          <a:p>
            <a:r>
              <a:rPr lang="en-US" sz="8000">
                <a:latin typeface="Times New Roman" panose="02020603050405020304" pitchFamily="18" charset="0"/>
                <a:cs typeface="Times New Roman" panose="02020603050405020304" pitchFamily="18" charset="0"/>
              </a:rPr>
              <a:t>Profesor coordonator: Varga Robert</a:t>
            </a:r>
          </a:p>
          <a:p>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BC58058-5B4E-6C6A-7B65-2E9A4C27B732}"/>
              </a:ext>
            </a:extLst>
          </p:cNvPr>
          <p:cNvPicPr>
            <a:picLocks noChangeAspect="1"/>
          </p:cNvPicPr>
          <p:nvPr/>
        </p:nvPicPr>
        <p:blipFill rotWithShape="1">
          <a:blip r:embed="rId2"/>
          <a:srcRect l="31060" r="26683"/>
          <a:stretch/>
        </p:blipFill>
        <p:spPr>
          <a:xfrm>
            <a:off x="20" y="10"/>
            <a:ext cx="3863955" cy="6857989"/>
          </a:xfrm>
          <a:prstGeom prst="rect">
            <a:avLst/>
          </a:prstGeom>
        </p:spPr>
      </p:pic>
      <p:cxnSp>
        <p:nvCxnSpPr>
          <p:cNvPr id="17" name="Straight Connector 1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3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80570-75FB-7E73-4162-278A9BF47F43}"/>
              </a:ext>
            </a:extLst>
          </p:cNvPr>
          <p:cNvSpPr>
            <a:spLocks noGrp="1"/>
          </p:cNvSpPr>
          <p:nvPr>
            <p:ph type="title"/>
          </p:nvPr>
        </p:nvSpPr>
        <p:spPr>
          <a:xfrm>
            <a:off x="990000" y="540000"/>
            <a:ext cx="3528000" cy="2303213"/>
          </a:xfrm>
        </p:spPr>
        <p:txBody>
          <a:bodyPr anchor="ctr">
            <a:normAutofit/>
          </a:bodyPr>
          <a:lstStyle/>
          <a:p>
            <a:pPr algn="ctr"/>
            <a:r>
              <a:rPr lang="ro-RO" dirty="0">
                <a:latin typeface="Times New Roman" panose="02020603050405020304" pitchFamily="18" charset="0"/>
                <a:cs typeface="Times New Roman" panose="02020603050405020304" pitchFamily="18" charset="0"/>
              </a:rPr>
              <a:t>Demonstrarea rezultatelor</a:t>
            </a:r>
            <a:endParaRPr lang="en-US" dirty="0"/>
          </a:p>
        </p:txBody>
      </p:sp>
      <p:cxnSp>
        <p:nvCxnSpPr>
          <p:cNvPr id="24" name="Straight Connector 2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3AAB919-58F3-A066-2580-B6C77BB123FF}"/>
              </a:ext>
            </a:extLst>
          </p:cNvPr>
          <p:cNvSpPr>
            <a:spLocks noGrp="1"/>
          </p:cNvSpPr>
          <p:nvPr>
            <p:ph idx="1"/>
          </p:nvPr>
        </p:nvSpPr>
        <p:spPr>
          <a:xfrm>
            <a:off x="5543552" y="450000"/>
            <a:ext cx="6107460" cy="2484000"/>
          </a:xfrm>
        </p:spPr>
        <p:txBody>
          <a:bodyPr anchor="ctr">
            <a:normAutofit/>
          </a:bodyPr>
          <a:lstStyle/>
          <a:p>
            <a:pPr algn="just"/>
            <a:r>
              <a:rPr lang="en-US" sz="1600" dirty="0" err="1">
                <a:latin typeface="Times New Roman" panose="02020603050405020304" pitchFamily="18" charset="0"/>
                <a:cs typeface="Times New Roman" panose="02020603050405020304" pitchFamily="18" charset="0"/>
              </a:rPr>
              <a:t>Aici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rezultatele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anumit</a:t>
            </a:r>
            <a:r>
              <a:rPr lang="ro-RO" sz="1600" dirty="0">
                <a:latin typeface="Times New Roman" panose="02020603050405020304" pitchFamily="18" charset="0"/>
                <a:cs typeface="Times New Roman" panose="02020603050405020304" pitchFamily="18" charset="0"/>
              </a:rPr>
              <a:t>ă secvență de imagini în care alfa are valorile 0.5(în prima imagine) și 0.005(în a doua imagine)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FBFC23B-4417-0E96-D8B6-F7635190062B}"/>
              </a:ext>
            </a:extLst>
          </p:cNvPr>
          <p:cNvPicPr>
            <a:picLocks noChangeAspect="1"/>
          </p:cNvPicPr>
          <p:nvPr/>
        </p:nvPicPr>
        <p:blipFill>
          <a:blip r:embed="rId2"/>
          <a:stretch>
            <a:fillRect/>
          </a:stretch>
        </p:blipFill>
        <p:spPr>
          <a:xfrm>
            <a:off x="2371879" y="3429000"/>
            <a:ext cx="7448594" cy="2886330"/>
          </a:xfrm>
          <a:prstGeom prst="rect">
            <a:avLst/>
          </a:prstGeom>
        </p:spPr>
      </p:pic>
    </p:spTree>
    <p:extLst>
      <p:ext uri="{BB962C8B-B14F-4D97-AF65-F5344CB8AC3E}">
        <p14:creationId xmlns:p14="http://schemas.microsoft.com/office/powerpoint/2010/main" val="160886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7E712-DD54-E45F-4287-3BBD2CA3A099}"/>
              </a:ext>
            </a:extLst>
          </p:cNvPr>
          <p:cNvSpPr>
            <a:spLocks noGrp="1"/>
          </p:cNvSpPr>
          <p:nvPr>
            <p:ph type="title"/>
          </p:nvPr>
        </p:nvSpPr>
        <p:spPr>
          <a:xfrm>
            <a:off x="990000" y="540000"/>
            <a:ext cx="3528000" cy="2303213"/>
          </a:xfrm>
        </p:spPr>
        <p:txBody>
          <a:bodyPr anchor="ctr">
            <a:normAutofit/>
          </a:bodyPr>
          <a:lstStyle/>
          <a:p>
            <a:pPr algn="ctr"/>
            <a:r>
              <a:rPr lang="ro-RO" dirty="0">
                <a:latin typeface="Times New Roman" panose="02020603050405020304" pitchFamily="18" charset="0"/>
                <a:cs typeface="Times New Roman" panose="02020603050405020304" pitchFamily="18" charset="0"/>
              </a:rPr>
              <a:t>Demonstrarea rezultatelor</a:t>
            </a:r>
            <a:endParaRPr lang="en-US" dirty="0"/>
          </a:p>
        </p:txBody>
      </p:sp>
      <p:cxnSp>
        <p:nvCxnSpPr>
          <p:cNvPr id="14" name="Straight Connector 1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F2887DA-D2C2-5A02-DB0C-E2546BED29D4}"/>
              </a:ext>
            </a:extLst>
          </p:cNvPr>
          <p:cNvSpPr>
            <a:spLocks noGrp="1"/>
          </p:cNvSpPr>
          <p:nvPr>
            <p:ph idx="1"/>
          </p:nvPr>
        </p:nvSpPr>
        <p:spPr>
          <a:xfrm>
            <a:off x="5543552" y="450000"/>
            <a:ext cx="6107460" cy="2484000"/>
          </a:xfrm>
        </p:spPr>
        <p:txBody>
          <a:bodyPr anchor="ctr">
            <a:normAutofit/>
          </a:bodyPr>
          <a:lstStyle/>
          <a:p>
            <a:pPr algn="just"/>
            <a:r>
              <a:rPr lang="en-US" sz="1600" dirty="0" err="1">
                <a:latin typeface="Times New Roman" panose="02020603050405020304" pitchFamily="18" charset="0"/>
                <a:cs typeface="Times New Roman" panose="02020603050405020304" pitchFamily="18" charset="0"/>
              </a:rPr>
              <a:t>Aici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rezultatele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anumit</a:t>
            </a:r>
            <a:r>
              <a:rPr lang="ro-RO" sz="1600" dirty="0">
                <a:latin typeface="Times New Roman" panose="02020603050405020304" pitchFamily="18" charset="0"/>
                <a:cs typeface="Times New Roman" panose="02020603050405020304" pitchFamily="18" charset="0"/>
              </a:rPr>
              <a:t>ă secvență de imagini în care alfa are valorile 0.02(în prima imagine) și 0.002(în a doua imagine)</a:t>
            </a:r>
            <a:endParaRPr lang="en-US" sz="1600" dirty="0">
              <a:latin typeface="Times New Roman" panose="02020603050405020304" pitchFamily="18" charset="0"/>
              <a:cs typeface="Times New Roman" panose="02020603050405020304" pitchFamily="18" charset="0"/>
            </a:endParaRPr>
          </a:p>
          <a:p>
            <a:pPr algn="just"/>
            <a:endParaRPr lang="en-US" sz="1600" dirty="0"/>
          </a:p>
        </p:txBody>
      </p:sp>
      <p:pic>
        <p:nvPicPr>
          <p:cNvPr id="5" name="Content Placeholder 4" descr="A screenshot of a video&#10;&#10;Description automatically generated">
            <a:extLst>
              <a:ext uri="{FF2B5EF4-FFF2-40B4-BE49-F238E27FC236}">
                <a16:creationId xmlns:a16="http://schemas.microsoft.com/office/drawing/2014/main" id="{13AFB88D-3C2A-3BF1-AD80-24864DD36F13}"/>
              </a:ext>
            </a:extLst>
          </p:cNvPr>
          <p:cNvPicPr>
            <a:picLocks noChangeAspect="1"/>
          </p:cNvPicPr>
          <p:nvPr/>
        </p:nvPicPr>
        <p:blipFill>
          <a:blip r:embed="rId2"/>
          <a:stretch>
            <a:fillRect/>
          </a:stretch>
        </p:blipFill>
        <p:spPr>
          <a:xfrm>
            <a:off x="2660068" y="3429000"/>
            <a:ext cx="6872216" cy="2886330"/>
          </a:xfrm>
          <a:prstGeom prst="rect">
            <a:avLst/>
          </a:prstGeom>
        </p:spPr>
      </p:pic>
    </p:spTree>
    <p:extLst>
      <p:ext uri="{BB962C8B-B14F-4D97-AF65-F5344CB8AC3E}">
        <p14:creationId xmlns:p14="http://schemas.microsoft.com/office/powerpoint/2010/main" val="390494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8B809-AE10-4149-E2C2-4C6110668C05}"/>
              </a:ext>
            </a:extLst>
          </p:cNvPr>
          <p:cNvSpPr>
            <a:spLocks noGrp="1"/>
          </p:cNvSpPr>
          <p:nvPr>
            <p:ph type="title"/>
          </p:nvPr>
        </p:nvSpPr>
        <p:spPr>
          <a:xfrm>
            <a:off x="990000" y="540000"/>
            <a:ext cx="3528000" cy="2303213"/>
          </a:xfrm>
        </p:spPr>
        <p:txBody>
          <a:bodyPr anchor="ctr">
            <a:normAutofit/>
          </a:bodyPr>
          <a:lstStyle/>
          <a:p>
            <a:pPr algn="ctr"/>
            <a:r>
              <a:rPr lang="ro-RO" dirty="0">
                <a:latin typeface="Times New Roman" panose="02020603050405020304" pitchFamily="18" charset="0"/>
                <a:cs typeface="Times New Roman" panose="02020603050405020304" pitchFamily="18" charset="0"/>
              </a:rPr>
              <a:t>Demonstrarea rezultatelor</a:t>
            </a:r>
            <a:endParaRPr lang="en-US" dirty="0"/>
          </a:p>
        </p:txBody>
      </p:sp>
      <p:cxnSp>
        <p:nvCxnSpPr>
          <p:cNvPr id="14" name="Straight Connector 1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B2E909E-59D0-5691-5FFF-CEE3D30D8596}"/>
              </a:ext>
            </a:extLst>
          </p:cNvPr>
          <p:cNvSpPr>
            <a:spLocks noGrp="1"/>
          </p:cNvSpPr>
          <p:nvPr>
            <p:ph idx="1"/>
          </p:nvPr>
        </p:nvSpPr>
        <p:spPr>
          <a:xfrm>
            <a:off x="5543552" y="450000"/>
            <a:ext cx="6107460" cy="2484000"/>
          </a:xfrm>
        </p:spPr>
        <p:txBody>
          <a:bodyPr anchor="ctr">
            <a:normAutofit/>
          </a:bodyPr>
          <a:lstStyle/>
          <a:p>
            <a:pPr algn="just"/>
            <a:endParaRPr lang="ro-RO" sz="1600" dirty="0">
              <a:latin typeface="Times New Roman" panose="02020603050405020304" pitchFamily="18" charset="0"/>
              <a:cs typeface="Times New Roman" panose="02020603050405020304" pitchFamily="18" charset="0"/>
            </a:endParaRPr>
          </a:p>
          <a:p>
            <a:pPr algn="just"/>
            <a:endParaRPr lang="ro-RO"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Aici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observa</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binarizarea cu prag aplicată după ce am obținut rezultatul conversiei pentru o anumită secvență de imagini</a:t>
            </a:r>
            <a:endParaRPr lang="en-US" sz="1600" dirty="0">
              <a:latin typeface="Times New Roman" panose="02020603050405020304" pitchFamily="18" charset="0"/>
              <a:cs typeface="Times New Roman" panose="02020603050405020304" pitchFamily="18" charset="0"/>
            </a:endParaRPr>
          </a:p>
          <a:p>
            <a:pPr algn="just"/>
            <a:endParaRPr lang="en-US" sz="2000" dirty="0"/>
          </a:p>
          <a:p>
            <a:endParaRPr lang="en-US" dirty="0"/>
          </a:p>
        </p:txBody>
      </p:sp>
      <p:pic>
        <p:nvPicPr>
          <p:cNvPr id="5" name="Content Placeholder 4">
            <a:extLst>
              <a:ext uri="{FF2B5EF4-FFF2-40B4-BE49-F238E27FC236}">
                <a16:creationId xmlns:a16="http://schemas.microsoft.com/office/drawing/2014/main" id="{DFE96EB9-C9E3-D126-4477-C17C58F8AB13}"/>
              </a:ext>
            </a:extLst>
          </p:cNvPr>
          <p:cNvPicPr>
            <a:picLocks noChangeAspect="1"/>
          </p:cNvPicPr>
          <p:nvPr/>
        </p:nvPicPr>
        <p:blipFill>
          <a:blip r:embed="rId2"/>
          <a:stretch>
            <a:fillRect/>
          </a:stretch>
        </p:blipFill>
        <p:spPr>
          <a:xfrm>
            <a:off x="2465571" y="3429000"/>
            <a:ext cx="7261209" cy="2886330"/>
          </a:xfrm>
          <a:prstGeom prst="rect">
            <a:avLst/>
          </a:prstGeom>
        </p:spPr>
      </p:pic>
    </p:spTree>
    <p:extLst>
      <p:ext uri="{BB962C8B-B14F-4D97-AF65-F5344CB8AC3E}">
        <p14:creationId xmlns:p14="http://schemas.microsoft.com/office/powerpoint/2010/main" val="344019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5649F-9086-060A-9930-6EFCFE2DC279}"/>
              </a:ext>
            </a:extLst>
          </p:cNvPr>
          <p:cNvSpPr>
            <a:spLocks noGrp="1"/>
          </p:cNvSpPr>
          <p:nvPr>
            <p:ph type="title"/>
          </p:nvPr>
        </p:nvSpPr>
        <p:spPr>
          <a:xfrm>
            <a:off x="990000" y="540000"/>
            <a:ext cx="3528000" cy="2303213"/>
          </a:xfrm>
        </p:spPr>
        <p:txBody>
          <a:bodyPr anchor="ctr">
            <a:normAutofit/>
          </a:bodyPr>
          <a:lstStyle/>
          <a:p>
            <a:pPr algn="ctr"/>
            <a:r>
              <a:rPr lang="ro-RO">
                <a:latin typeface="Times New Roman" panose="02020603050405020304" pitchFamily="18" charset="0"/>
                <a:cs typeface="Times New Roman" panose="02020603050405020304" pitchFamily="18" charset="0"/>
              </a:rPr>
              <a:t>Demonstrarea rezultatelor</a:t>
            </a:r>
            <a:endParaRPr lang="en-US"/>
          </a:p>
        </p:txBody>
      </p:sp>
      <p:cxnSp>
        <p:nvCxnSpPr>
          <p:cNvPr id="18" name="Straight Connector 17">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Content Placeholder 8">
            <a:extLst>
              <a:ext uri="{FF2B5EF4-FFF2-40B4-BE49-F238E27FC236}">
                <a16:creationId xmlns:a16="http://schemas.microsoft.com/office/drawing/2014/main" id="{8A16CA5C-E6FD-70A1-E66F-BC19092B6B9E}"/>
              </a:ext>
            </a:extLst>
          </p:cNvPr>
          <p:cNvSpPr>
            <a:spLocks noGrp="1"/>
          </p:cNvSpPr>
          <p:nvPr>
            <p:ph idx="1"/>
          </p:nvPr>
        </p:nvSpPr>
        <p:spPr>
          <a:xfrm>
            <a:off x="5543552" y="450000"/>
            <a:ext cx="6107460" cy="2484000"/>
          </a:xfrm>
        </p:spPr>
        <p:txBody>
          <a:bodyPr anchor="ctr">
            <a:normAutofit/>
          </a:bodyPr>
          <a:lstStyle/>
          <a:p>
            <a:endParaRPr lang="ro-RO"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Aici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observa aplicarea dilatării după ce am aplicat binarizarea cu prag pentru a corecta și uni unele regiuni care nu s-au binarizat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corect</a:t>
            </a:r>
            <a:r>
              <a:rPr lang="en-US" sz="1600" dirty="0">
                <a:latin typeface="Times New Roman" panose="02020603050405020304" pitchFamily="18" charset="0"/>
                <a:cs typeface="Times New Roman" panose="02020603050405020304" pitchFamily="18" charset="0"/>
              </a:rPr>
              <a:t>.</a:t>
            </a:r>
            <a:endParaRPr lang="ro-RO"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 useBgFill="1">
        <p:nvSpPr>
          <p:cNvPr id="16" name="Rectangle 15">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a:extLst>
              <a:ext uri="{FF2B5EF4-FFF2-40B4-BE49-F238E27FC236}">
                <a16:creationId xmlns:a16="http://schemas.microsoft.com/office/drawing/2014/main" id="{DDFA00EE-C8F0-300B-0259-83201EFFBB19}"/>
              </a:ext>
            </a:extLst>
          </p:cNvPr>
          <p:cNvPicPr>
            <a:picLocks noChangeAspect="1"/>
          </p:cNvPicPr>
          <p:nvPr/>
        </p:nvPicPr>
        <p:blipFill>
          <a:blip r:embed="rId2"/>
          <a:stretch>
            <a:fillRect/>
          </a:stretch>
        </p:blipFill>
        <p:spPr>
          <a:xfrm>
            <a:off x="2591592" y="3657039"/>
            <a:ext cx="7008816" cy="2750961"/>
          </a:xfrm>
          <a:prstGeom prst="rect">
            <a:avLst/>
          </a:prstGeom>
        </p:spPr>
      </p:pic>
    </p:spTree>
    <p:extLst>
      <p:ext uri="{BB962C8B-B14F-4D97-AF65-F5344CB8AC3E}">
        <p14:creationId xmlns:p14="http://schemas.microsoft.com/office/powerpoint/2010/main" val="396059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67B4-74A9-3150-770D-04013BE2F7D0}"/>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Concluzii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5119E5-2976-4FE7-4583-0933824FCA39}"/>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Acest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proiect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propune</a:t>
            </a:r>
            <a:r>
              <a:rPr lang="en-US" sz="1600" dirty="0">
                <a:latin typeface="Times New Roman" panose="02020603050405020304" pitchFamily="18"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eliminarea</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obiectelor</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dinamice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dintr</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-un videoclip(</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secven</a:t>
            </a:r>
            <a:r>
              <a:rPr lang="ro-RO" sz="1600" kern="100" dirty="0">
                <a:effectLst/>
                <a:latin typeface="Times New Roman" panose="02020603050405020304" pitchFamily="18" charset="0"/>
                <a:ea typeface="Aptos" panose="020B0004020202020204" pitchFamily="34" charset="0"/>
                <a:cs typeface="Times New Roman" panose="02020603050405020304" pitchFamily="18" charset="0"/>
              </a:rPr>
              <a:t>ță de imagini) și de a afișa fundalul static din imagine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folosind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metoda</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Running Average. </a:t>
            </a:r>
          </a:p>
          <a:p>
            <a:r>
              <a:rPr lang="en-US" sz="1600" kern="100" dirty="0" err="1">
                <a:latin typeface="Times New Roman" panose="02020603050405020304" pitchFamily="18" charset="0"/>
                <a:cs typeface="Times New Roman" panose="02020603050405020304" pitchFamily="18" charset="0"/>
              </a:rPr>
              <a:t>Outputul</a:t>
            </a:r>
            <a:r>
              <a:rPr lang="en-US" sz="1600" kern="100" dirty="0">
                <a:latin typeface="Times New Roman" panose="02020603050405020304" pitchFamily="18" charset="0"/>
                <a:cs typeface="Times New Roman" panose="02020603050405020304" pitchFamily="18" charset="0"/>
              </a:rPr>
              <a:t> </a:t>
            </a:r>
            <a:r>
              <a:rPr lang="en-US" sz="1600" kern="100" dirty="0" err="1">
                <a:latin typeface="Times New Roman" panose="02020603050405020304" pitchFamily="18" charset="0"/>
                <a:cs typeface="Times New Roman" panose="02020603050405020304" pitchFamily="18" charset="0"/>
              </a:rPr>
              <a:t>este</a:t>
            </a:r>
            <a:r>
              <a:rPr lang="en-US" sz="1600" kern="100" dirty="0">
                <a:latin typeface="Times New Roman" panose="02020603050405020304" pitchFamily="18" charset="0"/>
                <a:cs typeface="Times New Roman" panose="02020603050405020304" pitchFamily="18" charset="0"/>
              </a:rPr>
              <a:t> </a:t>
            </a:r>
            <a:r>
              <a:rPr lang="en-US" sz="1600" kern="100" dirty="0" err="1">
                <a:latin typeface="Times New Roman" panose="02020603050405020304" pitchFamily="18" charset="0"/>
                <a:cs typeface="Times New Roman" panose="02020603050405020304" pitchFamily="18" charset="0"/>
              </a:rPr>
              <a:t>influen</a:t>
            </a:r>
            <a:r>
              <a:rPr lang="ro-RO" sz="1600" kern="100" dirty="0">
                <a:latin typeface="Times New Roman" panose="02020603050405020304" pitchFamily="18" charset="0"/>
                <a:cs typeface="Times New Roman" panose="02020603050405020304" pitchFamily="18" charset="0"/>
              </a:rPr>
              <a:t>țat de valoarea pe care o are parametrul alpha . Dacă parametrul alpha are o valoare mai mare atunci imaginea se actualizează mai repede și incearcă să surprindă chiar și schimbările foarte rapide, iar dacă parametrul alpha are o valoare mai mică atunci se actualizează mai încet și nu va lua în considerare schimbările rapide din imaginile de intrare.</a:t>
            </a:r>
          </a:p>
          <a:p>
            <a:r>
              <a:rPr lang="ro-RO" sz="1600" kern="100" dirty="0">
                <a:latin typeface="Times New Roman" panose="02020603050405020304" pitchFamily="18" charset="0"/>
                <a:cs typeface="Times New Roman" panose="02020603050405020304" pitchFamily="18" charset="0"/>
              </a:rPr>
              <a:t>Tot la output putem vedea și binarizarea imaginii rezultate care însă nu e chiar perfectă nici după aplicarea operației morfologie dilatare.</a:t>
            </a:r>
          </a:p>
        </p:txBody>
      </p:sp>
    </p:spTree>
    <p:extLst>
      <p:ext uri="{BB962C8B-B14F-4D97-AF65-F5344CB8AC3E}">
        <p14:creationId xmlns:p14="http://schemas.microsoft.com/office/powerpoint/2010/main" val="307202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ACA2-809A-B8AF-AE88-0CBE35B7212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Bibliografie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9126C9-F9DC-9801-D3C7-62A20E9B4E93}"/>
              </a:ext>
            </a:extLst>
          </p:cNvPr>
          <p:cNvSpPr>
            <a:spLocks noGrp="1"/>
          </p:cNvSpPr>
          <p:nvPr>
            <p:ph idx="1"/>
          </p:nvPr>
        </p:nvSpPr>
        <p:spPr>
          <a:xfrm>
            <a:off x="989400" y="1685925"/>
            <a:ext cx="10213200" cy="4911520"/>
          </a:xfrm>
        </p:spPr>
        <p:txBody>
          <a:bodyPr/>
          <a:lstStyle/>
          <a:p>
            <a:r>
              <a:rPr lang="ro-RO" sz="1600" dirty="0">
                <a:latin typeface="Times New Roman" panose="02020603050405020304" pitchFamily="18" charset="0"/>
                <a:cs typeface="Times New Roman" panose="02020603050405020304" pitchFamily="18" charset="0"/>
              </a:rPr>
              <a:t>Lucrările de laborator</a:t>
            </a:r>
            <a:endParaRPr lang="ro-RO" sz="1600" dirty="0">
              <a:latin typeface="Times New Roman" panose="02020603050405020304" pitchFamily="18" charset="0"/>
              <a:cs typeface="Times New Roman" panose="02020603050405020304" pitchFamily="18" charset="0"/>
              <a:hlinkClick r:id="rId2"/>
            </a:endParaRPr>
          </a:p>
          <a:p>
            <a:r>
              <a:rPr lang="en-US" sz="1600" dirty="0">
                <a:latin typeface="Times New Roman" panose="02020603050405020304" pitchFamily="18" charset="0"/>
                <a:cs typeface="Times New Roman" panose="02020603050405020304" pitchFamily="18" charset="0"/>
                <a:hlinkClick r:id="rId2"/>
              </a:rPr>
              <a:t>https://cvexplained.wordpress.com/2020/04/17/running-average-model-background-subtraction/</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3"/>
              </a:rPr>
              <a:t>https://medium.com/@muhammadsabih56/background-subtraction-in-computer-vision-402ddc79cb1b</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4"/>
              </a:rPr>
              <a:t>https://www.programiz.com/cpp-programming/library-function/cmath/fabs</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5"/>
              </a:rPr>
              <a:t>http://pione.dinf.usherbrooke.ca/dataset</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6"/>
              </a:rPr>
              <a:t>https://core.ac.uk/download/pdf/84725332.pdf</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7"/>
              </a:rPr>
              <a:t>https://docs.opencv.org/3.4/dd/d7d/saturate_8hpp.html</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8"/>
              </a:rPr>
              <a:t>https://docs.opencv.org/3.2.0/d1/dc5/tutorial_background_subtraction.html</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9"/>
              </a:rPr>
              <a:t>https://codedeepai.com/finding-difference-between-multiple-images-using-opencv-and-python/</a:t>
            </a:r>
            <a:endParaRPr lang="ro-RO" sz="1600" dirty="0">
              <a:latin typeface="Times New Roman" panose="02020603050405020304" pitchFamily="18" charset="0"/>
              <a:cs typeface="Times New Roman" panose="02020603050405020304" pitchFamily="18" charset="0"/>
            </a:endParaRPr>
          </a:p>
          <a:p>
            <a:r>
              <a:rPr lang="ro-RO" sz="1600" dirty="0">
                <a:latin typeface="Times New Roman" panose="02020603050405020304" pitchFamily="18" charset="0"/>
                <a:cs typeface="Times New Roman" panose="02020603050405020304" pitchFamily="18" charset="0"/>
                <a:hlinkClick r:id="rId10"/>
              </a:rPr>
              <a:t>https://gist.github.com/yangcha/38f2fa630e223a8546f9b48ebbb3e61a</a:t>
            </a:r>
            <a:endParaRPr lang="en-US" sz="1600" dirty="0">
              <a:latin typeface="Times New Roman" panose="02020603050405020304" pitchFamily="18" charset="0"/>
              <a:cs typeface="Times New Roman" panose="02020603050405020304" pitchFamily="18" charset="0"/>
            </a:endParaRPr>
          </a:p>
          <a:p>
            <a:endParaRPr lang="ro-RO" sz="1600" dirty="0">
              <a:latin typeface="Times New Roman" panose="02020603050405020304" pitchFamily="18" charset="0"/>
              <a:cs typeface="Times New Roman" panose="02020603050405020304" pitchFamily="18" charset="0"/>
            </a:endParaRPr>
          </a:p>
          <a:p>
            <a:pPr marL="0" indent="0">
              <a:buNone/>
            </a:pPr>
            <a:endParaRPr lang="ro-RO" sz="1600" dirty="0">
              <a:latin typeface="Times New Roman" panose="02020603050405020304" pitchFamily="18" charset="0"/>
              <a:cs typeface="Times New Roman" panose="02020603050405020304" pitchFamily="18" charset="0"/>
            </a:endParaRPr>
          </a:p>
          <a:p>
            <a:endParaRPr lang="ro-R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16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721D3-FB94-77D6-7B3F-40D650DDD58D}"/>
              </a:ext>
            </a:extLst>
          </p:cNvPr>
          <p:cNvSpPr>
            <a:spLocks noGrp="1"/>
          </p:cNvSpPr>
          <p:nvPr>
            <p:ph type="title"/>
          </p:nvPr>
        </p:nvSpPr>
        <p:spPr>
          <a:xfrm>
            <a:off x="989400" y="395289"/>
            <a:ext cx="6328800" cy="696092"/>
          </a:xfrm>
        </p:spPr>
        <p:txBody>
          <a:bodyPr>
            <a:normAutofit/>
          </a:bodyPr>
          <a:lstStyle/>
          <a:p>
            <a:pPr algn="ctr"/>
            <a:r>
              <a:rPr lang="en-US" dirty="0" err="1">
                <a:latin typeface="Times New Roman" panose="02020603050405020304" pitchFamily="18" charset="0"/>
                <a:cs typeface="Times New Roman" panose="02020603050405020304" pitchFamily="18" charset="0"/>
              </a:rPr>
              <a:t>Descrierea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proiectului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134275-C5A5-283E-95C4-28189D4A137F}"/>
              </a:ext>
            </a:extLst>
          </p:cNvPr>
          <p:cNvSpPr>
            <a:spLocks noGrp="1"/>
          </p:cNvSpPr>
          <p:nvPr>
            <p:ph idx="1"/>
          </p:nvPr>
        </p:nvSpPr>
        <p:spPr>
          <a:xfrm>
            <a:off x="989400" y="1288026"/>
            <a:ext cx="6404458" cy="5174685"/>
          </a:xfrm>
        </p:spPr>
        <p:txBody>
          <a:bodyPr>
            <a:noAutofit/>
          </a:bodyPr>
          <a:lstStyle/>
          <a:p>
            <a:pPr marL="342900" marR="0" lvl="0" indent="-342900" algn="just">
              <a:lnSpc>
                <a:spcPct val="140000"/>
              </a:lnSpc>
              <a:spcBef>
                <a:spcPts val="0"/>
              </a:spcBef>
              <a:spcAft>
                <a:spcPts val="800"/>
              </a:spcAft>
              <a:buFont typeface="Arial" panose="020B0604020202020204" pitchFamily="34" charset="0"/>
              <a:buChar char="•"/>
              <a:tabLst>
                <a:tab pos="457200" algn="l"/>
              </a:tabLst>
            </a:pP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Acest</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proiect</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are ca scop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eliminarea</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obiectelor</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dinamice</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dintr</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-un videoclip(</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secven</a:t>
            </a:r>
            <a:r>
              <a:rPr lang="ro-RO" sz="1500" kern="100" dirty="0">
                <a:effectLst/>
                <a:latin typeface="Times New Roman" panose="02020603050405020304" pitchFamily="18" charset="0"/>
                <a:ea typeface="Aptos" panose="020B0004020202020204" pitchFamily="34" charset="0"/>
                <a:cs typeface="Times New Roman" panose="02020603050405020304" pitchFamily="18" charset="0"/>
              </a:rPr>
              <a:t>ță de imagini) și de a afișa fundalul static din imagine.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40000"/>
              </a:lnSpc>
              <a:spcBef>
                <a:spcPts val="0"/>
              </a:spcBef>
              <a:spcAft>
                <a:spcPts val="800"/>
              </a:spcAft>
              <a:buFont typeface="Arial" panose="020B0604020202020204" pitchFamily="34" charset="0"/>
              <a:buChar char="•"/>
              <a:tabLst>
                <a:tab pos="457200" algn="l"/>
              </a:tabLst>
            </a:pPr>
            <a:r>
              <a:rPr lang="ro-RO" sz="1500" kern="100" dirty="0">
                <a:effectLst/>
                <a:latin typeface="Times New Roman" panose="02020603050405020304" pitchFamily="18" charset="0"/>
                <a:ea typeface="Aptos" panose="020B0004020202020204" pitchFamily="34" charset="0"/>
                <a:cs typeface="Times New Roman" panose="02020603050405020304" pitchFamily="18" charset="0"/>
              </a:rPr>
              <a:t>Extragerea fundalului(Background subtraction) este o tehnică utilizată pe scară largă în computer vision și prelucrare de imagini. Tehnica background subtraction are ca scop detectarea obiectelor în mișcare. Aceasta permite extragerea prim-planului imaginii (obiect în mișcare) și a fundalului (obiect staționar) în vederea prelucrării ulterioare, cum ar fi recunoașterea obiectelor.</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40000"/>
              </a:lnSpc>
              <a:spcBef>
                <a:spcPts val="0"/>
              </a:spcBef>
              <a:spcAft>
                <a:spcPts val="800"/>
              </a:spcAft>
              <a:buFont typeface="Arial" panose="020B0604020202020204" pitchFamily="34" charset="0"/>
              <a:buChar char="•"/>
              <a:tabLst>
                <a:tab pos="4572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Am ales ca </a:t>
            </a: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tehnic</a:t>
            </a:r>
            <a:r>
              <a:rPr lang="ro-RO" sz="1500" kern="100" dirty="0">
                <a:effectLst/>
                <a:latin typeface="Times New Roman" panose="02020603050405020304" pitchFamily="18" charset="0"/>
                <a:ea typeface="Aptos" panose="020B0004020202020204" pitchFamily="34" charset="0"/>
                <a:cs typeface="Times New Roman" panose="02020603050405020304" pitchFamily="18" charset="0"/>
              </a:rPr>
              <a:t>ă de extragere a fundalului metoda numită Running Average, care este o tehnică populară în domeniul prelucrării imaginilor.</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40000"/>
              </a:lnSpc>
              <a:spcBef>
                <a:spcPts val="0"/>
              </a:spcBef>
              <a:spcAft>
                <a:spcPts val="800"/>
              </a:spcAft>
              <a:buFont typeface="Arial" panose="020B0604020202020204" pitchFamily="34" charset="0"/>
              <a:buChar char="•"/>
              <a:tabLst>
                <a:tab pos="457200" algn="l"/>
              </a:tabLst>
            </a:pPr>
            <a:r>
              <a:rPr lang="ro-RO" sz="1500" kern="100" dirty="0">
                <a:effectLst/>
                <a:latin typeface="Times New Roman" panose="02020603050405020304" pitchFamily="18" charset="0"/>
                <a:ea typeface="Aptos" panose="020B0004020202020204" pitchFamily="34" charset="0"/>
                <a:cs typeface="Times New Roman" panose="02020603050405020304" pitchFamily="18" charset="0"/>
              </a:rPr>
              <a:t>Ca intrare putem avea o secvență de imagini care să realizeze defapt un videoclip cu diferite obiecte care își schimba poziția de la o imagina la alta( obiecte dinamice)</a:t>
            </a:r>
            <a:r>
              <a:rPr lang="ro-RO" sz="1500" kern="100" dirty="0">
                <a:latin typeface="Times New Roman" panose="02020603050405020304" pitchFamily="18" charset="0"/>
                <a:ea typeface="Aptos" panose="020B0004020202020204" pitchFamily="34" charset="0"/>
                <a:cs typeface="Times New Roman" panose="02020603050405020304" pitchFamily="18" charset="0"/>
              </a:rPr>
              <a:t>.</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5" name="Picture 14" descr="Metal tic-tac-toe game pieces">
            <a:extLst>
              <a:ext uri="{FF2B5EF4-FFF2-40B4-BE49-F238E27FC236}">
                <a16:creationId xmlns:a16="http://schemas.microsoft.com/office/drawing/2014/main" id="{1B2DCC8E-9EE4-F397-2361-01690C982AC8}"/>
              </a:ext>
            </a:extLst>
          </p:cNvPr>
          <p:cNvPicPr>
            <a:picLocks noChangeAspect="1"/>
          </p:cNvPicPr>
          <p:nvPr/>
        </p:nvPicPr>
        <p:blipFill rotWithShape="1">
          <a:blip r:embed="rId2"/>
          <a:srcRect l="18003" r="31569"/>
          <a:stretch/>
        </p:blipFill>
        <p:spPr>
          <a:xfrm>
            <a:off x="7766050" y="540000"/>
            <a:ext cx="3884962" cy="5778000"/>
          </a:xfrm>
          <a:prstGeom prst="rect">
            <a:avLst/>
          </a:prstGeom>
        </p:spPr>
      </p:pic>
    </p:spTree>
    <p:extLst>
      <p:ext uri="{BB962C8B-B14F-4D97-AF65-F5344CB8AC3E}">
        <p14:creationId xmlns:p14="http://schemas.microsoft.com/office/powerpoint/2010/main" val="414459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D577-1A39-C7AF-177A-D731520DCAD3}"/>
              </a:ext>
            </a:extLst>
          </p:cNvPr>
          <p:cNvSpPr>
            <a:spLocks noGrp="1"/>
          </p:cNvSpPr>
          <p:nvPr>
            <p:ph type="title"/>
          </p:nvPr>
        </p:nvSpPr>
        <p:spPr>
          <a:xfrm>
            <a:off x="990000" y="945926"/>
            <a:ext cx="3531600" cy="1815882"/>
          </a:xfrm>
        </p:spPr>
        <p:txBody>
          <a:bodyPr anchor="t">
            <a:normAutofit/>
          </a:bodyPr>
          <a:lstStyle/>
          <a:p>
            <a:r>
              <a:rPr lang="ro-RO" dirty="0">
                <a:latin typeface="Times New Roman" panose="02020603050405020304" pitchFamily="18" charset="0"/>
                <a:cs typeface="Times New Roman" panose="02020603050405020304" pitchFamily="18" charset="0"/>
              </a:rPr>
              <a:t>Lucrări și cercetări</a:t>
            </a:r>
            <a:endParaRPr lang="en-US" dirty="0">
              <a:latin typeface="Times New Roman" panose="02020603050405020304" pitchFamily="18" charset="0"/>
              <a:cs typeface="Times New Roman" panose="02020603050405020304" pitchFamily="18" charset="0"/>
            </a:endParaRPr>
          </a:p>
        </p:txBody>
      </p:sp>
      <p:pic>
        <p:nvPicPr>
          <p:cNvPr id="5" name="Picture 4" descr="Metal tic-tac-toe game pieces">
            <a:extLst>
              <a:ext uri="{FF2B5EF4-FFF2-40B4-BE49-F238E27FC236}">
                <a16:creationId xmlns:a16="http://schemas.microsoft.com/office/drawing/2014/main" id="{0FB98D43-F970-6F7D-C92D-654C7327D256}"/>
              </a:ext>
            </a:extLst>
          </p:cNvPr>
          <p:cNvPicPr>
            <a:picLocks noChangeAspect="1"/>
          </p:cNvPicPr>
          <p:nvPr/>
        </p:nvPicPr>
        <p:blipFill rotWithShape="1">
          <a:blip r:embed="rId2"/>
          <a:srcRect l="3796" r="17333"/>
          <a:stretch/>
        </p:blipFill>
        <p:spPr>
          <a:xfrm>
            <a:off x="1079500" y="3428999"/>
            <a:ext cx="2460748" cy="2339975"/>
          </a:xfrm>
          <a:prstGeom prst="rect">
            <a:avLst/>
          </a:prstGeom>
        </p:spPr>
      </p:pic>
      <p:sp>
        <p:nvSpPr>
          <p:cNvPr id="3" name="Content Placeholder 2">
            <a:extLst>
              <a:ext uri="{FF2B5EF4-FFF2-40B4-BE49-F238E27FC236}">
                <a16:creationId xmlns:a16="http://schemas.microsoft.com/office/drawing/2014/main" id="{27BA53B6-B10A-301E-DC69-348565DC63BE}"/>
              </a:ext>
            </a:extLst>
          </p:cNvPr>
          <p:cNvSpPr>
            <a:spLocks noGrp="1"/>
          </p:cNvSpPr>
          <p:nvPr>
            <p:ph idx="1"/>
          </p:nvPr>
        </p:nvSpPr>
        <p:spPr>
          <a:xfrm>
            <a:off x="4521601" y="1995948"/>
            <a:ext cx="7532748" cy="3539613"/>
          </a:xfrm>
        </p:spPr>
        <p:txBody>
          <a:bodyPr>
            <a:normAutofit/>
          </a:bodyPr>
          <a:lstStyle/>
          <a:p>
            <a:pPr algn="just">
              <a:lnSpc>
                <a:spcPct val="107000"/>
              </a:lnSpc>
              <a:spcBef>
                <a:spcPts val="0"/>
              </a:spcBef>
              <a:spcAft>
                <a:spcPts val="800"/>
              </a:spcAft>
              <a:tabLst>
                <a:tab pos="457200" algn="l"/>
              </a:tabLst>
            </a:pPr>
            <a:r>
              <a:rPr lang="ro-RO" sz="1600" kern="100" dirty="0">
                <a:effectLst/>
                <a:latin typeface="Times New Roman" panose="02020603050405020304" pitchFamily="18" charset="0"/>
                <a:ea typeface="Aptos" panose="020B0004020202020204" pitchFamily="34" charset="0"/>
                <a:cs typeface="Times New Roman" panose="02020603050405020304" pitchFamily="18" charset="0"/>
              </a:rPr>
              <a:t>Această metodă de running average se folosește în domeniul securității și supravegherii video. De exemplu, în sistemele de securitate pentru clădiri această metodă poate fi utilizată pentru detectarea și urmărirea intrușilor. Pot fi urmărite astfel comportamente suspecte și astfel sistemul să genereze notificări și alerte către operatorii de securitate sau către autorități.</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asemenea</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mai</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se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folose</a:t>
            </a:r>
            <a:r>
              <a:rPr lang="ro-RO" sz="1600" kern="100" dirty="0">
                <a:effectLst/>
                <a:latin typeface="Times New Roman" panose="02020603050405020304" pitchFamily="18" charset="0"/>
                <a:ea typeface="Aptos" panose="020B0004020202020204" pitchFamily="34" charset="0"/>
                <a:cs typeface="Times New Roman" panose="02020603050405020304" pitchFamily="18" charset="0"/>
              </a:rPr>
              <a:t>ște la detectarea vehiculelor aflate în mișscare din trafic.</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ro-RO" sz="1600" kern="100" dirty="0">
                <a:effectLst/>
                <a:latin typeface="Times New Roman" panose="02020603050405020304" pitchFamily="18" charset="0"/>
                <a:ea typeface="Aptos" panose="020B0004020202020204" pitchFamily="34" charset="0"/>
                <a:cs typeface="Times New Roman" panose="02020603050405020304" pitchFamily="18" charset="0"/>
              </a:rPr>
              <a:t>Publicație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Background Subtraction in Video Surveillance by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Shanpreet</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Kaur, University of Windsor.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21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1F263-71BB-5169-7B4D-74E3C556314C}"/>
              </a:ext>
            </a:extLst>
          </p:cNvPr>
          <p:cNvSpPr>
            <a:spLocks noGrp="1"/>
          </p:cNvSpPr>
          <p:nvPr>
            <p:ph type="title"/>
          </p:nvPr>
        </p:nvSpPr>
        <p:spPr>
          <a:xfrm>
            <a:off x="989999" y="540000"/>
            <a:ext cx="3886795" cy="2303213"/>
          </a:xfrm>
        </p:spPr>
        <p:txBody>
          <a:bodyPr anchor="ctr">
            <a:normAutofit/>
          </a:bodyPr>
          <a:lstStyle/>
          <a:p>
            <a:pPr algn="ctr"/>
            <a:r>
              <a:rPr lang="en-US" dirty="0" err="1">
                <a:latin typeface="Times New Roman" panose="02020603050405020304" pitchFamily="18" charset="0"/>
                <a:cs typeface="Times New Roman" panose="02020603050405020304" pitchFamily="18" charset="0"/>
              </a:rPr>
              <a:t>Abordare</a:t>
            </a:r>
            <a:r>
              <a:rPr lang="en-US" dirty="0">
                <a:latin typeface="Times New Roman" panose="02020603050405020304" pitchFamily="18" charset="0"/>
                <a:cs typeface="Times New Roman" panose="02020603050405020304" pitchFamily="18" charset="0"/>
              </a:rPr>
              <a:t> general</a:t>
            </a:r>
            <a:r>
              <a:rPr lang="ro-RO" dirty="0">
                <a:latin typeface="Times New Roman" panose="02020603050405020304" pitchFamily="18" charset="0"/>
                <a:cs typeface="Times New Roman" panose="02020603050405020304" pitchFamily="18" charset="0"/>
              </a:rPr>
              <a:t>ă și arhitectura la nivel înalt</a:t>
            </a:r>
            <a:endParaRPr lang="en-US"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C099E1D2-397B-A6C5-23ED-D6E3FED05E45}"/>
              </a:ext>
            </a:extLst>
          </p:cNvPr>
          <p:cNvSpPr>
            <a:spLocks noGrp="1"/>
          </p:cNvSpPr>
          <p:nvPr>
            <p:ph idx="1"/>
          </p:nvPr>
        </p:nvSpPr>
        <p:spPr>
          <a:xfrm>
            <a:off x="5543551" y="450000"/>
            <a:ext cx="6107460" cy="2484000"/>
          </a:xfrm>
        </p:spPr>
        <p:txBody>
          <a:bodyPr anchor="ctr">
            <a:normAutofit/>
          </a:bodyPr>
          <a:lstStyle/>
          <a:p>
            <a:r>
              <a:rPr lang="ro-RO" sz="1600" dirty="0">
                <a:latin typeface="Times New Roman" panose="02020603050405020304" pitchFamily="18" charset="0"/>
                <a:cs typeface="Times New Roman" panose="02020603050405020304" pitchFamily="18" charset="0"/>
              </a:rPr>
              <a:t>Mai jos putem observa inputul care este prima imagine și cele două ieșiri ( a doua și a treia imagine) care diferă prin valoarea dată lui alpha. </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A person wearing glasses and a white shirt&#10;&#10;Description automatically generated">
            <a:extLst>
              <a:ext uri="{FF2B5EF4-FFF2-40B4-BE49-F238E27FC236}">
                <a16:creationId xmlns:a16="http://schemas.microsoft.com/office/drawing/2014/main" id="{A583CE5A-87AA-7A38-F9CF-C2D31104D957}"/>
              </a:ext>
            </a:extLst>
          </p:cNvPr>
          <p:cNvPicPr>
            <a:picLocks noChangeAspect="1"/>
          </p:cNvPicPr>
          <p:nvPr/>
        </p:nvPicPr>
        <p:blipFill rotWithShape="1">
          <a:blip r:embed="rId2">
            <a:extLst>
              <a:ext uri="{28A0092B-C50C-407E-A947-70E740481C1C}">
                <a14:useLocalDpi xmlns:a14="http://schemas.microsoft.com/office/drawing/2010/main" val="0"/>
              </a:ext>
            </a:extLst>
          </a:blip>
          <a:srcRect t="8277" b="997"/>
          <a:stretch/>
        </p:blipFill>
        <p:spPr>
          <a:xfrm>
            <a:off x="1252329" y="3429000"/>
            <a:ext cx="9799983" cy="2756251"/>
          </a:xfrm>
          <a:prstGeom prst="rect">
            <a:avLst/>
          </a:prstGeom>
        </p:spPr>
      </p:pic>
    </p:spTree>
    <p:extLst>
      <p:ext uri="{BB962C8B-B14F-4D97-AF65-F5344CB8AC3E}">
        <p14:creationId xmlns:p14="http://schemas.microsoft.com/office/powerpoint/2010/main" val="144078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6EB18-39D0-D7C8-0A39-1363C64C776F}"/>
              </a:ext>
            </a:extLst>
          </p:cNvPr>
          <p:cNvSpPr>
            <a:spLocks noGrp="1"/>
          </p:cNvSpPr>
          <p:nvPr>
            <p:ph type="title"/>
          </p:nvPr>
        </p:nvSpPr>
        <p:spPr>
          <a:xfrm>
            <a:off x="990000" y="395288"/>
            <a:ext cx="4078800" cy="1597753"/>
          </a:xfrm>
        </p:spPr>
        <p:txBody>
          <a:bodyPr wrap="square" anchor="b">
            <a:normAutofit/>
          </a:bodyPr>
          <a:lstStyle/>
          <a:p>
            <a:pPr algn="ctr"/>
            <a:r>
              <a:rPr lang="en-US" dirty="0" err="1">
                <a:latin typeface="Times New Roman" panose="02020603050405020304" pitchFamily="18" charset="0"/>
                <a:cs typeface="Times New Roman" panose="02020603050405020304" pitchFamily="18" charset="0"/>
              </a:rPr>
              <a:t>Abordare</a:t>
            </a:r>
            <a:r>
              <a:rPr lang="en-US" dirty="0">
                <a:latin typeface="Times New Roman" panose="02020603050405020304" pitchFamily="18" charset="0"/>
                <a:cs typeface="Times New Roman" panose="02020603050405020304" pitchFamily="18" charset="0"/>
              </a:rPr>
              <a:t> general</a:t>
            </a:r>
            <a:r>
              <a:rPr lang="ro-RO" dirty="0">
                <a:latin typeface="Times New Roman" panose="02020603050405020304" pitchFamily="18" charset="0"/>
                <a:cs typeface="Times New Roman" panose="02020603050405020304" pitchFamily="18" charset="0"/>
              </a:rPr>
              <a:t>ă și arhitectura la nivel înalt</a:t>
            </a:r>
            <a:endParaRPr lang="en-US"/>
          </a:p>
        </p:txBody>
      </p:sp>
      <p:sp>
        <p:nvSpPr>
          <p:cNvPr id="9" name="Content Placeholder 8">
            <a:extLst>
              <a:ext uri="{FF2B5EF4-FFF2-40B4-BE49-F238E27FC236}">
                <a16:creationId xmlns:a16="http://schemas.microsoft.com/office/drawing/2014/main" id="{E5D54929-E757-E13F-C6AF-993EFD89CC13}"/>
              </a:ext>
            </a:extLst>
          </p:cNvPr>
          <p:cNvSpPr>
            <a:spLocks noGrp="1"/>
          </p:cNvSpPr>
          <p:nvPr>
            <p:ph idx="1"/>
          </p:nvPr>
        </p:nvSpPr>
        <p:spPr>
          <a:xfrm>
            <a:off x="989999" y="2361601"/>
            <a:ext cx="4476735" cy="3416900"/>
          </a:xfrm>
        </p:spPr>
        <p:txBody>
          <a:bodyPr>
            <a:normAutofit/>
          </a:bodyPr>
          <a:lstStyle/>
          <a:p>
            <a:pPr algn="just"/>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observa</a:t>
            </a:r>
            <a:r>
              <a:rPr lang="en-US" sz="1600" dirty="0">
                <a:latin typeface="Times New Roman" panose="02020603050405020304" pitchFamily="18" charset="0"/>
                <a:cs typeface="Times New Roman" panose="02020603050405020304" pitchFamily="18" charset="0"/>
              </a:rPr>
              <a:t> c</a:t>
            </a:r>
            <a:r>
              <a:rPr lang="ro-RO" sz="1600" dirty="0">
                <a:latin typeface="Times New Roman" panose="02020603050405020304" pitchFamily="18" charset="0"/>
                <a:cs typeface="Times New Roman" panose="02020603050405020304" pitchFamily="18" charset="0"/>
              </a:rPr>
              <a:t>ă se realizează o binarizare rezultând o mască de prim-plan (foreground mask). Acest foreground mask se obține efectuând o scădere între cadrul curent și un model de fundal, care conține partea statică a scenei, iar mai apoi se aplică binarizarea cu prag (threshold).</a:t>
            </a:r>
            <a:endParaRPr lang="en-US" sz="16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diagram&#10;&#10;Description automatically generated">
            <a:extLst>
              <a:ext uri="{FF2B5EF4-FFF2-40B4-BE49-F238E27FC236}">
                <a16:creationId xmlns:a16="http://schemas.microsoft.com/office/drawing/2014/main" id="{CC335FF8-7EDD-5FF1-534E-4B33F7378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2108953"/>
            <a:ext cx="4999885" cy="2637439"/>
          </a:xfrm>
          <a:prstGeom prst="rect">
            <a:avLst/>
          </a:prstGeom>
        </p:spPr>
      </p:pic>
    </p:spTree>
    <p:extLst>
      <p:ext uri="{BB962C8B-B14F-4D97-AF65-F5344CB8AC3E}">
        <p14:creationId xmlns:p14="http://schemas.microsoft.com/office/powerpoint/2010/main" val="345018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09-168B-7E4C-E773-5CD15D757AA6}"/>
              </a:ext>
            </a:extLst>
          </p:cNvPr>
          <p:cNvSpPr>
            <a:spLocks noGrp="1"/>
          </p:cNvSpPr>
          <p:nvPr>
            <p:ph type="title"/>
          </p:nvPr>
        </p:nvSpPr>
        <p:spPr>
          <a:xfrm>
            <a:off x="989400" y="117987"/>
            <a:ext cx="10213200" cy="855407"/>
          </a:xfrm>
        </p:spPr>
        <p:txBody>
          <a:bodyPr/>
          <a:lstStyle/>
          <a:p>
            <a:r>
              <a:rPr lang="ro-RO" dirty="0">
                <a:latin typeface="Times New Roman" panose="02020603050405020304" pitchFamily="18" charset="0"/>
                <a:cs typeface="Times New Roman" panose="02020603050405020304" pitchFamily="18" charset="0"/>
              </a:rPr>
              <a:t>Detalii de implementare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7B711-7076-5E3D-E459-89574B65543D}"/>
              </a:ext>
            </a:extLst>
          </p:cNvPr>
          <p:cNvSpPr>
            <a:spLocks noGrp="1"/>
          </p:cNvSpPr>
          <p:nvPr>
            <p:ph idx="1"/>
          </p:nvPr>
        </p:nvSpPr>
        <p:spPr>
          <a:xfrm>
            <a:off x="989400" y="973394"/>
            <a:ext cx="10213200" cy="5884605"/>
          </a:xfrm>
        </p:spPr>
        <p:txBody>
          <a:bodyPr>
            <a:normAutofit fontScale="92500" lnSpcReduction="10000"/>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Mai </a:t>
            </a:r>
            <a:r>
              <a:rPr lang="ro-RO" sz="1600" dirty="0">
                <a:latin typeface="Times New Roman" panose="02020603050405020304" pitchFamily="18" charset="0"/>
                <a:cs typeface="Times New Roman" panose="02020603050405020304" pitchFamily="18" charset="0"/>
              </a:rPr>
              <a:t>întâi pentru fiecare cadru de imagine din secvența de imagini se aplică formula</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mai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jos</a:t>
            </a:r>
            <a:r>
              <a:rPr lang="en-US" sz="1600" dirty="0">
                <a:latin typeface="Times New Roman" panose="02020603050405020304" pitchFamily="18" charset="0"/>
                <a:cs typeface="Times New Roman" panose="02020603050405020304" pitchFamily="18" charset="0"/>
              </a:rPr>
              <a:t> pe </a:t>
            </a:r>
            <a:r>
              <a:rPr lang="en-US" sz="1600" dirty="0" err="1">
                <a:latin typeface="Times New Roman" panose="02020603050405020304" pitchFamily="18" charset="0"/>
                <a:cs typeface="Times New Roman" panose="02020603050405020304" pitchFamily="18" charset="0"/>
              </a:rPr>
              <a:t>fiecare</a:t>
            </a:r>
            <a:r>
              <a:rPr lang="en-US" sz="1600" dirty="0">
                <a:latin typeface="Times New Roman" panose="02020603050405020304" pitchFamily="18" charset="0"/>
                <a:cs typeface="Times New Roman" panose="02020603050405020304" pitchFamily="18" charset="0"/>
              </a:rPr>
              <a:t> pixel al </a:t>
            </a:r>
            <a:r>
              <a:rPr lang="en-US" sz="1600" dirty="0" err="1">
                <a:latin typeface="Times New Roman" panose="02020603050405020304" pitchFamily="18" charset="0"/>
                <a:cs typeface="Times New Roman" panose="02020603050405020304" pitchFamily="18" charset="0"/>
              </a:rPr>
              <a:t>imaginii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utiliz</a:t>
            </a:r>
            <a:r>
              <a:rPr lang="ro-RO" sz="1600" dirty="0">
                <a:latin typeface="Times New Roman" panose="02020603050405020304" pitchFamily="18" charset="0"/>
                <a:cs typeface="Times New Roman" panose="02020603050405020304" pitchFamily="18" charset="0"/>
              </a:rPr>
              <a:t>ând două valori alpha diferite</a:t>
            </a:r>
            <a:r>
              <a:rPr 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Parametrii</a:t>
            </a:r>
            <a:r>
              <a:rPr lang="en-US" sz="1600" dirty="0">
                <a:latin typeface="Times New Roman" panose="02020603050405020304" pitchFamily="18" charset="0"/>
                <a:cs typeface="Times New Roman" panose="02020603050405020304" pitchFamily="18" charset="0"/>
              </a:rPr>
              <a:t> din </a:t>
            </a:r>
            <a:r>
              <a:rPr lang="en-US" sz="1600" dirty="0" err="1">
                <a:latin typeface="Times New Roman" panose="02020603050405020304" pitchFamily="18" charset="0"/>
                <a:cs typeface="Times New Roman" panose="02020603050405020304" pitchFamily="18" charset="0"/>
              </a:rPr>
              <a:t>formu</a:t>
            </a:r>
            <a:r>
              <a:rPr lang="ro-RO" sz="1600" dirty="0">
                <a:latin typeface="Times New Roman" panose="02020603050405020304" pitchFamily="18" charset="0"/>
                <a:cs typeface="Times New Roman" panose="02020603050405020304" pitchFamily="18" charset="0"/>
              </a:rPr>
              <a:t>lă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src-imaginea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surs</a:t>
            </a:r>
            <a:r>
              <a:rPr lang="ro-RO" sz="1600" dirty="0">
                <a:latin typeface="Times New Roman" panose="02020603050405020304" pitchFamily="18" charset="0"/>
                <a:cs typeface="Times New Roman" panose="02020603050405020304" pitchFamily="18" charset="0"/>
              </a:rPr>
              <a:t>ă, dst-imaginea destinație si alpha-factor care decide viteza de actualizare. </a:t>
            </a:r>
            <a:r>
              <a:rPr lang="ro-RO" sz="1600" kern="100" dirty="0">
                <a:latin typeface="Times New Roman" panose="02020603050405020304" pitchFamily="18" charset="0"/>
                <a:cs typeface="Times New Roman" panose="02020603050405020304" pitchFamily="18" charset="0"/>
              </a:rPr>
              <a:t>Dacă parametrul alpha are o valoare mai mare atunci imaginea se actualizează mai repede și incearcă să surprindă chiar și schimbările foarte rapide, iar dacă parametrul alpha are o valoare mai mică atunci se actualizează mai încet și nu va lua în considerare schimbările rapide din imaginile de intrare.</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ro-RO" sz="1600" dirty="0">
                <a:latin typeface="Times New Roman" panose="02020603050405020304" pitchFamily="18" charset="0"/>
                <a:cs typeface="Times New Roman" panose="02020603050405020304" pitchFamily="18" charset="0"/>
              </a:rPr>
              <a:t>După ce am aplicat formula pe fiecare pixel al imaginii obținem niște medii care le voi converti în valori absolute și apoi sunt convertite înapoi la un spațiu de culoare cu 8 biți folosind functia convert. Functia convert implementată primește două imagini (una sursă și cealaltă destinație). Imaginea destinație va avea aceeași dimensiune ca imaginea sursă și va avea tipul de date</a:t>
            </a:r>
            <a:r>
              <a:rPr lang="en-US" sz="1600" dirty="0">
                <a:latin typeface="Times New Roman" panose="02020603050405020304" pitchFamily="18" charset="0"/>
                <a:cs typeface="Times New Roman" panose="02020603050405020304" pitchFamily="18" charset="0"/>
              </a:rPr>
              <a:t>: CV_8UC (8 bi</a:t>
            </a:r>
            <a:r>
              <a:rPr lang="ro-RO" sz="1600" dirty="0">
                <a:latin typeface="Times New Roman" panose="02020603050405020304" pitchFamily="18" charset="0"/>
                <a:cs typeface="Times New Roman" panose="02020603050405020304" pitchFamily="18" charset="0"/>
              </a:rPr>
              <a:t>ți, unsigned, 3 canale). Apoi se parcurc liniile imaginii sursă și obțin un pointer la linia curentă</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asemenea</a:t>
            </a:r>
            <a:r>
              <a:rPr lang="en-US" sz="1600" dirty="0">
                <a:latin typeface="Times New Roman" panose="02020603050405020304" pitchFamily="18" charset="0"/>
                <a:cs typeface="Times New Roman" panose="02020603050405020304" pitchFamily="18" charset="0"/>
              </a:rPr>
              <a:t> se </a:t>
            </a:r>
            <a:r>
              <a:rPr lang="en-US" sz="1600" dirty="0" err="1">
                <a:latin typeface="Times New Roman" panose="02020603050405020304" pitchFamily="18" charset="0"/>
                <a:cs typeface="Times New Roman" panose="02020603050405020304" pitchFamily="18" charset="0"/>
              </a:rPr>
              <a:t>ob</a:t>
            </a:r>
            <a:r>
              <a:rPr lang="ro-RO" sz="1600" dirty="0">
                <a:latin typeface="Times New Roman" panose="02020603050405020304" pitchFamily="18" charset="0"/>
                <a:cs typeface="Times New Roman" panose="02020603050405020304" pitchFamily="18" charset="0"/>
              </a:rPr>
              <a:t>ține și un pointer la linia corespunzătoare din imaginea destinație.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Apoi</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parcurg </a:t>
            </a:r>
            <a:r>
              <a:rPr lang="en-US" sz="1600" dirty="0" err="1">
                <a:latin typeface="Times New Roman" panose="02020603050405020304" pitchFamily="18" charset="0"/>
                <a:cs typeface="Times New Roman" panose="02020603050405020304" pitchFamily="18" charset="0"/>
              </a:rPr>
              <a:t>coloanele</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și canalele imaginii sursă și pentru fiecare canal al pixelului se aplică funcția </a:t>
            </a:r>
            <a:r>
              <a:rPr lang="en-US" sz="1600" dirty="0" err="1">
                <a:latin typeface="Times New Roman" panose="02020603050405020304" pitchFamily="18" charset="0"/>
                <a:cs typeface="Times New Roman" panose="02020603050405020304" pitchFamily="18" charset="0"/>
              </a:rPr>
              <a:t>implementata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valAbsoluta</a:t>
            </a:r>
            <a:r>
              <a:rPr lang="ro-RO" sz="1600" dirty="0">
                <a:latin typeface="Times New Roman" panose="02020603050405020304" pitchFamily="18" charset="0"/>
                <a:cs typeface="Times New Roman" panose="02020603050405020304" pitchFamily="18" charset="0"/>
              </a:rPr>
              <a:t> asupra valorii pixelului pentru a elimina semnul. Apoi folosesc saturate_cast pentru a asigura că rezultatul este un număr întreg de 8 biți și se scrie valoarea în imaginea destinație.</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2D0429-42D9-5A68-0D0B-7510748F3ED1}"/>
              </a:ext>
            </a:extLst>
          </p:cNvPr>
          <p:cNvPicPr>
            <a:picLocks noChangeAspect="1"/>
          </p:cNvPicPr>
          <p:nvPr/>
        </p:nvPicPr>
        <p:blipFill>
          <a:blip r:embed="rId2"/>
          <a:stretch>
            <a:fillRect/>
          </a:stretch>
        </p:blipFill>
        <p:spPr>
          <a:xfrm>
            <a:off x="2395021" y="1697668"/>
            <a:ext cx="7401958" cy="874643"/>
          </a:xfrm>
          <a:prstGeom prst="rect">
            <a:avLst/>
          </a:prstGeom>
        </p:spPr>
      </p:pic>
    </p:spTree>
    <p:extLst>
      <p:ext uri="{BB962C8B-B14F-4D97-AF65-F5344CB8AC3E}">
        <p14:creationId xmlns:p14="http://schemas.microsoft.com/office/powerpoint/2010/main" val="37871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4C9F-BE08-6E2E-CEBE-BF0C50E904F1}"/>
              </a:ext>
            </a:extLst>
          </p:cNvPr>
          <p:cNvSpPr>
            <a:spLocks noGrp="1"/>
          </p:cNvSpPr>
          <p:nvPr>
            <p:ph type="title"/>
          </p:nvPr>
        </p:nvSpPr>
        <p:spPr>
          <a:xfrm>
            <a:off x="989400" y="395289"/>
            <a:ext cx="10213200" cy="755085"/>
          </a:xfrm>
        </p:spPr>
        <p:txBody>
          <a:bodyPr/>
          <a:lstStyle/>
          <a:p>
            <a:r>
              <a:rPr lang="ro-RO" dirty="0">
                <a:latin typeface="Times New Roman" panose="02020603050405020304" pitchFamily="18" charset="0"/>
                <a:cs typeface="Times New Roman" panose="02020603050405020304" pitchFamily="18" charset="0"/>
              </a:rPr>
              <a:t>Detalii de implementare</a:t>
            </a:r>
            <a:endParaRPr lang="en-US" dirty="0"/>
          </a:p>
        </p:txBody>
      </p:sp>
      <p:sp>
        <p:nvSpPr>
          <p:cNvPr id="3" name="Content Placeholder 2">
            <a:extLst>
              <a:ext uri="{FF2B5EF4-FFF2-40B4-BE49-F238E27FC236}">
                <a16:creationId xmlns:a16="http://schemas.microsoft.com/office/drawing/2014/main" id="{FB926BB0-4B70-4270-F656-7440DF49E25A}"/>
              </a:ext>
            </a:extLst>
          </p:cNvPr>
          <p:cNvSpPr>
            <a:spLocks noGrp="1"/>
          </p:cNvSpPr>
          <p:nvPr>
            <p:ph idx="1"/>
          </p:nvPr>
        </p:nvSpPr>
        <p:spPr>
          <a:xfrm>
            <a:off x="989400" y="1150374"/>
            <a:ext cx="10213200" cy="5525729"/>
          </a:xfrm>
        </p:spPr>
        <p:txBody>
          <a:bodyPr>
            <a:normAutofit fontScale="92500"/>
          </a:bodyPr>
          <a:lstStyle/>
          <a:p>
            <a:pPr algn="just">
              <a:buFont typeface="Wingdings" panose="05000000000000000000" pitchFamily="2" charset="2"/>
              <a:buChar char="Ø"/>
            </a:pPr>
            <a:r>
              <a:rPr lang="ro-RO" sz="1600" dirty="0">
                <a:latin typeface="Times New Roman" panose="02020603050405020304" pitchFamily="18" charset="0"/>
                <a:cs typeface="Times New Roman" panose="02020603050405020304" pitchFamily="18" charset="0"/>
              </a:rPr>
              <a:t>După ce am facut conversia voi face binarizarea cu prag</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în funcția binarizare. Mai întâi calculez diferența absolută între pixelii imaginii curente și cei ai modelului de fundal. Această diferență o binarizez folosind binarizarea cu prag pentru a avea fundalul negru și obiectele dinamice albe.</a:t>
            </a:r>
          </a:p>
          <a:p>
            <a:pPr algn="just">
              <a:buFont typeface="Wingdings" panose="05000000000000000000" pitchFamily="2" charset="2"/>
              <a:buChar char="Ø"/>
            </a:pPr>
            <a:r>
              <a:rPr lang="ro-RO" sz="1600" dirty="0">
                <a:latin typeface="Times New Roman" panose="02020603050405020304" pitchFamily="18" charset="0"/>
                <a:cs typeface="Times New Roman" panose="02020603050405020304" pitchFamily="18" charset="0"/>
              </a:rPr>
              <a:t>Imaginea binarizată rezultată va fi supusă unei operații morfologice și anume dilatarea pentru a corecta și uni unele regiuni.</a:t>
            </a: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Apoi</a:t>
            </a:r>
            <a:r>
              <a:rPr lang="en-US" sz="1600" dirty="0">
                <a:latin typeface="Times New Roman" panose="02020603050405020304" pitchFamily="18" charset="0"/>
                <a:cs typeface="Times New Roman" panose="02020603050405020304" pitchFamily="18" charset="0"/>
              </a:rPr>
              <a:t> m</a:t>
            </a:r>
            <a:r>
              <a:rPr lang="ro-RO" sz="1600" dirty="0">
                <a:latin typeface="Times New Roman" panose="02020603050405020304" pitchFamily="18" charset="0"/>
                <a:cs typeface="Times New Roman" panose="02020603050405020304" pitchFamily="18" charset="0"/>
              </a:rPr>
              <a:t>ă ocup de afișarea imaginilor rezultate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secven</a:t>
            </a:r>
            <a:r>
              <a:rPr lang="ro-RO" sz="1600" dirty="0">
                <a:latin typeface="Times New Roman" panose="02020603050405020304" pitchFamily="18" charset="0"/>
                <a:cs typeface="Times New Roman" panose="02020603050405020304" pitchFamily="18" charset="0"/>
              </a:rPr>
              <a:t>ța de imagini inițiale, rezultatele aplicării tehnicii cu diferite valori ale lui alpha, imaaginea binarizată și imaginea după dilatare. Toate acestea sunt afișate în ferestre diferite pentru a permite vizualizarea și monitorizarea schimbărilor detectate între cadrele succesive ale secvenței de imagini.</a:t>
            </a:r>
          </a:p>
          <a:p>
            <a:pPr algn="just">
              <a:buFont typeface="Wingdings" panose="05000000000000000000" pitchFamily="2" charset="2"/>
              <a:buChar char="Ø"/>
            </a:pPr>
            <a:r>
              <a:rPr lang="ro-RO" sz="1600" dirty="0">
                <a:latin typeface="Times New Roman" panose="02020603050405020304" pitchFamily="18" charset="0"/>
                <a:cs typeface="Times New Roman" panose="02020603050405020304" pitchFamily="18" charset="0"/>
              </a:rPr>
              <a:t>Am și o modalitate de a încărca fiecare imagine din secvența de imagini pentru putea fi aplicate operațiile descrise mai sus. În seturile mele de date toate imaginile au denumirea in000000,in000001,etc și se tot incrementează. Am declarat un șir de caractere pe care l-am inițializat cu </a:t>
            </a:r>
            <a:r>
              <a:rPr lang="en-US" sz="1600" dirty="0">
                <a:latin typeface="Times New Roman" panose="02020603050405020304" pitchFamily="18" charset="0"/>
                <a:cs typeface="Times New Roman" panose="02020603050405020304" pitchFamily="18" charset="0"/>
              </a:rPr>
              <a:t>“000000”. </a:t>
            </a:r>
            <a:r>
              <a:rPr lang="en-US" sz="1600" dirty="0" err="1">
                <a:latin typeface="Times New Roman" panose="02020603050405020304" pitchFamily="18" charset="0"/>
                <a:cs typeface="Times New Roman" panose="02020603050405020304" pitchFamily="18" charset="0"/>
              </a:rPr>
              <a:t>Apoi</a:t>
            </a:r>
            <a:r>
              <a:rPr lang="en-US" sz="1600" dirty="0">
                <a:latin typeface="Times New Roman" panose="02020603050405020304" pitchFamily="18" charset="0"/>
                <a:cs typeface="Times New Roman" panose="02020603050405020304" pitchFamily="18" charset="0"/>
              </a:rPr>
              <a:t> am ales </a:t>
            </a:r>
            <a:r>
              <a:rPr lang="ro-RO" sz="1600" dirty="0">
                <a:latin typeface="Times New Roman" panose="02020603050405020304" pitchFamily="18" charset="0"/>
                <a:cs typeface="Times New Roman" panose="02020603050405020304" pitchFamily="18" charset="0"/>
              </a:rPr>
              <a:t>să iterez cu un contor care tot crește până ajunge la numărul de imagini, iar acest contor să il convertesc în șir de caractere, după care fac diferența dintre </a:t>
            </a:r>
            <a:r>
              <a:rPr lang="en-US" sz="1600" dirty="0" err="1">
                <a:latin typeface="Times New Roman" panose="02020603050405020304" pitchFamily="18" charset="0"/>
                <a:cs typeface="Times New Roman" panose="02020603050405020304" pitchFamily="18" charset="0"/>
              </a:rPr>
              <a:t>lungimea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stringului</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și lungimea contorului pentru a determinat câte zerouri trebuie puse. Apoi construiesc numele fișierului pentru următorul cadru de imagine folosind funcția substr.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01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0197-BD5B-1110-3055-C2018337656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Manual de utilizare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54915-BF56-173C-0B31-A217AD50B5AC}"/>
              </a:ext>
            </a:extLst>
          </p:cNvPr>
          <p:cNvSpPr>
            <a:spLocks noGrp="1"/>
          </p:cNvSpPr>
          <p:nvPr>
            <p:ph idx="1"/>
          </p:nvPr>
        </p:nvSpPr>
        <p:spPr/>
        <p:txBody>
          <a:bodyPr>
            <a:normAutofit/>
          </a:bodyPr>
          <a:lstStyle/>
          <a:p>
            <a:pPr algn="just"/>
            <a:r>
              <a:rPr lang="ro-RO" sz="1600" dirty="0">
                <a:latin typeface="Times New Roman" panose="02020603050405020304" pitchFamily="18" charset="0"/>
                <a:cs typeface="Times New Roman" panose="02020603050405020304" pitchFamily="18" charset="0"/>
              </a:rPr>
              <a:t>Lansez IDE-ul Visual Studio 2022</a:t>
            </a:r>
          </a:p>
          <a:p>
            <a:pPr algn="just"/>
            <a:r>
              <a:rPr lang="ro-RO" sz="1600" dirty="0">
                <a:latin typeface="Times New Roman" panose="02020603050405020304" pitchFamily="18" charset="0"/>
                <a:cs typeface="Times New Roman" panose="02020603050405020304" pitchFamily="18" charset="0"/>
              </a:rPr>
              <a:t>Deschid proiectul din File-</a:t>
            </a:r>
            <a:r>
              <a:rPr lang="en-US" sz="1600" dirty="0">
                <a:latin typeface="Times New Roman" panose="02020603050405020304" pitchFamily="18" charset="0"/>
                <a:cs typeface="Times New Roman" panose="02020603050405020304" pitchFamily="18" charset="0"/>
              </a:rPr>
              <a:t>&gt;Open-&gt;</a:t>
            </a:r>
            <a:r>
              <a:rPr lang="ro-RO" sz="1600" dirty="0">
                <a:latin typeface="Times New Roman" panose="02020603050405020304" pitchFamily="18" charset="0"/>
                <a:cs typeface="Times New Roman" panose="02020603050405020304" pitchFamily="18" charset="0"/>
              </a:rPr>
              <a:t>Project/Solution-</a:t>
            </a:r>
            <a:r>
              <a:rPr lang="en-US" sz="1600" dirty="0">
                <a:latin typeface="Times New Roman" panose="02020603050405020304" pitchFamily="18" charset="0"/>
                <a:cs typeface="Times New Roman" panose="02020603050405020304" pitchFamily="18" charset="0"/>
              </a:rPr>
              <a:t>&gt;</a:t>
            </a:r>
            <a:r>
              <a:rPr lang="ro-RO" sz="1600" dirty="0">
                <a:latin typeface="Times New Roman" panose="02020603050405020304" pitchFamily="18" charset="0"/>
                <a:cs typeface="Times New Roman" panose="02020603050405020304" pitchFamily="18" charset="0"/>
              </a:rPr>
              <a:t>și apoi selectez proiectul din folderul de unde se află</a:t>
            </a:r>
          </a:p>
          <a:p>
            <a:pPr algn="just"/>
            <a:r>
              <a:rPr lang="ro-RO" sz="1600" dirty="0">
                <a:latin typeface="Times New Roman" panose="02020603050405020304" pitchFamily="18" charset="0"/>
                <a:cs typeface="Times New Roman" panose="02020603050405020304" pitchFamily="18" charset="0"/>
              </a:rPr>
              <a:t>Ne asigurăm că s-a deschis ce trebuie, că sunt prezente și fișierele antet necesare( ex</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stdafx.h,etc</a:t>
            </a:r>
            <a:r>
              <a:rPr lang="en-US" sz="1600" dirty="0">
                <a:latin typeface="Times New Roman" panose="02020603050405020304" pitchFamily="18" charset="0"/>
                <a:cs typeface="Times New Roman" panose="02020603050405020304" pitchFamily="18" charset="0"/>
              </a:rPr>
              <a:t>)</a:t>
            </a:r>
            <a:endParaRPr lang="ro-RO" sz="1600" dirty="0">
              <a:latin typeface="Times New Roman" panose="02020603050405020304" pitchFamily="18" charset="0"/>
              <a:cs typeface="Times New Roman" panose="02020603050405020304" pitchFamily="18" charset="0"/>
            </a:endParaRPr>
          </a:p>
          <a:p>
            <a:pPr algn="just"/>
            <a:r>
              <a:rPr lang="ro-RO" sz="1600" dirty="0">
                <a:latin typeface="Times New Roman" panose="02020603050405020304" pitchFamily="18" charset="0"/>
                <a:cs typeface="Times New Roman" panose="02020603050405020304" pitchFamily="18" charset="0"/>
              </a:rPr>
              <a:t>Înainte de a rula putem să ne alegem din funcția main path-ul pe care îl dorim către un anumit set de date</a:t>
            </a:r>
          </a:p>
          <a:p>
            <a:pPr algn="just"/>
            <a:r>
              <a:rPr lang="ro-RO" sz="1600" dirty="0">
                <a:latin typeface="Times New Roman" panose="02020603050405020304" pitchFamily="18" charset="0"/>
                <a:cs typeface="Times New Roman" panose="02020603050405020304" pitchFamily="18" charset="0"/>
              </a:rPr>
              <a:t>Pentru a rula facem click pe săgeata verde(Start Without Debugging)</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Dup</a:t>
            </a:r>
            <a:r>
              <a:rPr lang="ro-RO" sz="1600" dirty="0">
                <a:latin typeface="Times New Roman" panose="02020603050405020304" pitchFamily="18" charset="0"/>
                <a:cs typeface="Times New Roman" panose="02020603050405020304" pitchFamily="18" charset="0"/>
              </a:rPr>
              <a:t>ă rulare vom putea vizualiza mai multe ferestre</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și le vom putea compara între ele și să tragem concluzii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51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DCCA-2072-EDEE-479B-EAC3FA46F55D}"/>
              </a:ext>
            </a:extLst>
          </p:cNvPr>
          <p:cNvSpPr>
            <a:spLocks noGrp="1"/>
          </p:cNvSpPr>
          <p:nvPr>
            <p:ph type="title"/>
          </p:nvPr>
        </p:nvSpPr>
        <p:spPr>
          <a:xfrm>
            <a:off x="990000" y="540000"/>
            <a:ext cx="3528000" cy="2303213"/>
          </a:xfrm>
        </p:spPr>
        <p:txBody>
          <a:bodyPr anchor="ctr">
            <a:normAutofit/>
          </a:bodyPr>
          <a:lstStyle/>
          <a:p>
            <a:pPr algn="ctr"/>
            <a:r>
              <a:rPr lang="ro-RO" dirty="0">
                <a:latin typeface="Times New Roman" panose="02020603050405020304" pitchFamily="18" charset="0"/>
                <a:cs typeface="Times New Roman" panose="02020603050405020304" pitchFamily="18" charset="0"/>
              </a:rPr>
              <a:t>Demonstrarea rezultatelor</a:t>
            </a:r>
            <a:endParaRPr lang="en-US"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Content Placeholder 8">
            <a:extLst>
              <a:ext uri="{FF2B5EF4-FFF2-40B4-BE49-F238E27FC236}">
                <a16:creationId xmlns:a16="http://schemas.microsoft.com/office/drawing/2014/main" id="{D959A98A-370B-066D-EE11-10D9047FFAED}"/>
              </a:ext>
            </a:extLst>
          </p:cNvPr>
          <p:cNvSpPr>
            <a:spLocks noGrp="1"/>
          </p:cNvSpPr>
          <p:nvPr>
            <p:ph idx="1"/>
          </p:nvPr>
        </p:nvSpPr>
        <p:spPr>
          <a:xfrm>
            <a:off x="5543552" y="450000"/>
            <a:ext cx="6107460" cy="2484000"/>
          </a:xfrm>
        </p:spPr>
        <p:txBody>
          <a:bodyPr anchor="ctr">
            <a:normAutofit/>
          </a:bodyPr>
          <a:lstStyle/>
          <a:p>
            <a:pPr algn="just"/>
            <a:r>
              <a:rPr lang="en-US" sz="1600" dirty="0" err="1">
                <a:latin typeface="Times New Roman" panose="02020603050405020304" pitchFamily="18" charset="0"/>
                <a:cs typeface="Times New Roman" panose="02020603050405020304" pitchFamily="18" charset="0"/>
              </a:rPr>
              <a:t>Aici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rezultatele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anumit</a:t>
            </a:r>
            <a:r>
              <a:rPr lang="ro-RO" sz="1600" dirty="0">
                <a:latin typeface="Times New Roman" panose="02020603050405020304" pitchFamily="18" charset="0"/>
                <a:cs typeface="Times New Roman" panose="02020603050405020304" pitchFamily="18" charset="0"/>
              </a:rPr>
              <a:t>ă secvență de imagini în care alfa are valorile 0.1(în prima imagine) și 0.01(în a doua imagine)</a:t>
            </a:r>
            <a:endParaRPr lang="en-US" sz="1600" dirty="0">
              <a:latin typeface="Times New Roman" panose="02020603050405020304" pitchFamily="18" charset="0"/>
              <a:cs typeface="Times New Roman" panose="02020603050405020304" pitchFamily="18" charset="0"/>
            </a:endParaRPr>
          </a:p>
        </p:txBody>
      </p:sp>
      <p:sp useBgFill="1">
        <p:nvSpPr>
          <p:cNvPr id="41" name="Rectangle 40">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a:extLst>
              <a:ext uri="{FF2B5EF4-FFF2-40B4-BE49-F238E27FC236}">
                <a16:creationId xmlns:a16="http://schemas.microsoft.com/office/drawing/2014/main" id="{FC59F9E5-099D-122D-DB38-DB2730EF0879}"/>
              </a:ext>
            </a:extLst>
          </p:cNvPr>
          <p:cNvPicPr>
            <a:picLocks noChangeAspect="1"/>
          </p:cNvPicPr>
          <p:nvPr/>
        </p:nvPicPr>
        <p:blipFill rotWithShape="1">
          <a:blip r:embed="rId2"/>
          <a:srcRect b="29688"/>
          <a:stretch/>
        </p:blipFill>
        <p:spPr>
          <a:xfrm>
            <a:off x="2009114" y="4016374"/>
            <a:ext cx="8174124" cy="2298955"/>
          </a:xfrm>
          <a:prstGeom prst="rect">
            <a:avLst/>
          </a:prstGeom>
        </p:spPr>
      </p:pic>
    </p:spTree>
    <p:extLst>
      <p:ext uri="{BB962C8B-B14F-4D97-AF65-F5344CB8AC3E}">
        <p14:creationId xmlns:p14="http://schemas.microsoft.com/office/powerpoint/2010/main" val="1671000764"/>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508</TotalTime>
  <Words>1345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Avenir Next LT Pro</vt:lpstr>
      <vt:lpstr>Goudy Old Style</vt:lpstr>
      <vt:lpstr>Times New Roman</vt:lpstr>
      <vt:lpstr>Wingdings</vt:lpstr>
      <vt:lpstr>FrostyVTI</vt:lpstr>
      <vt:lpstr>Extragerea și modelarea fundalului</vt:lpstr>
      <vt:lpstr>Descrierea proiectului</vt:lpstr>
      <vt:lpstr>Lucrări și cercetări</vt:lpstr>
      <vt:lpstr>Abordare generală și arhitectura la nivel înalt</vt:lpstr>
      <vt:lpstr>Abordare generală și arhitectura la nivel înalt</vt:lpstr>
      <vt:lpstr>Detalii de implementare</vt:lpstr>
      <vt:lpstr>Detalii de implementare</vt:lpstr>
      <vt:lpstr>Manual de utilizare</vt:lpstr>
      <vt:lpstr>Demonstrarea rezultatelor</vt:lpstr>
      <vt:lpstr>Demonstrarea rezultatelor</vt:lpstr>
      <vt:lpstr>Demonstrarea rezultatelor</vt:lpstr>
      <vt:lpstr>Demonstrarea rezultatelor</vt:lpstr>
      <vt:lpstr>Demonstrarea rezultatelor</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Andrei Pojar</dc:creator>
  <cp:lastModifiedBy>Andrei Pojar</cp:lastModifiedBy>
  <cp:revision>18</cp:revision>
  <dcterms:created xsi:type="dcterms:W3CDTF">2024-06-05T13:34:58Z</dcterms:created>
  <dcterms:modified xsi:type="dcterms:W3CDTF">2024-06-06T05:53:49Z</dcterms:modified>
</cp:coreProperties>
</file>