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25"/>
  </p:notesMasterIdLst>
  <p:sldIdLst>
    <p:sldId id="256" r:id="rId2"/>
    <p:sldId id="257" r:id="rId3"/>
    <p:sldId id="258" r:id="rId4"/>
    <p:sldId id="266" r:id="rId5"/>
    <p:sldId id="259" r:id="rId6"/>
    <p:sldId id="270" r:id="rId7"/>
    <p:sldId id="268" r:id="rId8"/>
    <p:sldId id="269" r:id="rId9"/>
    <p:sldId id="271" r:id="rId10"/>
    <p:sldId id="272" r:id="rId11"/>
    <p:sldId id="273" r:id="rId12"/>
    <p:sldId id="274" r:id="rId13"/>
    <p:sldId id="275" r:id="rId14"/>
    <p:sldId id="276" r:id="rId15"/>
    <p:sldId id="277" r:id="rId16"/>
    <p:sldId id="261" r:id="rId17"/>
    <p:sldId id="262" r:id="rId18"/>
    <p:sldId id="260" r:id="rId19"/>
    <p:sldId id="278" r:id="rId20"/>
    <p:sldId id="263" r:id="rId21"/>
    <p:sldId id="279" r:id="rId22"/>
    <p:sldId id="281"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9" autoAdjust="0"/>
    <p:restoredTop sz="94434" autoAdjust="0"/>
  </p:normalViewPr>
  <p:slideViewPr>
    <p:cSldViewPr snapToGrid="0">
      <p:cViewPr varScale="1">
        <p:scale>
          <a:sx n="74" d="100"/>
          <a:sy n="74" d="100"/>
        </p:scale>
        <p:origin x="3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0151E-9E5A-4790-BF78-00A2A675AB83}" type="datetimeFigureOut">
              <a:rPr lang="en-IN" smtClean="0"/>
              <a:t>13-12-2017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B27EE-B910-4F30-B98C-4D1B6B6AB3BA}" type="slidenum">
              <a:rPr lang="en-IN" smtClean="0"/>
              <a:t>‹#›</a:t>
            </a:fld>
            <a:endParaRPr lang="en-IN"/>
          </a:p>
        </p:txBody>
      </p:sp>
    </p:spTree>
    <p:extLst>
      <p:ext uri="{BB962C8B-B14F-4D97-AF65-F5344CB8AC3E}">
        <p14:creationId xmlns:p14="http://schemas.microsoft.com/office/powerpoint/2010/main" val="188876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I studied 10 thousand simulations of random games, and the smallest number of moves I encountered was 44 shots.</a:t>
            </a:r>
            <a:endParaRPr lang="en-IN" dirty="0" smtClean="0"/>
          </a:p>
          <a:p>
            <a:r>
              <a:rPr lang="en-IN" dirty="0" smtClean="0"/>
              <a:t>It should be no surprise that number of games that required all 100 shots to be fired is 17 million. After all, there is a 17/100 chance that the last square visited will contain a ship.</a:t>
            </a:r>
          </a:p>
          <a:p>
            <a:r>
              <a:rPr lang="en-IN" dirty="0" smtClean="0"/>
              <a:t>96 shots are required to complete approx. 50% of the games, and 99% of the games will take more than 78 shots.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7</a:t>
            </a:fld>
            <a:endParaRPr lang="en-IN"/>
          </a:p>
        </p:txBody>
      </p:sp>
    </p:spTree>
    <p:extLst>
      <p:ext uri="{BB962C8B-B14F-4D97-AF65-F5344CB8AC3E}">
        <p14:creationId xmlns:p14="http://schemas.microsoft.com/office/powerpoint/2010/main" val="78857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the first 3 pictures you can see the system is in hunt mode, from</a:t>
            </a:r>
            <a:r>
              <a:rPr lang="en-IN" baseline="0" dirty="0" smtClean="0"/>
              <a:t> the 4</a:t>
            </a:r>
            <a:r>
              <a:rPr lang="en-IN" baseline="30000" dirty="0" smtClean="0"/>
              <a:t>th</a:t>
            </a:r>
            <a:r>
              <a:rPr lang="en-IN" baseline="0" dirty="0" smtClean="0"/>
              <a:t> when we get the first hit system goes into target mode.</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9</a:t>
            </a:fld>
            <a:endParaRPr lang="en-IN"/>
          </a:p>
        </p:txBody>
      </p:sp>
    </p:spTree>
    <p:extLst>
      <p:ext uri="{BB962C8B-B14F-4D97-AF65-F5344CB8AC3E}">
        <p14:creationId xmlns:p14="http://schemas.microsoft.com/office/powerpoint/2010/main" val="57499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best result here was 32, and event thought the worst was still 100 the frequency is really low.</a:t>
            </a:r>
          </a:p>
          <a:p>
            <a:r>
              <a:rPr lang="en-IN" dirty="0" smtClean="0"/>
              <a:t>50%</a:t>
            </a:r>
            <a:r>
              <a:rPr lang="en-IN" baseline="0" dirty="0" smtClean="0"/>
              <a:t> of the games end by the time 63 shots are taken.</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10</a:t>
            </a:fld>
            <a:endParaRPr lang="en-IN"/>
          </a:p>
        </p:txBody>
      </p:sp>
    </p:spTree>
    <p:extLst>
      <p:ext uri="{BB962C8B-B14F-4D97-AF65-F5344CB8AC3E}">
        <p14:creationId xmlns:p14="http://schemas.microsoft.com/office/powerpoint/2010/main" val="1885349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Hitting one block will be equivalent to hitting 2 blocks.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12</a:t>
            </a:fld>
            <a:endParaRPr lang="en-IN"/>
          </a:p>
        </p:txBody>
      </p:sp>
    </p:spTree>
    <p:extLst>
      <p:ext uri="{BB962C8B-B14F-4D97-AF65-F5344CB8AC3E}">
        <p14:creationId xmlns:p14="http://schemas.microsoft.com/office/powerpoint/2010/main" val="380287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parity algorithm gives improvement over the entire range, but the incremental gain is small.</a:t>
            </a:r>
          </a:p>
          <a:p>
            <a:r>
              <a:rPr lang="en-IN" dirty="0" smtClean="0"/>
              <a:t>The biggest drain on shots is the unnecessary walking around the edges of targets. Using the parity filter in </a:t>
            </a:r>
            <a:r>
              <a:rPr lang="en-IN" b="1" dirty="0" smtClean="0"/>
              <a:t>Hunt</a:t>
            </a:r>
            <a:r>
              <a:rPr lang="en-IN" dirty="0" smtClean="0"/>
              <a:t> mode has reduced the shot count, but once the algorithm gets into </a:t>
            </a:r>
            <a:r>
              <a:rPr lang="en-IN" b="1" dirty="0" smtClean="0"/>
              <a:t>Target</a:t>
            </a:r>
            <a:r>
              <a:rPr lang="en-IN" dirty="0" smtClean="0"/>
              <a:t> mode, it is just as inefficient as it was.</a:t>
            </a:r>
          </a:p>
          <a:p>
            <a:r>
              <a:rPr lang="en-IN" dirty="0" smtClean="0"/>
              <a:t>50%</a:t>
            </a:r>
            <a:r>
              <a:rPr lang="en-IN" baseline="0" dirty="0" smtClean="0"/>
              <a:t> games were completed within 61 shots.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13</a:t>
            </a:fld>
            <a:endParaRPr lang="en-IN"/>
          </a:p>
        </p:txBody>
      </p:sp>
    </p:spTree>
    <p:extLst>
      <p:ext uri="{BB962C8B-B14F-4D97-AF65-F5344CB8AC3E}">
        <p14:creationId xmlns:p14="http://schemas.microsoft.com/office/powerpoint/2010/main" val="4238465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 all these examples, shading is used to depict the probability. Dark colours represent high probability, and light colours represent low probability.</a:t>
            </a:r>
          </a:p>
          <a:p>
            <a:r>
              <a:rPr lang="en-IN" dirty="0" smtClean="0"/>
              <a:t>In 3rd configuration we can see a white square. It is </a:t>
            </a:r>
            <a:r>
              <a:rPr lang="en-IN" i="1" dirty="0" smtClean="0"/>
              <a:t>impossible</a:t>
            </a:r>
            <a:r>
              <a:rPr lang="en-IN" dirty="0" smtClean="0"/>
              <a:t> for the aircraft carrier to pass through this square.</a:t>
            </a:r>
          </a:p>
          <a:p>
            <a:r>
              <a:rPr lang="en-IN" dirty="0" smtClean="0"/>
              <a:t>At last a fictitious board layout with lots of misses marked. Many of the locations are impossible to host the carrier. The darker the shading, the more possible ways that the carrier could use this square.</a:t>
            </a:r>
          </a:p>
        </p:txBody>
      </p:sp>
      <p:sp>
        <p:nvSpPr>
          <p:cNvPr id="4" name="Slide Number Placeholder 3"/>
          <p:cNvSpPr>
            <a:spLocks noGrp="1"/>
          </p:cNvSpPr>
          <p:nvPr>
            <p:ph type="sldNum" sz="quarter" idx="10"/>
          </p:nvPr>
        </p:nvSpPr>
        <p:spPr/>
        <p:txBody>
          <a:bodyPr/>
          <a:lstStyle/>
          <a:p>
            <a:fld id="{882B27EE-B910-4F30-B98C-4D1B6B6AB3BA}" type="slidenum">
              <a:rPr lang="en-IN" smtClean="0"/>
              <a:t>15</a:t>
            </a:fld>
            <a:endParaRPr lang="en-IN"/>
          </a:p>
        </p:txBody>
      </p:sp>
    </p:spTree>
    <p:extLst>
      <p:ext uri="{BB962C8B-B14F-4D97-AF65-F5344CB8AC3E}">
        <p14:creationId xmlns:p14="http://schemas.microsoft.com/office/powerpoint/2010/main" val="268366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18</a:t>
            </a:fld>
            <a:endParaRPr lang="en-IN"/>
          </a:p>
        </p:txBody>
      </p:sp>
    </p:spTree>
    <p:extLst>
      <p:ext uri="{BB962C8B-B14F-4D97-AF65-F5344CB8AC3E}">
        <p14:creationId xmlns:p14="http://schemas.microsoft.com/office/powerpoint/2010/main" val="2092776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As you can see, the results are a lot better. No game took longer than 78 moves to complete, and approximately one in every 3.8 million games played with random boards was a perfect game.</a:t>
            </a:r>
          </a:p>
          <a:p>
            <a:r>
              <a:rPr lang="en-IN" dirty="0" smtClean="0"/>
              <a:t>50% were over by 49</a:t>
            </a:r>
            <a:r>
              <a:rPr lang="en-IN" baseline="0" dirty="0" smtClean="0"/>
              <a:t> moves.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21</a:t>
            </a:fld>
            <a:endParaRPr lang="en-IN"/>
          </a:p>
        </p:txBody>
      </p:sp>
    </p:spTree>
    <p:extLst>
      <p:ext uri="{BB962C8B-B14F-4D97-AF65-F5344CB8AC3E}">
        <p14:creationId xmlns:p14="http://schemas.microsoft.com/office/powerpoint/2010/main" val="38641202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D84549F-A732-486D-A70C-BD0614B9C73B}" type="slidenum">
              <a:rPr lang="en-IN" smtClean="0"/>
              <a:t>‹#›</a:t>
            </a:fld>
            <a:endParaRPr lang="en-IN"/>
          </a:p>
        </p:txBody>
      </p:sp>
    </p:spTree>
    <p:extLst>
      <p:ext uri="{BB962C8B-B14F-4D97-AF65-F5344CB8AC3E}">
        <p14:creationId xmlns:p14="http://schemas.microsoft.com/office/powerpoint/2010/main" val="24918343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33845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0841753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71916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D84549F-A732-486D-A70C-BD0614B9C73B}" type="slidenum">
              <a:rPr lang="en-IN" smtClean="0"/>
              <a:t>‹#›</a:t>
            </a:fld>
            <a:endParaRPr lang="en-IN"/>
          </a:p>
        </p:txBody>
      </p:sp>
    </p:spTree>
    <p:extLst>
      <p:ext uri="{BB962C8B-B14F-4D97-AF65-F5344CB8AC3E}">
        <p14:creationId xmlns:p14="http://schemas.microsoft.com/office/powerpoint/2010/main" val="10571952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401571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5CFF8A-CAA9-473D-B612-1F24B94C34AC}" type="datetimeFigureOut">
              <a:rPr lang="en-IN" smtClean="0"/>
              <a:t>13-12-2017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9370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5CFF8A-CAA9-473D-B612-1F24B94C34AC}" type="datetimeFigureOut">
              <a:rPr lang="en-IN" smtClean="0"/>
              <a:t>13-12-2017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11059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CFF8A-CAA9-473D-B612-1F24B94C34AC}" type="datetimeFigureOut">
              <a:rPr lang="en-IN" smtClean="0"/>
              <a:t>13-12-2017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429404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320432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179701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A5CFF8A-CAA9-473D-B612-1F24B94C34AC}" type="datetimeFigureOut">
              <a:rPr lang="en-IN" smtClean="0"/>
              <a:t>13-12-2017</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D84549F-A732-486D-A70C-BD0614B9C73B}" type="slidenum">
              <a:rPr lang="en-IN" smtClean="0"/>
              <a:t>‹#›</a:t>
            </a:fld>
            <a:endParaRPr lang="en-IN"/>
          </a:p>
        </p:txBody>
      </p:sp>
    </p:spTree>
    <p:extLst>
      <p:ext uri="{BB962C8B-B14F-4D97-AF65-F5344CB8AC3E}">
        <p14:creationId xmlns:p14="http://schemas.microsoft.com/office/powerpoint/2010/main" val="57973734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Battleship</a:t>
            </a:r>
            <a:endParaRPr lang="en-IN" dirty="0"/>
          </a:p>
        </p:txBody>
      </p:sp>
      <p:sp>
        <p:nvSpPr>
          <p:cNvPr id="3" name="Subtitle 2"/>
          <p:cNvSpPr>
            <a:spLocks noGrp="1"/>
          </p:cNvSpPr>
          <p:nvPr>
            <p:ph type="subTitle" idx="1"/>
          </p:nvPr>
        </p:nvSpPr>
        <p:spPr/>
        <p:txBody>
          <a:bodyPr/>
          <a:lstStyle/>
          <a:p>
            <a:pPr algn="r"/>
            <a:r>
              <a:rPr lang="en-IN" dirty="0" smtClean="0"/>
              <a:t>Shubham Bhardwaj</a:t>
            </a:r>
            <a:endParaRPr lang="en-IN" dirty="0"/>
          </a:p>
        </p:txBody>
      </p:sp>
    </p:spTree>
    <p:extLst>
      <p:ext uri="{BB962C8B-B14F-4D97-AF65-F5344CB8AC3E}">
        <p14:creationId xmlns:p14="http://schemas.microsoft.com/office/powerpoint/2010/main" val="310826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a:t>Hunt / Target</a:t>
            </a:r>
          </a:p>
        </p:txBody>
      </p:sp>
      <p:pic>
        <p:nvPicPr>
          <p:cNvPr id="3" name="Picture 2"/>
          <p:cNvPicPr>
            <a:picLocks noChangeAspect="1"/>
          </p:cNvPicPr>
          <p:nvPr/>
        </p:nvPicPr>
        <p:blipFill>
          <a:blip r:embed="rId3"/>
          <a:stretch>
            <a:fillRect/>
          </a:stretch>
        </p:blipFill>
        <p:spPr>
          <a:xfrm>
            <a:off x="677334" y="2163796"/>
            <a:ext cx="7335274" cy="4277322"/>
          </a:xfrm>
          <a:prstGeom prst="rect">
            <a:avLst/>
          </a:prstGeom>
        </p:spPr>
      </p:pic>
    </p:spTree>
    <p:extLst>
      <p:ext uri="{BB962C8B-B14F-4D97-AF65-F5344CB8AC3E}">
        <p14:creationId xmlns:p14="http://schemas.microsoft.com/office/powerpoint/2010/main" val="133802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Parity</a:t>
            </a:r>
            <a:endParaRPr lang="en-IN" sz="4800" dirty="0"/>
          </a:p>
        </p:txBody>
      </p:sp>
      <p:sp>
        <p:nvSpPr>
          <p:cNvPr id="3" name="Content Placeholder 2"/>
          <p:cNvSpPr>
            <a:spLocks noGrp="1"/>
          </p:cNvSpPr>
          <p:nvPr>
            <p:ph idx="1"/>
          </p:nvPr>
        </p:nvSpPr>
        <p:spPr>
          <a:xfrm>
            <a:off x="677334" y="1930401"/>
            <a:ext cx="8596668" cy="4508500"/>
          </a:xfrm>
        </p:spPr>
        <p:txBody>
          <a:bodyPr>
            <a:normAutofit/>
          </a:bodyPr>
          <a:lstStyle/>
          <a:p>
            <a:r>
              <a:rPr lang="en-IN" sz="2800" dirty="0"/>
              <a:t>We can make a slight improvement to the </a:t>
            </a:r>
            <a:r>
              <a:rPr lang="en-IN" sz="2800" b="1" dirty="0"/>
              <a:t>Hunt</a:t>
            </a:r>
            <a:r>
              <a:rPr lang="en-IN" sz="2800" dirty="0"/>
              <a:t> part of the algorithm using </a:t>
            </a:r>
            <a:r>
              <a:rPr lang="en-IN" sz="2800" dirty="0" smtClean="0"/>
              <a:t>parity</a:t>
            </a:r>
            <a:r>
              <a:rPr lang="en-IN" sz="2800" dirty="0" smtClean="0"/>
              <a:t>.</a:t>
            </a:r>
            <a:endParaRPr lang="en-IN" sz="2800" dirty="0" smtClean="0"/>
          </a:p>
          <a:p>
            <a:r>
              <a:rPr lang="en-IN" sz="2800" dirty="0" smtClean="0"/>
              <a:t>As </a:t>
            </a:r>
            <a:r>
              <a:rPr lang="en-IN" sz="2800" dirty="0"/>
              <a:t>the minimum length of a ship is two units long, </a:t>
            </a:r>
            <a:r>
              <a:rPr lang="en-IN" sz="2800" dirty="0" smtClean="0"/>
              <a:t>we </a:t>
            </a:r>
            <a:r>
              <a:rPr lang="en-IN" sz="2800" dirty="0"/>
              <a:t>don't need to </a:t>
            </a:r>
            <a:r>
              <a:rPr lang="en-IN" sz="2800" dirty="0" smtClean="0"/>
              <a:t>search </a:t>
            </a:r>
            <a:r>
              <a:rPr lang="en-IN" sz="2800" dirty="0"/>
              <a:t>every location on the </a:t>
            </a:r>
            <a:r>
              <a:rPr lang="en-IN" sz="2800" dirty="0" smtClean="0"/>
              <a:t>board</a:t>
            </a:r>
            <a:r>
              <a:rPr lang="en-IN" sz="2800" dirty="0" smtClean="0"/>
              <a:t>.</a:t>
            </a:r>
            <a:endParaRPr lang="en-IN" sz="2800" dirty="0" smtClean="0"/>
          </a:p>
          <a:p>
            <a:r>
              <a:rPr lang="en-IN" sz="2800" dirty="0"/>
              <a:t>We can </a:t>
            </a:r>
            <a:r>
              <a:rPr lang="en-IN" sz="2800" dirty="0" smtClean="0"/>
              <a:t>use our </a:t>
            </a:r>
            <a:r>
              <a:rPr lang="en-IN" sz="2800" b="1" dirty="0"/>
              <a:t>Hunt</a:t>
            </a:r>
            <a:r>
              <a:rPr lang="en-IN" sz="2800" dirty="0"/>
              <a:t> algorithm to only randomly fire into unknown locations with </a:t>
            </a:r>
            <a:r>
              <a:rPr lang="en-IN" sz="2800" dirty="0" smtClean="0"/>
              <a:t>even/odd parity</a:t>
            </a:r>
            <a:r>
              <a:rPr lang="en-IN" sz="2800" dirty="0" smtClean="0"/>
              <a:t>.</a:t>
            </a:r>
            <a:endParaRPr lang="en-IN" sz="2800" dirty="0" smtClean="0"/>
          </a:p>
          <a:p>
            <a:r>
              <a:rPr lang="en-IN" sz="2800" dirty="0" smtClean="0"/>
              <a:t>It's </a:t>
            </a:r>
            <a:r>
              <a:rPr lang="en-IN" sz="2800" dirty="0"/>
              <a:t>impossible to place any ship so that it does not touch </a:t>
            </a:r>
            <a:r>
              <a:rPr lang="en-IN" sz="2800" dirty="0" smtClean="0"/>
              <a:t>that parity.</a:t>
            </a:r>
            <a:endParaRPr lang="en-IN" sz="2800" dirty="0" smtClean="0"/>
          </a:p>
        </p:txBody>
      </p:sp>
    </p:spTree>
    <p:extLst>
      <p:ext uri="{BB962C8B-B14F-4D97-AF65-F5344CB8AC3E}">
        <p14:creationId xmlns:p14="http://schemas.microsoft.com/office/powerpoint/2010/main" val="205999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Parity</a:t>
            </a:r>
            <a:endParaRPr lang="en-IN" sz="4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200" y="1929465"/>
            <a:ext cx="3534268" cy="35342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930400"/>
            <a:ext cx="3533333" cy="3533333"/>
          </a:xfrm>
          <a:prstGeom prst="rect">
            <a:avLst/>
          </a:prstGeom>
        </p:spPr>
      </p:pic>
    </p:spTree>
    <p:extLst>
      <p:ext uri="{BB962C8B-B14F-4D97-AF65-F5344CB8AC3E}">
        <p14:creationId xmlns:p14="http://schemas.microsoft.com/office/powerpoint/2010/main" val="68746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Parity</a:t>
            </a:r>
            <a:endParaRPr lang="en-IN" dirty="0"/>
          </a:p>
        </p:txBody>
      </p:sp>
      <p:pic>
        <p:nvPicPr>
          <p:cNvPr id="3" name="Picture 2"/>
          <p:cNvPicPr>
            <a:picLocks noChangeAspect="1"/>
          </p:cNvPicPr>
          <p:nvPr/>
        </p:nvPicPr>
        <p:blipFill>
          <a:blip r:embed="rId3"/>
          <a:stretch>
            <a:fillRect/>
          </a:stretch>
        </p:blipFill>
        <p:spPr>
          <a:xfrm>
            <a:off x="677334" y="1930400"/>
            <a:ext cx="7344800" cy="4305901"/>
          </a:xfrm>
          <a:prstGeom prst="rect">
            <a:avLst/>
          </a:prstGeom>
        </p:spPr>
      </p:pic>
    </p:spTree>
    <p:extLst>
      <p:ext uri="{BB962C8B-B14F-4D97-AF65-F5344CB8AC3E}">
        <p14:creationId xmlns:p14="http://schemas.microsoft.com/office/powerpoint/2010/main" val="347108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Probability Density</a:t>
            </a:r>
            <a:endParaRPr lang="en-IN" sz="4800" dirty="0"/>
          </a:p>
        </p:txBody>
      </p:sp>
      <p:sp>
        <p:nvSpPr>
          <p:cNvPr id="3" name="Content Placeholder 2"/>
          <p:cNvSpPr>
            <a:spLocks noGrp="1"/>
          </p:cNvSpPr>
          <p:nvPr>
            <p:ph idx="1"/>
          </p:nvPr>
        </p:nvSpPr>
        <p:spPr>
          <a:xfrm>
            <a:off x="677334" y="1930401"/>
            <a:ext cx="8596668" cy="4508500"/>
          </a:xfrm>
        </p:spPr>
        <p:txBody>
          <a:bodyPr>
            <a:normAutofit/>
          </a:bodyPr>
          <a:lstStyle/>
          <a:p>
            <a:r>
              <a:rPr lang="en-IN" sz="2800" dirty="0"/>
              <a:t>Our new algorithm will calculate the most probably location to fire at </a:t>
            </a:r>
            <a:r>
              <a:rPr lang="en-IN" sz="2800" dirty="0" smtClean="0"/>
              <a:t>next </a:t>
            </a:r>
            <a:r>
              <a:rPr lang="en-IN" sz="2800" dirty="0"/>
              <a:t>based </a:t>
            </a:r>
            <a:r>
              <a:rPr lang="en-IN" sz="2800" dirty="0" smtClean="0"/>
              <a:t>on positions already revealed.</a:t>
            </a:r>
            <a:endParaRPr lang="en-IN" sz="2800" dirty="0" smtClean="0"/>
          </a:p>
          <a:p>
            <a:r>
              <a:rPr lang="en-IN" sz="2800" dirty="0"/>
              <a:t>At the start of every new turn, based on the ships still left in the battle, we’ll work out all possible locations that every ship could fit</a:t>
            </a:r>
            <a:r>
              <a:rPr lang="en-IN" sz="2800" dirty="0" smtClean="0"/>
              <a:t>.</a:t>
            </a:r>
            <a:endParaRPr lang="en-IN" sz="2800" dirty="0" smtClean="0"/>
          </a:p>
          <a:p>
            <a:r>
              <a:rPr lang="en-IN" sz="2800" dirty="0"/>
              <a:t>Initially, this will be pretty much anywhere, but as more and more shots are fired, some locations become less likely, and some impossible.</a:t>
            </a:r>
            <a:endParaRPr lang="en-IN" sz="2800" dirty="0" smtClean="0"/>
          </a:p>
        </p:txBody>
      </p:sp>
    </p:spTree>
    <p:extLst>
      <p:ext uri="{BB962C8B-B14F-4D97-AF65-F5344CB8AC3E}">
        <p14:creationId xmlns:p14="http://schemas.microsoft.com/office/powerpoint/2010/main" val="149965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Probability Density</a:t>
            </a:r>
            <a:endParaRPr lang="en-IN" sz="4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926688"/>
            <a:ext cx="1886213" cy="18862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455" y="2926688"/>
            <a:ext cx="1886213" cy="188621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576" y="2926687"/>
            <a:ext cx="1886213" cy="188621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3697" y="2926687"/>
            <a:ext cx="1886213" cy="1886213"/>
          </a:xfrm>
          <a:prstGeom prst="rect">
            <a:avLst/>
          </a:prstGeom>
        </p:spPr>
      </p:pic>
    </p:spTree>
    <p:extLst>
      <p:ext uri="{BB962C8B-B14F-4D97-AF65-F5344CB8AC3E}">
        <p14:creationId xmlns:p14="http://schemas.microsoft.com/office/powerpoint/2010/main" val="410884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New Algorithm</a:t>
            </a:r>
            <a:endParaRPr lang="en-IN" sz="4800" dirty="0"/>
          </a:p>
        </p:txBody>
      </p:sp>
      <p:sp>
        <p:nvSpPr>
          <p:cNvPr id="3" name="Content Placeholder 2"/>
          <p:cNvSpPr>
            <a:spLocks noGrp="1"/>
          </p:cNvSpPr>
          <p:nvPr>
            <p:ph idx="1"/>
          </p:nvPr>
        </p:nvSpPr>
        <p:spPr>
          <a:xfrm>
            <a:off x="677334" y="2070436"/>
            <a:ext cx="8596668" cy="4575062"/>
          </a:xfrm>
        </p:spPr>
        <p:txBody>
          <a:bodyPr>
            <a:noAutofit/>
          </a:bodyPr>
          <a:lstStyle/>
          <a:p>
            <a:pPr>
              <a:buFont typeface="Wingdings" panose="05000000000000000000" pitchFamily="2" charset="2"/>
              <a:buChar char="Ø"/>
            </a:pPr>
            <a:r>
              <a:rPr lang="en-IN" sz="2800" dirty="0"/>
              <a:t>This algorithm still has a </a:t>
            </a:r>
            <a:r>
              <a:rPr lang="en-IN" sz="2800" b="1" dirty="0"/>
              <a:t>hunt</a:t>
            </a:r>
            <a:r>
              <a:rPr lang="en-IN" sz="2800" dirty="0"/>
              <a:t> mode and </a:t>
            </a:r>
            <a:r>
              <a:rPr lang="en-IN" sz="2800" b="1" dirty="0"/>
              <a:t>target</a:t>
            </a:r>
            <a:r>
              <a:rPr lang="en-IN" sz="2800" dirty="0"/>
              <a:t> mode, though both operate essentially the same way</a:t>
            </a:r>
            <a:r>
              <a:rPr lang="en-IN" sz="2800" dirty="0" smtClean="0"/>
              <a:t>.</a:t>
            </a:r>
            <a:endParaRPr lang="en-IN" sz="2800" dirty="0" smtClean="0"/>
          </a:p>
          <a:p>
            <a:pPr>
              <a:buFont typeface="Wingdings" panose="05000000000000000000" pitchFamily="2" charset="2"/>
              <a:buChar char="Ø"/>
            </a:pPr>
            <a:r>
              <a:rPr lang="en-IN" sz="2800" dirty="0" smtClean="0"/>
              <a:t>There </a:t>
            </a:r>
            <a:r>
              <a:rPr lang="en-IN" sz="2800" dirty="0"/>
              <a:t>are only three states to worry about: </a:t>
            </a:r>
            <a:r>
              <a:rPr lang="en-IN" sz="2800" i="1" dirty="0"/>
              <a:t>unvisited space</a:t>
            </a:r>
            <a:r>
              <a:rPr lang="en-IN" sz="2800" dirty="0"/>
              <a:t>, </a:t>
            </a:r>
            <a:r>
              <a:rPr lang="en-IN" sz="2800" i="1" dirty="0" smtClean="0"/>
              <a:t>misses</a:t>
            </a:r>
            <a:r>
              <a:rPr lang="en-IN" sz="2800" dirty="0" smtClean="0"/>
              <a:t> </a:t>
            </a:r>
            <a:r>
              <a:rPr lang="en-IN" sz="2800" dirty="0"/>
              <a:t>and </a:t>
            </a:r>
            <a:r>
              <a:rPr lang="en-IN" sz="2800" i="1" dirty="0"/>
              <a:t>sunk ships</a:t>
            </a:r>
            <a:r>
              <a:rPr lang="en-IN" sz="2800" dirty="0" smtClean="0"/>
              <a:t>.</a:t>
            </a:r>
            <a:endParaRPr lang="en-IN" sz="2800" dirty="0"/>
          </a:p>
          <a:p>
            <a:pPr>
              <a:buFont typeface="Wingdings" panose="05000000000000000000" pitchFamily="2" charset="2"/>
              <a:buChar char="Ø"/>
            </a:pPr>
            <a:r>
              <a:rPr lang="en-IN" sz="2800" dirty="0" smtClean="0"/>
              <a:t>Sunk ships and misses are mostly considered the same.</a:t>
            </a:r>
          </a:p>
          <a:p>
            <a:pPr>
              <a:buFont typeface="Wingdings" panose="05000000000000000000" pitchFamily="2" charset="2"/>
              <a:buChar char="Ø"/>
            </a:pPr>
            <a:r>
              <a:rPr lang="en-IN" sz="2800" dirty="0" smtClean="0"/>
              <a:t>Instead of using parity to search at two locations, I am searching three locations at once.</a:t>
            </a:r>
            <a:endParaRPr lang="en-IN" sz="2800" dirty="0"/>
          </a:p>
        </p:txBody>
      </p:sp>
    </p:spTree>
    <p:extLst>
      <p:ext uri="{BB962C8B-B14F-4D97-AF65-F5344CB8AC3E}">
        <p14:creationId xmlns:p14="http://schemas.microsoft.com/office/powerpoint/2010/main" val="25549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p:txBody>
          <a:bodyPr>
            <a:normAutofit/>
          </a:bodyPr>
          <a:lstStyle/>
          <a:p>
            <a:r>
              <a:rPr lang="en-IN" sz="4800" dirty="0" smtClean="0"/>
              <a:t>New Algorithm</a:t>
            </a:r>
            <a:endParaRPr lang="en-IN" sz="4800" dirty="0"/>
          </a:p>
        </p:txBody>
      </p:sp>
      <p:graphicFrame>
        <p:nvGraphicFramePr>
          <p:cNvPr id="22" name="Table 21"/>
          <p:cNvGraphicFramePr>
            <a:graphicFrameLocks noGrp="1"/>
          </p:cNvGraphicFramePr>
          <p:nvPr>
            <p:extLst>
              <p:ext uri="{D42A27DB-BD31-4B8C-83A1-F6EECF244321}">
                <p14:modId xmlns:p14="http://schemas.microsoft.com/office/powerpoint/2010/main" val="3099571204"/>
              </p:ext>
            </p:extLst>
          </p:nvPr>
        </p:nvGraphicFramePr>
        <p:xfrm>
          <a:off x="677334" y="1930400"/>
          <a:ext cx="4757566" cy="3713920"/>
        </p:xfrm>
        <a:graphic>
          <a:graphicData uri="http://schemas.openxmlformats.org/drawingml/2006/table">
            <a:tbl>
              <a:tblPr>
                <a:tableStyleId>{5C22544A-7EE6-4342-B048-85BDC9FD1C3A}</a:tableStyleId>
              </a:tblPr>
              <a:tblGrid>
                <a:gridCol w="446267"/>
                <a:gridCol w="510025"/>
                <a:gridCol w="454238"/>
                <a:gridCol w="478148"/>
                <a:gridCol w="478148"/>
                <a:gridCol w="478148"/>
                <a:gridCol w="478148"/>
                <a:gridCol w="478148"/>
                <a:gridCol w="478148"/>
                <a:gridCol w="478148"/>
              </a:tblGrid>
              <a:tr h="371392">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371392">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371392">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5665358" y="2448532"/>
            <a:ext cx="3998794" cy="2677656"/>
          </a:xfrm>
          <a:prstGeom prst="rect">
            <a:avLst/>
          </a:prstGeom>
          <a:noFill/>
        </p:spPr>
        <p:txBody>
          <a:bodyPr wrap="square" rtlCol="0">
            <a:spAutoFit/>
          </a:bodyPr>
          <a:lstStyle/>
          <a:p>
            <a:pPr marL="457200" indent="-457200">
              <a:buClr>
                <a:schemeClr val="accent1"/>
              </a:buClr>
              <a:buFont typeface="Wingdings" panose="05000000000000000000" pitchFamily="2" charset="2"/>
              <a:buChar char="Ø"/>
            </a:pPr>
            <a:r>
              <a:rPr lang="en-IN" sz="2800" dirty="0" smtClean="0"/>
              <a:t>Probability Density for searching at three locations.</a:t>
            </a:r>
          </a:p>
          <a:p>
            <a:pPr marL="457200" indent="-457200">
              <a:buClr>
                <a:schemeClr val="accent1"/>
              </a:buClr>
              <a:buFont typeface="Wingdings" panose="05000000000000000000" pitchFamily="2" charset="2"/>
              <a:buChar char="Ø"/>
            </a:pPr>
            <a:r>
              <a:rPr lang="en-IN" sz="2800" dirty="0" smtClean="0"/>
              <a:t>Division of grid into blocks to find best region to shoot.</a:t>
            </a:r>
            <a:endParaRPr lang="en-IN" sz="2800" dirty="0"/>
          </a:p>
        </p:txBody>
      </p:sp>
    </p:spTree>
    <p:extLst>
      <p:ext uri="{BB962C8B-B14F-4D97-AF65-F5344CB8AC3E}">
        <p14:creationId xmlns:p14="http://schemas.microsoft.com/office/powerpoint/2010/main" val="2267485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New algorithm</a:t>
            </a:r>
            <a:endParaRPr lang="en-IN" sz="4800" dirty="0"/>
          </a:p>
        </p:txBody>
      </p:sp>
      <p:graphicFrame>
        <p:nvGraphicFramePr>
          <p:cNvPr id="8" name="Table 7"/>
          <p:cNvGraphicFramePr>
            <a:graphicFrameLocks noGrp="1"/>
          </p:cNvGraphicFramePr>
          <p:nvPr>
            <p:extLst>
              <p:ext uri="{D42A27DB-BD31-4B8C-83A1-F6EECF244321}">
                <p14:modId xmlns:p14="http://schemas.microsoft.com/office/powerpoint/2010/main" val="183044"/>
              </p:ext>
            </p:extLst>
          </p:nvPr>
        </p:nvGraphicFramePr>
        <p:xfrm>
          <a:off x="1210612" y="2343957"/>
          <a:ext cx="3255833" cy="2538480"/>
        </p:xfrm>
        <a:graphic>
          <a:graphicData uri="http://schemas.openxmlformats.org/drawingml/2006/table">
            <a:tbl>
              <a:tblPr>
                <a:tableStyleId>{5C22544A-7EE6-4342-B048-85BDC9FD1C3A}</a:tableStyleId>
              </a:tblPr>
              <a:tblGrid>
                <a:gridCol w="305402"/>
                <a:gridCol w="349034"/>
                <a:gridCol w="310857"/>
                <a:gridCol w="327220"/>
                <a:gridCol w="327220"/>
                <a:gridCol w="327220"/>
                <a:gridCol w="327220"/>
                <a:gridCol w="327220"/>
                <a:gridCol w="327220"/>
                <a:gridCol w="327220"/>
              </a:tblGrid>
              <a:tr h="253848">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smtClean="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x</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65547401"/>
              </p:ext>
            </p:extLst>
          </p:nvPr>
        </p:nvGraphicFramePr>
        <p:xfrm>
          <a:off x="5005491" y="2369717"/>
          <a:ext cx="2854020" cy="2538480"/>
        </p:xfrm>
        <a:graphic>
          <a:graphicData uri="http://schemas.openxmlformats.org/drawingml/2006/table">
            <a:tbl>
              <a:tblPr>
                <a:tableStyleId>{5C22544A-7EE6-4342-B048-85BDC9FD1C3A}</a:tableStyleId>
              </a:tblPr>
              <a:tblGrid>
                <a:gridCol w="285402"/>
                <a:gridCol w="285402"/>
                <a:gridCol w="285402"/>
                <a:gridCol w="285402"/>
                <a:gridCol w="285402"/>
                <a:gridCol w="285402"/>
                <a:gridCol w="285402"/>
                <a:gridCol w="285402"/>
                <a:gridCol w="285402"/>
                <a:gridCol w="285402"/>
              </a:tblGrid>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 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baseline="0" dirty="0" smtClean="0">
                          <a:effectLst/>
                          <a:latin typeface="Arial" panose="020B0604020202020204" pitchFamily="34" charset="0"/>
                          <a:cs typeface="Arial" panose="020B0604020202020204" pitchFamily="34" charset="0"/>
                        </a:rPr>
                        <a:t> 5</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5759881" y="5035847"/>
            <a:ext cx="1345240" cy="369332"/>
          </a:xfrm>
          <a:prstGeom prst="rect">
            <a:avLst/>
          </a:prstGeom>
          <a:noFill/>
        </p:spPr>
        <p:txBody>
          <a:bodyPr wrap="none" rtlCol="0">
            <a:spAutoFit/>
          </a:bodyPr>
          <a:lstStyle/>
          <a:p>
            <a:r>
              <a:rPr lang="en-IN" dirty="0" smtClean="0"/>
              <a:t>Sea Matrix</a:t>
            </a:r>
            <a:endParaRPr lang="en-IN" dirty="0"/>
          </a:p>
        </p:txBody>
      </p:sp>
      <p:sp>
        <p:nvSpPr>
          <p:cNvPr id="11" name="TextBox 10"/>
          <p:cNvSpPr txBox="1"/>
          <p:nvPr/>
        </p:nvSpPr>
        <p:spPr>
          <a:xfrm>
            <a:off x="1776186" y="5089723"/>
            <a:ext cx="2124684" cy="369332"/>
          </a:xfrm>
          <a:prstGeom prst="rect">
            <a:avLst/>
          </a:prstGeom>
          <a:noFill/>
        </p:spPr>
        <p:txBody>
          <a:bodyPr wrap="none" rtlCol="0">
            <a:spAutoFit/>
          </a:bodyPr>
          <a:lstStyle/>
          <a:p>
            <a:r>
              <a:rPr lang="en-IN" dirty="0" smtClean="0"/>
              <a:t>Probability Density</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486056185"/>
              </p:ext>
            </p:extLst>
          </p:nvPr>
        </p:nvGraphicFramePr>
        <p:xfrm>
          <a:off x="8398557" y="2410507"/>
          <a:ext cx="2778890" cy="2497690"/>
        </p:xfrm>
        <a:graphic>
          <a:graphicData uri="http://schemas.openxmlformats.org/drawingml/2006/table">
            <a:tbl>
              <a:tblPr>
                <a:tableStyleId>{5C22544A-7EE6-4342-B048-85BDC9FD1C3A}</a:tableStyleId>
              </a:tblPr>
              <a:tblGrid>
                <a:gridCol w="277889"/>
                <a:gridCol w="277889"/>
                <a:gridCol w="277889"/>
                <a:gridCol w="277889"/>
                <a:gridCol w="277889"/>
                <a:gridCol w="277889"/>
                <a:gridCol w="277889"/>
                <a:gridCol w="277889"/>
                <a:gridCol w="277889"/>
                <a:gridCol w="277889"/>
              </a:tblGrid>
              <a:tr h="249769">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2</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4</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5</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a:effectLst/>
                          <a:latin typeface="Arial" panose="020B0604020202020204" pitchFamily="34" charset="0"/>
                          <a:cs typeface="Arial" panose="020B0604020202020204" pitchFamily="34" charset="0"/>
                        </a:rPr>
                        <a:t> </a:t>
                      </a:r>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9427166" y="5076637"/>
            <a:ext cx="721672" cy="369332"/>
          </a:xfrm>
          <a:prstGeom prst="rect">
            <a:avLst/>
          </a:prstGeom>
          <a:noFill/>
        </p:spPr>
        <p:txBody>
          <a:bodyPr wrap="none" rtlCol="0">
            <a:spAutoFit/>
          </a:bodyPr>
          <a:lstStyle/>
          <a:p>
            <a:r>
              <a:rPr lang="en-IN" dirty="0" smtClean="0"/>
              <a:t>Input</a:t>
            </a:r>
            <a:endParaRPr lang="en-IN" dirty="0"/>
          </a:p>
        </p:txBody>
      </p:sp>
    </p:spTree>
    <p:extLst>
      <p:ext uri="{BB962C8B-B14F-4D97-AF65-F5344CB8AC3E}">
        <p14:creationId xmlns:p14="http://schemas.microsoft.com/office/powerpoint/2010/main" val="510411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New Algorithm</a:t>
            </a:r>
            <a:endParaRPr lang="en-IN" sz="4800" dirty="0"/>
          </a:p>
        </p:txBody>
      </p:sp>
      <p:sp>
        <p:nvSpPr>
          <p:cNvPr id="3" name="Content Placeholder 2"/>
          <p:cNvSpPr>
            <a:spLocks noGrp="1"/>
          </p:cNvSpPr>
          <p:nvPr>
            <p:ph idx="1"/>
          </p:nvPr>
        </p:nvSpPr>
        <p:spPr>
          <a:xfrm>
            <a:off x="677334" y="2070436"/>
            <a:ext cx="8596668" cy="4575062"/>
          </a:xfrm>
        </p:spPr>
        <p:txBody>
          <a:bodyPr>
            <a:noAutofit/>
          </a:bodyPr>
          <a:lstStyle/>
          <a:p>
            <a:pPr>
              <a:buFont typeface="+mj-lt"/>
              <a:buAutoNum type="arabicParenR"/>
            </a:pPr>
            <a:r>
              <a:rPr lang="en-IN" sz="2800" dirty="0" smtClean="0"/>
              <a:t>Generate the Probability Density Matrix</a:t>
            </a:r>
          </a:p>
          <a:p>
            <a:pPr>
              <a:buFont typeface="+mj-lt"/>
              <a:buAutoNum type="arabicParenR"/>
            </a:pPr>
            <a:r>
              <a:rPr lang="en-IN" sz="2800" dirty="0" smtClean="0"/>
              <a:t>Select the highest density block</a:t>
            </a:r>
          </a:p>
          <a:p>
            <a:pPr>
              <a:buFont typeface="+mj-lt"/>
              <a:buAutoNum type="arabicParenR"/>
            </a:pPr>
            <a:r>
              <a:rPr lang="en-IN" sz="2800" dirty="0" smtClean="0"/>
              <a:t>While not a hit</a:t>
            </a:r>
          </a:p>
          <a:p>
            <a:pPr marL="0" indent="0">
              <a:buNone/>
            </a:pPr>
            <a:r>
              <a:rPr lang="en-IN" sz="2800" dirty="0"/>
              <a:t>	</a:t>
            </a:r>
            <a:r>
              <a:rPr lang="en-IN" sz="2800" dirty="0" smtClean="0"/>
              <a:t>	keep hitting according to the map</a:t>
            </a:r>
          </a:p>
          <a:p>
            <a:pPr marL="457200" indent="-457200">
              <a:buFont typeface="+mj-lt"/>
              <a:buAutoNum type="arabicParenR" startAt="4"/>
            </a:pPr>
            <a:r>
              <a:rPr lang="en-IN" sz="2800" dirty="0" smtClean="0"/>
              <a:t>While hits is less than ship length</a:t>
            </a:r>
          </a:p>
          <a:p>
            <a:pPr marL="0" indent="0">
              <a:buNone/>
            </a:pPr>
            <a:r>
              <a:rPr lang="en-IN" sz="2800" dirty="0"/>
              <a:t>	</a:t>
            </a:r>
            <a:r>
              <a:rPr lang="en-IN" sz="2800" dirty="0" smtClean="0"/>
              <a:t>	n = M[</a:t>
            </a:r>
            <a:r>
              <a:rPr lang="en-IN" sz="2800" dirty="0" err="1"/>
              <a:t>i</a:t>
            </a:r>
            <a:r>
              <a:rPr lang="en-IN" sz="2800" dirty="0" err="1" smtClean="0"/>
              <a:t>,j</a:t>
            </a:r>
            <a:r>
              <a:rPr lang="en-IN" sz="2800" dirty="0" smtClean="0"/>
              <a:t>]</a:t>
            </a:r>
          </a:p>
          <a:p>
            <a:pPr marL="0" indent="0">
              <a:buNone/>
            </a:pPr>
            <a:r>
              <a:rPr lang="en-IN" sz="2800" dirty="0"/>
              <a:t>	</a:t>
            </a:r>
            <a:r>
              <a:rPr lang="en-IN" sz="2800" dirty="0" smtClean="0"/>
              <a:t>	if it’s a hit and n == M[hit </a:t>
            </a:r>
            <a:r>
              <a:rPr lang="en-IN" sz="2800" dirty="0" err="1" smtClean="0"/>
              <a:t>coord</a:t>
            </a:r>
            <a:r>
              <a:rPr lang="en-IN" sz="2800" dirty="0" smtClean="0"/>
              <a:t>]</a:t>
            </a:r>
            <a:endParaRPr lang="en-IN" sz="2800" dirty="0"/>
          </a:p>
        </p:txBody>
      </p:sp>
    </p:spTree>
    <p:extLst>
      <p:ext uri="{BB962C8B-B14F-4D97-AF65-F5344CB8AC3E}">
        <p14:creationId xmlns:p14="http://schemas.microsoft.com/office/powerpoint/2010/main" val="124015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Objective</a:t>
            </a:r>
            <a:endParaRPr lang="en-IN" sz="4800" dirty="0"/>
          </a:p>
        </p:txBody>
      </p:sp>
      <p:sp>
        <p:nvSpPr>
          <p:cNvPr id="3" name="Content Placeholder 2"/>
          <p:cNvSpPr>
            <a:spLocks noGrp="1"/>
          </p:cNvSpPr>
          <p:nvPr>
            <p:ph idx="1"/>
          </p:nvPr>
        </p:nvSpPr>
        <p:spPr/>
        <p:txBody>
          <a:bodyPr>
            <a:normAutofit/>
          </a:bodyPr>
          <a:lstStyle/>
          <a:p>
            <a:pPr marL="0" indent="0">
              <a:buNone/>
            </a:pPr>
            <a:endParaRPr lang="en-IN" sz="2800" dirty="0"/>
          </a:p>
          <a:p>
            <a:r>
              <a:rPr lang="en-IN" sz="2800" dirty="0" smtClean="0"/>
              <a:t>Making a bot for optimal targeting of ships.</a:t>
            </a:r>
          </a:p>
          <a:p>
            <a:r>
              <a:rPr lang="en-IN" sz="2800" dirty="0" smtClean="0"/>
              <a:t>A </a:t>
            </a:r>
            <a:r>
              <a:rPr lang="en-IN" sz="2800" dirty="0"/>
              <a:t>Goal Based Agent </a:t>
            </a:r>
            <a:endParaRPr lang="en-IN" sz="2800" dirty="0" smtClean="0"/>
          </a:p>
          <a:p>
            <a:r>
              <a:rPr lang="en-IN" sz="2800" dirty="0" smtClean="0"/>
              <a:t>Sequentially </a:t>
            </a:r>
            <a:r>
              <a:rPr lang="en-IN" sz="2800" dirty="0"/>
              <a:t>call shots to eventually drown all the player’s ships </a:t>
            </a:r>
            <a:endParaRPr lang="en-IN" sz="2800" dirty="0" smtClean="0"/>
          </a:p>
          <a:p>
            <a:r>
              <a:rPr lang="en-IN" sz="2800" smtClean="0"/>
              <a:t>Strategically </a:t>
            </a:r>
            <a:r>
              <a:rPr lang="en-IN" sz="2800" dirty="0"/>
              <a:t>and </a:t>
            </a:r>
            <a:r>
              <a:rPr lang="en-IN" sz="2800" dirty="0" smtClean="0"/>
              <a:t>dynamically in an partially visible environment.</a:t>
            </a:r>
          </a:p>
          <a:p>
            <a:endParaRPr lang="en-IN" sz="2800" dirty="0"/>
          </a:p>
        </p:txBody>
      </p:sp>
    </p:spTree>
    <p:extLst>
      <p:ext uri="{BB962C8B-B14F-4D97-AF65-F5344CB8AC3E}">
        <p14:creationId xmlns:p14="http://schemas.microsoft.com/office/powerpoint/2010/main" val="2601733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277" y="116500"/>
            <a:ext cx="8596668" cy="4575062"/>
          </a:xfrm>
        </p:spPr>
        <p:txBody>
          <a:bodyPr>
            <a:noAutofit/>
          </a:bodyPr>
          <a:lstStyle/>
          <a:p>
            <a:pPr marL="457200" indent="-457200">
              <a:buFont typeface="+mj-lt"/>
              <a:buAutoNum type="arabicParenR" startAt="5"/>
            </a:pPr>
            <a:r>
              <a:rPr lang="en-IN" sz="2800" dirty="0"/>
              <a:t>If not all ships drowned</a:t>
            </a:r>
          </a:p>
          <a:p>
            <a:pPr marL="400050" lvl="1" indent="0">
              <a:buNone/>
            </a:pPr>
            <a:r>
              <a:rPr lang="en-IN" sz="2800" dirty="0"/>
              <a:t>		</a:t>
            </a:r>
            <a:r>
              <a:rPr lang="en-IN" sz="2800" dirty="0" err="1"/>
              <a:t>goto</a:t>
            </a:r>
            <a:r>
              <a:rPr lang="en-IN" sz="2800" dirty="0"/>
              <a:t> step 2</a:t>
            </a:r>
          </a:p>
          <a:p>
            <a:pPr marL="457200" indent="-457200">
              <a:buFont typeface="+mj-lt"/>
              <a:buAutoNum type="arabicParenR" startAt="6"/>
            </a:pPr>
            <a:r>
              <a:rPr lang="en-IN" sz="2800" dirty="0"/>
              <a:t>End</a:t>
            </a:r>
          </a:p>
        </p:txBody>
      </p:sp>
    </p:spTree>
    <p:extLst>
      <p:ext uri="{BB962C8B-B14F-4D97-AF65-F5344CB8AC3E}">
        <p14:creationId xmlns:p14="http://schemas.microsoft.com/office/powerpoint/2010/main" val="3943278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Algorithm</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66798"/>
            <a:ext cx="7346745" cy="4307041"/>
          </a:xfrm>
          <a:prstGeom prst="rect">
            <a:avLst/>
          </a:prstGeom>
        </p:spPr>
      </p:pic>
    </p:spTree>
    <p:extLst>
      <p:ext uri="{BB962C8B-B14F-4D97-AF65-F5344CB8AC3E}">
        <p14:creationId xmlns:p14="http://schemas.microsoft.com/office/powerpoint/2010/main" val="361702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References</a:t>
            </a:r>
            <a:endParaRPr lang="en-IN" sz="4800" dirty="0"/>
          </a:p>
        </p:txBody>
      </p:sp>
      <p:sp>
        <p:nvSpPr>
          <p:cNvPr id="3" name="Content Placeholder 2"/>
          <p:cNvSpPr>
            <a:spLocks noGrp="1"/>
          </p:cNvSpPr>
          <p:nvPr>
            <p:ph idx="1"/>
          </p:nvPr>
        </p:nvSpPr>
        <p:spPr>
          <a:xfrm>
            <a:off x="677334" y="2857500"/>
            <a:ext cx="8596668" cy="3787998"/>
          </a:xfrm>
        </p:spPr>
        <p:txBody>
          <a:bodyPr>
            <a:noAutofit/>
          </a:bodyPr>
          <a:lstStyle/>
          <a:p>
            <a:pPr>
              <a:buFont typeface="Wingdings" panose="05000000000000000000" pitchFamily="2" charset="2"/>
              <a:buChar char="Ø"/>
            </a:pPr>
            <a:r>
              <a:rPr lang="en-IN" sz="2800" dirty="0" smtClean="0"/>
              <a:t>Wikipedia</a:t>
            </a:r>
            <a:endParaRPr lang="en-IN" sz="2800" dirty="0" smtClean="0"/>
          </a:p>
          <a:p>
            <a:pPr>
              <a:buFont typeface="Wingdings" panose="05000000000000000000" pitchFamily="2" charset="2"/>
              <a:buChar char="Ø"/>
            </a:pPr>
            <a:r>
              <a:rPr lang="en-IN" sz="2800" dirty="0" smtClean="0"/>
              <a:t>Data Genetics</a:t>
            </a:r>
            <a:endParaRPr lang="en-IN" sz="2800" dirty="0"/>
          </a:p>
          <a:p>
            <a:pPr>
              <a:buFont typeface="Wingdings" panose="05000000000000000000" pitchFamily="2" charset="2"/>
              <a:buChar char="Ø"/>
            </a:pPr>
            <a:r>
              <a:rPr lang="en-IN" sz="2800" dirty="0" smtClean="0"/>
              <a:t>New Mexico State University</a:t>
            </a:r>
          </a:p>
        </p:txBody>
      </p:sp>
    </p:spTree>
    <p:extLst>
      <p:ext uri="{BB962C8B-B14F-4D97-AF65-F5344CB8AC3E}">
        <p14:creationId xmlns:p14="http://schemas.microsoft.com/office/powerpoint/2010/main" val="1991311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655" y="2618705"/>
            <a:ext cx="3856029" cy="132080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4040788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Rules</a:t>
            </a:r>
            <a:endParaRPr lang="en-IN" sz="4800" dirty="0"/>
          </a:p>
        </p:txBody>
      </p:sp>
      <p:sp>
        <p:nvSpPr>
          <p:cNvPr id="3" name="Content Placeholder 2"/>
          <p:cNvSpPr>
            <a:spLocks noGrp="1"/>
          </p:cNvSpPr>
          <p:nvPr>
            <p:ph idx="1"/>
          </p:nvPr>
        </p:nvSpPr>
        <p:spPr>
          <a:xfrm>
            <a:off x="677334" y="2160589"/>
            <a:ext cx="8596668" cy="4407636"/>
          </a:xfrm>
        </p:spPr>
        <p:txBody>
          <a:bodyPr>
            <a:normAutofit/>
          </a:bodyPr>
          <a:lstStyle/>
          <a:p>
            <a:r>
              <a:rPr lang="en-GB" sz="2800" dirty="0"/>
              <a:t>The object of Battleship is to try and sink all the opponent's ships before the other does the same.</a:t>
            </a:r>
            <a:endParaRPr lang="en-IN" sz="2800" dirty="0"/>
          </a:p>
          <a:p>
            <a:r>
              <a:rPr lang="en-IN" sz="2800" dirty="0" smtClean="0"/>
              <a:t>Opponents board is </a:t>
            </a:r>
            <a:r>
              <a:rPr lang="en-IN" sz="2800" b="1" dirty="0" smtClean="0"/>
              <a:t>not visible</a:t>
            </a:r>
            <a:r>
              <a:rPr lang="en-IN" sz="2800" dirty="0" smtClean="0"/>
              <a:t>.</a:t>
            </a:r>
          </a:p>
          <a:p>
            <a:r>
              <a:rPr lang="en-IN" sz="2800" dirty="0" smtClean="0"/>
              <a:t>The board is a 10x10 matrix.</a:t>
            </a:r>
          </a:p>
          <a:p>
            <a:r>
              <a:rPr lang="en-IN" sz="2800" dirty="0" smtClean="0"/>
              <a:t>Ships can be placed vertically and horizontally but cannot overlap.</a:t>
            </a:r>
          </a:p>
          <a:p>
            <a:r>
              <a:rPr lang="en-IN" sz="2800" dirty="0" smtClean="0"/>
              <a:t>Position of ships is </a:t>
            </a:r>
            <a:r>
              <a:rPr lang="en-IN" sz="2800" dirty="0" smtClean="0"/>
              <a:t>constant</a:t>
            </a:r>
          </a:p>
          <a:p>
            <a:r>
              <a:rPr lang="en-IN" sz="2800" dirty="0" smtClean="0"/>
              <a:t>There only two results of a shot, either a HIT or a MISS.</a:t>
            </a:r>
            <a:endParaRPr lang="en-IN" sz="2800" dirty="0"/>
          </a:p>
        </p:txBody>
      </p:sp>
    </p:spTree>
    <p:extLst>
      <p:ext uri="{BB962C8B-B14F-4D97-AF65-F5344CB8AC3E}">
        <p14:creationId xmlns:p14="http://schemas.microsoft.com/office/powerpoint/2010/main" val="370551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Placement of Ships</a:t>
            </a:r>
            <a:endParaRPr lang="en-IN" dirty="0"/>
          </a:p>
        </p:txBody>
      </p:sp>
      <p:pic>
        <p:nvPicPr>
          <p:cNvPr id="3" name="Picture 2"/>
          <p:cNvPicPr>
            <a:picLocks noChangeAspect="1"/>
          </p:cNvPicPr>
          <p:nvPr/>
        </p:nvPicPr>
        <p:blipFill>
          <a:blip r:embed="rId2"/>
          <a:stretch>
            <a:fillRect/>
          </a:stretch>
        </p:blipFill>
        <p:spPr>
          <a:xfrm>
            <a:off x="677334" y="1930400"/>
            <a:ext cx="3533333" cy="35333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566" y="1930400"/>
            <a:ext cx="3534268" cy="3534268"/>
          </a:xfrm>
          <a:prstGeom prst="rect">
            <a:avLst/>
          </a:prstGeom>
        </p:spPr>
      </p:pic>
    </p:spTree>
    <p:extLst>
      <p:ext uri="{BB962C8B-B14F-4D97-AF65-F5344CB8AC3E}">
        <p14:creationId xmlns:p14="http://schemas.microsoft.com/office/powerpoint/2010/main" val="973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Targeting Method</a:t>
            </a:r>
            <a:endParaRPr lang="en-IN" sz="4800" dirty="0"/>
          </a:p>
        </p:txBody>
      </p:sp>
      <p:sp>
        <p:nvSpPr>
          <p:cNvPr id="3" name="Content Placeholder 2"/>
          <p:cNvSpPr>
            <a:spLocks noGrp="1"/>
          </p:cNvSpPr>
          <p:nvPr>
            <p:ph idx="1"/>
          </p:nvPr>
        </p:nvSpPr>
        <p:spPr>
          <a:xfrm>
            <a:off x="677334" y="1930401"/>
            <a:ext cx="8596668" cy="4508500"/>
          </a:xfrm>
        </p:spPr>
        <p:txBody>
          <a:bodyPr>
            <a:noAutofit/>
          </a:bodyPr>
          <a:lstStyle/>
          <a:p>
            <a:r>
              <a:rPr lang="en-IN" sz="2800" dirty="0" smtClean="0"/>
              <a:t>Targeting method is the algorithm used for sinking the opponents ships.</a:t>
            </a:r>
          </a:p>
          <a:p>
            <a:r>
              <a:rPr lang="en-IN" sz="2800" dirty="0" smtClean="0"/>
              <a:t>There are a few common algorithms we need to look at before developing one on our own.</a:t>
            </a:r>
          </a:p>
          <a:p>
            <a:r>
              <a:rPr lang="en-IN" sz="2800" dirty="0" smtClean="0"/>
              <a:t>The algorithms we will be discussing are:</a:t>
            </a:r>
          </a:p>
          <a:p>
            <a:pPr marL="971550" lvl="1" indent="-571500">
              <a:buFont typeface="+mj-lt"/>
              <a:buAutoNum type="romanLcPeriod"/>
            </a:pPr>
            <a:r>
              <a:rPr lang="en-IN" sz="2600" dirty="0" smtClean="0"/>
              <a:t>Random Play</a:t>
            </a:r>
          </a:p>
          <a:p>
            <a:pPr marL="971550" lvl="1" indent="-571500">
              <a:buFont typeface="+mj-lt"/>
              <a:buAutoNum type="romanLcPeriod"/>
            </a:pPr>
            <a:r>
              <a:rPr lang="en-IN" sz="2600" dirty="0" smtClean="0"/>
              <a:t>Hunt / Target</a:t>
            </a:r>
          </a:p>
          <a:p>
            <a:pPr marL="971550" lvl="1" indent="-571500">
              <a:buFont typeface="+mj-lt"/>
              <a:buAutoNum type="romanLcPeriod"/>
            </a:pPr>
            <a:r>
              <a:rPr lang="en-IN" sz="2600" dirty="0" smtClean="0"/>
              <a:t>Parity</a:t>
            </a:r>
            <a:endParaRPr lang="en-IN" sz="2600" dirty="0"/>
          </a:p>
          <a:p>
            <a:endParaRPr lang="en-IN" sz="2800" dirty="0"/>
          </a:p>
        </p:txBody>
      </p:sp>
    </p:spTree>
    <p:extLst>
      <p:ext uri="{BB962C8B-B14F-4D97-AF65-F5344CB8AC3E}">
        <p14:creationId xmlns:p14="http://schemas.microsoft.com/office/powerpoint/2010/main" val="425165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Random Play</a:t>
            </a:r>
            <a:endParaRPr lang="en-IN" sz="4800" dirty="0"/>
          </a:p>
        </p:txBody>
      </p:sp>
      <p:sp>
        <p:nvSpPr>
          <p:cNvPr id="3" name="Content Placeholder 2"/>
          <p:cNvSpPr>
            <a:spLocks noGrp="1"/>
          </p:cNvSpPr>
          <p:nvPr>
            <p:ph idx="1"/>
          </p:nvPr>
        </p:nvSpPr>
        <p:spPr>
          <a:xfrm>
            <a:off x="677334" y="2667380"/>
            <a:ext cx="8596668" cy="3269396"/>
          </a:xfrm>
        </p:spPr>
        <p:txBody>
          <a:bodyPr>
            <a:noAutofit/>
          </a:bodyPr>
          <a:lstStyle/>
          <a:p>
            <a:r>
              <a:rPr lang="en-IN" sz="2800" dirty="0"/>
              <a:t>The most basic form of targeting is random play.</a:t>
            </a:r>
          </a:p>
          <a:p>
            <a:r>
              <a:rPr lang="en-IN" sz="2800" dirty="0"/>
              <a:t>It is to make shots totally at random.</a:t>
            </a:r>
          </a:p>
          <a:p>
            <a:r>
              <a:rPr lang="en-IN" sz="2800" dirty="0"/>
              <a:t>Mathematically, the chances of playing a perfect game with random firing are: 1.5 x 10-19.</a:t>
            </a:r>
          </a:p>
          <a:p>
            <a:r>
              <a:rPr lang="en-IN" sz="2800" dirty="0"/>
              <a:t>This equates to, on average, once in every 6,650,134,872,937,201,800 games</a:t>
            </a:r>
            <a:r>
              <a:rPr lang="en-IN" sz="2800" dirty="0" smtClean="0"/>
              <a:t>!</a:t>
            </a:r>
            <a:endParaRPr lang="en-IN" sz="2800" dirty="0"/>
          </a:p>
        </p:txBody>
      </p:sp>
    </p:spTree>
    <p:extLst>
      <p:ext uri="{BB962C8B-B14F-4D97-AF65-F5344CB8AC3E}">
        <p14:creationId xmlns:p14="http://schemas.microsoft.com/office/powerpoint/2010/main" val="328165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Random Play</a:t>
            </a:r>
            <a:endParaRPr lang="en-IN" sz="4800" dirty="0"/>
          </a:p>
        </p:txBody>
      </p:sp>
      <p:pic>
        <p:nvPicPr>
          <p:cNvPr id="3" name="Picture 2"/>
          <p:cNvPicPr>
            <a:picLocks noChangeAspect="1"/>
          </p:cNvPicPr>
          <p:nvPr/>
        </p:nvPicPr>
        <p:blipFill>
          <a:blip r:embed="rId3"/>
          <a:stretch>
            <a:fillRect/>
          </a:stretch>
        </p:blipFill>
        <p:spPr>
          <a:xfrm>
            <a:off x="677334" y="1930400"/>
            <a:ext cx="7342857" cy="4447619"/>
          </a:xfrm>
          <a:prstGeom prst="rect">
            <a:avLst/>
          </a:prstGeom>
        </p:spPr>
      </p:pic>
    </p:spTree>
    <p:extLst>
      <p:ext uri="{BB962C8B-B14F-4D97-AF65-F5344CB8AC3E}">
        <p14:creationId xmlns:p14="http://schemas.microsoft.com/office/powerpoint/2010/main" val="36257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Hunt / Target</a:t>
            </a:r>
            <a:endParaRPr lang="en-IN" sz="4800" dirty="0"/>
          </a:p>
        </p:txBody>
      </p:sp>
      <p:sp>
        <p:nvSpPr>
          <p:cNvPr id="3" name="Content Placeholder 2"/>
          <p:cNvSpPr>
            <a:spLocks noGrp="1"/>
          </p:cNvSpPr>
          <p:nvPr>
            <p:ph idx="1"/>
          </p:nvPr>
        </p:nvSpPr>
        <p:spPr>
          <a:xfrm>
            <a:off x="677334" y="1930400"/>
            <a:ext cx="8596668" cy="4508501"/>
          </a:xfrm>
        </p:spPr>
        <p:txBody>
          <a:bodyPr>
            <a:normAutofit/>
          </a:bodyPr>
          <a:lstStyle/>
          <a:p>
            <a:r>
              <a:rPr lang="en-IN" sz="2800" dirty="0"/>
              <a:t>Initially, shots can be fired at random, but once part of a ship has been </a:t>
            </a:r>
            <a:r>
              <a:rPr lang="en-IN" sz="2800" dirty="0" smtClean="0"/>
              <a:t>hit (Hunt Mode)</a:t>
            </a:r>
            <a:r>
              <a:rPr lang="en-IN" sz="2800" dirty="0" smtClean="0"/>
              <a:t>.</a:t>
            </a:r>
            <a:endParaRPr lang="en-IN" sz="2800" dirty="0" smtClean="0"/>
          </a:p>
          <a:p>
            <a:r>
              <a:rPr lang="en-IN" sz="2800" dirty="0" smtClean="0"/>
              <a:t>Then search </a:t>
            </a:r>
            <a:r>
              <a:rPr lang="en-IN" sz="2800" i="1" dirty="0"/>
              <a:t>up</a:t>
            </a:r>
            <a:r>
              <a:rPr lang="en-IN" sz="2800" dirty="0"/>
              <a:t>, </a:t>
            </a:r>
            <a:r>
              <a:rPr lang="en-IN" sz="2800" i="1" dirty="0"/>
              <a:t>down</a:t>
            </a:r>
            <a:r>
              <a:rPr lang="en-IN" sz="2800" dirty="0"/>
              <a:t>, </a:t>
            </a:r>
            <a:r>
              <a:rPr lang="en-IN" sz="2800" i="1" dirty="0"/>
              <a:t>left</a:t>
            </a:r>
            <a:r>
              <a:rPr lang="en-IN" sz="2800" dirty="0"/>
              <a:t> and </a:t>
            </a:r>
            <a:r>
              <a:rPr lang="en-IN" sz="2800" i="1" dirty="0"/>
              <a:t>right</a:t>
            </a:r>
            <a:r>
              <a:rPr lang="en-IN" sz="2800" dirty="0"/>
              <a:t> looking for more of the same </a:t>
            </a:r>
            <a:r>
              <a:rPr lang="en-IN" sz="2800" dirty="0" smtClean="0"/>
              <a:t>ship (Target Mode)</a:t>
            </a:r>
            <a:r>
              <a:rPr lang="en-IN" sz="2800" dirty="0" smtClean="0"/>
              <a:t>.</a:t>
            </a:r>
            <a:endParaRPr lang="en-IN" sz="2800" dirty="0" smtClean="0"/>
          </a:p>
          <a:p>
            <a:r>
              <a:rPr lang="en-IN" sz="2800" dirty="0" smtClean="0"/>
              <a:t>After sinking a ship in target mode it reverts back to hunt mode looking for the next ship.</a:t>
            </a:r>
            <a:endParaRPr lang="en-IN" sz="2800" dirty="0" smtClean="0"/>
          </a:p>
          <a:p>
            <a:r>
              <a:rPr lang="en-IN" sz="2800" dirty="0"/>
              <a:t>Even though far from elegant, this algorithm produces </a:t>
            </a:r>
            <a:r>
              <a:rPr lang="en-IN" sz="2800" dirty="0" smtClean="0"/>
              <a:t>significantly </a:t>
            </a:r>
            <a:r>
              <a:rPr lang="en-IN" sz="2800" dirty="0"/>
              <a:t>better results than random firing.</a:t>
            </a:r>
            <a:endParaRPr lang="en-IN" sz="2800" dirty="0" smtClean="0"/>
          </a:p>
        </p:txBody>
      </p:sp>
    </p:spTree>
    <p:extLst>
      <p:ext uri="{BB962C8B-B14F-4D97-AF65-F5344CB8AC3E}">
        <p14:creationId xmlns:p14="http://schemas.microsoft.com/office/powerpoint/2010/main" val="206012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a:t>Hunt / 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30400"/>
            <a:ext cx="1886213" cy="20100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455" y="1930400"/>
            <a:ext cx="1886213" cy="201005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576" y="1930400"/>
            <a:ext cx="1886213" cy="20100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3697" y="1930400"/>
            <a:ext cx="1886213" cy="201005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334" y="4256228"/>
            <a:ext cx="1886213" cy="2010056"/>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9454" y="4256228"/>
            <a:ext cx="1886213" cy="201005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8162" y="4256228"/>
            <a:ext cx="1886213" cy="201005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13696" y="4256228"/>
            <a:ext cx="1886213" cy="2010056"/>
          </a:xfrm>
          <a:prstGeom prst="rect">
            <a:avLst/>
          </a:prstGeom>
        </p:spPr>
      </p:pic>
    </p:spTree>
    <p:extLst>
      <p:ext uri="{BB962C8B-B14F-4D97-AF65-F5344CB8AC3E}">
        <p14:creationId xmlns:p14="http://schemas.microsoft.com/office/powerpoint/2010/main" val="1742440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151</TotalTime>
  <Words>1451</Words>
  <Application>Microsoft Office PowerPoint</Application>
  <PresentationFormat>Widescreen</PresentationFormat>
  <Paragraphs>500</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Rockwell</vt:lpstr>
      <vt:lpstr>Rockwell Condensed</vt:lpstr>
      <vt:lpstr>Wingdings</vt:lpstr>
      <vt:lpstr>Wood Type</vt:lpstr>
      <vt:lpstr>Battleship</vt:lpstr>
      <vt:lpstr>Objective</vt:lpstr>
      <vt:lpstr>Rules</vt:lpstr>
      <vt:lpstr>Placement of Ships</vt:lpstr>
      <vt:lpstr>Targeting Method</vt:lpstr>
      <vt:lpstr>Random Play</vt:lpstr>
      <vt:lpstr>Random Play</vt:lpstr>
      <vt:lpstr>Hunt / Target</vt:lpstr>
      <vt:lpstr>Hunt / Target</vt:lpstr>
      <vt:lpstr>Hunt / Target</vt:lpstr>
      <vt:lpstr>Parity</vt:lpstr>
      <vt:lpstr>Parity</vt:lpstr>
      <vt:lpstr>Parity</vt:lpstr>
      <vt:lpstr>Probability Density</vt:lpstr>
      <vt:lpstr>Probability Density</vt:lpstr>
      <vt:lpstr>New Algorithm</vt:lpstr>
      <vt:lpstr>New Algorithm</vt:lpstr>
      <vt:lpstr>New algorithm</vt:lpstr>
      <vt:lpstr>New Algorithm</vt:lpstr>
      <vt:lpstr>PowerPoint Presentation</vt:lpstr>
      <vt:lpstr>New Algorithm</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dc:title>
  <dc:creator>Shubham</dc:creator>
  <cp:lastModifiedBy>Shubham</cp:lastModifiedBy>
  <cp:revision>17</cp:revision>
  <dcterms:created xsi:type="dcterms:W3CDTF">2017-11-01T17:00:05Z</dcterms:created>
  <dcterms:modified xsi:type="dcterms:W3CDTF">2017-12-13T07:43:38Z</dcterms:modified>
</cp:coreProperties>
</file>