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11"/>
  </p:notesMasterIdLst>
  <p:sldIdLst>
    <p:sldId id="298" r:id="rId3"/>
    <p:sldId id="339" r:id="rId4"/>
    <p:sldId id="338" r:id="rId5"/>
    <p:sldId id="340" r:id="rId6"/>
    <p:sldId id="341" r:id="rId7"/>
    <p:sldId id="342" r:id="rId8"/>
    <p:sldId id="320" r:id="rId9"/>
    <p:sldId id="33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pos="279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orient="horz" pos="2863" userDrawn="1">
          <p15:clr>
            <a:srgbClr val="A4A3A4"/>
          </p15:clr>
        </p15:guide>
        <p15:guide id="5" orient="horz" pos="1774" userDrawn="1">
          <p15:clr>
            <a:srgbClr val="A4A3A4"/>
          </p15:clr>
        </p15:guide>
        <p15:guide id="6" orient="horz" pos="14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00"/>
    <a:srgbClr val="F99D1C"/>
    <a:srgbClr val="5A676D"/>
    <a:srgbClr val="3D464A"/>
    <a:srgbClr val="556167"/>
    <a:srgbClr val="6985AF"/>
    <a:srgbClr val="495459"/>
    <a:srgbClr val="5B676D"/>
    <a:srgbClr val="F6CF44"/>
    <a:srgbClr val="FCA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4235" autoAdjust="0"/>
  </p:normalViewPr>
  <p:slideViewPr>
    <p:cSldViewPr snapToGrid="0" showGuides="1">
      <p:cViewPr varScale="1">
        <p:scale>
          <a:sx n="94" d="100"/>
          <a:sy n="94" d="100"/>
        </p:scale>
        <p:origin x="1116" y="90"/>
      </p:cViewPr>
      <p:guideLst>
        <p:guide orient="horz" pos="709"/>
        <p:guide pos="279"/>
        <p:guide pos="7401"/>
        <p:guide orient="horz" pos="2863"/>
        <p:guide orient="horz" pos="1774"/>
        <p:guide orient="horz" pos="14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D8F2C-E56A-4012-A544-1341270490D0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EB5F6-CA6F-4681-BB93-00024E318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73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ООО «СИБИНТЕК-СОФТ» – дочернее общество ООО ИК «СИБИНТЕК», основанное в 2017 году. Общество входит в реестр ИТ-компаний, аккредитованных Министерством цифрового развития, связи и массовых коммуникаций РФ организаций, осуществляющих деятельность в области информационных технологий.</a:t>
            </a:r>
          </a:p>
          <a:p>
            <a:r>
              <a:rPr lang="ru-RU" dirty="0" smtClean="0"/>
              <a:t>Основной профиль – оказание услуг по реализации ИТ-проектов, сопровождению и развитию информационных систем, созданию и внедрению цифровых платформ и решений, в том числе разработка собственных продуктов в сфере информационных технологий как для поддержки процессов финансово-хозяйственной деятельности, так и для решения задач производственной автоматизации. Проектная деятельность охватывает весь спектр направлений деятельности компании «Роснефть».</a:t>
            </a:r>
          </a:p>
          <a:p>
            <a:endParaRPr lang="ru-RU" dirty="0" smtClean="0"/>
          </a:p>
          <a:p>
            <a:r>
              <a:rPr lang="en-US" dirty="0" smtClean="0"/>
              <a:t>https://sibintek.ru/company/dzo/sibinteksoft/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EB5F6-CA6F-4681-BB93-00024E318BD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557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Наш</a:t>
            </a:r>
            <a:r>
              <a:rPr lang="ru-RU" baseline="0" dirty="0" smtClean="0"/>
              <a:t> отдел отвечает за автоматизацию процессов учёта материальных потоков и балансирования данных на предприятия. Если говорить простыми словами, наша задача – собирать данные, обрабатывать их, передавать в расчётные системы и формировать отчётность.</a:t>
            </a:r>
          </a:p>
          <a:p>
            <a:r>
              <a:rPr lang="ru-RU" baseline="0" dirty="0" smtClean="0"/>
              <a:t>Ключевая система, с которой мы работаем – </a:t>
            </a:r>
            <a:r>
              <a:rPr lang="en-US" baseline="0" dirty="0" smtClean="0"/>
              <a:t>PI System. </a:t>
            </a:r>
            <a:r>
              <a:rPr lang="ru-RU" baseline="0" dirty="0" smtClean="0"/>
              <a:t>Она играет центральную роль в нашей архитектуре. Именно сюда поступают все данные с датчиков, лабораторных анализов и других источников. Мы настраиваем их корректное хранение, обработку и передачу в другие системы.</a:t>
            </a:r>
          </a:p>
          <a:p>
            <a:r>
              <a:rPr lang="ru-RU" baseline="0" dirty="0" smtClean="0"/>
              <a:t>Далее происходит расчёт материальных балансов. Вычисления выполняются на основе данных из </a:t>
            </a:r>
            <a:r>
              <a:rPr lang="en-US" baseline="0" dirty="0" smtClean="0"/>
              <a:t>PI System</a:t>
            </a:r>
            <a:r>
              <a:rPr lang="ru-RU" baseline="0" dirty="0" smtClean="0"/>
              <a:t> и формируют итоговые значения. Например, она помогает определить, сколько сырья поступило, сколько вышло готовой продукции и какая разница.</a:t>
            </a:r>
          </a:p>
          <a:p>
            <a:r>
              <a:rPr lang="ru-RU" dirty="0" smtClean="0"/>
              <a:t>Получения значения</a:t>
            </a:r>
            <a:r>
              <a:rPr lang="ru-RU" baseline="0" dirty="0" smtClean="0"/>
              <a:t> затем используются для дальнейшего анализа, других расчётов, а заказчик в лице ПАО «РОСНЕФТЬ» может увидеть данные и результаты расчётов на их основе на мнемосхемам, либо в отчётных формах.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EB5F6-CA6F-4681-BB93-00024E318BD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191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 тем как перейти к детальному рассмотрению определённой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системы, важно понять, как именно данные передаются по нашей архитектуре.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Всё начинается с момента, когда датчики фиксируют технологические параметры и передают их в OPC-сервер. Затем PI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забирает данные с OPC-сервера по протоколу OPC DA и загружает их в PI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централизованное хранилище, где данные могут быть сохранены, обработаны или использованы для дальнейших расчетов.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Помимо этого, в PI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поступают лабораторные данные из ЛИМС. Эти значения дополняют технологические параметры, обеспечивая более полную картину процессов.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следующем этапе данные передаются в АСРМБ и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Predix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где они используются для формирования отчётных форм. Далее информация поступает в ТИС переработку, которая собирает отчетные формы из АСРМБ с каждого предприятия, агрегирует их и предоставляет в едином пространстве для скачивания и анализа.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данные проходят полный путь — от измерений на производстве до финальной отчетности, обеспечивая точный учет материальных потоков и прозрачность процессов.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EB5F6-CA6F-4681-BB93-00024E318BD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514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PI </a:t>
            </a:r>
            <a:r>
              <a:rPr lang="ru-RU" dirty="0" err="1" smtClean="0"/>
              <a:t>System</a:t>
            </a:r>
            <a:r>
              <a:rPr lang="ru-RU" dirty="0" smtClean="0"/>
              <a:t> представляет собой открытую платформу для работы с данными в масштабах крупного промышленного производства, функционирующую в режиме реального времени. Эта система обеспечивает комплексный подход к управлению информацией, охватывающий сбор, архивирование, аналитическую обработку, оперативный поиск и наглядное представление данных, распространяемых по всей иерархии управления организацией. За свою многолетнюю историю ПО PI </a:t>
            </a:r>
            <a:r>
              <a:rPr lang="ru-RU" dirty="0" err="1" smtClean="0"/>
              <a:t>System</a:t>
            </a:r>
            <a:r>
              <a:rPr lang="ru-RU" dirty="0" smtClean="0"/>
              <a:t> стало корпоративным стандартом для многих компаний в энергетике, нефтегазовой отрасли, химии, металлургии и др. </a:t>
            </a:r>
          </a:p>
          <a:p>
            <a:endParaRPr lang="ru-RU" dirty="0" smtClean="0"/>
          </a:p>
          <a:p>
            <a:r>
              <a:rPr lang="ru-RU" b="1" dirty="0" err="1" smtClean="0"/>
              <a:t>Plant</a:t>
            </a:r>
            <a:r>
              <a:rPr lang="ru-RU" b="1" dirty="0" smtClean="0"/>
              <a:t> </a:t>
            </a:r>
            <a:r>
              <a:rPr lang="ru-RU" b="1" dirty="0" err="1" smtClean="0"/>
              <a:t>Information</a:t>
            </a:r>
            <a:r>
              <a:rPr lang="ru-RU" b="1" dirty="0" smtClean="0"/>
              <a:t> </a:t>
            </a:r>
            <a:r>
              <a:rPr lang="ru-RU" b="1" dirty="0" err="1" smtClean="0"/>
              <a:t>System</a:t>
            </a:r>
            <a:r>
              <a:rPr lang="ru-RU" b="1" dirty="0" smtClean="0"/>
              <a:t> (PI </a:t>
            </a:r>
            <a:r>
              <a:rPr lang="ru-RU" b="1" dirty="0" err="1" smtClean="0"/>
              <a:t>System</a:t>
            </a:r>
            <a:r>
              <a:rPr lang="ru-RU" b="1" dirty="0" smtClean="0"/>
              <a:t>)</a:t>
            </a:r>
            <a:r>
              <a:rPr lang="ru-RU" dirty="0" smtClean="0"/>
              <a:t> состоит из следующих компонентов: </a:t>
            </a:r>
          </a:p>
          <a:p>
            <a:r>
              <a:rPr lang="ru-RU" b="1" dirty="0" smtClean="0"/>
              <a:t>Источники данных:</a:t>
            </a:r>
            <a:r>
              <a:rPr lang="ru-RU" dirty="0" smtClean="0"/>
              <a:t> программное обеспечение, генерирующее данные. Они могут быть разнообразными и подключаться к узлам интерфейса несколькими способами. Серверные приложения обработки данных PI ACE и </a:t>
            </a:r>
            <a:r>
              <a:rPr lang="ru-RU" dirty="0" err="1" smtClean="0"/>
              <a:t>Totalizer</a:t>
            </a:r>
            <a:r>
              <a:rPr lang="ru-RU" dirty="0" smtClean="0"/>
              <a:t> также являются источниками данных, хотя и могут располагаться на компьютере, где установлены PI сервера </a:t>
            </a:r>
          </a:p>
          <a:p>
            <a:r>
              <a:rPr lang="ru-RU" b="1" dirty="0" smtClean="0"/>
              <a:t>Интерфейсы:</a:t>
            </a:r>
            <a:r>
              <a:rPr lang="ru-RU" dirty="0" smtClean="0"/>
              <a:t> программное обеспечение, получающее данные от источников данных и отправляющее их на PI сервера. Каждому типу источников данных необходим соответствующий интерфейс PI, который может его интерпретировать. В </a:t>
            </a:r>
            <a:r>
              <a:rPr lang="ru-RU" dirty="0" err="1" smtClean="0"/>
              <a:t>OSIsoft</a:t>
            </a:r>
            <a:r>
              <a:rPr lang="ru-RU" dirty="0" smtClean="0"/>
              <a:t> имеется более 400 различных интерфейсов </a:t>
            </a:r>
          </a:p>
          <a:p>
            <a:r>
              <a:rPr lang="ru-RU" b="1" dirty="0" smtClean="0"/>
              <a:t>Сервера PI:</a:t>
            </a:r>
            <a:r>
              <a:rPr lang="ru-RU" dirty="0" smtClean="0"/>
              <a:t> служат для хранения данных и выступают в качестве серверов данных для клиентских приложений на основе </a:t>
            </a:r>
            <a:r>
              <a:rPr lang="ru-RU" dirty="0" err="1" smtClean="0"/>
              <a:t>Microsoft</a:t>
            </a:r>
            <a:r>
              <a:rPr lang="ru-RU" dirty="0" smtClean="0"/>
              <a:t> </a:t>
            </a:r>
            <a:r>
              <a:rPr lang="ru-RU" dirty="0" err="1" smtClean="0"/>
              <a:t>Windows</a:t>
            </a:r>
            <a:r>
              <a:rPr lang="ru-RU" dirty="0" smtClean="0"/>
              <a:t>. PI </a:t>
            </a:r>
            <a:r>
              <a:rPr lang="ru-RU" dirty="0" err="1" smtClean="0"/>
              <a:t>Server</a:t>
            </a:r>
            <a:r>
              <a:rPr lang="ru-RU" dirty="0" smtClean="0"/>
              <a:t> можно также применять для взаимодействия с данными, сохраненными во внешних системах </a:t>
            </a:r>
          </a:p>
          <a:p>
            <a:r>
              <a:rPr lang="ru-RU" b="1" dirty="0" smtClean="0"/>
              <a:t>Серверные приложения PI:</a:t>
            </a:r>
            <a:r>
              <a:rPr lang="ru-RU" dirty="0" smtClean="0"/>
              <a:t> в PI </a:t>
            </a:r>
            <a:r>
              <a:rPr lang="ru-RU" dirty="0" err="1" smtClean="0"/>
              <a:t>System</a:t>
            </a:r>
            <a:r>
              <a:rPr lang="ru-RU" dirty="0" smtClean="0"/>
              <a:t> включены многие продукты так называемого среднего слоя, которые выступают в роли серверных приложений. В их число входят: PI ACE, PI </a:t>
            </a:r>
            <a:r>
              <a:rPr lang="ru-RU" dirty="0" err="1" smtClean="0"/>
              <a:t>Notifications</a:t>
            </a:r>
            <a:r>
              <a:rPr lang="ru-RU" dirty="0" smtClean="0"/>
              <a:t>, объектные базы данных PI-AF и веб-порталы на основе </a:t>
            </a:r>
            <a:r>
              <a:rPr lang="ru-RU" dirty="0" err="1" smtClean="0"/>
              <a:t>Microsoft</a:t>
            </a:r>
            <a:r>
              <a:rPr lang="ru-RU" dirty="0" smtClean="0"/>
              <a:t> </a:t>
            </a:r>
            <a:r>
              <a:rPr lang="ru-RU" dirty="0" err="1" smtClean="0"/>
              <a:t>SharePoint</a:t>
            </a:r>
            <a:r>
              <a:rPr lang="ru-RU" dirty="0" smtClean="0"/>
              <a:t> и SAP </a:t>
            </a:r>
            <a:r>
              <a:rPr lang="ru-RU" dirty="0" err="1" smtClean="0"/>
              <a:t>NetWeaver</a:t>
            </a:r>
            <a:r>
              <a:rPr lang="ru-RU" dirty="0" smtClean="0"/>
              <a:t> </a:t>
            </a:r>
          </a:p>
          <a:p>
            <a:r>
              <a:rPr lang="ru-RU" b="1" dirty="0" smtClean="0"/>
              <a:t>Клиентские приложения:</a:t>
            </a:r>
            <a:r>
              <a:rPr lang="ru-RU" dirty="0" smtClean="0"/>
              <a:t> операторы, инженеры, менеджеры и другой персонал компании используют разнообразные клиентские приложения для подключения к серверам PI и серверам приложений PI для просмотра интересующих данных 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EB5F6-CA6F-4681-BB93-00024E318BD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22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PI AF — инструмент для создания организационных и технологических моделей и схем производства, состоящих из элементов и их взаимосвязей и взаимозависимостей.</a:t>
            </a:r>
            <a:r>
              <a:rPr lang="en-US" dirty="0" smtClean="0"/>
              <a:t> </a:t>
            </a:r>
            <a:r>
              <a:rPr lang="ru-RU" dirty="0" smtClean="0"/>
              <a:t>Элементы модели представляют собой как физическое оборудование (резервуары, теплообменники, смесители, измерители и т.д.), так и более абстрактные логические конструкции (эффективность, экология и т.д.).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Основываясь на единой модели, доступной любым приложениям PI </a:t>
            </a:r>
            <a:r>
              <a:rPr lang="ru-RU" dirty="0" err="1" smtClean="0"/>
              <a:t>System</a:t>
            </a:r>
            <a:r>
              <a:rPr lang="ru-RU" dirty="0" smtClean="0"/>
              <a:t>, можно проводить различного рода анализ, обработку и представление информации о производстве, поступающую в реальном времени. Например, согласование технологических данных, расчет эффективности, анализ простоев технологического оборудования.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EB5F6-CA6F-4681-BB93-00024E318BD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249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PI ADVANCED COMPUTING ENGINE (PI ACE) - Среда выполнения инженерных расчетов</a:t>
            </a:r>
          </a:p>
          <a:p>
            <a:endParaRPr lang="ru-RU" dirty="0" smtClean="0"/>
          </a:p>
          <a:p>
            <a:r>
              <a:rPr lang="ru-RU" dirty="0" smtClean="0"/>
              <a:t>Анализ производительности и эффективности в реальном времени, подсчет затрат и стоимости выработанного продукта, расчет неизменяемых напрямую величин и вычисление по различным формулам с поправочными коэффициентами — все это требует математических вычислений различной сложности и периодичности.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PI ACE состоит из трех базовых компонентов:</a:t>
            </a:r>
          </a:p>
          <a:p>
            <a:endParaRPr lang="ru-RU" dirty="0" smtClean="0"/>
          </a:p>
          <a:p>
            <a:r>
              <a:rPr lang="ru-RU" dirty="0" smtClean="0"/>
              <a:t>    ACE </a:t>
            </a:r>
            <a:r>
              <a:rPr lang="ru-RU" dirty="0" err="1" smtClean="0"/>
              <a:t>Wizard</a:t>
            </a:r>
            <a:r>
              <a:rPr lang="ru-RU" dirty="0" smtClean="0"/>
              <a:t>: надстройка к </a:t>
            </a:r>
            <a:r>
              <a:rPr lang="ru-RU" dirty="0" err="1" smtClean="0"/>
              <a:t>Visual</a:t>
            </a:r>
            <a:r>
              <a:rPr lang="ru-RU" dirty="0" smtClean="0"/>
              <a:t> </a:t>
            </a:r>
            <a:r>
              <a:rPr lang="ru-RU" dirty="0" err="1" smtClean="0"/>
              <a:t>Basic</a:t>
            </a:r>
            <a:r>
              <a:rPr lang="ru-RU" dirty="0" smtClean="0"/>
              <a:t>, осуществляет быстрое поэтапное создание ACE модулей для вычислений.</a:t>
            </a:r>
          </a:p>
          <a:p>
            <a:r>
              <a:rPr lang="ru-RU" dirty="0" smtClean="0"/>
              <a:t>    ACE </a:t>
            </a:r>
            <a:r>
              <a:rPr lang="ru-RU" dirty="0" err="1" smtClean="0"/>
              <a:t>Manager</a:t>
            </a:r>
            <a:r>
              <a:rPr lang="ru-RU" dirty="0" smtClean="0"/>
              <a:t>: позволяет пользователям следить и изменять различные настройки и свойства вычислительных модулей.</a:t>
            </a:r>
          </a:p>
          <a:p>
            <a:r>
              <a:rPr lang="ru-RU" dirty="0" smtClean="0"/>
              <a:t>    ACE </a:t>
            </a:r>
            <a:r>
              <a:rPr lang="ru-RU" dirty="0" err="1" smtClean="0"/>
              <a:t>Scheduler</a:t>
            </a:r>
            <a:r>
              <a:rPr lang="ru-RU" dirty="0" smtClean="0"/>
              <a:t>: планировщик вычислений, который осуществляет запуск расчетов и следит за их выполнением, а также позволяет выполнять расчеты по расписанию или по возникновению событий в тегах PI </a:t>
            </a:r>
            <a:r>
              <a:rPr lang="ru-RU" dirty="0" err="1" smtClean="0"/>
              <a:t>System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EB5F6-CA6F-4681-BB93-00024E318BD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710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EB5F6-CA6F-4681-BB93-00024E318BD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5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>
          <a:xfrm>
            <a:off x="6096000" y="-24463"/>
            <a:ext cx="6096001" cy="6890565"/>
            <a:chOff x="6096000" y="-24463"/>
            <a:chExt cx="6096001" cy="6890565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 flipH="1">
              <a:off x="9311833" y="719764"/>
              <a:ext cx="2880167" cy="964352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311833" y="1684116"/>
              <a:ext cx="1906514" cy="5173884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 flipH="1" flipV="1">
              <a:off x="9311833" y="1684116"/>
              <a:ext cx="2880168" cy="3524492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 flipV="1">
              <a:off x="9533984" y="719766"/>
              <a:ext cx="2658017" cy="3439165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9311832" y="-1"/>
              <a:ext cx="810068" cy="1684116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H="1" flipV="1">
              <a:off x="6096000" y="0"/>
              <a:ext cx="3215832" cy="1684117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H="1" flipV="1">
              <a:off x="10425139" y="3036592"/>
              <a:ext cx="1766861" cy="392408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H="1" flipV="1">
              <a:off x="9317777" y="1684116"/>
              <a:ext cx="2874223" cy="556201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flipH="1" flipV="1">
              <a:off x="11182662" y="2038662"/>
              <a:ext cx="1009339" cy="3169946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8804209" y="1684116"/>
              <a:ext cx="511521" cy="3744411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H="1" flipV="1">
              <a:off x="8794959" y="5431308"/>
              <a:ext cx="2387703" cy="1426692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H="1">
              <a:off x="7390436" y="5428527"/>
              <a:ext cx="1404523" cy="1429473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flipH="1" flipV="1">
              <a:off x="8794959" y="5428526"/>
              <a:ext cx="921907" cy="1429474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flipH="1">
              <a:off x="8792912" y="4656193"/>
              <a:ext cx="2933059" cy="779613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 flipH="1" flipV="1">
              <a:off x="9088942" y="3437102"/>
              <a:ext cx="2129406" cy="3420898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flipH="1">
              <a:off x="11218347" y="4656193"/>
              <a:ext cx="507624" cy="2201807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 flipH="1" flipV="1">
              <a:off x="10003583" y="3550140"/>
              <a:ext cx="103502" cy="1519661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 flipV="1">
              <a:off x="8802159" y="4158931"/>
              <a:ext cx="731435" cy="1283369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 flipV="1">
              <a:off x="8581319" y="5078060"/>
              <a:ext cx="1540581" cy="1788042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flipV="1">
              <a:off x="7784327" y="-8259"/>
              <a:ext cx="2369318" cy="894616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 flipH="1" flipV="1">
              <a:off x="10107085" y="0"/>
              <a:ext cx="1075578" cy="2034583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flipV="1">
              <a:off x="10533694" y="4009114"/>
              <a:ext cx="674832" cy="950328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>
              <a:off x="10003583" y="3550139"/>
              <a:ext cx="1204943" cy="450717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 flipH="1">
              <a:off x="8595378" y="5428526"/>
              <a:ext cx="199580" cy="1437576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 flipH="1" flipV="1">
              <a:off x="10121900" y="9023"/>
              <a:ext cx="2055674" cy="702103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>
            <a:xfrm>
              <a:off x="8695168" y="-16361"/>
              <a:ext cx="616663" cy="1708737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V="1">
              <a:off x="7784327" y="-24463"/>
              <a:ext cx="910839" cy="910820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>
              <a:off x="11725971" y="4649699"/>
              <a:ext cx="466029" cy="2216403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Овал 35"/>
            <p:cNvSpPr/>
            <p:nvPr/>
          </p:nvSpPr>
          <p:spPr>
            <a:xfrm>
              <a:off x="10046463" y="5024065"/>
              <a:ext cx="118050" cy="118050"/>
            </a:xfrm>
            <a:prstGeom prst="ellipse">
              <a:avLst/>
            </a:prstGeom>
            <a:solidFill>
              <a:srgbClr val="5B6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Овал 36"/>
            <p:cNvSpPr/>
            <p:nvPr/>
          </p:nvSpPr>
          <p:spPr>
            <a:xfrm>
              <a:off x="11125685" y="1982091"/>
              <a:ext cx="118050" cy="118050"/>
            </a:xfrm>
            <a:prstGeom prst="ellipse">
              <a:avLst/>
            </a:prstGeom>
            <a:solidFill>
              <a:srgbClr val="5B6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Овал 37"/>
            <p:cNvSpPr/>
            <p:nvPr/>
          </p:nvSpPr>
          <p:spPr>
            <a:xfrm>
              <a:off x="9261549" y="1630709"/>
              <a:ext cx="118050" cy="118050"/>
            </a:xfrm>
            <a:prstGeom prst="ellipse">
              <a:avLst/>
            </a:prstGeom>
            <a:solidFill>
              <a:srgbClr val="5B6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11674146" y="4624744"/>
              <a:ext cx="118050" cy="118050"/>
            </a:xfrm>
            <a:prstGeom prst="ellipse">
              <a:avLst/>
            </a:prstGeom>
            <a:solidFill>
              <a:srgbClr val="5B6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0" name="Прямая соединительная линия 39"/>
            <p:cNvCxnSpPr>
              <a:stCxn id="39" idx="0"/>
            </p:cNvCxnSpPr>
            <p:nvPr/>
          </p:nvCxnSpPr>
          <p:spPr>
            <a:xfrm flipH="1" flipV="1">
              <a:off x="11588457" y="3279028"/>
              <a:ext cx="144714" cy="1345716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 flipH="1" flipV="1">
              <a:off x="10103262" y="5123376"/>
              <a:ext cx="41958" cy="1110189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 flipV="1">
              <a:off x="7357037" y="-7253"/>
              <a:ext cx="432081" cy="898665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Овал 42"/>
            <p:cNvSpPr/>
            <p:nvPr/>
          </p:nvSpPr>
          <p:spPr>
            <a:xfrm>
              <a:off x="7686197" y="782782"/>
              <a:ext cx="194214" cy="194214"/>
            </a:xfrm>
            <a:prstGeom prst="ellipse">
              <a:avLst/>
            </a:prstGeom>
            <a:solidFill>
              <a:srgbClr val="3D464A"/>
            </a:solidFill>
            <a:ln w="12700">
              <a:solidFill>
                <a:srgbClr val="5B67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Овал 43"/>
            <p:cNvSpPr/>
            <p:nvPr/>
          </p:nvSpPr>
          <p:spPr>
            <a:xfrm>
              <a:off x="7724279" y="822930"/>
              <a:ext cx="118050" cy="118050"/>
            </a:xfrm>
            <a:prstGeom prst="ellipse">
              <a:avLst/>
            </a:prstGeom>
            <a:solidFill>
              <a:srgbClr val="5B6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/>
            <p:cNvSpPr/>
            <p:nvPr/>
          </p:nvSpPr>
          <p:spPr>
            <a:xfrm>
              <a:off x="8700614" y="5340457"/>
              <a:ext cx="194214" cy="194214"/>
            </a:xfrm>
            <a:prstGeom prst="ellipse">
              <a:avLst/>
            </a:prstGeom>
            <a:solidFill>
              <a:srgbClr val="3D464A"/>
            </a:solidFill>
            <a:ln w="12700">
              <a:solidFill>
                <a:srgbClr val="5B67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8741077" y="5383088"/>
              <a:ext cx="118050" cy="118050"/>
            </a:xfrm>
            <a:prstGeom prst="ellipse">
              <a:avLst/>
            </a:prstGeom>
            <a:solidFill>
              <a:srgbClr val="5B6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47" name="Группа 46"/>
            <p:cNvGrpSpPr/>
            <p:nvPr/>
          </p:nvGrpSpPr>
          <p:grpSpPr>
            <a:xfrm>
              <a:off x="9905165" y="3475897"/>
              <a:ext cx="194214" cy="194214"/>
              <a:chOff x="8853014" y="5492857"/>
              <a:chExt cx="194214" cy="194214"/>
            </a:xfrm>
          </p:grpSpPr>
          <p:sp>
            <p:nvSpPr>
              <p:cNvPr id="48" name="Овал 47"/>
              <p:cNvSpPr/>
              <p:nvPr/>
            </p:nvSpPr>
            <p:spPr>
              <a:xfrm>
                <a:off x="8853014" y="5492857"/>
                <a:ext cx="194214" cy="194214"/>
              </a:xfrm>
              <a:prstGeom prst="ellipse">
                <a:avLst/>
              </a:prstGeom>
              <a:solidFill>
                <a:srgbClr val="3D464A"/>
              </a:solidFill>
              <a:ln w="12700">
                <a:solidFill>
                  <a:srgbClr val="5B67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" name="Овал 48"/>
              <p:cNvSpPr/>
              <p:nvPr/>
            </p:nvSpPr>
            <p:spPr>
              <a:xfrm>
                <a:off x="8893477" y="5535488"/>
                <a:ext cx="118050" cy="118050"/>
              </a:xfrm>
              <a:prstGeom prst="ellipse">
                <a:avLst/>
              </a:prstGeom>
              <a:solidFill>
                <a:srgbClr val="5B67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0624" y="1122363"/>
            <a:ext cx="8010453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0624" y="3878909"/>
            <a:ext cx="8010453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grpSp>
        <p:nvGrpSpPr>
          <p:cNvPr id="55" name="Группа 54"/>
          <p:cNvGrpSpPr/>
          <p:nvPr userDrawn="1"/>
        </p:nvGrpSpPr>
        <p:grpSpPr>
          <a:xfrm>
            <a:off x="732560" y="3657191"/>
            <a:ext cx="7942740" cy="90377"/>
            <a:chOff x="732560" y="3657191"/>
            <a:chExt cx="7942740" cy="90377"/>
          </a:xfrm>
        </p:grpSpPr>
        <p:sp>
          <p:nvSpPr>
            <p:cNvPr id="51" name="Овал 50"/>
            <p:cNvSpPr/>
            <p:nvPr/>
          </p:nvSpPr>
          <p:spPr>
            <a:xfrm>
              <a:off x="732560" y="3657191"/>
              <a:ext cx="90377" cy="90377"/>
            </a:xfrm>
            <a:prstGeom prst="ellipse">
              <a:avLst/>
            </a:prstGeom>
            <a:noFill/>
            <a:ln w="28575">
              <a:solidFill>
                <a:srgbClr val="F6CF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2" name="Прямая соединительная линия 51"/>
            <p:cNvCxnSpPr>
              <a:stCxn id="51" idx="6"/>
              <a:endCxn id="53" idx="2"/>
            </p:cNvCxnSpPr>
            <p:nvPr/>
          </p:nvCxnSpPr>
          <p:spPr>
            <a:xfrm>
              <a:off x="822937" y="3702380"/>
              <a:ext cx="7761986" cy="0"/>
            </a:xfrm>
            <a:prstGeom prst="line">
              <a:avLst/>
            </a:prstGeom>
            <a:ln w="19050">
              <a:solidFill>
                <a:srgbClr val="F6CF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Овал 52"/>
            <p:cNvSpPr/>
            <p:nvPr/>
          </p:nvSpPr>
          <p:spPr>
            <a:xfrm>
              <a:off x="8584923" y="3657191"/>
              <a:ext cx="90377" cy="90377"/>
            </a:xfrm>
            <a:prstGeom prst="ellipse">
              <a:avLst/>
            </a:prstGeom>
            <a:noFill/>
            <a:ln w="28575">
              <a:solidFill>
                <a:srgbClr val="F6CF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02148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4303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BB9E-76BE-4430-8B36-ED0B256668FD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531A-85F2-47FE-8D0F-81ADD42F1539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1" t="26323"/>
          <a:stretch/>
        </p:blipFill>
        <p:spPr>
          <a:xfrm flipH="1">
            <a:off x="-1" y="-1"/>
            <a:ext cx="12192000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08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BB9E-76BE-4430-8B36-ED0B256668FD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531A-85F2-47FE-8D0F-81ADD42F1539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1" t="26323"/>
          <a:stretch/>
        </p:blipFill>
        <p:spPr>
          <a:xfrm flipH="1">
            <a:off x="-1" y="-1"/>
            <a:ext cx="12192000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14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BB9E-76BE-4430-8B36-ED0B256668FD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531A-85F2-47FE-8D0F-81ADD42F1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51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BB9E-76BE-4430-8B36-ED0B256668FD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531A-85F2-47FE-8D0F-81ADD42F1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370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BB9E-76BE-4430-8B36-ED0B256668FD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531A-85F2-47FE-8D0F-81ADD42F1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105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BB9E-76BE-4430-8B36-ED0B256668FD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531A-85F2-47FE-8D0F-81ADD42F1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42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BB9E-76BE-4430-8B36-ED0B256668FD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531A-85F2-47FE-8D0F-81ADD42F1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574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BB9E-76BE-4430-8B36-ED0B256668FD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531A-85F2-47FE-8D0F-81ADD42F1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054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BB9E-76BE-4430-8B36-ED0B256668FD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531A-85F2-47FE-8D0F-81ADD42F1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17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674092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BB9E-76BE-4430-8B36-ED0B256668FD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531A-85F2-47FE-8D0F-81ADD42F1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663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BB9E-76BE-4430-8B36-ED0B256668FD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531A-85F2-47FE-8D0F-81ADD42F1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15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511479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912942"/>
            <a:ext cx="7511479" cy="11767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6096000" y="-24463"/>
            <a:ext cx="6096001" cy="6890565"/>
            <a:chOff x="6096000" y="-24463"/>
            <a:chExt cx="6096001" cy="6890565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 flipH="1">
              <a:off x="9311833" y="719764"/>
              <a:ext cx="2880167" cy="964352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311833" y="1684116"/>
              <a:ext cx="1906514" cy="5173884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 flipH="1" flipV="1">
              <a:off x="9311833" y="1684116"/>
              <a:ext cx="2880168" cy="3524492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 flipV="1">
              <a:off x="9533984" y="719766"/>
              <a:ext cx="2658017" cy="3439165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9311832" y="-1"/>
              <a:ext cx="810068" cy="1684116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H="1" flipV="1">
              <a:off x="6096000" y="0"/>
              <a:ext cx="3215832" cy="1684117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H="1" flipV="1">
              <a:off x="10425139" y="3036592"/>
              <a:ext cx="1766861" cy="392408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H="1" flipV="1">
              <a:off x="9317777" y="1684116"/>
              <a:ext cx="2874223" cy="556201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flipH="1" flipV="1">
              <a:off x="11182662" y="2038662"/>
              <a:ext cx="1009339" cy="3169946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8804209" y="1684116"/>
              <a:ext cx="511521" cy="3744411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H="1" flipV="1">
              <a:off x="8794959" y="5431308"/>
              <a:ext cx="2387703" cy="1426692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H="1">
              <a:off x="7390436" y="5428527"/>
              <a:ext cx="1404523" cy="1429473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flipH="1" flipV="1">
              <a:off x="8794959" y="5428526"/>
              <a:ext cx="921907" cy="1429474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flipH="1">
              <a:off x="8792912" y="4656193"/>
              <a:ext cx="2933059" cy="779613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 flipH="1" flipV="1">
              <a:off x="9088942" y="3437102"/>
              <a:ext cx="2129406" cy="3420898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flipH="1">
              <a:off x="11218347" y="4656193"/>
              <a:ext cx="507624" cy="2201807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 flipH="1" flipV="1">
              <a:off x="10003583" y="3550140"/>
              <a:ext cx="103502" cy="1519661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 flipV="1">
              <a:off x="8802159" y="4158931"/>
              <a:ext cx="731435" cy="1283369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 flipV="1">
              <a:off x="8581319" y="5078060"/>
              <a:ext cx="1540581" cy="1788042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flipV="1">
              <a:off x="7784327" y="-8259"/>
              <a:ext cx="2369318" cy="894616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 flipH="1" flipV="1">
              <a:off x="10107085" y="0"/>
              <a:ext cx="1075578" cy="2034583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flipV="1">
              <a:off x="10533694" y="4009114"/>
              <a:ext cx="674832" cy="950328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>
              <a:off x="10003583" y="3550139"/>
              <a:ext cx="1204943" cy="450717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 flipH="1">
              <a:off x="8595378" y="5428526"/>
              <a:ext cx="199580" cy="1437576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 flipH="1" flipV="1">
              <a:off x="10121900" y="9023"/>
              <a:ext cx="2055674" cy="702103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>
            <a:xfrm>
              <a:off x="8695168" y="-16361"/>
              <a:ext cx="616663" cy="1708737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V="1">
              <a:off x="7784327" y="-24463"/>
              <a:ext cx="910839" cy="910820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>
              <a:off x="11725971" y="4649699"/>
              <a:ext cx="466029" cy="2216403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Овал 35"/>
            <p:cNvSpPr/>
            <p:nvPr/>
          </p:nvSpPr>
          <p:spPr>
            <a:xfrm>
              <a:off x="10046463" y="5024065"/>
              <a:ext cx="118050" cy="118050"/>
            </a:xfrm>
            <a:prstGeom prst="ellipse">
              <a:avLst/>
            </a:prstGeom>
            <a:solidFill>
              <a:srgbClr val="5B6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Овал 36"/>
            <p:cNvSpPr/>
            <p:nvPr/>
          </p:nvSpPr>
          <p:spPr>
            <a:xfrm>
              <a:off x="11125685" y="1982091"/>
              <a:ext cx="118050" cy="118050"/>
            </a:xfrm>
            <a:prstGeom prst="ellipse">
              <a:avLst/>
            </a:prstGeom>
            <a:solidFill>
              <a:srgbClr val="5B6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Овал 37"/>
            <p:cNvSpPr/>
            <p:nvPr/>
          </p:nvSpPr>
          <p:spPr>
            <a:xfrm>
              <a:off x="9261549" y="1630709"/>
              <a:ext cx="118050" cy="118050"/>
            </a:xfrm>
            <a:prstGeom prst="ellipse">
              <a:avLst/>
            </a:prstGeom>
            <a:solidFill>
              <a:srgbClr val="5B6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11674146" y="4624744"/>
              <a:ext cx="118050" cy="118050"/>
            </a:xfrm>
            <a:prstGeom prst="ellipse">
              <a:avLst/>
            </a:prstGeom>
            <a:solidFill>
              <a:srgbClr val="5B6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0" name="Прямая соединительная линия 39"/>
            <p:cNvCxnSpPr>
              <a:stCxn id="39" idx="0"/>
            </p:cNvCxnSpPr>
            <p:nvPr/>
          </p:nvCxnSpPr>
          <p:spPr>
            <a:xfrm flipH="1" flipV="1">
              <a:off x="11588457" y="3279028"/>
              <a:ext cx="144714" cy="1345716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 flipH="1" flipV="1">
              <a:off x="10103262" y="5123376"/>
              <a:ext cx="41958" cy="1110189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 flipV="1">
              <a:off x="7357037" y="-7253"/>
              <a:ext cx="432081" cy="898665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Овал 42"/>
            <p:cNvSpPr/>
            <p:nvPr/>
          </p:nvSpPr>
          <p:spPr>
            <a:xfrm>
              <a:off x="7686197" y="782782"/>
              <a:ext cx="194214" cy="194214"/>
            </a:xfrm>
            <a:prstGeom prst="ellipse">
              <a:avLst/>
            </a:prstGeom>
            <a:solidFill>
              <a:srgbClr val="3D464A"/>
            </a:solidFill>
            <a:ln w="12700">
              <a:solidFill>
                <a:srgbClr val="5B67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Овал 43"/>
            <p:cNvSpPr/>
            <p:nvPr/>
          </p:nvSpPr>
          <p:spPr>
            <a:xfrm>
              <a:off x="7724279" y="822930"/>
              <a:ext cx="118050" cy="118050"/>
            </a:xfrm>
            <a:prstGeom prst="ellipse">
              <a:avLst/>
            </a:prstGeom>
            <a:solidFill>
              <a:srgbClr val="5B6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/>
            <p:cNvSpPr/>
            <p:nvPr/>
          </p:nvSpPr>
          <p:spPr>
            <a:xfrm>
              <a:off x="8700614" y="5340457"/>
              <a:ext cx="194214" cy="194214"/>
            </a:xfrm>
            <a:prstGeom prst="ellipse">
              <a:avLst/>
            </a:prstGeom>
            <a:solidFill>
              <a:srgbClr val="3D464A"/>
            </a:solidFill>
            <a:ln w="12700">
              <a:solidFill>
                <a:srgbClr val="5B67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8741077" y="5383088"/>
              <a:ext cx="118050" cy="118050"/>
            </a:xfrm>
            <a:prstGeom prst="ellipse">
              <a:avLst/>
            </a:prstGeom>
            <a:solidFill>
              <a:srgbClr val="5B6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47" name="Группа 46"/>
            <p:cNvGrpSpPr/>
            <p:nvPr/>
          </p:nvGrpSpPr>
          <p:grpSpPr>
            <a:xfrm>
              <a:off x="9905165" y="3475897"/>
              <a:ext cx="194214" cy="194214"/>
              <a:chOff x="8853014" y="5492857"/>
              <a:chExt cx="194214" cy="194214"/>
            </a:xfrm>
          </p:grpSpPr>
          <p:sp>
            <p:nvSpPr>
              <p:cNvPr id="48" name="Овал 47"/>
              <p:cNvSpPr/>
              <p:nvPr/>
            </p:nvSpPr>
            <p:spPr>
              <a:xfrm>
                <a:off x="8853014" y="5492857"/>
                <a:ext cx="194214" cy="194214"/>
              </a:xfrm>
              <a:prstGeom prst="ellipse">
                <a:avLst/>
              </a:prstGeom>
              <a:solidFill>
                <a:srgbClr val="3D464A"/>
              </a:solidFill>
              <a:ln w="12700">
                <a:solidFill>
                  <a:srgbClr val="5B67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" name="Овал 48"/>
              <p:cNvSpPr/>
              <p:nvPr/>
            </p:nvSpPr>
            <p:spPr>
              <a:xfrm>
                <a:off x="8893477" y="5535488"/>
                <a:ext cx="118050" cy="118050"/>
              </a:xfrm>
              <a:prstGeom prst="ellipse">
                <a:avLst/>
              </a:prstGeom>
              <a:solidFill>
                <a:srgbClr val="5B67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54" name="Группа 53"/>
          <p:cNvGrpSpPr/>
          <p:nvPr userDrawn="1"/>
        </p:nvGrpSpPr>
        <p:grpSpPr>
          <a:xfrm>
            <a:off x="819919" y="4691366"/>
            <a:ext cx="7526952" cy="90377"/>
            <a:chOff x="819919" y="4691366"/>
            <a:chExt cx="7526952" cy="90377"/>
          </a:xfrm>
        </p:grpSpPr>
        <p:sp>
          <p:nvSpPr>
            <p:cNvPr id="50" name="Овал 49"/>
            <p:cNvSpPr/>
            <p:nvPr userDrawn="1"/>
          </p:nvSpPr>
          <p:spPr>
            <a:xfrm>
              <a:off x="819919" y="4691366"/>
              <a:ext cx="90377" cy="90377"/>
            </a:xfrm>
            <a:prstGeom prst="ellipse">
              <a:avLst/>
            </a:prstGeom>
            <a:noFill/>
            <a:ln w="28575">
              <a:solidFill>
                <a:srgbClr val="F6CF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1" name="Прямая соединительная линия 50"/>
            <p:cNvCxnSpPr>
              <a:stCxn id="50" idx="6"/>
            </p:cNvCxnSpPr>
            <p:nvPr userDrawn="1"/>
          </p:nvCxnSpPr>
          <p:spPr>
            <a:xfrm>
              <a:off x="910296" y="4736555"/>
              <a:ext cx="7346198" cy="0"/>
            </a:xfrm>
            <a:prstGeom prst="line">
              <a:avLst/>
            </a:prstGeom>
            <a:ln w="19050">
              <a:solidFill>
                <a:srgbClr val="F6CF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Овал 51"/>
            <p:cNvSpPr/>
            <p:nvPr userDrawn="1"/>
          </p:nvSpPr>
          <p:spPr>
            <a:xfrm>
              <a:off x="8256494" y="4691366"/>
              <a:ext cx="90377" cy="90377"/>
            </a:xfrm>
            <a:prstGeom prst="ellipse">
              <a:avLst/>
            </a:prstGeom>
            <a:noFill/>
            <a:ln w="28575">
              <a:solidFill>
                <a:srgbClr val="F6CF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58623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47719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9788" y="365126"/>
            <a:ext cx="10515600" cy="334122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2681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xmlns="" id="{521CE894-4A1D-239F-F1CD-5313CBF8E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7825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1531A-85F2-47FE-8D0F-81ADD42F1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8520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36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402977"/>
            <a:ext cx="6172200" cy="445807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402976"/>
            <a:ext cx="3932237" cy="44660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9788" y="365126"/>
            <a:ext cx="10515600" cy="334122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44341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1492624"/>
            <a:ext cx="6172200" cy="436842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1461247"/>
            <a:ext cx="3932237" cy="439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9788" y="365126"/>
            <a:ext cx="10515600" cy="334122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82177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4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Группа 26"/>
          <p:cNvGrpSpPr/>
          <p:nvPr userDrawn="1"/>
        </p:nvGrpSpPr>
        <p:grpSpPr>
          <a:xfrm>
            <a:off x="8487062" y="2536515"/>
            <a:ext cx="3727003" cy="4390016"/>
            <a:chOff x="8487062" y="2536515"/>
            <a:chExt cx="3727003" cy="4390016"/>
          </a:xfrm>
        </p:grpSpPr>
        <p:cxnSp>
          <p:nvCxnSpPr>
            <p:cNvPr id="28" name="Прямая соединительная линия 27"/>
            <p:cNvCxnSpPr/>
            <p:nvPr/>
          </p:nvCxnSpPr>
          <p:spPr>
            <a:xfrm flipH="1">
              <a:off x="11027391" y="4479093"/>
              <a:ext cx="1186674" cy="2425360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>
              <a:off x="11689736" y="3707642"/>
              <a:ext cx="502264" cy="3150358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H="1">
              <a:off x="9998562" y="5679592"/>
              <a:ext cx="1626479" cy="1224861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 flipH="1">
              <a:off x="11689736" y="2536515"/>
              <a:ext cx="498557" cy="1171127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 flipH="1">
              <a:off x="10044836" y="4547624"/>
              <a:ext cx="1781319" cy="2310376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>
            <a:xfrm flipH="1">
              <a:off x="11432685" y="4547624"/>
              <a:ext cx="384713" cy="2378907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>
              <a:off x="11689736" y="3685564"/>
              <a:ext cx="502264" cy="793529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 flipH="1">
              <a:off x="8487062" y="6215316"/>
              <a:ext cx="2044825" cy="711215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>
              <a:off x="10527574" y="6215316"/>
              <a:ext cx="522364" cy="642684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flipV="1">
              <a:off x="10543116" y="5679592"/>
              <a:ext cx="1075052" cy="533449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Группа 37"/>
            <p:cNvGrpSpPr/>
            <p:nvPr/>
          </p:nvGrpSpPr>
          <p:grpSpPr>
            <a:xfrm>
              <a:off x="11531371" y="5571439"/>
              <a:ext cx="194214" cy="194214"/>
              <a:chOff x="8700614" y="5340457"/>
              <a:chExt cx="194214" cy="194214"/>
            </a:xfrm>
          </p:grpSpPr>
          <p:sp>
            <p:nvSpPr>
              <p:cNvPr id="41" name="Овал 40"/>
              <p:cNvSpPr/>
              <p:nvPr/>
            </p:nvSpPr>
            <p:spPr>
              <a:xfrm>
                <a:off x="8700614" y="5340457"/>
                <a:ext cx="194214" cy="194214"/>
              </a:xfrm>
              <a:prstGeom prst="ellipse">
                <a:avLst/>
              </a:prstGeom>
              <a:solidFill>
                <a:srgbClr val="3D464A"/>
              </a:solidFill>
              <a:ln w="12700">
                <a:solidFill>
                  <a:srgbClr val="5B67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" name="Овал 41"/>
              <p:cNvSpPr/>
              <p:nvPr/>
            </p:nvSpPr>
            <p:spPr>
              <a:xfrm>
                <a:off x="8741077" y="5378539"/>
                <a:ext cx="118050" cy="118050"/>
              </a:xfrm>
              <a:prstGeom prst="ellipse">
                <a:avLst/>
              </a:prstGeom>
              <a:solidFill>
                <a:srgbClr val="5B67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9" name="Овал 38"/>
            <p:cNvSpPr/>
            <p:nvPr/>
          </p:nvSpPr>
          <p:spPr>
            <a:xfrm>
              <a:off x="10477218" y="6162365"/>
              <a:ext cx="118050" cy="118050"/>
            </a:xfrm>
            <a:prstGeom prst="ellipse">
              <a:avLst/>
            </a:prstGeom>
            <a:solidFill>
              <a:srgbClr val="5B6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/>
            <p:cNvSpPr/>
            <p:nvPr/>
          </p:nvSpPr>
          <p:spPr>
            <a:xfrm>
              <a:off x="11745620" y="4514900"/>
              <a:ext cx="118050" cy="118050"/>
            </a:xfrm>
            <a:prstGeom prst="ellipse">
              <a:avLst/>
            </a:prstGeom>
            <a:solidFill>
              <a:srgbClr val="5B6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42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7" y="6384747"/>
            <a:ext cx="856514" cy="26853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29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0" y="259900"/>
            <a:ext cx="11909945" cy="483599"/>
            <a:chOff x="0" y="259900"/>
            <a:chExt cx="11909945" cy="483599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0" y="652601"/>
              <a:ext cx="9858498" cy="90377"/>
              <a:chOff x="0" y="652601"/>
              <a:chExt cx="9858498" cy="90377"/>
            </a:xfrm>
          </p:grpSpPr>
          <p:cxnSp>
            <p:nvCxnSpPr>
              <p:cNvPr id="25" name="Прямая соединительная линия 24"/>
              <p:cNvCxnSpPr>
                <a:endCxn id="26" idx="2"/>
              </p:cNvCxnSpPr>
              <p:nvPr/>
            </p:nvCxnSpPr>
            <p:spPr>
              <a:xfrm>
                <a:off x="0" y="697790"/>
                <a:ext cx="9768121" cy="0"/>
              </a:xfrm>
              <a:prstGeom prst="line">
                <a:avLst/>
              </a:prstGeom>
              <a:ln w="19050">
                <a:solidFill>
                  <a:srgbClr val="F6CF4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Овал 25"/>
              <p:cNvSpPr/>
              <p:nvPr/>
            </p:nvSpPr>
            <p:spPr>
              <a:xfrm>
                <a:off x="9768121" y="652601"/>
                <a:ext cx="90377" cy="90377"/>
              </a:xfrm>
              <a:prstGeom prst="ellipse">
                <a:avLst/>
              </a:prstGeom>
              <a:noFill/>
              <a:ln w="28575">
                <a:solidFill>
                  <a:srgbClr val="F6CF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" name="Группа 8"/>
            <p:cNvGrpSpPr/>
            <p:nvPr/>
          </p:nvGrpSpPr>
          <p:grpSpPr>
            <a:xfrm>
              <a:off x="8872300" y="259900"/>
              <a:ext cx="3037645" cy="483599"/>
              <a:chOff x="1444507" y="1226915"/>
              <a:chExt cx="2026398" cy="322607"/>
            </a:xfrm>
          </p:grpSpPr>
          <p:cxnSp>
            <p:nvCxnSpPr>
              <p:cNvPr id="10" name="Прямая соединительная линия 9"/>
              <p:cNvCxnSpPr>
                <a:endCxn id="15" idx="2"/>
              </p:cNvCxnSpPr>
              <p:nvPr/>
            </p:nvCxnSpPr>
            <p:spPr>
              <a:xfrm>
                <a:off x="2435040" y="1257785"/>
                <a:ext cx="538243" cy="0"/>
              </a:xfrm>
              <a:prstGeom prst="line">
                <a:avLst/>
              </a:prstGeom>
              <a:ln w="19050">
                <a:solidFill>
                  <a:srgbClr val="F6CF4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Соединительная линия уступом 10"/>
              <p:cNvCxnSpPr/>
              <p:nvPr/>
            </p:nvCxnSpPr>
            <p:spPr>
              <a:xfrm>
                <a:off x="1508701" y="1262019"/>
                <a:ext cx="1582087" cy="134911"/>
              </a:xfrm>
              <a:prstGeom prst="bentConnector3">
                <a:avLst/>
              </a:prstGeom>
              <a:ln w="19050">
                <a:solidFill>
                  <a:srgbClr val="F6CF4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Овал 11"/>
              <p:cNvSpPr/>
              <p:nvPr/>
            </p:nvSpPr>
            <p:spPr>
              <a:xfrm>
                <a:off x="1446962" y="1231149"/>
                <a:ext cx="61739" cy="61739"/>
              </a:xfrm>
              <a:prstGeom prst="ellipse">
                <a:avLst/>
              </a:prstGeom>
              <a:noFill/>
              <a:ln w="28575">
                <a:solidFill>
                  <a:srgbClr val="F6CF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Овал 12"/>
              <p:cNvSpPr/>
              <p:nvPr/>
            </p:nvSpPr>
            <p:spPr>
              <a:xfrm>
                <a:off x="3177105" y="1226915"/>
                <a:ext cx="61739" cy="61739"/>
              </a:xfrm>
              <a:prstGeom prst="ellipse">
                <a:avLst/>
              </a:prstGeom>
              <a:noFill/>
              <a:ln w="28575">
                <a:solidFill>
                  <a:srgbClr val="F6CF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Овал 13"/>
              <p:cNvSpPr/>
              <p:nvPr/>
            </p:nvSpPr>
            <p:spPr>
              <a:xfrm>
                <a:off x="2373300" y="1226915"/>
                <a:ext cx="61739" cy="61739"/>
              </a:xfrm>
              <a:prstGeom prst="ellipse">
                <a:avLst/>
              </a:prstGeom>
              <a:noFill/>
              <a:ln w="28575">
                <a:solidFill>
                  <a:srgbClr val="F6CF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Овал 14"/>
              <p:cNvSpPr/>
              <p:nvPr/>
            </p:nvSpPr>
            <p:spPr>
              <a:xfrm>
                <a:off x="2973283" y="1226915"/>
                <a:ext cx="61739" cy="61739"/>
              </a:xfrm>
              <a:prstGeom prst="ellipse">
                <a:avLst/>
              </a:prstGeom>
              <a:noFill/>
              <a:ln w="28575">
                <a:solidFill>
                  <a:srgbClr val="F6CF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6" name="Прямая соединительная линия 15"/>
              <p:cNvCxnSpPr>
                <a:stCxn id="17" idx="6"/>
                <a:endCxn id="18" idx="2"/>
              </p:cNvCxnSpPr>
              <p:nvPr/>
            </p:nvCxnSpPr>
            <p:spPr>
              <a:xfrm>
                <a:off x="2226702" y="1518652"/>
                <a:ext cx="987821" cy="0"/>
              </a:xfrm>
              <a:prstGeom prst="line">
                <a:avLst/>
              </a:prstGeom>
              <a:ln w="19050">
                <a:solidFill>
                  <a:srgbClr val="F6CF4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Овал 16"/>
              <p:cNvSpPr/>
              <p:nvPr/>
            </p:nvSpPr>
            <p:spPr>
              <a:xfrm>
                <a:off x="2164962" y="1487783"/>
                <a:ext cx="61739" cy="61739"/>
              </a:xfrm>
              <a:prstGeom prst="ellipse">
                <a:avLst/>
              </a:prstGeom>
              <a:noFill/>
              <a:ln w="28575">
                <a:solidFill>
                  <a:srgbClr val="F6CF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" name="Овал 17"/>
              <p:cNvSpPr/>
              <p:nvPr/>
            </p:nvSpPr>
            <p:spPr>
              <a:xfrm>
                <a:off x="3214523" y="1487783"/>
                <a:ext cx="61739" cy="61739"/>
              </a:xfrm>
              <a:prstGeom prst="ellipse">
                <a:avLst/>
              </a:prstGeom>
              <a:noFill/>
              <a:ln w="28575">
                <a:solidFill>
                  <a:srgbClr val="F6CF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Овал 18"/>
              <p:cNvSpPr/>
              <p:nvPr/>
            </p:nvSpPr>
            <p:spPr>
              <a:xfrm>
                <a:off x="3409166" y="1487782"/>
                <a:ext cx="61739" cy="61739"/>
              </a:xfrm>
              <a:prstGeom prst="ellipse">
                <a:avLst/>
              </a:prstGeom>
              <a:noFill/>
              <a:ln w="28575">
                <a:solidFill>
                  <a:srgbClr val="F6CF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Овал 19"/>
              <p:cNvSpPr/>
              <p:nvPr/>
            </p:nvSpPr>
            <p:spPr>
              <a:xfrm>
                <a:off x="3090788" y="1361583"/>
                <a:ext cx="61739" cy="61739"/>
              </a:xfrm>
              <a:prstGeom prst="ellipse">
                <a:avLst/>
              </a:prstGeom>
              <a:noFill/>
              <a:ln w="28575">
                <a:solidFill>
                  <a:srgbClr val="F6CF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1" name="Прямая соединительная линия 20"/>
              <p:cNvCxnSpPr>
                <a:stCxn id="13" idx="5"/>
                <a:endCxn id="19" idx="1"/>
              </p:cNvCxnSpPr>
              <p:nvPr/>
            </p:nvCxnSpPr>
            <p:spPr>
              <a:xfrm>
                <a:off x="3229803" y="1279613"/>
                <a:ext cx="188404" cy="217210"/>
              </a:xfrm>
              <a:prstGeom prst="line">
                <a:avLst/>
              </a:prstGeom>
              <a:ln w="19050">
                <a:solidFill>
                  <a:srgbClr val="F6CF4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Овал 21"/>
              <p:cNvSpPr/>
              <p:nvPr/>
            </p:nvSpPr>
            <p:spPr>
              <a:xfrm>
                <a:off x="1444507" y="1361583"/>
                <a:ext cx="61739" cy="61739"/>
              </a:xfrm>
              <a:prstGeom prst="ellipse">
                <a:avLst/>
              </a:prstGeom>
              <a:noFill/>
              <a:ln w="28575">
                <a:solidFill>
                  <a:srgbClr val="F6CF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Овал 22"/>
              <p:cNvSpPr/>
              <p:nvPr/>
            </p:nvSpPr>
            <p:spPr>
              <a:xfrm>
                <a:off x="2164961" y="1361583"/>
                <a:ext cx="61739" cy="61739"/>
              </a:xfrm>
              <a:prstGeom prst="ellipse">
                <a:avLst/>
              </a:prstGeom>
              <a:noFill/>
              <a:ln w="28575">
                <a:solidFill>
                  <a:srgbClr val="F6CF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4" name="Прямая соединительная линия 23"/>
              <p:cNvCxnSpPr>
                <a:endCxn id="23" idx="2"/>
              </p:cNvCxnSpPr>
              <p:nvPr/>
            </p:nvCxnSpPr>
            <p:spPr>
              <a:xfrm flipV="1">
                <a:off x="1506246" y="1392453"/>
                <a:ext cx="658715" cy="151"/>
              </a:xfrm>
              <a:prstGeom prst="line">
                <a:avLst/>
              </a:prstGeom>
              <a:ln w="19050">
                <a:solidFill>
                  <a:srgbClr val="F6CF4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586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bg1"/>
          </a:solidFill>
          <a:latin typeface="Arial Black" panose="020B0A040201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8BB9E-76BE-4430-8B36-ED0B256668FD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1531A-85F2-47FE-8D0F-81ADD42F1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4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A00D052D-ADE4-06F7-3724-BB89E3176071}"/>
              </a:ext>
            </a:extLst>
          </p:cNvPr>
          <p:cNvSpPr/>
          <p:nvPr/>
        </p:nvSpPr>
        <p:spPr>
          <a:xfrm rot="16200000" flipH="1">
            <a:off x="3089884" y="-2244116"/>
            <a:ext cx="6012235" cy="12192000"/>
          </a:xfrm>
          <a:prstGeom prst="rect">
            <a:avLst/>
          </a:prstGeom>
          <a:gradFill flip="none" rotWithShape="1">
            <a:gsLst>
              <a:gs pos="23000">
                <a:schemeClr val="tx2">
                  <a:alpha val="0"/>
                </a:schemeClr>
              </a:gs>
              <a:gs pos="78000">
                <a:srgbClr val="3D4649"/>
              </a:gs>
            </a:gsLst>
            <a:lin ang="20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050257" y="3701590"/>
            <a:ext cx="10020495" cy="2215991"/>
          </a:xfrm>
          <a:prstGeom prst="rect">
            <a:avLst/>
          </a:prstGeom>
          <a:effectLst>
            <a:outerShdw blurRad="508000" algn="ctr" rotWithShape="0">
              <a:prstClr val="black">
                <a:alpha val="30000"/>
              </a:prstClr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lvl="0">
              <a:defRPr/>
            </a:pPr>
            <a:r>
              <a:rPr lang="ru-RU" sz="4800" b="1" dirty="0">
                <a:solidFill>
                  <a:schemeClr val="bg1"/>
                </a:solidFill>
                <a:latin typeface="Arial Black" panose="020B0604020202020204" pitchFamily="34" charset="0"/>
                <a:ea typeface="Calibri" panose="020F0502020204030204" pitchFamily="34" charset="0"/>
                <a:cs typeface="Arial Black" panose="020B0604020202020204" pitchFamily="34" charset="0"/>
              </a:rPr>
              <a:t>Производственные и бизнес системы на примере одной из </a:t>
            </a:r>
            <a:r>
              <a:rPr lang="ru-RU" sz="4800" b="1" dirty="0" smtClean="0">
                <a:solidFill>
                  <a:schemeClr val="bg1"/>
                </a:solidFill>
                <a:latin typeface="Arial Black" panose="020B0604020202020204" pitchFamily="34" charset="0"/>
                <a:ea typeface="Calibri" panose="020F0502020204030204" pitchFamily="34" charset="0"/>
                <a:cs typeface="Arial Black" panose="020B0604020202020204" pitchFamily="34" charset="0"/>
              </a:rPr>
              <a:t>систем</a:t>
            </a:r>
            <a:endParaRPr kumimoji="0" lang="ru-RU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lack" panose="020B0604020202020204" pitchFamily="34" charset="0"/>
              <a:ea typeface="Calibri" panose="020F0502020204030204" pitchFamily="34" charset="0"/>
              <a:cs typeface="Arial Black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37" y="422125"/>
            <a:ext cx="1063763" cy="242130"/>
          </a:xfrm>
          <a:prstGeom prst="rect">
            <a:avLst/>
          </a:prstGeom>
        </p:spPr>
      </p:pic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0E91C1B7-44B3-4AD1-EFF8-A2F64561FBB5}"/>
              </a:ext>
            </a:extLst>
          </p:cNvPr>
          <p:cNvGrpSpPr/>
          <p:nvPr/>
        </p:nvGrpSpPr>
        <p:grpSpPr>
          <a:xfrm>
            <a:off x="442913" y="4809586"/>
            <a:ext cx="1486095" cy="90377"/>
            <a:chOff x="732560" y="3657191"/>
            <a:chExt cx="1486095" cy="90377"/>
          </a:xfrm>
        </p:grpSpPr>
        <p:sp>
          <p:nvSpPr>
            <p:cNvPr id="3" name="Овал 2">
              <a:extLst>
                <a:ext uri="{FF2B5EF4-FFF2-40B4-BE49-F238E27FC236}">
                  <a16:creationId xmlns:a16="http://schemas.microsoft.com/office/drawing/2014/main" xmlns="" id="{76422470-5602-73AF-8768-EBE535EDEC0A}"/>
                </a:ext>
              </a:extLst>
            </p:cNvPr>
            <p:cNvSpPr/>
            <p:nvPr/>
          </p:nvSpPr>
          <p:spPr>
            <a:xfrm>
              <a:off x="732560" y="3657191"/>
              <a:ext cx="90377" cy="90377"/>
            </a:xfrm>
            <a:prstGeom prst="ellipse">
              <a:avLst/>
            </a:prstGeom>
            <a:noFill/>
            <a:ln w="28575">
              <a:solidFill>
                <a:srgbClr val="F6CF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xmlns="" id="{BD66801D-A497-00A0-7FB7-1C4BE6B4F4B3}"/>
                </a:ext>
              </a:extLst>
            </p:cNvPr>
            <p:cNvCxnSpPr>
              <a:cxnSpLocks/>
              <a:stCxn id="3" idx="6"/>
            </p:cNvCxnSpPr>
            <p:nvPr/>
          </p:nvCxnSpPr>
          <p:spPr>
            <a:xfrm>
              <a:off x="822937" y="3702380"/>
              <a:ext cx="1395718" cy="0"/>
            </a:xfrm>
            <a:prstGeom prst="line">
              <a:avLst/>
            </a:prstGeom>
            <a:ln w="19050">
              <a:solidFill>
                <a:srgbClr val="F6CF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462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Чем мы занимаемся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38200" y="985985"/>
            <a:ext cx="973743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ru-RU" dirty="0" smtClean="0">
                <a:latin typeface="72 Light" panose="020B0303030000000003" pitchFamily="34" charset="0"/>
                <a:cs typeface="72 Light" panose="020B0303030000000003" pitchFamily="34" charset="0"/>
              </a:rPr>
              <a:t>Основные задачи:</a:t>
            </a:r>
          </a:p>
          <a:p>
            <a:pPr>
              <a:lnSpc>
                <a:spcPct val="110000"/>
              </a:lnSpc>
            </a:pPr>
            <a:r>
              <a:rPr lang="ru-RU" dirty="0" smtClean="0">
                <a:solidFill>
                  <a:srgbClr val="FFD200"/>
                </a:solidFill>
                <a:latin typeface="72 Light" panose="020B0303030000000003" pitchFamily="34" charset="0"/>
                <a:cs typeface="72 Light" panose="020B0303030000000003" pitchFamily="34" charset="0"/>
              </a:rPr>
              <a:t>Сбор и хранение данных </a:t>
            </a:r>
            <a:r>
              <a:rPr lang="ru-RU" dirty="0" smtClean="0">
                <a:latin typeface="72 Light" panose="020B0303030000000003" pitchFamily="34" charset="0"/>
                <a:cs typeface="72 Light" panose="020B0303030000000003" pitchFamily="34" charset="0"/>
              </a:rPr>
              <a:t>– поступающих с приборов, ЛИМС и технологических систем в </a:t>
            </a:r>
            <a:r>
              <a:rPr lang="en-US" dirty="0" smtClean="0">
                <a:latin typeface="72 Light" panose="020B0303030000000003" pitchFamily="34" charset="0"/>
                <a:cs typeface="72 Light" panose="020B0303030000000003" pitchFamily="34" charset="0"/>
              </a:rPr>
              <a:t>PI System.</a:t>
            </a:r>
          </a:p>
          <a:p>
            <a:pPr>
              <a:lnSpc>
                <a:spcPct val="110000"/>
              </a:lnSpc>
            </a:pPr>
            <a:r>
              <a:rPr lang="ru-RU" dirty="0">
                <a:solidFill>
                  <a:srgbClr val="FFD200"/>
                </a:solidFill>
                <a:latin typeface="72 Light" panose="020B0303030000000003" pitchFamily="34" charset="0"/>
                <a:cs typeface="72 Light" panose="020B0303030000000003" pitchFamily="34" charset="0"/>
              </a:rPr>
              <a:t>Обеспечение расчёта балансов </a:t>
            </a:r>
            <a:r>
              <a:rPr lang="ru-RU" dirty="0" smtClean="0">
                <a:latin typeface="72 Light" panose="020B0303030000000003" pitchFamily="34" charset="0"/>
                <a:cs typeface="72 Light" panose="020B0303030000000003" pitchFamily="34" charset="0"/>
              </a:rPr>
              <a:t>– передача данных в АСРМБ для вычисления материальных потоков.</a:t>
            </a:r>
          </a:p>
          <a:p>
            <a:pPr>
              <a:lnSpc>
                <a:spcPct val="110000"/>
              </a:lnSpc>
            </a:pPr>
            <a:r>
              <a:rPr lang="ru-RU" dirty="0">
                <a:solidFill>
                  <a:srgbClr val="FFD200"/>
                </a:solidFill>
                <a:latin typeface="72 Light" panose="020B0303030000000003" pitchFamily="34" charset="0"/>
                <a:cs typeface="72 Light" panose="020B0303030000000003" pitchFamily="34" charset="0"/>
              </a:rPr>
              <a:t>Анализ и визуализация </a:t>
            </a:r>
            <a:r>
              <a:rPr lang="ru-RU" dirty="0" smtClean="0">
                <a:latin typeface="72 Light" panose="020B0303030000000003" pitchFamily="34" charset="0"/>
                <a:cs typeface="72 Light" panose="020B0303030000000003" pitchFamily="34" charset="0"/>
              </a:rPr>
              <a:t>– предоставление инструментов для работы с производственными параметрами.</a:t>
            </a:r>
          </a:p>
          <a:p>
            <a:pPr>
              <a:lnSpc>
                <a:spcPct val="110000"/>
              </a:lnSpc>
            </a:pPr>
            <a:r>
              <a:rPr lang="ru-RU" dirty="0">
                <a:solidFill>
                  <a:srgbClr val="FFD200"/>
                </a:solidFill>
                <a:latin typeface="72 Light" panose="020B0303030000000003" pitchFamily="34" charset="0"/>
                <a:cs typeface="72 Light" panose="020B0303030000000003" pitchFamily="34" charset="0"/>
              </a:rPr>
              <a:t>Формирование отчётности </a:t>
            </a:r>
            <a:r>
              <a:rPr lang="ru-RU" dirty="0" smtClean="0">
                <a:latin typeface="72 Light" panose="020B0303030000000003" pitchFamily="34" charset="0"/>
                <a:cs typeface="72 Light" panose="020B0303030000000003" pitchFamily="34" charset="0"/>
              </a:rPr>
              <a:t>– объединение расчётов в ТИС переработки для удобного доступа к данным.</a:t>
            </a:r>
            <a:endParaRPr lang="ru-RU" dirty="0">
              <a:latin typeface="72 Light" panose="020B0303030000000003" pitchFamily="34" charset="0"/>
              <a:cs typeface="72 Light" panose="020B030303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82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7914" y="285116"/>
            <a:ext cx="10515600" cy="329020"/>
          </a:xfrm>
        </p:spPr>
        <p:txBody>
          <a:bodyPr>
            <a:noAutofit/>
          </a:bodyPr>
          <a:lstStyle/>
          <a:p>
            <a:r>
              <a:rPr lang="ru-RU" dirty="0"/>
              <a:t>Архитектура передачи данных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14" y="1051421"/>
            <a:ext cx="11316170" cy="1936019"/>
          </a:xfrm>
          <a:prstGeom prst="rect">
            <a:avLst/>
          </a:prstGeom>
          <a:ln w="3175" cap="sq">
            <a:solidFill>
              <a:srgbClr val="FFD2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447" y="3197570"/>
            <a:ext cx="9217103" cy="321330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297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900" y="328180"/>
            <a:ext cx="10515600" cy="32902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Компоненты </a:t>
            </a:r>
            <a:r>
              <a:rPr lang="en-US" dirty="0" smtClean="0"/>
              <a:t>PI SYSTEM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AC3ED0B0-8D39-6F10-DFA1-E90B02FDB74D}"/>
              </a:ext>
            </a:extLst>
          </p:cNvPr>
          <p:cNvSpPr/>
          <p:nvPr/>
        </p:nvSpPr>
        <p:spPr>
          <a:xfrm>
            <a:off x="457898" y="2851323"/>
            <a:ext cx="2559616" cy="99942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xmlns="" id="{24103132-C139-9056-E113-7EA6D1C31D05}"/>
              </a:ext>
            </a:extLst>
          </p:cNvPr>
          <p:cNvCxnSpPr>
            <a:cxnSpLocks/>
          </p:cNvCxnSpPr>
          <p:nvPr/>
        </p:nvCxnSpPr>
        <p:spPr>
          <a:xfrm>
            <a:off x="457896" y="2818624"/>
            <a:ext cx="2559616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CC3F347-2967-5A4A-7D09-37E171C5AD0E}"/>
              </a:ext>
            </a:extLst>
          </p:cNvPr>
          <p:cNvSpPr txBox="1"/>
          <p:nvPr/>
        </p:nvSpPr>
        <p:spPr>
          <a:xfrm>
            <a:off x="644425" y="3129375"/>
            <a:ext cx="2186560" cy="274883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>
            <a:defPPr>
              <a:defRPr lang="ru-RU"/>
            </a:defPPr>
            <a:lvl1pPr marR="0" lvl="0" indent="0" algn="ctr" fontAlgn="auto">
              <a:lnSpc>
                <a:spcPct val="107000"/>
              </a:lnSpc>
              <a:spcBef>
                <a:spcPts val="0"/>
              </a:spcBef>
              <a:spcAft>
                <a:spcPts val="6600"/>
              </a:spcAft>
              <a:buClr>
                <a:srgbClr val="000000"/>
              </a:buClr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ru-RU" sz="1800" dirty="0"/>
              <a:t>Источники данных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AC3ED0B0-8D39-6F10-DFA1-E90B02FDB74D}"/>
              </a:ext>
            </a:extLst>
          </p:cNvPr>
          <p:cNvSpPr/>
          <p:nvPr/>
        </p:nvSpPr>
        <p:spPr>
          <a:xfrm>
            <a:off x="3660205" y="2864618"/>
            <a:ext cx="2559616" cy="99942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xmlns="" id="{24103132-C139-9056-E113-7EA6D1C31D05}"/>
              </a:ext>
            </a:extLst>
          </p:cNvPr>
          <p:cNvCxnSpPr>
            <a:cxnSpLocks/>
          </p:cNvCxnSpPr>
          <p:nvPr/>
        </p:nvCxnSpPr>
        <p:spPr>
          <a:xfrm>
            <a:off x="3660203" y="2831919"/>
            <a:ext cx="2559616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CC3F347-2967-5A4A-7D09-37E171C5AD0E}"/>
              </a:ext>
            </a:extLst>
          </p:cNvPr>
          <p:cNvSpPr txBox="1"/>
          <p:nvPr/>
        </p:nvSpPr>
        <p:spPr>
          <a:xfrm>
            <a:off x="3846732" y="3142670"/>
            <a:ext cx="2186560" cy="274883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>
            <a:defPPr>
              <a:defRPr lang="ru-RU"/>
            </a:defPPr>
            <a:lvl1pPr marR="0" lvl="0" indent="0" algn="ctr" fontAlgn="auto">
              <a:lnSpc>
                <a:spcPct val="107000"/>
              </a:lnSpc>
              <a:spcBef>
                <a:spcPts val="0"/>
              </a:spcBef>
              <a:spcAft>
                <a:spcPts val="6600"/>
              </a:spcAft>
              <a:buClr>
                <a:srgbClr val="000000"/>
              </a:buClr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ru-RU" sz="1800" dirty="0"/>
              <a:t>Интерфейсы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AC3ED0B0-8D39-6F10-DFA1-E90B02FDB74D}"/>
              </a:ext>
            </a:extLst>
          </p:cNvPr>
          <p:cNvSpPr/>
          <p:nvPr/>
        </p:nvSpPr>
        <p:spPr>
          <a:xfrm>
            <a:off x="6862510" y="2845975"/>
            <a:ext cx="2559616" cy="99942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xmlns="" id="{24103132-C139-9056-E113-7EA6D1C31D05}"/>
              </a:ext>
            </a:extLst>
          </p:cNvPr>
          <p:cNvCxnSpPr>
            <a:cxnSpLocks/>
          </p:cNvCxnSpPr>
          <p:nvPr/>
        </p:nvCxnSpPr>
        <p:spPr>
          <a:xfrm>
            <a:off x="6862510" y="2878674"/>
            <a:ext cx="2559616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C3F347-2967-5A4A-7D09-37E171C5AD0E}"/>
              </a:ext>
            </a:extLst>
          </p:cNvPr>
          <p:cNvSpPr txBox="1"/>
          <p:nvPr/>
        </p:nvSpPr>
        <p:spPr>
          <a:xfrm>
            <a:off x="7049038" y="3156726"/>
            <a:ext cx="2186560" cy="274883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>
            <a:defPPr>
              <a:defRPr lang="ru-RU"/>
            </a:defPPr>
            <a:lvl1pPr marR="0" lvl="0" indent="0" algn="ctr" fontAlgn="auto">
              <a:lnSpc>
                <a:spcPct val="107000"/>
              </a:lnSpc>
              <a:spcBef>
                <a:spcPts val="0"/>
              </a:spcBef>
              <a:spcAft>
                <a:spcPts val="6600"/>
              </a:spcAft>
              <a:buClr>
                <a:srgbClr val="000000"/>
              </a:buClr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ru-RU" sz="1800" dirty="0"/>
              <a:t>Сервера </a:t>
            </a:r>
            <a:r>
              <a:rPr lang="en-US" sz="1800" dirty="0"/>
              <a:t>PI</a:t>
            </a:r>
            <a:endParaRPr lang="ru-RU" sz="18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xmlns="" id="{AC3ED0B0-8D39-6F10-DFA1-E90B02FDB74D}"/>
              </a:ext>
            </a:extLst>
          </p:cNvPr>
          <p:cNvSpPr/>
          <p:nvPr/>
        </p:nvSpPr>
        <p:spPr>
          <a:xfrm>
            <a:off x="2127411" y="4516832"/>
            <a:ext cx="2559616" cy="99942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xmlns="" id="{24103132-C139-9056-E113-7EA6D1C31D05}"/>
              </a:ext>
            </a:extLst>
          </p:cNvPr>
          <p:cNvCxnSpPr>
            <a:cxnSpLocks/>
          </p:cNvCxnSpPr>
          <p:nvPr/>
        </p:nvCxnSpPr>
        <p:spPr>
          <a:xfrm>
            <a:off x="2127409" y="4484133"/>
            <a:ext cx="2559616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CC3F347-2967-5A4A-7D09-37E171C5AD0E}"/>
              </a:ext>
            </a:extLst>
          </p:cNvPr>
          <p:cNvSpPr txBox="1"/>
          <p:nvPr/>
        </p:nvSpPr>
        <p:spPr>
          <a:xfrm>
            <a:off x="2313938" y="4730920"/>
            <a:ext cx="2186560" cy="571247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>
            <a:defPPr>
              <a:defRPr lang="ru-RU"/>
            </a:defPPr>
            <a:lvl1pPr marR="0" lvl="0" indent="0" algn="ctr" fontAlgn="auto">
              <a:lnSpc>
                <a:spcPct val="107000"/>
              </a:lnSpc>
              <a:spcBef>
                <a:spcPts val="0"/>
              </a:spcBef>
              <a:spcAft>
                <a:spcPts val="6600"/>
              </a:spcAft>
              <a:buClr>
                <a:srgbClr val="000000"/>
              </a:buClr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ru-RU" sz="1800" dirty="0"/>
              <a:t>Серверные приложения </a:t>
            </a:r>
            <a:r>
              <a:rPr lang="en-US" sz="1800" dirty="0"/>
              <a:t>PI</a:t>
            </a:r>
            <a:endParaRPr lang="ru-RU" sz="18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xmlns="" id="{AC3ED0B0-8D39-6F10-DFA1-E90B02FDB74D}"/>
              </a:ext>
            </a:extLst>
          </p:cNvPr>
          <p:cNvSpPr/>
          <p:nvPr/>
        </p:nvSpPr>
        <p:spPr>
          <a:xfrm>
            <a:off x="5433760" y="4484133"/>
            <a:ext cx="2559616" cy="99942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xmlns="" id="{24103132-C139-9056-E113-7EA6D1C31D05}"/>
              </a:ext>
            </a:extLst>
          </p:cNvPr>
          <p:cNvCxnSpPr>
            <a:cxnSpLocks/>
          </p:cNvCxnSpPr>
          <p:nvPr/>
        </p:nvCxnSpPr>
        <p:spPr>
          <a:xfrm>
            <a:off x="5433760" y="4516832"/>
            <a:ext cx="2559616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CC3F347-2967-5A4A-7D09-37E171C5AD0E}"/>
              </a:ext>
            </a:extLst>
          </p:cNvPr>
          <p:cNvSpPr txBox="1"/>
          <p:nvPr/>
        </p:nvSpPr>
        <p:spPr>
          <a:xfrm>
            <a:off x="5620288" y="4730919"/>
            <a:ext cx="2186560" cy="571247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>
            <a:defPPr>
              <a:defRPr lang="ru-RU"/>
            </a:defPPr>
            <a:lvl1pPr marR="0" lvl="0" indent="0" algn="ctr" fontAlgn="auto">
              <a:lnSpc>
                <a:spcPct val="107000"/>
              </a:lnSpc>
              <a:spcBef>
                <a:spcPts val="0"/>
              </a:spcBef>
              <a:spcAft>
                <a:spcPts val="6600"/>
              </a:spcAft>
              <a:buClr>
                <a:srgbClr val="000000"/>
              </a:buClr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ru-RU" sz="1800" dirty="0"/>
              <a:t>Клиентские приложения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459803" y="853130"/>
            <a:ext cx="9622043" cy="96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600"/>
              </a:spcAft>
              <a:buClr>
                <a:srgbClr val="000000"/>
              </a:buClr>
            </a:pPr>
            <a:r>
              <a:rPr lang="en-US" b="1" dirty="0">
                <a:solidFill>
                  <a:srgbClr val="FFD2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Plant Information System (PI System)</a:t>
            </a:r>
            <a:r>
              <a:rPr lang="ru-RU" b="1" dirty="0">
                <a:solidFill>
                  <a:srgbClr val="FFD2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открытая платформа для работы с данными в масштабах крупного промышленного производства, функционирующую в режиме реального времени.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457898" y="2077012"/>
            <a:ext cx="5496569" cy="367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6600"/>
              </a:spcAft>
              <a:buClr>
                <a:srgbClr val="000000"/>
              </a:buClr>
            </a:pPr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Система состоит из следующих компонентов:</a:t>
            </a:r>
          </a:p>
        </p:txBody>
      </p:sp>
    </p:spTree>
    <p:extLst>
      <p:ext uri="{BB962C8B-B14F-4D97-AF65-F5344CB8AC3E}">
        <p14:creationId xmlns:p14="http://schemas.microsoft.com/office/powerpoint/2010/main" val="342933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850" y="342266"/>
            <a:ext cx="10515600" cy="32902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Серверные приложения и компоненты системы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6" y="1680834"/>
            <a:ext cx="8096070" cy="49515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CC3F347-2967-5A4A-7D09-37E171C5AD0E}"/>
              </a:ext>
            </a:extLst>
          </p:cNvPr>
          <p:cNvSpPr txBox="1"/>
          <p:nvPr/>
        </p:nvSpPr>
        <p:spPr>
          <a:xfrm>
            <a:off x="438150" y="976725"/>
            <a:ext cx="11442800" cy="592726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>
            <a:defPPr>
              <a:defRPr lang="ru-RU"/>
            </a:defPPr>
            <a:lvl1pPr marR="0" lvl="0" indent="0" algn="ctr" fontAlgn="auto">
              <a:lnSpc>
                <a:spcPct val="107000"/>
              </a:lnSpc>
              <a:spcBef>
                <a:spcPts val="0"/>
              </a:spcBef>
              <a:spcAft>
                <a:spcPts val="6600"/>
              </a:spcAft>
              <a:buClr>
                <a:srgbClr val="000000"/>
              </a:buClr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ru-RU" sz="1800" dirty="0">
                <a:solidFill>
                  <a:srgbClr val="FFD200"/>
                </a:solidFill>
              </a:rPr>
              <a:t>PI </a:t>
            </a:r>
            <a:r>
              <a:rPr lang="en-US" sz="1800" dirty="0">
                <a:solidFill>
                  <a:srgbClr val="FFD200"/>
                </a:solidFill>
              </a:rPr>
              <a:t>ASSET </a:t>
            </a:r>
            <a:r>
              <a:rPr lang="en-US" sz="1800" dirty="0" smtClean="0">
                <a:solidFill>
                  <a:srgbClr val="FFD200"/>
                </a:solidFill>
              </a:rPr>
              <a:t>FRAMEWORK </a:t>
            </a:r>
            <a:r>
              <a:rPr lang="ru-RU" sz="1800" dirty="0" smtClean="0"/>
              <a:t>— </a:t>
            </a:r>
            <a:r>
              <a:rPr lang="ru-RU" sz="1800" dirty="0"/>
              <a:t>инструмент для создания организационных и технологических моделей и схем производства, состоящих из элементов и их взаимосвязей и взаимозависимостей.</a:t>
            </a:r>
          </a:p>
        </p:txBody>
      </p:sp>
    </p:spTree>
    <p:extLst>
      <p:ext uri="{BB962C8B-B14F-4D97-AF65-F5344CB8AC3E}">
        <p14:creationId xmlns:p14="http://schemas.microsoft.com/office/powerpoint/2010/main" val="367508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50" y="387424"/>
            <a:ext cx="10515600" cy="329020"/>
          </a:xfrm>
        </p:spPr>
        <p:txBody>
          <a:bodyPr>
            <a:normAutofit fontScale="90000"/>
          </a:bodyPr>
          <a:lstStyle/>
          <a:p>
            <a:r>
              <a:rPr lang="ru-RU" dirty="0"/>
              <a:t>Серверные приложения и компоненты системы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CC3F347-2967-5A4A-7D09-37E171C5AD0E}"/>
              </a:ext>
            </a:extLst>
          </p:cNvPr>
          <p:cNvSpPr txBox="1"/>
          <p:nvPr/>
        </p:nvSpPr>
        <p:spPr>
          <a:xfrm>
            <a:off x="438150" y="976725"/>
            <a:ext cx="11442800" cy="274883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>
            <a:defPPr>
              <a:defRPr lang="ru-RU"/>
            </a:defPPr>
            <a:lvl1pPr marR="0" lvl="0" indent="0" algn="ctr" fontAlgn="auto">
              <a:lnSpc>
                <a:spcPct val="107000"/>
              </a:lnSpc>
              <a:spcBef>
                <a:spcPts val="0"/>
              </a:spcBef>
              <a:spcAft>
                <a:spcPts val="6600"/>
              </a:spcAft>
              <a:buClr>
                <a:srgbClr val="000000"/>
              </a:buClr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algn="just"/>
            <a:r>
              <a:rPr lang="en-US" sz="1800" dirty="0">
                <a:solidFill>
                  <a:srgbClr val="FFD200"/>
                </a:solidFill>
              </a:rPr>
              <a:t>PI ADVANCED COMPUTING ENGINE (PI ACE)</a:t>
            </a:r>
            <a:r>
              <a:rPr lang="en-US" sz="1800" dirty="0"/>
              <a:t> - </a:t>
            </a:r>
            <a:r>
              <a:rPr lang="ru-RU" sz="1800" dirty="0"/>
              <a:t>Среда выполнения инженерных </a:t>
            </a:r>
            <a:r>
              <a:rPr lang="ru-RU" sz="1800" dirty="0" smtClean="0"/>
              <a:t>расчетов</a:t>
            </a:r>
            <a:r>
              <a:rPr lang="en-US" sz="1800" dirty="0"/>
              <a:t>.</a:t>
            </a:r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296" y="1676399"/>
            <a:ext cx="7503274" cy="4619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CC3F347-2967-5A4A-7D09-37E171C5AD0E}"/>
              </a:ext>
            </a:extLst>
          </p:cNvPr>
          <p:cNvSpPr txBox="1"/>
          <p:nvPr/>
        </p:nvSpPr>
        <p:spPr>
          <a:xfrm>
            <a:off x="438150" y="1676399"/>
            <a:ext cx="4086225" cy="592726"/>
          </a:xfrm>
          <a:prstGeom prst="rect">
            <a:avLst/>
          </a:prstGeom>
        </p:spPr>
        <p:txBody>
          <a:bodyPr wrap="square" lIns="0" tIns="0" rIns="0" bIns="0" numCol="1">
            <a:spAutoFit/>
          </a:bodyPr>
          <a:lstStyle>
            <a:defPPr>
              <a:defRPr lang="ru-RU"/>
            </a:defPPr>
            <a:lvl1pPr marR="0" lvl="0" indent="0" algn="ctr" fontAlgn="auto">
              <a:lnSpc>
                <a:spcPct val="107000"/>
              </a:lnSpc>
              <a:spcBef>
                <a:spcPts val="0"/>
              </a:spcBef>
              <a:spcAft>
                <a:spcPts val="6600"/>
              </a:spcAft>
              <a:buClr>
                <a:srgbClr val="000000"/>
              </a:buClr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ru-RU" sz="1800" dirty="0"/>
              <a:t>PI ACE состоит из трех базовых </a:t>
            </a:r>
            <a:r>
              <a:rPr lang="ru-RU" sz="1800" dirty="0" smtClean="0"/>
              <a:t>компонентов:</a:t>
            </a:r>
            <a:endParaRPr lang="ru-RU" sz="1800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352425" y="2364375"/>
            <a:ext cx="2628900" cy="1531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285750" indent="-285750">
              <a:lnSpc>
                <a:spcPct val="150000"/>
              </a:lnSpc>
              <a:buClr>
                <a:srgbClr val="FFD200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ACE Wizard</a:t>
            </a:r>
          </a:p>
          <a:p>
            <a:pPr marL="285750" indent="-285750">
              <a:lnSpc>
                <a:spcPct val="150000"/>
              </a:lnSpc>
              <a:buClr>
                <a:srgbClr val="FFD200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ACE Manager</a:t>
            </a:r>
          </a:p>
          <a:p>
            <a:pPr marL="285750" indent="-285750">
              <a:lnSpc>
                <a:spcPct val="150000"/>
              </a:lnSpc>
              <a:buClr>
                <a:srgbClr val="FFD200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ACE Scheduler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5152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8B77860-2621-01C9-9AE7-1E4BDC58C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5126"/>
            <a:ext cx="10515600" cy="329020"/>
          </a:xfrm>
        </p:spPr>
        <p:txBody>
          <a:bodyPr lIns="0" tIns="0" rIns="0" bIns="0">
            <a:noAutofit/>
          </a:bodyPr>
          <a:lstStyle/>
          <a:p>
            <a:r>
              <a:rPr lang="ru-RU" dirty="0" smtClean="0"/>
              <a:t>Используемые технологии и инструменты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993291E2-AB83-F910-9E79-4443D644BEC8}"/>
              </a:ext>
            </a:extLst>
          </p:cNvPr>
          <p:cNvSpPr/>
          <p:nvPr/>
        </p:nvSpPr>
        <p:spPr>
          <a:xfrm>
            <a:off x="0" y="2325688"/>
            <a:ext cx="3983739" cy="2636837"/>
          </a:xfrm>
          <a:prstGeom prst="rect">
            <a:avLst/>
          </a:prstGeom>
          <a:solidFill>
            <a:srgbClr val="FFD03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A117E90-91D2-33BB-E6D4-D4A80AD589B7}"/>
              </a:ext>
            </a:extLst>
          </p:cNvPr>
          <p:cNvSpPr txBox="1"/>
          <p:nvPr/>
        </p:nvSpPr>
        <p:spPr>
          <a:xfrm>
            <a:off x="442913" y="3000824"/>
            <a:ext cx="3267308" cy="113877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R="0" lvl="0" algn="l" defTabSz="914400" rtl="0" eaLnBrk="1" fontAlgn="auto" latinLnBrk="0" hangingPunct="1">
              <a:spcBef>
                <a:spcPts val="0"/>
              </a:spcBef>
              <a:spcAft>
                <a:spcPts val="1200"/>
              </a:spcAft>
              <a:buClr>
                <a:prstClr val="black"/>
              </a:buClr>
              <a:buSzTx/>
              <a:tabLst/>
              <a:defRPr/>
            </a:pP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ИТ-технологии: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7750" marR="0" lvl="0" indent="-177750" algn="l" defTabSz="914400" rtl="0" eaLnBrk="1" fontAlgn="auto" latinLnBrk="0" hangingPunct="1">
              <a:spcBef>
                <a:spcPts val="0"/>
              </a:spcBef>
              <a:spcAft>
                <a:spcPts val="1200"/>
              </a:spcAft>
              <a:buClr>
                <a:prstClr val="black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C#, SQL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VB.Net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7750" marR="0" lvl="0" indent="-177750" algn="l" defTabSz="914400" rtl="0" eaLnBrk="1" fontAlgn="auto" latinLnBrk="0" hangingPunct="1">
              <a:spcBef>
                <a:spcPts val="0"/>
              </a:spcBef>
              <a:spcAft>
                <a:spcPts val="1200"/>
              </a:spcAft>
              <a:buClr>
                <a:prstClr val="black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Visual Studio, SQL Server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" name="Номер слайда 5">
            <a:extLst>
              <a:ext uri="{FF2B5EF4-FFF2-40B4-BE49-F238E27FC236}">
                <a16:creationId xmlns:a16="http://schemas.microsoft.com/office/drawing/2014/main" xmlns="" id="{D06C9A1D-074D-A5DF-8158-E3E13617F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7825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1531A-85F2-47FE-8D0F-81ADD42F1539}" type="slidenum">
              <a:rPr lang="ru-RU" smtClean="0"/>
              <a:t>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169" y="2048774"/>
            <a:ext cx="1904101" cy="1904101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873" y="2181225"/>
            <a:ext cx="1993798" cy="1993798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0" y="4554197"/>
            <a:ext cx="1514094" cy="1514094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88" y="1690064"/>
            <a:ext cx="946236" cy="982322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20" y="2672386"/>
            <a:ext cx="1297653" cy="134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8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8A2AD6C-F4AA-8667-A3C8-D4E6C2072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5C879BD7-7C09-0B35-4B39-C6D369995B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012236" cy="6858002"/>
          </a:xfrm>
          <a:prstGeom prst="rect">
            <a:avLst/>
          </a:prstGeom>
          <a:effectLst>
            <a:softEdge rad="0"/>
          </a:effectLst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64A07807-7231-3552-C781-E68C2D44E091}"/>
              </a:ext>
            </a:extLst>
          </p:cNvPr>
          <p:cNvSpPr/>
          <p:nvPr/>
        </p:nvSpPr>
        <p:spPr>
          <a:xfrm>
            <a:off x="1" y="0"/>
            <a:ext cx="6012235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2000">
                <a:srgbClr val="3D4649"/>
              </a:gs>
            </a:gsLst>
            <a:lin ang="20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9EC3C096-2AE2-3493-D237-3289FC8E8C9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3737" y="422125"/>
            <a:ext cx="1063763" cy="242130"/>
          </a:xfrm>
          <a:prstGeom prst="rect">
            <a:avLst/>
          </a:prstGeom>
        </p:spPr>
      </p:pic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xmlns="" id="{F219CCB2-C584-EFF7-5B74-114C6B092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015" y="2504107"/>
            <a:ext cx="8536603" cy="1655762"/>
          </a:xfrm>
        </p:spPr>
        <p:txBody>
          <a:bodyPr>
            <a:normAutofit/>
          </a:bodyPr>
          <a:lstStyle/>
          <a:p>
            <a:pPr algn="l"/>
            <a:r>
              <a:rPr lang="ru-RU" sz="3600" b="1" dirty="0">
                <a:solidFill>
                  <a:srgbClr val="FFD032"/>
                </a:solidFill>
                <a:latin typeface="Arial Black" panose="020B0604020202020204" pitchFamily="34" charset="0"/>
                <a:ea typeface="Calibri" panose="020F0502020204030204" pitchFamily="34" charset="0"/>
                <a:cs typeface="Arial Black" panose="020B0604020202020204" pitchFamily="34" charset="0"/>
              </a:rPr>
              <a:t>ПРИСОЕДИНЯЙСЯ К КОМАНДЕ </a:t>
            </a:r>
            <a:br>
              <a:rPr lang="ru-RU" sz="3600" b="1" dirty="0">
                <a:solidFill>
                  <a:srgbClr val="FFD032"/>
                </a:solidFill>
                <a:latin typeface="Arial Black" panose="020B0604020202020204" pitchFamily="34" charset="0"/>
                <a:ea typeface="Calibri" panose="020F0502020204030204" pitchFamily="34" charset="0"/>
                <a:cs typeface="Arial Black" panose="020B0604020202020204" pitchFamily="34" charset="0"/>
              </a:rPr>
            </a:br>
            <a:r>
              <a:rPr lang="ru-RU" sz="3600" b="1" dirty="0">
                <a:solidFill>
                  <a:srgbClr val="FFD032"/>
                </a:solidFill>
                <a:latin typeface="Arial Black" panose="020B0604020202020204" pitchFamily="34" charset="0"/>
                <a:ea typeface="Times New Roman" panose="02020603050405020304" pitchFamily="18" charset="0"/>
                <a:cs typeface="Arial Black" panose="020B0604020202020204" pitchFamily="34" charset="0"/>
              </a:rPr>
              <a:t>ООО «СИБИНТЕК-СОФТ»</a:t>
            </a:r>
            <a:endParaRPr lang="ru-RU" sz="3600" b="1" dirty="0">
              <a:solidFill>
                <a:srgbClr val="FFD032"/>
              </a:solidFill>
              <a:latin typeface="Arial Black" panose="020B0604020202020204" pitchFamily="34" charset="0"/>
              <a:ea typeface="Calibri" panose="020F0502020204030204" pitchFamily="34" charset="0"/>
              <a:cs typeface="Arial Black" panose="020B0604020202020204" pitchFamily="34" charset="0"/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xmlns="" id="{5EF6551D-40E8-B14C-1313-5C182947B321}"/>
              </a:ext>
            </a:extLst>
          </p:cNvPr>
          <p:cNvGrpSpPr/>
          <p:nvPr/>
        </p:nvGrpSpPr>
        <p:grpSpPr>
          <a:xfrm>
            <a:off x="2740997" y="3660111"/>
            <a:ext cx="5645357" cy="90377"/>
            <a:chOff x="732560" y="3657191"/>
            <a:chExt cx="5645357" cy="90377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xmlns="" id="{06434458-EBAC-6C31-B1CE-906290784192}"/>
                </a:ext>
              </a:extLst>
            </p:cNvPr>
            <p:cNvSpPr/>
            <p:nvPr/>
          </p:nvSpPr>
          <p:spPr>
            <a:xfrm>
              <a:off x="732560" y="3657191"/>
              <a:ext cx="90377" cy="90377"/>
            </a:xfrm>
            <a:prstGeom prst="ellipse">
              <a:avLst/>
            </a:prstGeom>
            <a:noFill/>
            <a:ln w="28575">
              <a:solidFill>
                <a:srgbClr val="F6CF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xmlns="" id="{78984701-7F92-134B-7F69-4F088685ED10}"/>
                </a:ext>
              </a:extLst>
            </p:cNvPr>
            <p:cNvCxnSpPr>
              <a:cxnSpLocks/>
              <a:stCxn id="14" idx="6"/>
            </p:cNvCxnSpPr>
            <p:nvPr/>
          </p:nvCxnSpPr>
          <p:spPr>
            <a:xfrm>
              <a:off x="822937" y="3702380"/>
              <a:ext cx="5554980" cy="0"/>
            </a:xfrm>
            <a:prstGeom prst="line">
              <a:avLst/>
            </a:prstGeom>
            <a:ln w="19050">
              <a:solidFill>
                <a:srgbClr val="F6CF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AFE97D96-A1CC-0518-5A06-B18D9A06A285}"/>
              </a:ext>
            </a:extLst>
          </p:cNvPr>
          <p:cNvSpPr/>
          <p:nvPr/>
        </p:nvSpPr>
        <p:spPr>
          <a:xfrm>
            <a:off x="2831374" y="4019423"/>
            <a:ext cx="2585120" cy="183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13750" indent="-213750">
              <a:lnSpc>
                <a:spcPct val="107000"/>
              </a:lnSpc>
              <a:spcAft>
                <a:spcPts val="1200"/>
              </a:spcAft>
              <a:buClr>
                <a:srgbClr val="FFD032"/>
              </a:buClr>
              <a:buFont typeface="Wingdings" panose="05000000000000000000" pitchFamily="2" charset="2"/>
              <a:buChar char="§"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Стать профи в ИТ</a:t>
            </a:r>
          </a:p>
          <a:p>
            <a:pPr marL="213750" indent="-213750">
              <a:lnSpc>
                <a:spcPct val="107000"/>
              </a:lnSpc>
              <a:spcAft>
                <a:spcPts val="1200"/>
              </a:spcAft>
              <a:buClr>
                <a:srgbClr val="FFD032"/>
              </a:buClr>
              <a:buFont typeface="Wingdings" panose="05000000000000000000" pitchFamily="2" charset="2"/>
              <a:buChar char="§"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Быть участником </a:t>
            </a:r>
            <a:b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масштабных проектов</a:t>
            </a:r>
          </a:p>
          <a:p>
            <a:pPr marL="213750" indent="-213750">
              <a:spcAft>
                <a:spcPts val="1200"/>
              </a:spcAft>
              <a:buClr>
                <a:srgbClr val="FFD032"/>
              </a:buClr>
              <a:buFont typeface="Wingdings" panose="05000000000000000000" pitchFamily="2" charset="2"/>
              <a:buChar char="§"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Решать интересные </a:t>
            </a:r>
            <a:b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задачи и ставить</a:t>
            </a:r>
            <a:b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амбициозные цели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xmlns="" id="{668A6C72-0698-080C-CCD6-568885932D62}"/>
              </a:ext>
            </a:extLst>
          </p:cNvPr>
          <p:cNvSpPr txBox="1">
            <a:spLocks/>
          </p:cNvSpPr>
          <p:nvPr/>
        </p:nvSpPr>
        <p:spPr>
          <a:xfrm>
            <a:off x="927825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21531A-85F2-47FE-8D0F-81ADD42F1539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2643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1003</Words>
  <Application>Microsoft Office PowerPoint</Application>
  <PresentationFormat>Широкоэкранный</PresentationFormat>
  <Paragraphs>80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72 Light</vt:lpstr>
      <vt:lpstr>Arial</vt:lpstr>
      <vt:lpstr>Arial Black</vt:lpstr>
      <vt:lpstr>Calibri</vt:lpstr>
      <vt:lpstr>Calibri Light</vt:lpstr>
      <vt:lpstr>Times New Roman</vt:lpstr>
      <vt:lpstr>Wingdings</vt:lpstr>
      <vt:lpstr>Тема Office</vt:lpstr>
      <vt:lpstr>1_Тема Office</vt:lpstr>
      <vt:lpstr>Презентация PowerPoint</vt:lpstr>
      <vt:lpstr>Чем мы занимаемся</vt:lpstr>
      <vt:lpstr>Архитектура передачи данных</vt:lpstr>
      <vt:lpstr>Компоненты PI SYSTEM</vt:lpstr>
      <vt:lpstr>Серверные приложения и компоненты системы</vt:lpstr>
      <vt:lpstr>Серверные приложения и компоненты системы</vt:lpstr>
      <vt:lpstr>Используемые технологии и инструменты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Тимуршина Юлия Сергеевна</dc:creator>
  <cp:lastModifiedBy>Шишилин Даниил Игоревич</cp:lastModifiedBy>
  <cp:revision>52</cp:revision>
  <dcterms:created xsi:type="dcterms:W3CDTF">2024-04-04T06:46:11Z</dcterms:created>
  <dcterms:modified xsi:type="dcterms:W3CDTF">2025-03-12T04:25:27Z</dcterms:modified>
</cp:coreProperties>
</file>