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16"/>
  </p:notesMasterIdLst>
  <p:sldIdLst>
    <p:sldId id="298" r:id="rId3"/>
    <p:sldId id="346" r:id="rId4"/>
    <p:sldId id="339" r:id="rId5"/>
    <p:sldId id="347" r:id="rId6"/>
    <p:sldId id="338" r:id="rId7"/>
    <p:sldId id="340" r:id="rId8"/>
    <p:sldId id="341" r:id="rId9"/>
    <p:sldId id="342" r:id="rId10"/>
    <p:sldId id="343" r:id="rId11"/>
    <p:sldId id="344" r:id="rId12"/>
    <p:sldId id="345" r:id="rId13"/>
    <p:sldId id="320" r:id="rId14"/>
    <p:sldId id="33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orient="horz" pos="2863" userDrawn="1">
          <p15:clr>
            <a:srgbClr val="A4A3A4"/>
          </p15:clr>
        </p15:guide>
        <p15:guide id="5" orient="horz" pos="1774" userDrawn="1">
          <p15:clr>
            <a:srgbClr val="A4A3A4"/>
          </p15:clr>
        </p15:guide>
        <p15:guide id="6" orient="horz" pos="14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F99D1C"/>
    <a:srgbClr val="5A676D"/>
    <a:srgbClr val="3D464A"/>
    <a:srgbClr val="556167"/>
    <a:srgbClr val="6985AF"/>
    <a:srgbClr val="495459"/>
    <a:srgbClr val="5B676D"/>
    <a:srgbClr val="F6CF44"/>
    <a:srgbClr val="FCAF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374" autoAdjust="0"/>
  </p:normalViewPr>
  <p:slideViewPr>
    <p:cSldViewPr snapToGrid="0" showGuides="1">
      <p:cViewPr>
        <p:scale>
          <a:sx n="100" d="100"/>
          <a:sy n="100" d="100"/>
        </p:scale>
        <p:origin x="876" y="72"/>
      </p:cViewPr>
      <p:guideLst>
        <p:guide orient="horz" pos="709"/>
        <p:guide pos="279"/>
        <p:guide pos="7401"/>
        <p:guide orient="horz" pos="2863"/>
        <p:guide orient="horz" pos="1774"/>
        <p:guide orient="horz" pos="14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D8F2C-E56A-4012-A544-1341270490D0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EB5F6-CA6F-4681-BB93-00024E318B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73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557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задачи: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✅ Настройка и поддержка PI OPC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корректного сбора данных.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✅ Разработка расчетов в PI AF и ACE – например, балансы, KPI оборудования.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✅ Работа с тегами: создание, настройка, контроль за корректностью.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✅ Интеграция с другими системами: АСРМБ, ЛИМС, ТИС переработка.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✅ Поддержка отчетности: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DataLink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214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поддерживать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разрабатывать решения, мы используем: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C#,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VB.Net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для работы с API, автоматизации,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кастомных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решений.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SQL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для хранения и обработки данных.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Studio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основная среда разработки.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PI SDK, AF SDK – программные инструменты для работы с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DevExpress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для создания удобных интерфейсов.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📌 Вывод: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не просто база данных, а умная система для работы с данными в реальном времени, от которой зависит корректная работа всего производственного анализа.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464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Дима, тут дело за</a:t>
            </a:r>
            <a:r>
              <a:rPr lang="ru-RU" baseline="0" dirty="0" smtClean="0"/>
              <a:t> тобой.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17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👉 Как предприятия управляют огромным количеством данных, поступающих с датчиков и систем в режиме реального времени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Представьте, что на заводе тысячи датчиков собирают данные о температуре, давлении, расходе и других параметрах.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 приходят непрерывно, и их нужно где-то хранить, обрабатывать и анализировать.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бы эти данные просто скапливались в базе, их было бы сложно использовать.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💡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«мозг», который собирает, структурирует и предоставляет данные так, чтобы инженеры и операторы могли быстро принимать решения.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19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👉 Как предприятия управляют огромным количеством данных, поступающих с датчиков и систем в режиме реального времени?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Представьте, что на заводе тысячи датчиков собирают данные о температуре, давлении, расходе и других параметрах.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 приходят непрерывно, и их нужно где-то хранить, обрабатывать и анализировать.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бы эти данные просто скапливались в базе, их было бы сложно использовать.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💡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«мозг», который собирает, структурирует и предоставляет данные так, чтобы инженеры и операторы могли быстро принимать решения.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47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Сбор данных →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получает данные с датчиков через PI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Interfaces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Хранение и обработка → Данные попадают в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Archive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их можно анализировать.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Аналитика и расчеты → В PI AF и ACE можно создавать расчеты (например, баланс сырья, КПД установки).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Визуализация → Инженеры и операторы используют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DataLink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отчетов и мониторинга.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Интеграция →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передает данные в другие системы: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АСРМБ, ТИС-Переработка,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Predix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📌 Аналогия: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можно представить как умный склад данных, где информация не просто хранится, а еще и автоматически анализируется и доставляется в нужное место в нужное время.</a:t>
            </a: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51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✅ Контроль производственных процессов → Если температура в котле выходит за пределы, система сразу сигнализирует.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✅ Автоматические расчеты → Баланс массы, энергопотребление, KPI оборудования.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✅ Снижение аварийности → Анализ данных позволяет предсказать возможные проблемы (например, износ оборудования).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✅ Отчеты без ручной работы → Вместо того чтобы вручную собирать данные, инженеры просто строят отчеты в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DataLink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22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есть доступ к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DataLink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можно показать в реальном времени: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выглядят тренды данных (графики, исторические данные).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строится расчет в AF (например, расход сырья).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можно быстро выгружать отчеты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через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DataLink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249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Позволяет в реальном времени видеть и анализировать данные.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Автоматизирует рутинные расчеты, снижая ошибки.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Интегрируется с другими системами, создавая единую картину производства.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Улучшает контроль процессов, снижает аварийность и повышает эффективность.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Дополнительные фишки, которые можно добавить: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✅ Задать вопрос аудитории: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"Кто сталкивался с ситуацией, когда нужно было долго искать нужные данные?" (Это подведет к тому, что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решает эту проблему.)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✅ Привести реальный кейс из работы (например, как PI помогло найти ошибку или повысить эффективность).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✅ Использовать аналогию: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"Если SCADA – это глаза оператора, то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его память и мозг, который помогает анализировать информацию."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Такой подход сделает презентацию не просто технической, а понятной и интересной даже для тех, кто впервые слышит про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710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давайте разберем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нашей стороны, как инженеров и разработчиков.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сердце архитектуры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делает система?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хранилище и обработчик данных в реальном времени. Она собирает информацию с приборов, систем (АСРМБ, ЛИМС и т. д.), хранит её, позволяет анализировать и передавать дальше.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мы это видим?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не просто база данных. Это целая экосистема с разными инструментами: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Archive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хранит теги, их значения и историю.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 AF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– структура данных, где мы задаем расчеты, связи и модели.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 ACE – выполняет сложные расчеты.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визуализация данных, тренды, графики.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DataLink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выгрузка данных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🔹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это единая точка входа для данных.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 данные с датчиков идут сначала в PI, а потом уже в другие системы.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PI неправильное значение – оно улетит во все системы, использующие этот тег.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📌 Проблемы, с которыми сталкиваемся: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Данные приходят из разных источников, и если прибор начал давать сбой, в PI попадает «мусор».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 постоянно следить за тем, чтобы расчеты в PI AF и ACE работали корректно.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Иногда заказчики воспринимают PI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«черный ящик» и не понимают, откуда берутся данные.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EB5F6-CA6F-4681-BB93-00024E318BD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763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>
          <a:xfrm>
            <a:off x="6096000" y="-24463"/>
            <a:ext cx="6096001" cy="6890565"/>
            <a:chOff x="6096000" y="-24463"/>
            <a:chExt cx="6096001" cy="689056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H="1">
              <a:off x="9311833" y="719764"/>
              <a:ext cx="2880167" cy="964352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311833" y="1684116"/>
              <a:ext cx="1906514" cy="5173884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 flipV="1">
              <a:off x="9311833" y="1684116"/>
              <a:ext cx="2880168" cy="3524492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9533984" y="719766"/>
              <a:ext cx="2658017" cy="3439165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9311832" y="-1"/>
              <a:ext cx="810068" cy="168411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H="1" flipV="1">
              <a:off x="6096000" y="0"/>
              <a:ext cx="3215832" cy="168411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H="1" flipV="1">
              <a:off x="10425139" y="3036592"/>
              <a:ext cx="1766861" cy="392408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 flipV="1">
              <a:off x="9317777" y="1684116"/>
              <a:ext cx="2874223" cy="556201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 flipV="1">
              <a:off x="11182662" y="2038662"/>
              <a:ext cx="1009339" cy="316994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8804209" y="1684116"/>
              <a:ext cx="511521" cy="3744411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 flipV="1">
              <a:off x="8794959" y="5431308"/>
              <a:ext cx="2387703" cy="1426692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7390436" y="5428527"/>
              <a:ext cx="1404523" cy="142947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 flipV="1">
              <a:off x="8794959" y="5428526"/>
              <a:ext cx="921907" cy="1429474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8792912" y="4656193"/>
              <a:ext cx="2933059" cy="77961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 flipV="1">
              <a:off x="9088942" y="3437102"/>
              <a:ext cx="2129406" cy="3420898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11218347" y="4656193"/>
              <a:ext cx="507624" cy="220180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H="1" flipV="1">
              <a:off x="10003583" y="3550140"/>
              <a:ext cx="103502" cy="1519661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8802159" y="4158931"/>
              <a:ext cx="731435" cy="1283369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8581319" y="5078060"/>
              <a:ext cx="1540581" cy="1788042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V="1">
              <a:off x="7784327" y="-8259"/>
              <a:ext cx="2369318" cy="89461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H="1" flipV="1">
              <a:off x="10107085" y="0"/>
              <a:ext cx="1075578" cy="203458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10533694" y="4009114"/>
              <a:ext cx="674832" cy="950328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10003583" y="3550139"/>
              <a:ext cx="1204943" cy="45071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H="1">
              <a:off x="8595378" y="5428526"/>
              <a:ext cx="199580" cy="143757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 flipV="1">
              <a:off x="10121900" y="9023"/>
              <a:ext cx="2055674" cy="70210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8695168" y="-16361"/>
              <a:ext cx="616663" cy="170873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7784327" y="-24463"/>
              <a:ext cx="910839" cy="910820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11725971" y="4649699"/>
              <a:ext cx="466029" cy="221640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Овал 35"/>
            <p:cNvSpPr/>
            <p:nvPr/>
          </p:nvSpPr>
          <p:spPr>
            <a:xfrm>
              <a:off x="10046463" y="5024065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11125685" y="1982091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9261549" y="1630709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11674146" y="4624744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единительная линия 39"/>
            <p:cNvCxnSpPr>
              <a:stCxn id="39" idx="0"/>
            </p:cNvCxnSpPr>
            <p:nvPr/>
          </p:nvCxnSpPr>
          <p:spPr>
            <a:xfrm flipH="1" flipV="1">
              <a:off x="11588457" y="3279028"/>
              <a:ext cx="144714" cy="134571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 flipV="1">
              <a:off x="10103262" y="5123376"/>
              <a:ext cx="41958" cy="1110189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 flipV="1">
              <a:off x="7357037" y="-7253"/>
              <a:ext cx="432081" cy="898665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Овал 42"/>
            <p:cNvSpPr/>
            <p:nvPr/>
          </p:nvSpPr>
          <p:spPr>
            <a:xfrm>
              <a:off x="7686197" y="782782"/>
              <a:ext cx="194214" cy="194214"/>
            </a:xfrm>
            <a:prstGeom prst="ellipse">
              <a:avLst/>
            </a:prstGeom>
            <a:solidFill>
              <a:srgbClr val="3D464A"/>
            </a:solidFill>
            <a:ln w="12700">
              <a:solidFill>
                <a:srgbClr val="5B67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7724279" y="822930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8700614" y="5340457"/>
              <a:ext cx="194214" cy="194214"/>
            </a:xfrm>
            <a:prstGeom prst="ellipse">
              <a:avLst/>
            </a:prstGeom>
            <a:solidFill>
              <a:srgbClr val="3D464A"/>
            </a:solidFill>
            <a:ln w="12700">
              <a:solidFill>
                <a:srgbClr val="5B67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8741077" y="5383088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7" name="Группа 46"/>
            <p:cNvGrpSpPr/>
            <p:nvPr/>
          </p:nvGrpSpPr>
          <p:grpSpPr>
            <a:xfrm>
              <a:off x="9905165" y="3475897"/>
              <a:ext cx="194214" cy="194214"/>
              <a:chOff x="8853014" y="5492857"/>
              <a:chExt cx="194214" cy="194214"/>
            </a:xfrm>
          </p:grpSpPr>
          <p:sp>
            <p:nvSpPr>
              <p:cNvPr id="48" name="Овал 47"/>
              <p:cNvSpPr/>
              <p:nvPr/>
            </p:nvSpPr>
            <p:spPr>
              <a:xfrm>
                <a:off x="8853014" y="5492857"/>
                <a:ext cx="194214" cy="194214"/>
              </a:xfrm>
              <a:prstGeom prst="ellipse">
                <a:avLst/>
              </a:prstGeom>
              <a:solidFill>
                <a:srgbClr val="3D464A"/>
              </a:solidFill>
              <a:ln w="12700">
                <a:solidFill>
                  <a:srgbClr val="5B67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8893477" y="5535488"/>
                <a:ext cx="118050" cy="118050"/>
              </a:xfrm>
              <a:prstGeom prst="ellipse">
                <a:avLst/>
              </a:prstGeom>
              <a:solidFill>
                <a:srgbClr val="5B67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30624" y="1122363"/>
            <a:ext cx="8010453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624" y="3878909"/>
            <a:ext cx="8010453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grpSp>
        <p:nvGrpSpPr>
          <p:cNvPr id="55" name="Группа 54"/>
          <p:cNvGrpSpPr/>
          <p:nvPr userDrawn="1"/>
        </p:nvGrpSpPr>
        <p:grpSpPr>
          <a:xfrm>
            <a:off x="732560" y="3657191"/>
            <a:ext cx="7942740" cy="90377"/>
            <a:chOff x="732560" y="3657191"/>
            <a:chExt cx="7942740" cy="90377"/>
          </a:xfrm>
        </p:grpSpPr>
        <p:sp>
          <p:nvSpPr>
            <p:cNvPr id="51" name="Овал 50"/>
            <p:cNvSpPr/>
            <p:nvPr/>
          </p:nvSpPr>
          <p:spPr>
            <a:xfrm>
              <a:off x="732560" y="3657191"/>
              <a:ext cx="90377" cy="90377"/>
            </a:xfrm>
            <a:prstGeom prst="ellipse">
              <a:avLst/>
            </a:prstGeom>
            <a:noFill/>
            <a:ln w="28575">
              <a:solidFill>
                <a:srgbClr val="F6C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2" name="Прямая соединительная линия 51"/>
            <p:cNvCxnSpPr>
              <a:stCxn id="51" idx="6"/>
              <a:endCxn id="53" idx="2"/>
            </p:cNvCxnSpPr>
            <p:nvPr/>
          </p:nvCxnSpPr>
          <p:spPr>
            <a:xfrm>
              <a:off x="822937" y="3702380"/>
              <a:ext cx="7761986" cy="0"/>
            </a:xfrm>
            <a:prstGeom prst="line">
              <a:avLst/>
            </a:prstGeom>
            <a:ln w="19050">
              <a:solidFill>
                <a:srgbClr val="F6C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Овал 52"/>
            <p:cNvSpPr/>
            <p:nvPr/>
          </p:nvSpPr>
          <p:spPr>
            <a:xfrm>
              <a:off x="8584923" y="3657191"/>
              <a:ext cx="90377" cy="90377"/>
            </a:xfrm>
            <a:prstGeom prst="ellipse">
              <a:avLst/>
            </a:prstGeom>
            <a:noFill/>
            <a:ln w="28575">
              <a:solidFill>
                <a:srgbClr val="F6C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2148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3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1" t="26323"/>
          <a:stretch/>
        </p:blipFill>
        <p:spPr>
          <a:xfrm flipH="1">
            <a:off x="-1" y="-1"/>
            <a:ext cx="1219200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08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1" t="26323"/>
          <a:stretch/>
        </p:blipFill>
        <p:spPr>
          <a:xfrm flipH="1">
            <a:off x="-1" y="-1"/>
            <a:ext cx="1219200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14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51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37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105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42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574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05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17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067409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663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15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511479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912942"/>
            <a:ext cx="7511479" cy="11767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6096000" y="-24463"/>
            <a:ext cx="6096001" cy="6890565"/>
            <a:chOff x="6096000" y="-24463"/>
            <a:chExt cx="6096001" cy="689056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H="1">
              <a:off x="9311833" y="719764"/>
              <a:ext cx="2880167" cy="964352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9311833" y="1684116"/>
              <a:ext cx="1906514" cy="5173884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H="1" flipV="1">
              <a:off x="9311833" y="1684116"/>
              <a:ext cx="2880168" cy="3524492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 flipV="1">
              <a:off x="9533984" y="719766"/>
              <a:ext cx="2658017" cy="3439165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9311832" y="-1"/>
              <a:ext cx="810068" cy="168411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H="1" flipV="1">
              <a:off x="6096000" y="0"/>
              <a:ext cx="3215832" cy="168411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H="1" flipV="1">
              <a:off x="10425139" y="3036592"/>
              <a:ext cx="1766861" cy="392408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 flipH="1" flipV="1">
              <a:off x="9317777" y="1684116"/>
              <a:ext cx="2874223" cy="556201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 flipV="1">
              <a:off x="11182662" y="2038662"/>
              <a:ext cx="1009339" cy="316994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8804209" y="1684116"/>
              <a:ext cx="511521" cy="3744411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 flipV="1">
              <a:off x="8794959" y="5431308"/>
              <a:ext cx="2387703" cy="1426692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H="1">
              <a:off x="7390436" y="5428527"/>
              <a:ext cx="1404523" cy="142947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flipH="1" flipV="1">
              <a:off x="8794959" y="5428526"/>
              <a:ext cx="921907" cy="1429474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8792912" y="4656193"/>
              <a:ext cx="2933059" cy="77961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 flipV="1">
              <a:off x="9088942" y="3437102"/>
              <a:ext cx="2129406" cy="3420898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flipH="1">
              <a:off x="11218347" y="4656193"/>
              <a:ext cx="507624" cy="220180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H="1" flipV="1">
              <a:off x="10003583" y="3550140"/>
              <a:ext cx="103502" cy="1519661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8802159" y="4158931"/>
              <a:ext cx="731435" cy="1283369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flipV="1">
              <a:off x="8581319" y="5078060"/>
              <a:ext cx="1540581" cy="1788042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flipV="1">
              <a:off x="7784327" y="-8259"/>
              <a:ext cx="2369318" cy="89461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H="1" flipV="1">
              <a:off x="10107085" y="0"/>
              <a:ext cx="1075578" cy="203458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flipV="1">
              <a:off x="10533694" y="4009114"/>
              <a:ext cx="674832" cy="950328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>
              <a:off x="10003583" y="3550139"/>
              <a:ext cx="1204943" cy="45071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H="1">
              <a:off x="8595378" y="5428526"/>
              <a:ext cx="199580" cy="143757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 flipV="1">
              <a:off x="10121900" y="9023"/>
              <a:ext cx="2055674" cy="70210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>
              <a:off x="8695168" y="-16361"/>
              <a:ext cx="616663" cy="170873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 flipV="1">
              <a:off x="7784327" y="-24463"/>
              <a:ext cx="910839" cy="910820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>
              <a:off x="11725971" y="4649699"/>
              <a:ext cx="466029" cy="2216403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Овал 35"/>
            <p:cNvSpPr/>
            <p:nvPr/>
          </p:nvSpPr>
          <p:spPr>
            <a:xfrm>
              <a:off x="10046463" y="5024065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Овал 36"/>
            <p:cNvSpPr/>
            <p:nvPr/>
          </p:nvSpPr>
          <p:spPr>
            <a:xfrm>
              <a:off x="11125685" y="1982091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9261549" y="1630709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11674146" y="4624744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единительная линия 39"/>
            <p:cNvCxnSpPr>
              <a:stCxn id="39" idx="0"/>
            </p:cNvCxnSpPr>
            <p:nvPr/>
          </p:nvCxnSpPr>
          <p:spPr>
            <a:xfrm flipH="1" flipV="1">
              <a:off x="11588457" y="3279028"/>
              <a:ext cx="144714" cy="134571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 flipH="1" flipV="1">
              <a:off x="10103262" y="5123376"/>
              <a:ext cx="41958" cy="1110189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>
            <a:xfrm flipH="1" flipV="1">
              <a:off x="7357037" y="-7253"/>
              <a:ext cx="432081" cy="898665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Овал 42"/>
            <p:cNvSpPr/>
            <p:nvPr/>
          </p:nvSpPr>
          <p:spPr>
            <a:xfrm>
              <a:off x="7686197" y="782782"/>
              <a:ext cx="194214" cy="194214"/>
            </a:xfrm>
            <a:prstGeom prst="ellipse">
              <a:avLst/>
            </a:prstGeom>
            <a:solidFill>
              <a:srgbClr val="3D464A"/>
            </a:solidFill>
            <a:ln w="12700">
              <a:solidFill>
                <a:srgbClr val="5B67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Овал 43"/>
            <p:cNvSpPr/>
            <p:nvPr/>
          </p:nvSpPr>
          <p:spPr>
            <a:xfrm>
              <a:off x="7724279" y="822930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Овал 44"/>
            <p:cNvSpPr/>
            <p:nvPr/>
          </p:nvSpPr>
          <p:spPr>
            <a:xfrm>
              <a:off x="8700614" y="5340457"/>
              <a:ext cx="194214" cy="194214"/>
            </a:xfrm>
            <a:prstGeom prst="ellipse">
              <a:avLst/>
            </a:prstGeom>
            <a:solidFill>
              <a:srgbClr val="3D464A"/>
            </a:solidFill>
            <a:ln w="12700">
              <a:solidFill>
                <a:srgbClr val="5B67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8741077" y="5383088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7" name="Группа 46"/>
            <p:cNvGrpSpPr/>
            <p:nvPr/>
          </p:nvGrpSpPr>
          <p:grpSpPr>
            <a:xfrm>
              <a:off x="9905165" y="3475897"/>
              <a:ext cx="194214" cy="194214"/>
              <a:chOff x="8853014" y="5492857"/>
              <a:chExt cx="194214" cy="194214"/>
            </a:xfrm>
          </p:grpSpPr>
          <p:sp>
            <p:nvSpPr>
              <p:cNvPr id="48" name="Овал 47"/>
              <p:cNvSpPr/>
              <p:nvPr/>
            </p:nvSpPr>
            <p:spPr>
              <a:xfrm>
                <a:off x="8853014" y="5492857"/>
                <a:ext cx="194214" cy="194214"/>
              </a:xfrm>
              <a:prstGeom prst="ellipse">
                <a:avLst/>
              </a:prstGeom>
              <a:solidFill>
                <a:srgbClr val="3D464A"/>
              </a:solidFill>
              <a:ln w="12700">
                <a:solidFill>
                  <a:srgbClr val="5B67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8893477" y="5535488"/>
                <a:ext cx="118050" cy="118050"/>
              </a:xfrm>
              <a:prstGeom prst="ellipse">
                <a:avLst/>
              </a:prstGeom>
              <a:solidFill>
                <a:srgbClr val="5B67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54" name="Группа 53"/>
          <p:cNvGrpSpPr/>
          <p:nvPr userDrawn="1"/>
        </p:nvGrpSpPr>
        <p:grpSpPr>
          <a:xfrm>
            <a:off x="819919" y="4691366"/>
            <a:ext cx="7526952" cy="90377"/>
            <a:chOff x="819919" y="4691366"/>
            <a:chExt cx="7526952" cy="90377"/>
          </a:xfrm>
        </p:grpSpPr>
        <p:sp>
          <p:nvSpPr>
            <p:cNvPr id="50" name="Овал 49"/>
            <p:cNvSpPr/>
            <p:nvPr userDrawn="1"/>
          </p:nvSpPr>
          <p:spPr>
            <a:xfrm>
              <a:off x="819919" y="4691366"/>
              <a:ext cx="90377" cy="90377"/>
            </a:xfrm>
            <a:prstGeom prst="ellipse">
              <a:avLst/>
            </a:prstGeom>
            <a:noFill/>
            <a:ln w="28575">
              <a:solidFill>
                <a:srgbClr val="F6C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1" name="Прямая соединительная линия 50"/>
            <p:cNvCxnSpPr>
              <a:stCxn id="50" idx="6"/>
            </p:cNvCxnSpPr>
            <p:nvPr userDrawn="1"/>
          </p:nvCxnSpPr>
          <p:spPr>
            <a:xfrm>
              <a:off x="910296" y="4736555"/>
              <a:ext cx="7346198" cy="0"/>
            </a:xfrm>
            <a:prstGeom prst="line">
              <a:avLst/>
            </a:prstGeom>
            <a:ln w="19050">
              <a:solidFill>
                <a:srgbClr val="F6C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Овал 51"/>
            <p:cNvSpPr/>
            <p:nvPr userDrawn="1"/>
          </p:nvSpPr>
          <p:spPr>
            <a:xfrm>
              <a:off x="8256494" y="4691366"/>
              <a:ext cx="90377" cy="90377"/>
            </a:xfrm>
            <a:prstGeom prst="ellipse">
              <a:avLst/>
            </a:prstGeom>
            <a:noFill/>
            <a:ln w="28575">
              <a:solidFill>
                <a:srgbClr val="F6C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8623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7719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33412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2681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xmlns="" id="{521CE894-4A1D-239F-F1CD-5313CBF8E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825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52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6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402977"/>
            <a:ext cx="6172200" cy="445807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402976"/>
            <a:ext cx="3932237" cy="44660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33412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44341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1492624"/>
            <a:ext cx="6172200" cy="436842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1461247"/>
            <a:ext cx="3932237" cy="439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334122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82177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46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/>
          <p:cNvGrpSpPr/>
          <p:nvPr userDrawn="1"/>
        </p:nvGrpSpPr>
        <p:grpSpPr>
          <a:xfrm>
            <a:off x="8487062" y="2536515"/>
            <a:ext cx="3727003" cy="4390016"/>
            <a:chOff x="8487062" y="2536515"/>
            <a:chExt cx="3727003" cy="4390016"/>
          </a:xfrm>
        </p:grpSpPr>
        <p:cxnSp>
          <p:nvCxnSpPr>
            <p:cNvPr id="28" name="Прямая соединительная линия 27"/>
            <p:cNvCxnSpPr/>
            <p:nvPr/>
          </p:nvCxnSpPr>
          <p:spPr>
            <a:xfrm flipH="1">
              <a:off x="11027391" y="4479093"/>
              <a:ext cx="1186674" cy="2425360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>
              <a:off x="11689736" y="3707642"/>
              <a:ext cx="502264" cy="3150358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/>
            <p:nvPr/>
          </p:nvCxnSpPr>
          <p:spPr>
            <a:xfrm flipH="1">
              <a:off x="9998562" y="5679592"/>
              <a:ext cx="1626479" cy="1224861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>
            <a:xfrm flipH="1">
              <a:off x="11689736" y="2536515"/>
              <a:ext cx="498557" cy="117112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/>
            <p:nvPr/>
          </p:nvCxnSpPr>
          <p:spPr>
            <a:xfrm flipH="1">
              <a:off x="10044836" y="4547624"/>
              <a:ext cx="1781319" cy="2310376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>
            <a:xfrm flipH="1">
              <a:off x="11432685" y="4547624"/>
              <a:ext cx="384713" cy="2378907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>
            <a:xfrm>
              <a:off x="11689736" y="3685564"/>
              <a:ext cx="502264" cy="793529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/>
            <p:nvPr/>
          </p:nvCxnSpPr>
          <p:spPr>
            <a:xfrm flipH="1">
              <a:off x="8487062" y="6215316"/>
              <a:ext cx="2044825" cy="711215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/>
            <p:nvPr/>
          </p:nvCxnSpPr>
          <p:spPr>
            <a:xfrm>
              <a:off x="10527574" y="6215316"/>
              <a:ext cx="522364" cy="642684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/>
            <p:nvPr/>
          </p:nvCxnSpPr>
          <p:spPr>
            <a:xfrm flipV="1">
              <a:off x="10543116" y="5679592"/>
              <a:ext cx="1075052" cy="533449"/>
            </a:xfrm>
            <a:prstGeom prst="line">
              <a:avLst/>
            </a:prstGeom>
            <a:ln w="19050">
              <a:solidFill>
                <a:srgbClr val="5B67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Группа 37"/>
            <p:cNvGrpSpPr/>
            <p:nvPr/>
          </p:nvGrpSpPr>
          <p:grpSpPr>
            <a:xfrm>
              <a:off x="11531371" y="5571439"/>
              <a:ext cx="194214" cy="194214"/>
              <a:chOff x="8700614" y="5340457"/>
              <a:chExt cx="194214" cy="194214"/>
            </a:xfrm>
          </p:grpSpPr>
          <p:sp>
            <p:nvSpPr>
              <p:cNvPr id="41" name="Овал 40"/>
              <p:cNvSpPr/>
              <p:nvPr/>
            </p:nvSpPr>
            <p:spPr>
              <a:xfrm>
                <a:off x="8700614" y="5340457"/>
                <a:ext cx="194214" cy="194214"/>
              </a:xfrm>
              <a:prstGeom prst="ellipse">
                <a:avLst/>
              </a:prstGeom>
              <a:solidFill>
                <a:srgbClr val="3D464A"/>
              </a:solidFill>
              <a:ln w="12700">
                <a:solidFill>
                  <a:srgbClr val="5B676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8741077" y="5378539"/>
                <a:ext cx="118050" cy="118050"/>
              </a:xfrm>
              <a:prstGeom prst="ellipse">
                <a:avLst/>
              </a:prstGeom>
              <a:solidFill>
                <a:srgbClr val="5B67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9" name="Овал 38"/>
            <p:cNvSpPr/>
            <p:nvPr/>
          </p:nvSpPr>
          <p:spPr>
            <a:xfrm>
              <a:off x="10477218" y="6162365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11745620" y="4514900"/>
              <a:ext cx="118050" cy="118050"/>
            </a:xfrm>
            <a:prstGeom prst="ellipse">
              <a:avLst/>
            </a:prstGeom>
            <a:solidFill>
              <a:srgbClr val="5B67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3" name="Рисунок 4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7" y="6384747"/>
            <a:ext cx="856514" cy="2685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9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0" y="259900"/>
            <a:ext cx="11909945" cy="483599"/>
            <a:chOff x="0" y="259900"/>
            <a:chExt cx="11909945" cy="483599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0" y="652601"/>
              <a:ext cx="9858498" cy="90377"/>
              <a:chOff x="0" y="652601"/>
              <a:chExt cx="9858498" cy="90377"/>
            </a:xfrm>
          </p:grpSpPr>
          <p:cxnSp>
            <p:nvCxnSpPr>
              <p:cNvPr id="25" name="Прямая соединительная линия 24"/>
              <p:cNvCxnSpPr>
                <a:endCxn id="26" idx="2"/>
              </p:cNvCxnSpPr>
              <p:nvPr/>
            </p:nvCxnSpPr>
            <p:spPr>
              <a:xfrm>
                <a:off x="0" y="697790"/>
                <a:ext cx="9768121" cy="0"/>
              </a:xfrm>
              <a:prstGeom prst="line">
                <a:avLst/>
              </a:prstGeom>
              <a:ln w="19050">
                <a:solidFill>
                  <a:srgbClr val="F6CF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Овал 25"/>
              <p:cNvSpPr/>
              <p:nvPr/>
            </p:nvSpPr>
            <p:spPr>
              <a:xfrm>
                <a:off x="9768121" y="652601"/>
                <a:ext cx="90377" cy="90377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9" name="Группа 8"/>
            <p:cNvGrpSpPr/>
            <p:nvPr/>
          </p:nvGrpSpPr>
          <p:grpSpPr>
            <a:xfrm>
              <a:off x="8872300" y="259900"/>
              <a:ext cx="3037645" cy="483599"/>
              <a:chOff x="1444507" y="1226915"/>
              <a:chExt cx="2026398" cy="322607"/>
            </a:xfrm>
          </p:grpSpPr>
          <p:cxnSp>
            <p:nvCxnSpPr>
              <p:cNvPr id="10" name="Прямая соединительная линия 9"/>
              <p:cNvCxnSpPr>
                <a:endCxn id="15" idx="2"/>
              </p:cNvCxnSpPr>
              <p:nvPr/>
            </p:nvCxnSpPr>
            <p:spPr>
              <a:xfrm>
                <a:off x="2435040" y="1257785"/>
                <a:ext cx="538243" cy="0"/>
              </a:xfrm>
              <a:prstGeom prst="line">
                <a:avLst/>
              </a:prstGeom>
              <a:ln w="19050">
                <a:solidFill>
                  <a:srgbClr val="F6CF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Соединительная линия уступом 10"/>
              <p:cNvCxnSpPr/>
              <p:nvPr/>
            </p:nvCxnSpPr>
            <p:spPr>
              <a:xfrm>
                <a:off x="1508701" y="1262019"/>
                <a:ext cx="1582087" cy="134911"/>
              </a:xfrm>
              <a:prstGeom prst="bentConnector3">
                <a:avLst/>
              </a:prstGeom>
              <a:ln w="19050">
                <a:solidFill>
                  <a:srgbClr val="F6CF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Овал 11"/>
              <p:cNvSpPr/>
              <p:nvPr/>
            </p:nvSpPr>
            <p:spPr>
              <a:xfrm>
                <a:off x="1446962" y="1231149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Овал 12"/>
              <p:cNvSpPr/>
              <p:nvPr/>
            </p:nvSpPr>
            <p:spPr>
              <a:xfrm>
                <a:off x="3177105" y="1226915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2373300" y="1226915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14"/>
              <p:cNvSpPr/>
              <p:nvPr/>
            </p:nvSpPr>
            <p:spPr>
              <a:xfrm>
                <a:off x="2973283" y="1226915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6" name="Прямая соединительная линия 15"/>
              <p:cNvCxnSpPr>
                <a:stCxn id="17" idx="6"/>
                <a:endCxn id="18" idx="2"/>
              </p:cNvCxnSpPr>
              <p:nvPr/>
            </p:nvCxnSpPr>
            <p:spPr>
              <a:xfrm>
                <a:off x="2226702" y="1518652"/>
                <a:ext cx="987821" cy="0"/>
              </a:xfrm>
              <a:prstGeom prst="line">
                <a:avLst/>
              </a:prstGeom>
              <a:ln w="19050">
                <a:solidFill>
                  <a:srgbClr val="F6CF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Овал 16"/>
              <p:cNvSpPr/>
              <p:nvPr/>
            </p:nvSpPr>
            <p:spPr>
              <a:xfrm>
                <a:off x="2164962" y="1487783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Овал 17"/>
              <p:cNvSpPr/>
              <p:nvPr/>
            </p:nvSpPr>
            <p:spPr>
              <a:xfrm>
                <a:off x="3214523" y="1487783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Овал 18"/>
              <p:cNvSpPr/>
              <p:nvPr/>
            </p:nvSpPr>
            <p:spPr>
              <a:xfrm>
                <a:off x="3409166" y="1487782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Овал 19"/>
              <p:cNvSpPr/>
              <p:nvPr/>
            </p:nvSpPr>
            <p:spPr>
              <a:xfrm>
                <a:off x="3090788" y="1361583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1" name="Прямая соединительная линия 20"/>
              <p:cNvCxnSpPr>
                <a:stCxn id="13" idx="5"/>
                <a:endCxn id="19" idx="1"/>
              </p:cNvCxnSpPr>
              <p:nvPr/>
            </p:nvCxnSpPr>
            <p:spPr>
              <a:xfrm>
                <a:off x="3229803" y="1279613"/>
                <a:ext cx="188404" cy="217210"/>
              </a:xfrm>
              <a:prstGeom prst="line">
                <a:avLst/>
              </a:prstGeom>
              <a:ln w="19050">
                <a:solidFill>
                  <a:srgbClr val="F6CF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Овал 21"/>
              <p:cNvSpPr/>
              <p:nvPr/>
            </p:nvSpPr>
            <p:spPr>
              <a:xfrm>
                <a:off x="1444507" y="1361583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Овал 22"/>
              <p:cNvSpPr/>
              <p:nvPr/>
            </p:nvSpPr>
            <p:spPr>
              <a:xfrm>
                <a:off x="2164961" y="1361583"/>
                <a:ext cx="61739" cy="61739"/>
              </a:xfrm>
              <a:prstGeom prst="ellipse">
                <a:avLst/>
              </a:prstGeom>
              <a:noFill/>
              <a:ln w="28575">
                <a:solidFill>
                  <a:srgbClr val="F6CF4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4" name="Прямая соединительная линия 23"/>
              <p:cNvCxnSpPr>
                <a:endCxn id="23" idx="2"/>
              </p:cNvCxnSpPr>
              <p:nvPr/>
            </p:nvCxnSpPr>
            <p:spPr>
              <a:xfrm flipV="1">
                <a:off x="1506246" y="1392453"/>
                <a:ext cx="658715" cy="151"/>
              </a:xfrm>
              <a:prstGeom prst="line">
                <a:avLst/>
              </a:prstGeom>
              <a:ln w="19050">
                <a:solidFill>
                  <a:srgbClr val="F6CF4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58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bg1"/>
          </a:solidFill>
          <a:latin typeface="Arial Black" panose="020B0A040201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BB9E-76BE-4430-8B36-ED0B256668FD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531A-85F2-47FE-8D0F-81ADD42F15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4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00D052D-ADE4-06F7-3724-BB89E3176071}"/>
              </a:ext>
            </a:extLst>
          </p:cNvPr>
          <p:cNvSpPr/>
          <p:nvPr/>
        </p:nvSpPr>
        <p:spPr>
          <a:xfrm rot="16200000" flipH="1">
            <a:off x="3089884" y="-2244116"/>
            <a:ext cx="6012235" cy="12192000"/>
          </a:xfrm>
          <a:prstGeom prst="rect">
            <a:avLst/>
          </a:prstGeom>
          <a:gradFill flip="none" rotWithShape="1">
            <a:gsLst>
              <a:gs pos="23000">
                <a:schemeClr val="tx2">
                  <a:alpha val="0"/>
                </a:schemeClr>
              </a:gs>
              <a:gs pos="78000">
                <a:srgbClr val="3D4649"/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050257" y="3701590"/>
            <a:ext cx="10020495" cy="2215991"/>
          </a:xfrm>
          <a:prstGeom prst="rect">
            <a:avLst/>
          </a:prstGeom>
          <a:effectLst>
            <a:outerShdw blurRad="508000" algn="ctr" rotWithShape="0">
              <a:prstClr val="black">
                <a:alpha val="30000"/>
              </a:prst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lvl="0">
              <a:defRPr/>
            </a:pPr>
            <a:r>
              <a:rPr lang="ru-RU" sz="4800" b="1" dirty="0">
                <a:solidFill>
                  <a:schemeClr val="bg1"/>
                </a:solidFill>
                <a:latin typeface="Arial Black" panose="020B0604020202020204" pitchFamily="34" charset="0"/>
                <a:ea typeface="Calibri" panose="020F0502020204030204" pitchFamily="34" charset="0"/>
                <a:cs typeface="Arial Black" panose="020B0604020202020204" pitchFamily="34" charset="0"/>
              </a:rPr>
              <a:t>Производственные и бизнес системы на примере одной из </a:t>
            </a:r>
            <a:r>
              <a:rPr lang="ru-RU" sz="4800" b="1" dirty="0" smtClean="0">
                <a:solidFill>
                  <a:schemeClr val="bg1"/>
                </a:solidFill>
                <a:latin typeface="Arial Black" panose="020B0604020202020204" pitchFamily="34" charset="0"/>
                <a:ea typeface="Calibri" panose="020F0502020204030204" pitchFamily="34" charset="0"/>
                <a:cs typeface="Arial Black" panose="020B0604020202020204" pitchFamily="34" charset="0"/>
              </a:rPr>
              <a:t>систем</a:t>
            </a:r>
            <a:endParaRPr kumimoji="0" lang="ru-RU" sz="48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Black" panose="020B0604020202020204" pitchFamily="34" charset="0"/>
              <a:ea typeface="Calibri" panose="020F0502020204030204" pitchFamily="34" charset="0"/>
              <a:cs typeface="Arial Black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37" y="422125"/>
            <a:ext cx="1063763" cy="242130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xmlns="" id="{0E91C1B7-44B3-4AD1-EFF8-A2F64561FBB5}"/>
              </a:ext>
            </a:extLst>
          </p:cNvPr>
          <p:cNvGrpSpPr/>
          <p:nvPr/>
        </p:nvGrpSpPr>
        <p:grpSpPr>
          <a:xfrm>
            <a:off x="442913" y="4809586"/>
            <a:ext cx="1486095" cy="90377"/>
            <a:chOff x="732560" y="3657191"/>
            <a:chExt cx="1486095" cy="90377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xmlns="" id="{76422470-5602-73AF-8768-EBE535EDEC0A}"/>
                </a:ext>
              </a:extLst>
            </p:cNvPr>
            <p:cNvSpPr/>
            <p:nvPr/>
          </p:nvSpPr>
          <p:spPr>
            <a:xfrm>
              <a:off x="732560" y="3657191"/>
              <a:ext cx="90377" cy="90377"/>
            </a:xfrm>
            <a:prstGeom prst="ellipse">
              <a:avLst/>
            </a:prstGeom>
            <a:noFill/>
            <a:ln w="28575">
              <a:solidFill>
                <a:srgbClr val="F6C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xmlns="" id="{BD66801D-A497-00A0-7FB7-1C4BE6B4F4B3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822937" y="3702380"/>
              <a:ext cx="1395718" cy="0"/>
            </a:xfrm>
            <a:prstGeom prst="line">
              <a:avLst/>
            </a:prstGeom>
            <a:ln w="19050">
              <a:solidFill>
                <a:srgbClr val="F6C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46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мы работаем с PI </a:t>
            </a:r>
            <a:r>
              <a:rPr lang="ru-RU" dirty="0" err="1"/>
              <a:t>System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033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 System </a:t>
            </a:r>
            <a:r>
              <a:rPr lang="ru-RU" dirty="0" smtClean="0"/>
              <a:t>и БДРВ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17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B77860-2621-01C9-9AE7-1E4BDC58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7845"/>
            <a:ext cx="10515600" cy="329020"/>
          </a:xfrm>
        </p:spPr>
        <p:txBody>
          <a:bodyPr lIns="0" tIns="0" rIns="0" bIns="0">
            <a:noAutofit/>
          </a:bodyPr>
          <a:lstStyle/>
          <a:p>
            <a:r>
              <a:rPr lang="ru-RU" dirty="0" smtClean="0"/>
              <a:t>	Используемые технологии и инструменты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993291E2-AB83-F910-9E79-4443D644BEC8}"/>
              </a:ext>
            </a:extLst>
          </p:cNvPr>
          <p:cNvSpPr/>
          <p:nvPr/>
        </p:nvSpPr>
        <p:spPr>
          <a:xfrm>
            <a:off x="0" y="2325688"/>
            <a:ext cx="3983739" cy="2636837"/>
          </a:xfrm>
          <a:prstGeom prst="rect">
            <a:avLst/>
          </a:prstGeom>
          <a:solidFill>
            <a:srgbClr val="FFD03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117E90-91D2-33BB-E6D4-D4A80AD589B7}"/>
              </a:ext>
            </a:extLst>
          </p:cNvPr>
          <p:cNvSpPr txBox="1"/>
          <p:nvPr/>
        </p:nvSpPr>
        <p:spPr>
          <a:xfrm>
            <a:off x="442913" y="3000824"/>
            <a:ext cx="3267308" cy="113877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prstClr val="black"/>
              </a:buClr>
              <a:buSzTx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ИТ-технологии: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750" marR="0" lvl="0" indent="-177750" algn="l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ru-RU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C#, SQL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VB.Net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7750" marR="0" lvl="0" indent="-177750" algn="l" defTabSz="914400" rtl="0" eaLnBrk="1" fontAlgn="auto" latinLnBrk="0" hangingPunct="1">
              <a:spcBef>
                <a:spcPts val="0"/>
              </a:spcBef>
              <a:spcAft>
                <a:spcPts val="1200"/>
              </a:spcAft>
              <a:buClr>
                <a:prstClr val="black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 Studio, SQL Server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xmlns="" id="{D06C9A1D-074D-A5DF-8158-E3E13617F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825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531A-85F2-47FE-8D0F-81ADD42F1539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69" y="2048774"/>
            <a:ext cx="1904101" cy="190410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873" y="2181225"/>
            <a:ext cx="1993798" cy="199379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4554197"/>
            <a:ext cx="1514094" cy="151409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88" y="1690064"/>
            <a:ext cx="946236" cy="98232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20" y="2672386"/>
            <a:ext cx="1297653" cy="134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8A2AD6C-F4AA-8667-A3C8-D4E6C2072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5C879BD7-7C09-0B35-4B39-C6D369995B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12236" cy="6858002"/>
          </a:xfrm>
          <a:prstGeom prst="rect">
            <a:avLst/>
          </a:prstGeom>
          <a:effectLst>
            <a:softEdge rad="0"/>
          </a:effec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64A07807-7231-3552-C781-E68C2D44E091}"/>
              </a:ext>
            </a:extLst>
          </p:cNvPr>
          <p:cNvSpPr/>
          <p:nvPr/>
        </p:nvSpPr>
        <p:spPr>
          <a:xfrm>
            <a:off x="1" y="0"/>
            <a:ext cx="6012235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72000">
                <a:srgbClr val="3D4649"/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EC3C096-2AE2-3493-D237-3289FC8E8C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3737" y="422125"/>
            <a:ext cx="1063763" cy="242130"/>
          </a:xfrm>
          <a:prstGeom prst="rect">
            <a:avLst/>
          </a:prstGeom>
        </p:spPr>
      </p:pic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xmlns="" id="{F219CCB2-C584-EFF7-5B74-114C6B092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015" y="2504107"/>
            <a:ext cx="8536603" cy="1655762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>
                <a:solidFill>
                  <a:srgbClr val="FFD032"/>
                </a:solidFill>
                <a:latin typeface="Arial Black" panose="020B0604020202020204" pitchFamily="34" charset="0"/>
                <a:ea typeface="Calibri" panose="020F0502020204030204" pitchFamily="34" charset="0"/>
                <a:cs typeface="Arial Black" panose="020B0604020202020204" pitchFamily="34" charset="0"/>
              </a:rPr>
              <a:t>ПРИСОЕДИНЯЙСЯ К КОМАНДЕ </a:t>
            </a:r>
            <a:br>
              <a:rPr lang="ru-RU" sz="3600" b="1" dirty="0">
                <a:solidFill>
                  <a:srgbClr val="FFD032"/>
                </a:solidFill>
                <a:latin typeface="Arial Black" panose="020B0604020202020204" pitchFamily="34" charset="0"/>
                <a:ea typeface="Calibri" panose="020F0502020204030204" pitchFamily="34" charset="0"/>
                <a:cs typeface="Arial Black" panose="020B0604020202020204" pitchFamily="34" charset="0"/>
              </a:rPr>
            </a:br>
            <a:r>
              <a:rPr lang="ru-RU" sz="3600" b="1" dirty="0">
                <a:solidFill>
                  <a:srgbClr val="FFD032"/>
                </a:solidFill>
                <a:latin typeface="Arial Black" panose="020B0604020202020204" pitchFamily="34" charset="0"/>
                <a:ea typeface="Times New Roman" panose="02020603050405020304" pitchFamily="18" charset="0"/>
                <a:cs typeface="Arial Black" panose="020B0604020202020204" pitchFamily="34" charset="0"/>
              </a:rPr>
              <a:t>ООО «СИБИНТЕК-СОФТ»</a:t>
            </a:r>
            <a:endParaRPr lang="ru-RU" sz="3600" b="1" dirty="0">
              <a:solidFill>
                <a:srgbClr val="FFD032"/>
              </a:solidFill>
              <a:latin typeface="Arial Black" panose="020B0604020202020204" pitchFamily="34" charset="0"/>
              <a:ea typeface="Calibri" panose="020F0502020204030204" pitchFamily="34" charset="0"/>
              <a:cs typeface="Arial Black" panose="020B0604020202020204" pitchFamily="34" charset="0"/>
            </a:endParaRP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xmlns="" id="{5EF6551D-40E8-B14C-1313-5C182947B321}"/>
              </a:ext>
            </a:extLst>
          </p:cNvPr>
          <p:cNvGrpSpPr/>
          <p:nvPr/>
        </p:nvGrpSpPr>
        <p:grpSpPr>
          <a:xfrm>
            <a:off x="2740997" y="3660111"/>
            <a:ext cx="5645357" cy="90377"/>
            <a:chOff x="732560" y="3657191"/>
            <a:chExt cx="5645357" cy="90377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xmlns="" id="{06434458-EBAC-6C31-B1CE-906290784192}"/>
                </a:ext>
              </a:extLst>
            </p:cNvPr>
            <p:cNvSpPr/>
            <p:nvPr/>
          </p:nvSpPr>
          <p:spPr>
            <a:xfrm>
              <a:off x="732560" y="3657191"/>
              <a:ext cx="90377" cy="90377"/>
            </a:xfrm>
            <a:prstGeom prst="ellipse">
              <a:avLst/>
            </a:prstGeom>
            <a:noFill/>
            <a:ln w="28575">
              <a:solidFill>
                <a:srgbClr val="F6CF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xmlns="" id="{78984701-7F92-134B-7F69-4F088685ED10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>
              <a:off x="822937" y="3702380"/>
              <a:ext cx="5554980" cy="0"/>
            </a:xfrm>
            <a:prstGeom prst="line">
              <a:avLst/>
            </a:prstGeom>
            <a:ln w="19050">
              <a:solidFill>
                <a:srgbClr val="F6CF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AFE97D96-A1CC-0518-5A06-B18D9A06A285}"/>
              </a:ext>
            </a:extLst>
          </p:cNvPr>
          <p:cNvSpPr/>
          <p:nvPr/>
        </p:nvSpPr>
        <p:spPr>
          <a:xfrm>
            <a:off x="2831374" y="4019423"/>
            <a:ext cx="2585120" cy="183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13750" indent="-213750">
              <a:lnSpc>
                <a:spcPct val="107000"/>
              </a:lnSpc>
              <a:spcAft>
                <a:spcPts val="1200"/>
              </a:spcAft>
              <a:buClr>
                <a:srgbClr val="FFD032"/>
              </a:buClr>
              <a:buFont typeface="Wingdings" panose="05000000000000000000" pitchFamily="2" charset="2"/>
              <a:buChar char="§"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Стать профи в ИТ</a:t>
            </a:r>
          </a:p>
          <a:p>
            <a:pPr marL="213750" indent="-213750">
              <a:lnSpc>
                <a:spcPct val="107000"/>
              </a:lnSpc>
              <a:spcAft>
                <a:spcPts val="1200"/>
              </a:spcAft>
              <a:buClr>
                <a:srgbClr val="FFD032"/>
              </a:buClr>
              <a:buFont typeface="Wingdings" panose="05000000000000000000" pitchFamily="2" charset="2"/>
              <a:buChar char="§"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Быть участником </a:t>
            </a:r>
            <a:b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масштабных проектов</a:t>
            </a:r>
          </a:p>
          <a:p>
            <a:pPr marL="213750" indent="-213750">
              <a:spcAft>
                <a:spcPts val="1200"/>
              </a:spcAft>
              <a:buClr>
                <a:srgbClr val="FFD032"/>
              </a:buClr>
              <a:buFont typeface="Wingdings" panose="05000000000000000000" pitchFamily="2" charset="2"/>
              <a:buChar char="§"/>
            </a:pP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Решать интересные </a:t>
            </a:r>
            <a:b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задачи и ставить</a:t>
            </a:r>
            <a:b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амбициозные цели</a:t>
            </a:r>
            <a:endParaRPr lang="ru-RU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xmlns="" id="{668A6C72-0698-080C-CCD6-568885932D62}"/>
              </a:ext>
            </a:extLst>
          </p:cNvPr>
          <p:cNvSpPr txBox="1">
            <a:spLocks/>
          </p:cNvSpPr>
          <p:nvPr/>
        </p:nvSpPr>
        <p:spPr>
          <a:xfrm>
            <a:off x="927825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21531A-85F2-47FE-8D0F-81ADD42F1539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26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6481" y="253915"/>
            <a:ext cx="10515600" cy="329020"/>
          </a:xfrm>
        </p:spPr>
        <p:txBody>
          <a:bodyPr>
            <a:normAutofit fontScale="90000"/>
          </a:bodyPr>
          <a:lstStyle/>
          <a:p>
            <a:r>
              <a:rPr lang="ru-RU" dirty="0"/>
              <a:t>Автоматизация бизнес-процессов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нефтеперерабатывающего </a:t>
            </a:r>
            <a:r>
              <a:rPr lang="ru-RU" dirty="0"/>
              <a:t>завода</a:t>
            </a:r>
          </a:p>
        </p:txBody>
      </p:sp>
      <p:pic>
        <p:nvPicPr>
          <p:cNvPr id="3" name="Picture 19" descr="C:\Users\User\Desktop\для перзентации\НП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990" y="950935"/>
            <a:ext cx="9406581" cy="562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17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4486"/>
            <a:ext cx="10515600" cy="329020"/>
          </a:xfrm>
        </p:spPr>
        <p:txBody>
          <a:bodyPr>
            <a:noAutofit/>
          </a:bodyPr>
          <a:lstStyle/>
          <a:p>
            <a:r>
              <a:rPr lang="ru-RU" b="1" dirty="0" smtClean="0"/>
              <a:t>	Зачем </a:t>
            </a:r>
            <a:r>
              <a:rPr lang="ru-RU" b="1" dirty="0" smtClean="0"/>
              <a:t>нуж</a:t>
            </a:r>
            <a:r>
              <a:rPr lang="ru-RU" b="1" dirty="0" smtClean="0"/>
              <a:t>ен</a:t>
            </a:r>
            <a:r>
              <a:rPr lang="ru-RU" b="1" dirty="0" smtClean="0"/>
              <a:t> </a:t>
            </a:r>
            <a:r>
              <a:rPr lang="ru-RU" b="1" dirty="0"/>
              <a:t>PI </a:t>
            </a:r>
            <a:r>
              <a:rPr lang="ru-RU" b="1" dirty="0" err="1"/>
              <a:t>System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23" y="2130113"/>
            <a:ext cx="2352675" cy="23526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78" y="2803377"/>
            <a:ext cx="757917" cy="11810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37" y="4792430"/>
            <a:ext cx="1107995" cy="9429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35" y="994452"/>
            <a:ext cx="1275834" cy="118876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49" y="3781411"/>
            <a:ext cx="1149590" cy="114959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247" y="2119756"/>
            <a:ext cx="1344995" cy="134499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57" y="5263918"/>
            <a:ext cx="660632" cy="66063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273" y="1144859"/>
            <a:ext cx="985254" cy="98525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2065">
            <a:off x="3276664" y="1802528"/>
            <a:ext cx="1341557" cy="134991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527" y="2631491"/>
            <a:ext cx="1349917" cy="134991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3452">
            <a:off x="3264359" y="3537582"/>
            <a:ext cx="1349917" cy="1349917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67845">
            <a:off x="6964077" y="2044004"/>
            <a:ext cx="1349917" cy="1349917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45" y="2718963"/>
            <a:ext cx="1349917" cy="1349917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0972">
            <a:off x="6964078" y="3405764"/>
            <a:ext cx="1349917" cy="134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350" y="317501"/>
            <a:ext cx="10515600" cy="329020"/>
          </a:xfrm>
        </p:spPr>
        <p:txBody>
          <a:bodyPr>
            <a:noAutofit/>
          </a:bodyPr>
          <a:lstStyle/>
          <a:p>
            <a:r>
              <a:rPr lang="ru-RU" b="1" dirty="0"/>
              <a:t>Зачем </a:t>
            </a:r>
            <a:r>
              <a:rPr lang="ru-RU" b="1" dirty="0" smtClean="0"/>
              <a:t>нужен </a:t>
            </a:r>
            <a:r>
              <a:rPr lang="ru-RU" b="1" dirty="0"/>
              <a:t>PI </a:t>
            </a:r>
            <a:r>
              <a:rPr lang="ru-RU" b="1" dirty="0" err="1" smtClean="0"/>
              <a:t>System</a:t>
            </a:r>
            <a:r>
              <a:rPr lang="ru-RU" b="1" dirty="0" smtClean="0"/>
              <a:t> (копия)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78105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5436"/>
            <a:ext cx="10515600" cy="329020"/>
          </a:xfrm>
        </p:spPr>
        <p:txBody>
          <a:bodyPr>
            <a:noAutofit/>
          </a:bodyPr>
          <a:lstStyle/>
          <a:p>
            <a:r>
              <a:rPr lang="ru-RU" b="1" dirty="0" smtClean="0"/>
              <a:t>	Как </a:t>
            </a:r>
            <a:r>
              <a:rPr lang="ru-RU" b="1" dirty="0"/>
              <a:t>работает PI </a:t>
            </a:r>
            <a:r>
              <a:rPr lang="ru-RU" b="1" dirty="0" err="1"/>
              <a:t>System</a:t>
            </a:r>
            <a:r>
              <a:rPr lang="ru-RU" b="1" dirty="0"/>
              <a:t>?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14" y="1051421"/>
            <a:ext cx="11316170" cy="1936019"/>
          </a:xfrm>
          <a:prstGeom prst="rect">
            <a:avLst/>
          </a:prstGeom>
          <a:ln w="3175" cap="sq">
            <a:solidFill>
              <a:srgbClr val="FFD2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47" y="3197570"/>
            <a:ext cx="9217103" cy="321330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9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28180"/>
            <a:ext cx="10515600" cy="32902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	Примеры </a:t>
            </a:r>
            <a:r>
              <a:rPr lang="ru-RU" b="1" dirty="0"/>
              <a:t>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33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106"/>
            <a:ext cx="10515600" cy="32902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	Визуальная </a:t>
            </a:r>
            <a:r>
              <a:rPr lang="ru-RU" b="1" dirty="0"/>
              <a:t>демонстрация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08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6944"/>
            <a:ext cx="10515600" cy="32902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	Почему </a:t>
            </a:r>
            <a:r>
              <a:rPr lang="ru-RU" b="1" dirty="0"/>
              <a:t>PI </a:t>
            </a:r>
            <a:r>
              <a:rPr lang="ru-RU" b="1" dirty="0" err="1"/>
              <a:t>System</a:t>
            </a:r>
            <a:r>
              <a:rPr lang="ru-RU" b="1" dirty="0"/>
              <a:t> – это мощный инструмент?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52425" y="2364375"/>
            <a:ext cx="2628900" cy="153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285750" indent="-285750">
              <a:lnSpc>
                <a:spcPct val="150000"/>
              </a:lnSpc>
              <a:buClr>
                <a:srgbClr val="FFD200"/>
              </a:buClr>
              <a:buFont typeface="Arial" panose="020B0604020202020204" pitchFamily="34" charset="0"/>
              <a:buChar char="•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5152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54966"/>
            <a:ext cx="10515600" cy="32902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	Как </a:t>
            </a:r>
            <a:r>
              <a:rPr lang="ru-RU" b="1" dirty="0"/>
              <a:t>мы видим PI </a:t>
            </a:r>
            <a:r>
              <a:rPr lang="ru-RU" b="1" dirty="0" err="1" smtClean="0"/>
              <a:t>System</a:t>
            </a:r>
            <a:r>
              <a:rPr lang="ru-RU" b="1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470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465</Words>
  <Application>Microsoft Office PowerPoint</Application>
  <PresentationFormat>Широкоэкранный</PresentationFormat>
  <Paragraphs>115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1_Тема Office</vt:lpstr>
      <vt:lpstr>Презентация PowerPoint</vt:lpstr>
      <vt:lpstr>Автоматизация бизнес-процессов  нефтеперерабатывающего завода</vt:lpstr>
      <vt:lpstr> Зачем нужен PI System</vt:lpstr>
      <vt:lpstr>Зачем нужен PI System (копия)</vt:lpstr>
      <vt:lpstr> Как работает PI System?</vt:lpstr>
      <vt:lpstr> Примеры использования</vt:lpstr>
      <vt:lpstr> Визуальная демонстрация</vt:lpstr>
      <vt:lpstr> Почему PI System – это мощный инструмент?</vt:lpstr>
      <vt:lpstr> Как мы видим PI System?</vt:lpstr>
      <vt:lpstr>Как мы работаем с PI System?</vt:lpstr>
      <vt:lpstr>PI System и БДРВ</vt:lpstr>
      <vt:lpstr> Используемые технологии и инструменты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Тимуршина Юлия Сергеевна</dc:creator>
  <cp:lastModifiedBy>Шишилин Даниил Игоревич</cp:lastModifiedBy>
  <cp:revision>64</cp:revision>
  <dcterms:created xsi:type="dcterms:W3CDTF">2024-04-04T06:46:11Z</dcterms:created>
  <dcterms:modified xsi:type="dcterms:W3CDTF">2025-03-12T12:52:16Z</dcterms:modified>
</cp:coreProperties>
</file>